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9" r:id="rId4"/>
    <p:sldId id="263" r:id="rId5"/>
    <p:sldId id="271" r:id="rId6"/>
    <p:sldId id="264" r:id="rId7"/>
    <p:sldId id="266" r:id="rId8"/>
    <p:sldId id="267" r:id="rId9"/>
    <p:sldId id="265" r:id="rId10"/>
    <p:sldId id="272" r:id="rId11"/>
    <p:sldId id="273" r:id="rId12"/>
    <p:sldId id="274" r:id="rId13"/>
    <p:sldId id="275" r:id="rId14"/>
    <p:sldId id="258" r:id="rId15"/>
    <p:sldId id="260" r:id="rId16"/>
    <p:sldId id="261" r:id="rId17"/>
    <p:sldId id="270" r:id="rId18"/>
    <p:sldId id="262"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3" autoAdjust="0"/>
    <p:restoredTop sz="94660"/>
  </p:normalViewPr>
  <p:slideViewPr>
    <p:cSldViewPr snapToGrid="0">
      <p:cViewPr>
        <p:scale>
          <a:sx n="59" d="100"/>
          <a:sy n="59" d="100"/>
        </p:scale>
        <p:origin x="1646" y="6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A1935-CFF3-4744-B5A7-358890B8B075}"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072B7-FC31-4FD7-B929-F7282CCB0C55}" type="slidenum">
              <a:rPr lang="en-US" smtClean="0"/>
              <a:t>‹#›</a:t>
            </a:fld>
            <a:endParaRPr lang="en-US"/>
          </a:p>
        </p:txBody>
      </p:sp>
    </p:spTree>
    <p:extLst>
      <p:ext uri="{BB962C8B-B14F-4D97-AF65-F5344CB8AC3E}">
        <p14:creationId xmlns:p14="http://schemas.microsoft.com/office/powerpoint/2010/main" val="12997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a:t>
            </a:r>
            <a:r>
              <a:rPr lang="en-US" dirty="0" err="1"/>
              <a:t>AquaDucks</a:t>
            </a:r>
            <a:r>
              <a:rPr lang="en-US" dirty="0"/>
              <a:t> is a play on the Roman aqueducts. It actually seems to be the more prevalent pronunciation, so we figured, why not make our name something people already say when they refer to transporting water over long distances?</a:t>
            </a:r>
          </a:p>
        </p:txBody>
      </p:sp>
      <p:sp>
        <p:nvSpPr>
          <p:cNvPr id="4" name="Slide Number Placeholder 3"/>
          <p:cNvSpPr>
            <a:spLocks noGrp="1"/>
          </p:cNvSpPr>
          <p:nvPr>
            <p:ph type="sldNum" sz="quarter" idx="5"/>
          </p:nvPr>
        </p:nvSpPr>
        <p:spPr/>
        <p:txBody>
          <a:bodyPr/>
          <a:lstStyle/>
          <a:p>
            <a:fld id="{A7B072B7-FC31-4FD7-B929-F7282CCB0C55}" type="slidenum">
              <a:rPr lang="en-US" smtClean="0"/>
              <a:t>2</a:t>
            </a:fld>
            <a:endParaRPr lang="en-US"/>
          </a:p>
        </p:txBody>
      </p:sp>
    </p:spTree>
    <p:extLst>
      <p:ext uri="{BB962C8B-B14F-4D97-AF65-F5344CB8AC3E}">
        <p14:creationId xmlns:p14="http://schemas.microsoft.com/office/powerpoint/2010/main" val="3141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spend the majority of our time on the initial solution. This portion of the project had many variables, but they were still finite, which led us to believe that there may be a single correct solution. Reaching this singular solution became the main goal, because we knew it would make the ZBE much easier. </a:t>
            </a:r>
          </a:p>
          <a:p>
            <a:endParaRPr lang="en-US" dirty="0"/>
          </a:p>
          <a:p>
            <a:r>
              <a:rPr lang="en-US" dirty="0"/>
              <a:t>For the hydraulics portion, we used a method in combinatorics known as “n choose k,” which allows you to build all combinations of a certain size from a given set. This way, we were able to iteratively test every possible combination of 3 pipe thicknesses, with the program then rank-ordering them in order of cost. This automatically took care of the civil design aspect as well, because the pipe thicknesses were tested based on the Fathom software’s results for pump placement at every possible junction. </a:t>
            </a:r>
          </a:p>
          <a:p>
            <a:endParaRPr lang="en-US" dirty="0"/>
          </a:p>
          <a:p>
            <a:r>
              <a:rPr lang="en-US" dirty="0"/>
              <a:t>Calculating equipment was then simply a matter of attempting to spread out the work over the available time period without creating significant overages. Trying to get 350 track hoes to complete the excavation in a single day isn’t feasible; it’s much better to give the crews room to maneuver to make them optimally efficient.</a:t>
            </a:r>
          </a:p>
        </p:txBody>
      </p:sp>
      <p:sp>
        <p:nvSpPr>
          <p:cNvPr id="4" name="Slide Number Placeholder 3"/>
          <p:cNvSpPr>
            <a:spLocks noGrp="1"/>
          </p:cNvSpPr>
          <p:nvPr>
            <p:ph type="sldNum" sz="quarter" idx="5"/>
          </p:nvPr>
        </p:nvSpPr>
        <p:spPr/>
        <p:txBody>
          <a:bodyPr/>
          <a:lstStyle/>
          <a:p>
            <a:fld id="{A7B072B7-FC31-4FD7-B929-F7282CCB0C55}" type="slidenum">
              <a:rPr lang="en-US" smtClean="0"/>
              <a:t>3</a:t>
            </a:fld>
            <a:endParaRPr lang="en-US"/>
          </a:p>
        </p:txBody>
      </p:sp>
    </p:spTree>
    <p:extLst>
      <p:ext uri="{BB962C8B-B14F-4D97-AF65-F5344CB8AC3E}">
        <p14:creationId xmlns:p14="http://schemas.microsoft.com/office/powerpoint/2010/main" val="38822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072B7-FC31-4FD7-B929-F7282CCB0C55}" type="slidenum">
              <a:rPr lang="en-US" smtClean="0"/>
              <a:t>4</a:t>
            </a:fld>
            <a:endParaRPr lang="en-US"/>
          </a:p>
        </p:txBody>
      </p:sp>
    </p:spTree>
    <p:extLst>
      <p:ext uri="{BB962C8B-B14F-4D97-AF65-F5344CB8AC3E}">
        <p14:creationId xmlns:p14="http://schemas.microsoft.com/office/powerpoint/2010/main" val="353991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an additional pump can be added to the system for less cost than the marginal savings caused by the system’s pressure drop, it should be added.</a:t>
            </a:r>
            <a:endParaRPr lang="en-US" sz="1100" dirty="0"/>
          </a:p>
          <a:p>
            <a:endParaRPr lang="en-US" dirty="0"/>
          </a:p>
        </p:txBody>
      </p:sp>
      <p:sp>
        <p:nvSpPr>
          <p:cNvPr id="4" name="Slide Number Placeholder 3"/>
          <p:cNvSpPr>
            <a:spLocks noGrp="1"/>
          </p:cNvSpPr>
          <p:nvPr>
            <p:ph type="sldNum" sz="quarter" idx="5"/>
          </p:nvPr>
        </p:nvSpPr>
        <p:spPr/>
        <p:txBody>
          <a:bodyPr/>
          <a:lstStyle/>
          <a:p>
            <a:fld id="{A7B072B7-FC31-4FD7-B929-F7282CCB0C55}" type="slidenum">
              <a:rPr lang="en-US" smtClean="0"/>
              <a:t>7</a:t>
            </a:fld>
            <a:endParaRPr lang="en-US"/>
          </a:p>
        </p:txBody>
      </p:sp>
    </p:spTree>
    <p:extLst>
      <p:ext uri="{BB962C8B-B14F-4D97-AF65-F5344CB8AC3E}">
        <p14:creationId xmlns:p14="http://schemas.microsoft.com/office/powerpoint/2010/main" val="371130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BC6B-2471-45B7-A45F-2E54DEBE9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219A6-91EF-49FD-893E-D05C2B117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3259B-1E01-41A2-96DF-59975EDC3276}"/>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5" name="Footer Placeholder 4">
            <a:extLst>
              <a:ext uri="{FF2B5EF4-FFF2-40B4-BE49-F238E27FC236}">
                <a16:creationId xmlns:a16="http://schemas.microsoft.com/office/drawing/2014/main" id="{DA19B192-1859-41D5-A43F-7E1C21256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0919A-DCAA-4C22-AB2E-4AC9FFD0D43C}"/>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83488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BA5A-60A3-4808-AD0C-248AB55659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51D8D-6B3D-4762-BD1F-A4BCEA7E3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50022-9B7F-4F20-A60F-A59F00069DEF}"/>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5" name="Footer Placeholder 4">
            <a:extLst>
              <a:ext uri="{FF2B5EF4-FFF2-40B4-BE49-F238E27FC236}">
                <a16:creationId xmlns:a16="http://schemas.microsoft.com/office/drawing/2014/main" id="{53B24210-AC32-4FDF-B165-BBC8AA97A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248A6-F1F4-4801-8D05-BDBC2E5C294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55552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D0FD3-2E2F-4492-96BA-9BC76D09F0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7B2175-A048-46D9-85EA-F36C875BD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3BE3-EF26-4A43-8A58-69EF656CDAA2}"/>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5" name="Footer Placeholder 4">
            <a:extLst>
              <a:ext uri="{FF2B5EF4-FFF2-40B4-BE49-F238E27FC236}">
                <a16:creationId xmlns:a16="http://schemas.microsoft.com/office/drawing/2014/main" id="{4948C59E-E66E-47EC-8992-9C8293737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2ACF7-A6A0-43A2-BA5F-4C955B566640}"/>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25584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1B55-2133-4D80-AE2B-3AD18B37E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CA47A-341C-4E47-B294-7FD0DE41E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9EDCA-692C-43FB-A337-8E1F1BBACB7C}"/>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5" name="Footer Placeholder 4">
            <a:extLst>
              <a:ext uri="{FF2B5EF4-FFF2-40B4-BE49-F238E27FC236}">
                <a16:creationId xmlns:a16="http://schemas.microsoft.com/office/drawing/2014/main" id="{C4EAB405-83D5-46B5-BE43-2CCC94BE2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01938-9B38-4989-A30C-D9D8163F555F}"/>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83719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AEB9-FC58-4BCC-AECE-E6BE3ACE2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B58836-C923-4E25-87EB-F27FDB36D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73E6C-5ABA-4C31-87BE-0986C8B5982A}"/>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5" name="Footer Placeholder 4">
            <a:extLst>
              <a:ext uri="{FF2B5EF4-FFF2-40B4-BE49-F238E27FC236}">
                <a16:creationId xmlns:a16="http://schemas.microsoft.com/office/drawing/2014/main" id="{FADA0087-C85D-4B77-B1A9-2AB01275B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3D3E2-F763-456D-8D04-3C6FDACC8365}"/>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57864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294D-CD72-4622-90B0-36686BEBF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77967-42A6-4F86-9BF4-C9834000F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64363-8E6A-4C24-AAED-4D7509784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2500D-E710-45DC-9A07-A0BAA88DC043}"/>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6" name="Footer Placeholder 5">
            <a:extLst>
              <a:ext uri="{FF2B5EF4-FFF2-40B4-BE49-F238E27FC236}">
                <a16:creationId xmlns:a16="http://schemas.microsoft.com/office/drawing/2014/main" id="{8D506D1C-CB95-4C9F-AF12-19C0BCE70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09C6A-DD13-4977-97FC-06F1A2729AE5}"/>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82806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FB9E-6CB6-4BCF-8FE9-4993536B1B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7B2CB-57FB-4538-9525-A7DE3B27A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9A04B-29FA-45DD-9378-9A2330FDB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84B1F-9E9B-4AA2-9F29-C5921FF8C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3225CB-D297-47F5-A58B-0325C1417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8246D-6F5D-4613-8E84-A1D07FFD631F}"/>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8" name="Footer Placeholder 7">
            <a:extLst>
              <a:ext uri="{FF2B5EF4-FFF2-40B4-BE49-F238E27FC236}">
                <a16:creationId xmlns:a16="http://schemas.microsoft.com/office/drawing/2014/main" id="{F8574805-8EEE-4480-A680-99EF0B53E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F7EDE7-46A9-4534-B323-B994A2593897}"/>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46191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9FCF-B1FF-4B3C-BD06-68246DE61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31A66-897D-46D7-9DE2-6F76BAD787D1}"/>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4" name="Footer Placeholder 3">
            <a:extLst>
              <a:ext uri="{FF2B5EF4-FFF2-40B4-BE49-F238E27FC236}">
                <a16:creationId xmlns:a16="http://schemas.microsoft.com/office/drawing/2014/main" id="{C77AA4BF-28A0-445A-8434-F781CD60D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BBEDE-052B-4610-A7A1-434046BC357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38686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D65F6-4636-4E96-AAB8-46DFCD4C4069}"/>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3" name="Footer Placeholder 2">
            <a:extLst>
              <a:ext uri="{FF2B5EF4-FFF2-40B4-BE49-F238E27FC236}">
                <a16:creationId xmlns:a16="http://schemas.microsoft.com/office/drawing/2014/main" id="{196E7706-7F93-4DCD-963F-4D211C239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50942-90A2-4C4E-A295-73BF690163F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16093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D8B4-0B40-4296-930F-64CC9A740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FCE5A2-A69E-4A89-8A42-3E92151A8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D5208-07AF-47BD-99CE-8C78050F4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AA68A-5FC0-4686-AC48-5DF7FDE31994}"/>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6" name="Footer Placeholder 5">
            <a:extLst>
              <a:ext uri="{FF2B5EF4-FFF2-40B4-BE49-F238E27FC236}">
                <a16:creationId xmlns:a16="http://schemas.microsoft.com/office/drawing/2014/main" id="{24E144C6-5AFE-4C91-8A8D-57184F092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3D9DD-5F61-41DD-BD85-17000739D02E}"/>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37571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9DD7-CD32-41DD-8EAB-3FE2485EE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1AFEB0-9982-4914-816A-09879BF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63D2F-A98A-4724-A556-4CC235676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92DB-19AC-49D5-A041-886F199C8A01}"/>
              </a:ext>
            </a:extLst>
          </p:cNvPr>
          <p:cNvSpPr>
            <a:spLocks noGrp="1"/>
          </p:cNvSpPr>
          <p:nvPr>
            <p:ph type="dt" sz="half" idx="10"/>
          </p:nvPr>
        </p:nvSpPr>
        <p:spPr/>
        <p:txBody>
          <a:bodyPr/>
          <a:lstStyle/>
          <a:p>
            <a:fld id="{6A1BF488-617C-45ED-ACF4-41A8189FD430}" type="datetimeFigureOut">
              <a:rPr lang="en-US" smtClean="0"/>
              <a:t>10/25/2019</a:t>
            </a:fld>
            <a:endParaRPr lang="en-US"/>
          </a:p>
        </p:txBody>
      </p:sp>
      <p:sp>
        <p:nvSpPr>
          <p:cNvPr id="6" name="Footer Placeholder 5">
            <a:extLst>
              <a:ext uri="{FF2B5EF4-FFF2-40B4-BE49-F238E27FC236}">
                <a16:creationId xmlns:a16="http://schemas.microsoft.com/office/drawing/2014/main" id="{CEC6B71E-4198-4A45-8377-D35F79EE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7CDD1-6EEF-4E8D-A4A9-53EACEEADAEA}"/>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10705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68762-F35D-4EA6-A210-B608C4005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DF51-554C-4E4E-8DEF-8B51AEA32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623E-3C0D-469A-A574-E2710BD7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BF488-617C-45ED-ACF4-41A8189FD430}" type="datetimeFigureOut">
              <a:rPr lang="en-US" smtClean="0"/>
              <a:t>10/25/2019</a:t>
            </a:fld>
            <a:endParaRPr lang="en-US"/>
          </a:p>
        </p:txBody>
      </p:sp>
      <p:sp>
        <p:nvSpPr>
          <p:cNvPr id="5" name="Footer Placeholder 4">
            <a:extLst>
              <a:ext uri="{FF2B5EF4-FFF2-40B4-BE49-F238E27FC236}">
                <a16:creationId xmlns:a16="http://schemas.microsoft.com/office/drawing/2014/main" id="{0823AEB5-260B-4E1B-A425-4AC888644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B761A1-EBE1-4010-A352-7201FF001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D8765-6EB1-4A35-A15A-C0EB8719F917}" type="slidenum">
              <a:rPr lang="en-US" smtClean="0"/>
              <a:t>‹#›</a:t>
            </a:fld>
            <a:endParaRPr lang="en-US"/>
          </a:p>
        </p:txBody>
      </p:sp>
    </p:spTree>
    <p:extLst>
      <p:ext uri="{BB962C8B-B14F-4D97-AF65-F5344CB8AC3E}">
        <p14:creationId xmlns:p14="http://schemas.microsoft.com/office/powerpoint/2010/main" val="1081932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1DC5-C7E5-40EF-A8CA-43CFA3619B82}"/>
              </a:ext>
            </a:extLst>
          </p:cNvPr>
          <p:cNvSpPr>
            <a:spLocks noGrp="1"/>
          </p:cNvSpPr>
          <p:nvPr>
            <p:ph type="ctrTitle"/>
          </p:nvPr>
        </p:nvSpPr>
        <p:spPr>
          <a:xfrm>
            <a:off x="1524000" y="1343809"/>
            <a:ext cx="9144000" cy="915265"/>
          </a:xfrm>
        </p:spPr>
        <p:txBody>
          <a:bodyPr/>
          <a:lstStyle/>
          <a:p>
            <a:r>
              <a:rPr lang="en-US" b="1" dirty="0">
                <a:latin typeface="Rockwell" panose="02060603020205020403" pitchFamily="18" charset="0"/>
              </a:rPr>
              <a:t>The </a:t>
            </a:r>
            <a:r>
              <a:rPr lang="en-US" b="1" dirty="0" err="1">
                <a:latin typeface="Rockwell" panose="02060603020205020403" pitchFamily="18" charset="0"/>
              </a:rPr>
              <a:t>AquaDucks</a:t>
            </a:r>
            <a:endParaRPr lang="en-US" b="1" dirty="0">
              <a:latin typeface="Rockwell" panose="02060603020205020403" pitchFamily="18" charset="0"/>
            </a:endParaRPr>
          </a:p>
        </p:txBody>
      </p:sp>
      <p:sp>
        <p:nvSpPr>
          <p:cNvPr id="3" name="Subtitle 2">
            <a:extLst>
              <a:ext uri="{FF2B5EF4-FFF2-40B4-BE49-F238E27FC236}">
                <a16:creationId xmlns:a16="http://schemas.microsoft.com/office/drawing/2014/main" id="{36AF9744-DC8C-4A04-B144-1C9CA27E5437}"/>
              </a:ext>
            </a:extLst>
          </p:cNvPr>
          <p:cNvSpPr>
            <a:spLocks noGrp="1"/>
          </p:cNvSpPr>
          <p:nvPr>
            <p:ph type="subTitle" idx="1"/>
          </p:nvPr>
        </p:nvSpPr>
        <p:spPr>
          <a:xfrm>
            <a:off x="1065420" y="3390351"/>
            <a:ext cx="10278518" cy="1655762"/>
          </a:xfrm>
        </p:spPr>
        <p:txBody>
          <a:bodyPr>
            <a:normAutofit/>
          </a:bodyPr>
          <a:lstStyle/>
          <a:p>
            <a:r>
              <a:rPr lang="en-US" sz="3200" dirty="0"/>
              <a:t>UH-Fluor Construction-Driven Execution Design Challenge:</a:t>
            </a:r>
          </a:p>
          <a:p>
            <a:r>
              <a:rPr lang="en-US" sz="3200" dirty="0"/>
              <a:t>PUMP IT UP!                       </a:t>
            </a:r>
          </a:p>
        </p:txBody>
      </p:sp>
      <p:sp>
        <p:nvSpPr>
          <p:cNvPr id="9" name="TextBox 8">
            <a:extLst>
              <a:ext uri="{FF2B5EF4-FFF2-40B4-BE49-F238E27FC236}">
                <a16:creationId xmlns:a16="http://schemas.microsoft.com/office/drawing/2014/main" id="{E5A518B7-95FC-4C4F-9804-AD8A5557ED65}"/>
              </a:ext>
            </a:extLst>
          </p:cNvPr>
          <p:cNvSpPr txBox="1"/>
          <p:nvPr/>
        </p:nvSpPr>
        <p:spPr>
          <a:xfrm>
            <a:off x="8054780" y="5743799"/>
            <a:ext cx="2721899" cy="523220"/>
          </a:xfrm>
          <a:prstGeom prst="rect">
            <a:avLst/>
          </a:prstGeom>
          <a:noFill/>
        </p:spPr>
        <p:txBody>
          <a:bodyPr wrap="none" rtlCol="0">
            <a:spAutoFit/>
          </a:bodyPr>
          <a:lstStyle/>
          <a:p>
            <a:r>
              <a:rPr lang="en-US" sz="2800" dirty="0"/>
              <a:t>October 31, 2019</a:t>
            </a:r>
          </a:p>
        </p:txBody>
      </p:sp>
      <p:pic>
        <p:nvPicPr>
          <p:cNvPr id="5" name="Picture 4">
            <a:extLst>
              <a:ext uri="{FF2B5EF4-FFF2-40B4-BE49-F238E27FC236}">
                <a16:creationId xmlns:a16="http://schemas.microsoft.com/office/drawing/2014/main" id="{C7A66275-09A8-3C4D-991D-DED4B8FF59F9}"/>
              </a:ext>
            </a:extLst>
          </p:cNvPr>
          <p:cNvPicPr>
            <a:picLocks noChangeAspect="1"/>
          </p:cNvPicPr>
          <p:nvPr/>
        </p:nvPicPr>
        <p:blipFill rotWithShape="1">
          <a:blip r:embed="rId2">
            <a:extLst>
              <a:ext uri="{28A0092B-C50C-407E-A947-70E740481C1C}">
                <a14:useLocalDpi xmlns:a14="http://schemas.microsoft.com/office/drawing/2010/main" val="0"/>
              </a:ext>
            </a:extLst>
          </a:blip>
          <a:srcRect l="22876" t="22340" r="18127" b="18129"/>
          <a:stretch/>
        </p:blipFill>
        <p:spPr>
          <a:xfrm>
            <a:off x="203773" y="212532"/>
            <a:ext cx="1723294" cy="1655762"/>
          </a:xfrm>
          <a:prstGeom prst="rect">
            <a:avLst/>
          </a:prstGeom>
        </p:spPr>
      </p:pic>
      <p:pic>
        <p:nvPicPr>
          <p:cNvPr id="7" name="Picture 6">
            <a:extLst>
              <a:ext uri="{FF2B5EF4-FFF2-40B4-BE49-F238E27FC236}">
                <a16:creationId xmlns:a16="http://schemas.microsoft.com/office/drawing/2014/main" id="{3BB71C58-F40B-6745-BA35-1E880038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579" y="573999"/>
            <a:ext cx="3180199" cy="769810"/>
          </a:xfrm>
          <a:prstGeom prst="rect">
            <a:avLst/>
          </a:prstGeom>
        </p:spPr>
      </p:pic>
      <p:sp>
        <p:nvSpPr>
          <p:cNvPr id="6" name="TextBox 5">
            <a:extLst>
              <a:ext uri="{FF2B5EF4-FFF2-40B4-BE49-F238E27FC236}">
                <a16:creationId xmlns:a16="http://schemas.microsoft.com/office/drawing/2014/main" id="{38DCFD49-3741-49CE-8AF9-0A9716402192}"/>
              </a:ext>
            </a:extLst>
          </p:cNvPr>
          <p:cNvSpPr txBox="1"/>
          <p:nvPr/>
        </p:nvSpPr>
        <p:spPr>
          <a:xfrm>
            <a:off x="2124268" y="5066690"/>
            <a:ext cx="2117696" cy="1200329"/>
          </a:xfrm>
          <a:prstGeom prst="rect">
            <a:avLst/>
          </a:prstGeom>
          <a:noFill/>
        </p:spPr>
        <p:txBody>
          <a:bodyPr wrap="none" rtlCol="0">
            <a:spAutoFit/>
          </a:bodyPr>
          <a:lstStyle/>
          <a:p>
            <a:r>
              <a:rPr lang="en-US" sz="2400" dirty="0"/>
              <a:t>Joseph Amar</a:t>
            </a:r>
          </a:p>
          <a:p>
            <a:r>
              <a:rPr lang="en-US" sz="2400" dirty="0"/>
              <a:t>Zach McBurney</a:t>
            </a:r>
          </a:p>
          <a:p>
            <a:r>
              <a:rPr lang="en-US" sz="2400" dirty="0"/>
              <a:t>Saul </a:t>
            </a:r>
            <a:r>
              <a:rPr lang="en-US" sz="2400" dirty="0" err="1"/>
              <a:t>Pizano</a:t>
            </a:r>
            <a:endParaRPr lang="en-US" sz="2400" dirty="0"/>
          </a:p>
        </p:txBody>
      </p:sp>
    </p:spTree>
    <p:extLst>
      <p:ext uri="{BB962C8B-B14F-4D97-AF65-F5344CB8AC3E}">
        <p14:creationId xmlns:p14="http://schemas.microsoft.com/office/powerpoint/2010/main" val="253865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B28017-099D-4984-8E96-35BE20699C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47" y="0"/>
            <a:ext cx="11208306" cy="6858000"/>
          </a:xfrm>
        </p:spPr>
      </p:pic>
      <p:sp>
        <p:nvSpPr>
          <p:cNvPr id="6" name="TextBox 5">
            <a:extLst>
              <a:ext uri="{FF2B5EF4-FFF2-40B4-BE49-F238E27FC236}">
                <a16:creationId xmlns:a16="http://schemas.microsoft.com/office/drawing/2014/main" id="{C4A9336C-831B-4FEE-B9C9-7D5E2AD70A3E}"/>
              </a:ext>
            </a:extLst>
          </p:cNvPr>
          <p:cNvSpPr txBox="1"/>
          <p:nvPr/>
        </p:nvSpPr>
        <p:spPr>
          <a:xfrm>
            <a:off x="6923314" y="5682343"/>
            <a:ext cx="4258492" cy="646331"/>
          </a:xfrm>
          <a:prstGeom prst="rect">
            <a:avLst/>
          </a:prstGeom>
          <a:solidFill>
            <a:schemeClr val="bg1"/>
          </a:solidFill>
        </p:spPr>
        <p:txBody>
          <a:bodyPr wrap="square" rtlCol="0">
            <a:spAutoFit/>
          </a:bodyPr>
          <a:lstStyle/>
          <a:p>
            <a:pPr algn="ctr"/>
            <a:r>
              <a:rPr lang="en-US" sz="3600" dirty="0"/>
              <a:t>Excavation Volumes</a:t>
            </a:r>
          </a:p>
        </p:txBody>
      </p:sp>
    </p:spTree>
    <p:extLst>
      <p:ext uri="{BB962C8B-B14F-4D97-AF65-F5344CB8AC3E}">
        <p14:creationId xmlns:p14="http://schemas.microsoft.com/office/powerpoint/2010/main" val="140017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2A6993-5B13-4376-8FDB-5BF90FEAE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31" y="0"/>
            <a:ext cx="12046538" cy="6858000"/>
          </a:xfrm>
        </p:spPr>
      </p:pic>
      <p:sp>
        <p:nvSpPr>
          <p:cNvPr id="6" name="Rectangle 5">
            <a:extLst>
              <a:ext uri="{FF2B5EF4-FFF2-40B4-BE49-F238E27FC236}">
                <a16:creationId xmlns:a16="http://schemas.microsoft.com/office/drawing/2014/main" id="{4FF2203E-1DDF-4892-A609-0DEB8AEFEE23}"/>
              </a:ext>
            </a:extLst>
          </p:cNvPr>
          <p:cNvSpPr/>
          <p:nvPr/>
        </p:nvSpPr>
        <p:spPr>
          <a:xfrm>
            <a:off x="5264331" y="731520"/>
            <a:ext cx="6152606" cy="1031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Equipment Costs</a:t>
            </a:r>
          </a:p>
        </p:txBody>
      </p:sp>
    </p:spTree>
    <p:extLst>
      <p:ext uri="{BB962C8B-B14F-4D97-AF65-F5344CB8AC3E}">
        <p14:creationId xmlns:p14="http://schemas.microsoft.com/office/powerpoint/2010/main" val="193768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C68BF-EE88-434E-B962-9E75DBE30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5553" y="4415246"/>
            <a:ext cx="6050804" cy="1607959"/>
          </a:xfrm>
        </p:spPr>
      </p:pic>
      <p:pic>
        <p:nvPicPr>
          <p:cNvPr id="7" name="Picture 6">
            <a:extLst>
              <a:ext uri="{FF2B5EF4-FFF2-40B4-BE49-F238E27FC236}">
                <a16:creationId xmlns:a16="http://schemas.microsoft.com/office/drawing/2014/main" id="{6FD9204E-0EC5-4AFB-BE85-ADD423E48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66548" cy="6858000"/>
          </a:xfrm>
          <a:prstGeom prst="rect">
            <a:avLst/>
          </a:prstGeom>
        </p:spPr>
      </p:pic>
      <p:sp>
        <p:nvSpPr>
          <p:cNvPr id="8" name="TextBox 7">
            <a:extLst>
              <a:ext uri="{FF2B5EF4-FFF2-40B4-BE49-F238E27FC236}">
                <a16:creationId xmlns:a16="http://schemas.microsoft.com/office/drawing/2014/main" id="{1ACDD1F7-FDE5-4422-8699-824D26FD923C}"/>
              </a:ext>
            </a:extLst>
          </p:cNvPr>
          <p:cNvSpPr txBox="1"/>
          <p:nvPr/>
        </p:nvSpPr>
        <p:spPr>
          <a:xfrm>
            <a:off x="7328263" y="653143"/>
            <a:ext cx="3185103" cy="461665"/>
          </a:xfrm>
          <a:prstGeom prst="rect">
            <a:avLst/>
          </a:prstGeom>
          <a:noFill/>
        </p:spPr>
        <p:txBody>
          <a:bodyPr wrap="none" rtlCol="0">
            <a:spAutoFit/>
          </a:bodyPr>
          <a:lstStyle/>
          <a:p>
            <a:r>
              <a:rPr lang="en-US" sz="2400" dirty="0"/>
              <a:t>Foundation Calculations</a:t>
            </a:r>
          </a:p>
        </p:txBody>
      </p:sp>
      <p:cxnSp>
        <p:nvCxnSpPr>
          <p:cNvPr id="10" name="Straight Arrow Connector 9">
            <a:extLst>
              <a:ext uri="{FF2B5EF4-FFF2-40B4-BE49-F238E27FC236}">
                <a16:creationId xmlns:a16="http://schemas.microsoft.com/office/drawing/2014/main" id="{9CB1C0CD-3A13-4859-9777-045BEEFEF8CF}"/>
              </a:ext>
            </a:extLst>
          </p:cNvPr>
          <p:cNvCxnSpPr>
            <a:cxnSpLocks/>
          </p:cNvCxnSpPr>
          <p:nvPr/>
        </p:nvCxnSpPr>
        <p:spPr>
          <a:xfrm flipH="1">
            <a:off x="6575553" y="883975"/>
            <a:ext cx="7527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F4E68E-6313-43E9-9863-55EF20F7BF25}"/>
              </a:ext>
            </a:extLst>
          </p:cNvPr>
          <p:cNvSpPr txBox="1"/>
          <p:nvPr/>
        </p:nvSpPr>
        <p:spPr>
          <a:xfrm>
            <a:off x="7889966" y="2403566"/>
            <a:ext cx="2989601" cy="461665"/>
          </a:xfrm>
          <a:prstGeom prst="rect">
            <a:avLst/>
          </a:prstGeom>
          <a:noFill/>
        </p:spPr>
        <p:txBody>
          <a:bodyPr wrap="none" rtlCol="0">
            <a:spAutoFit/>
          </a:bodyPr>
          <a:lstStyle/>
          <a:p>
            <a:r>
              <a:rPr lang="en-US" sz="2400" dirty="0"/>
              <a:t>Pump viability checker</a:t>
            </a:r>
          </a:p>
        </p:txBody>
      </p:sp>
      <p:cxnSp>
        <p:nvCxnSpPr>
          <p:cNvPr id="14" name="Straight Arrow Connector 13">
            <a:extLst>
              <a:ext uri="{FF2B5EF4-FFF2-40B4-BE49-F238E27FC236}">
                <a16:creationId xmlns:a16="http://schemas.microsoft.com/office/drawing/2014/main" id="{6A0BED45-A457-420B-8149-F3974DBAE25E}"/>
              </a:ext>
            </a:extLst>
          </p:cNvPr>
          <p:cNvCxnSpPr>
            <a:cxnSpLocks/>
          </p:cNvCxnSpPr>
          <p:nvPr/>
        </p:nvCxnSpPr>
        <p:spPr>
          <a:xfrm>
            <a:off x="9297169" y="2873829"/>
            <a:ext cx="0" cy="14499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18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2D5476-BA11-404D-A029-3FEB2ACE8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 y="2602439"/>
            <a:ext cx="5143946" cy="3292125"/>
          </a:xfrm>
        </p:spPr>
      </p:pic>
      <p:pic>
        <p:nvPicPr>
          <p:cNvPr id="7" name="Picture 6">
            <a:extLst>
              <a:ext uri="{FF2B5EF4-FFF2-40B4-BE49-F238E27FC236}">
                <a16:creationId xmlns:a16="http://schemas.microsoft.com/office/drawing/2014/main" id="{1950351E-8AF8-484B-848C-DDCCB09F6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446" y="4248502"/>
            <a:ext cx="5547841" cy="2217612"/>
          </a:xfrm>
          <a:prstGeom prst="rect">
            <a:avLst/>
          </a:prstGeom>
        </p:spPr>
      </p:pic>
      <p:sp>
        <p:nvSpPr>
          <p:cNvPr id="8" name="TextBox 7">
            <a:extLst>
              <a:ext uri="{FF2B5EF4-FFF2-40B4-BE49-F238E27FC236}">
                <a16:creationId xmlns:a16="http://schemas.microsoft.com/office/drawing/2014/main" id="{AFB58606-DFA7-4AA7-A4F7-93075ACF0F75}"/>
              </a:ext>
            </a:extLst>
          </p:cNvPr>
          <p:cNvSpPr txBox="1"/>
          <p:nvPr/>
        </p:nvSpPr>
        <p:spPr>
          <a:xfrm>
            <a:off x="3569293" y="391886"/>
            <a:ext cx="5281126" cy="646331"/>
          </a:xfrm>
          <a:prstGeom prst="rect">
            <a:avLst/>
          </a:prstGeom>
          <a:noFill/>
        </p:spPr>
        <p:txBody>
          <a:bodyPr wrap="none" rtlCol="0">
            <a:spAutoFit/>
          </a:bodyPr>
          <a:lstStyle/>
          <a:p>
            <a:r>
              <a:rPr lang="en-US" sz="3600" dirty="0"/>
              <a:t>Pipe Thickness Calculations</a:t>
            </a:r>
          </a:p>
        </p:txBody>
      </p:sp>
      <p:pic>
        <p:nvPicPr>
          <p:cNvPr id="10" name="Picture 9">
            <a:extLst>
              <a:ext uri="{FF2B5EF4-FFF2-40B4-BE49-F238E27FC236}">
                <a16:creationId xmlns:a16="http://schemas.microsoft.com/office/drawing/2014/main" id="{D49865AA-288F-4843-9B82-6CE1C5CD5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3415" y="1469291"/>
            <a:ext cx="6751905" cy="2629128"/>
          </a:xfrm>
          <a:prstGeom prst="rect">
            <a:avLst/>
          </a:prstGeom>
        </p:spPr>
      </p:pic>
    </p:spTree>
    <p:extLst>
      <p:ext uri="{BB962C8B-B14F-4D97-AF65-F5344CB8AC3E}">
        <p14:creationId xmlns:p14="http://schemas.microsoft.com/office/powerpoint/2010/main" val="6625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F9D2-FA0B-41FD-B348-22B3076934FE}"/>
              </a:ext>
            </a:extLst>
          </p:cNvPr>
          <p:cNvSpPr>
            <a:spLocks noGrp="1"/>
          </p:cNvSpPr>
          <p:nvPr>
            <p:ph type="title"/>
          </p:nvPr>
        </p:nvSpPr>
        <p:spPr/>
        <p:txBody>
          <a:bodyPr/>
          <a:lstStyle/>
          <a:p>
            <a:pPr algn="ctr"/>
            <a:r>
              <a:rPr lang="en-US" dirty="0"/>
              <a:t>Our overall approach</a:t>
            </a:r>
          </a:p>
        </p:txBody>
      </p:sp>
      <p:sp>
        <p:nvSpPr>
          <p:cNvPr id="3" name="Content Placeholder 2">
            <a:extLst>
              <a:ext uri="{FF2B5EF4-FFF2-40B4-BE49-F238E27FC236}">
                <a16:creationId xmlns:a16="http://schemas.microsoft.com/office/drawing/2014/main" id="{46CEFD87-813E-49BC-AD6A-918D394F9FC2}"/>
              </a:ext>
            </a:extLst>
          </p:cNvPr>
          <p:cNvSpPr>
            <a:spLocks noGrp="1"/>
          </p:cNvSpPr>
          <p:nvPr>
            <p:ph idx="1"/>
          </p:nvPr>
        </p:nvSpPr>
        <p:spPr/>
        <p:txBody>
          <a:bodyPr/>
          <a:lstStyle/>
          <a:p>
            <a:r>
              <a:rPr lang="en-US" dirty="0"/>
              <a:t>Since none of us knew anything about pipelines prior to this project, we knew we would need some type of iterative method to test solutions</a:t>
            </a:r>
          </a:p>
          <a:p>
            <a:r>
              <a:rPr lang="en-US" dirty="0"/>
              <a:t>Iteration requires subgroups – created groups in order of priority:</a:t>
            </a:r>
          </a:p>
          <a:p>
            <a:pPr marL="914400" lvl="1" indent="-457200">
              <a:buFont typeface="+mj-lt"/>
              <a:buAutoNum type="arabicPeriod"/>
            </a:pPr>
            <a:r>
              <a:rPr lang="en-US" dirty="0"/>
              <a:t>Constancy – what things will not change between designs?</a:t>
            </a:r>
          </a:p>
          <a:p>
            <a:pPr marL="914400" lvl="1" indent="-457200">
              <a:buFont typeface="+mj-lt"/>
              <a:buAutoNum type="arabicPeriod"/>
            </a:pPr>
            <a:r>
              <a:rPr lang="en-US" dirty="0"/>
              <a:t>Group Size – which groups are smallest? Start with those.</a:t>
            </a:r>
          </a:p>
          <a:p>
            <a:pPr marL="914400" lvl="1" indent="-457200">
              <a:buFont typeface="+mj-lt"/>
              <a:buAutoNum type="arabicPeriod"/>
            </a:pPr>
            <a:r>
              <a:rPr lang="en-US" dirty="0"/>
              <a:t>Ease of solution – by completing the easiest pieces first, we can minimize the number of places at which to evaluate the difficult components</a:t>
            </a:r>
          </a:p>
          <a:p>
            <a:pPr marL="914400" lvl="1" indent="-457200">
              <a:buFont typeface="+mj-lt"/>
              <a:buAutoNum type="arabicPeriod"/>
            </a:pPr>
            <a:endParaRPr lang="en-US" dirty="0"/>
          </a:p>
        </p:txBody>
      </p:sp>
    </p:spTree>
    <p:extLst>
      <p:ext uri="{BB962C8B-B14F-4D97-AF65-F5344CB8AC3E}">
        <p14:creationId xmlns:p14="http://schemas.microsoft.com/office/powerpoint/2010/main" val="379719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578-AC2C-F246-8DAE-6FDE9D406DA9}"/>
              </a:ext>
            </a:extLst>
          </p:cNvPr>
          <p:cNvSpPr>
            <a:spLocks noGrp="1"/>
          </p:cNvSpPr>
          <p:nvPr>
            <p:ph type="title"/>
          </p:nvPr>
        </p:nvSpPr>
        <p:spPr>
          <a:xfrm>
            <a:off x="838200" y="151002"/>
            <a:ext cx="10515600" cy="809844"/>
          </a:xfrm>
        </p:spPr>
        <p:txBody>
          <a:bodyPr/>
          <a:lstStyle/>
          <a:p>
            <a:pPr algn="ctr"/>
            <a:r>
              <a:rPr lang="en-US" dirty="0"/>
              <a:t>Time Management</a:t>
            </a:r>
          </a:p>
        </p:txBody>
      </p:sp>
      <p:graphicFrame>
        <p:nvGraphicFramePr>
          <p:cNvPr id="4" name="Table 4">
            <a:extLst>
              <a:ext uri="{FF2B5EF4-FFF2-40B4-BE49-F238E27FC236}">
                <a16:creationId xmlns:a16="http://schemas.microsoft.com/office/drawing/2014/main" id="{84127B4C-95A1-402F-B225-F9A281E41056}"/>
              </a:ext>
            </a:extLst>
          </p:cNvPr>
          <p:cNvGraphicFramePr>
            <a:graphicFrameLocks noGrp="1"/>
          </p:cNvGraphicFramePr>
          <p:nvPr>
            <p:ph idx="1"/>
            <p:extLst>
              <p:ext uri="{D42A27DB-BD31-4B8C-83A1-F6EECF244321}">
                <p14:modId xmlns:p14="http://schemas.microsoft.com/office/powerpoint/2010/main" val="2081729375"/>
              </p:ext>
            </p:extLst>
          </p:nvPr>
        </p:nvGraphicFramePr>
        <p:xfrm>
          <a:off x="838200" y="991226"/>
          <a:ext cx="5369653" cy="4726735"/>
        </p:xfrm>
        <a:graphic>
          <a:graphicData uri="http://schemas.openxmlformats.org/drawingml/2006/table">
            <a:tbl>
              <a:tblPr firstRow="1" bandRow="1">
                <a:tableStyleId>{5C22544A-7EE6-4342-B048-85BDC9FD1C3A}</a:tableStyleId>
              </a:tblPr>
              <a:tblGrid>
                <a:gridCol w="4234423">
                  <a:extLst>
                    <a:ext uri="{9D8B030D-6E8A-4147-A177-3AD203B41FA5}">
                      <a16:colId xmlns:a16="http://schemas.microsoft.com/office/drawing/2014/main" val="2790580346"/>
                    </a:ext>
                  </a:extLst>
                </a:gridCol>
                <a:gridCol w="1135230">
                  <a:extLst>
                    <a:ext uri="{9D8B030D-6E8A-4147-A177-3AD203B41FA5}">
                      <a16:colId xmlns:a16="http://schemas.microsoft.com/office/drawing/2014/main" val="2253769360"/>
                    </a:ext>
                  </a:extLst>
                </a:gridCol>
              </a:tblGrid>
              <a:tr h="551560">
                <a:tc>
                  <a:txBody>
                    <a:bodyPr/>
                    <a:lstStyle/>
                    <a:p>
                      <a:pPr algn="ctr">
                        <a:lnSpc>
                          <a:spcPct val="250000"/>
                        </a:lnSpc>
                      </a:pPr>
                      <a:r>
                        <a:rPr lang="en-US" dirty="0"/>
                        <a:t>(Sub)Steps to Complete</a:t>
                      </a:r>
                    </a:p>
                  </a:txBody>
                  <a:tcPr/>
                </a:tc>
                <a:tc>
                  <a:txBody>
                    <a:bodyPr/>
                    <a:lstStyle/>
                    <a:p>
                      <a:pPr algn="ctr"/>
                      <a:r>
                        <a:rPr lang="en-US" dirty="0"/>
                        <a:t>Time Taken (man-hours)</a:t>
                      </a:r>
                    </a:p>
                  </a:txBody>
                  <a:tcPr/>
                </a:tc>
                <a:extLst>
                  <a:ext uri="{0D108BD9-81ED-4DB2-BD59-A6C34878D82A}">
                    <a16:rowId xmlns:a16="http://schemas.microsoft.com/office/drawing/2014/main" val="1563734732"/>
                  </a:ext>
                </a:extLst>
              </a:tr>
              <a:tr h="633154">
                <a:tc>
                  <a:txBody>
                    <a:bodyPr/>
                    <a:lstStyle/>
                    <a:p>
                      <a:pPr marL="0" indent="0">
                        <a:buNone/>
                      </a:pPr>
                      <a:r>
                        <a:rPr lang="en-US" dirty="0"/>
                        <a:t>1) Game Plan—responsibilities shouldn’t encroach on each other, but should allow for collaboration</a:t>
                      </a:r>
                    </a:p>
                  </a:txBody>
                  <a:tcPr/>
                </a:tc>
                <a:tc>
                  <a:txBody>
                    <a:bodyPr/>
                    <a:lstStyle/>
                    <a:p>
                      <a:pPr algn="r">
                        <a:lnSpc>
                          <a:spcPct val="200000"/>
                        </a:lnSpc>
                      </a:pPr>
                      <a:r>
                        <a:rPr lang="en-US" dirty="0"/>
                        <a:t>4.5</a:t>
                      </a:r>
                    </a:p>
                  </a:txBody>
                  <a:tcPr/>
                </a:tc>
                <a:extLst>
                  <a:ext uri="{0D108BD9-81ED-4DB2-BD59-A6C34878D82A}">
                    <a16:rowId xmlns:a16="http://schemas.microsoft.com/office/drawing/2014/main" val="2938075191"/>
                  </a:ext>
                </a:extLst>
              </a:tr>
              <a:tr h="396707">
                <a:tc>
                  <a:txBody>
                    <a:bodyPr/>
                    <a:lstStyle/>
                    <a:p>
                      <a:r>
                        <a:rPr lang="en-US" dirty="0"/>
                        <a:t>2) Two-dimensional plotting</a:t>
                      </a:r>
                    </a:p>
                  </a:txBody>
                  <a:tcPr/>
                </a:tc>
                <a:tc>
                  <a:txBody>
                    <a:bodyPr/>
                    <a:lstStyle/>
                    <a:p>
                      <a:pPr algn="r">
                        <a:lnSpc>
                          <a:spcPct val="100000"/>
                        </a:lnSpc>
                      </a:pPr>
                      <a:r>
                        <a:rPr lang="en-US" dirty="0"/>
                        <a:t>.5</a:t>
                      </a:r>
                    </a:p>
                  </a:txBody>
                  <a:tcPr/>
                </a:tc>
                <a:extLst>
                  <a:ext uri="{0D108BD9-81ED-4DB2-BD59-A6C34878D82A}">
                    <a16:rowId xmlns:a16="http://schemas.microsoft.com/office/drawing/2014/main" val="128075615"/>
                  </a:ext>
                </a:extLst>
              </a:tr>
              <a:tr h="396707">
                <a:tc>
                  <a:txBody>
                    <a:bodyPr/>
                    <a:lstStyle/>
                    <a:p>
                      <a:r>
                        <a:rPr lang="en-US" dirty="0"/>
                        <a:t>3) Excavation derivation</a:t>
                      </a:r>
                    </a:p>
                  </a:txBody>
                  <a:tcPr/>
                </a:tc>
                <a:tc>
                  <a:txBody>
                    <a:bodyPr/>
                    <a:lstStyle/>
                    <a:p>
                      <a:pPr algn="r">
                        <a:lnSpc>
                          <a:spcPct val="100000"/>
                        </a:lnSpc>
                      </a:pPr>
                      <a:r>
                        <a:rPr lang="en-US" dirty="0"/>
                        <a:t>3</a:t>
                      </a:r>
                    </a:p>
                  </a:txBody>
                  <a:tcPr/>
                </a:tc>
                <a:extLst>
                  <a:ext uri="{0D108BD9-81ED-4DB2-BD59-A6C34878D82A}">
                    <a16:rowId xmlns:a16="http://schemas.microsoft.com/office/drawing/2014/main" val="741964851"/>
                  </a:ext>
                </a:extLst>
              </a:tr>
              <a:tr h="396707">
                <a:tc>
                  <a:txBody>
                    <a:bodyPr/>
                    <a:lstStyle/>
                    <a:p>
                      <a:r>
                        <a:rPr lang="en-US" dirty="0"/>
                        <a:t>4) AFT Fathom familiarization</a:t>
                      </a:r>
                    </a:p>
                  </a:txBody>
                  <a:tcPr/>
                </a:tc>
                <a:tc>
                  <a:txBody>
                    <a:bodyPr/>
                    <a:lstStyle/>
                    <a:p>
                      <a:pPr algn="r">
                        <a:lnSpc>
                          <a:spcPct val="100000"/>
                        </a:lnSpc>
                      </a:pPr>
                      <a:r>
                        <a:rPr lang="en-US" dirty="0"/>
                        <a:t>2</a:t>
                      </a:r>
                    </a:p>
                  </a:txBody>
                  <a:tcPr/>
                </a:tc>
                <a:extLst>
                  <a:ext uri="{0D108BD9-81ED-4DB2-BD59-A6C34878D82A}">
                    <a16:rowId xmlns:a16="http://schemas.microsoft.com/office/drawing/2014/main" val="1330393504"/>
                  </a:ext>
                </a:extLst>
              </a:tr>
              <a:tr h="396707">
                <a:tc>
                  <a:txBody>
                    <a:bodyPr/>
                    <a:lstStyle/>
                    <a:p>
                      <a:r>
                        <a:rPr lang="en-US" dirty="0"/>
                        <a:t>5) Foundation derivation</a:t>
                      </a:r>
                    </a:p>
                  </a:txBody>
                  <a:tcPr/>
                </a:tc>
                <a:tc>
                  <a:txBody>
                    <a:bodyPr/>
                    <a:lstStyle/>
                    <a:p>
                      <a:pPr algn="r">
                        <a:lnSpc>
                          <a:spcPct val="100000"/>
                        </a:lnSpc>
                      </a:pPr>
                      <a:r>
                        <a:rPr lang="en-US" dirty="0"/>
                        <a:t>4</a:t>
                      </a:r>
                    </a:p>
                  </a:txBody>
                  <a:tcPr/>
                </a:tc>
                <a:extLst>
                  <a:ext uri="{0D108BD9-81ED-4DB2-BD59-A6C34878D82A}">
                    <a16:rowId xmlns:a16="http://schemas.microsoft.com/office/drawing/2014/main" val="4041393402"/>
                  </a:ext>
                </a:extLst>
              </a:tr>
              <a:tr h="396707">
                <a:tc>
                  <a:txBody>
                    <a:bodyPr/>
                    <a:lstStyle/>
                    <a:p>
                      <a:r>
                        <a:rPr lang="en-US" dirty="0"/>
                        <a:t>6) Initial code—pipeline plot, excavation volumes</a:t>
                      </a:r>
                    </a:p>
                  </a:txBody>
                  <a:tcPr/>
                </a:tc>
                <a:tc>
                  <a:txBody>
                    <a:bodyPr/>
                    <a:lstStyle/>
                    <a:p>
                      <a:pPr algn="r">
                        <a:lnSpc>
                          <a:spcPct val="100000"/>
                        </a:lnSpc>
                      </a:pPr>
                      <a:r>
                        <a:rPr lang="en-US" dirty="0"/>
                        <a:t>3</a:t>
                      </a:r>
                    </a:p>
                  </a:txBody>
                  <a:tcPr/>
                </a:tc>
                <a:extLst>
                  <a:ext uri="{0D108BD9-81ED-4DB2-BD59-A6C34878D82A}">
                    <a16:rowId xmlns:a16="http://schemas.microsoft.com/office/drawing/2014/main" val="4238190615"/>
                  </a:ext>
                </a:extLst>
              </a:tr>
              <a:tr h="396707">
                <a:tc>
                  <a:txBody>
                    <a:bodyPr/>
                    <a:lstStyle/>
                    <a:p>
                      <a:r>
                        <a:rPr lang="en-US" dirty="0"/>
                        <a:t>7) AFT Fathom simulation, junctions 4 - 12</a:t>
                      </a:r>
                    </a:p>
                  </a:txBody>
                  <a:tcPr/>
                </a:tc>
                <a:tc>
                  <a:txBody>
                    <a:bodyPr/>
                    <a:lstStyle/>
                    <a:p>
                      <a:pPr algn="r">
                        <a:lnSpc>
                          <a:spcPct val="100000"/>
                        </a:lnSpc>
                      </a:pPr>
                      <a:r>
                        <a:rPr lang="en-US" dirty="0"/>
                        <a:t>1.5</a:t>
                      </a:r>
                    </a:p>
                  </a:txBody>
                  <a:tcPr/>
                </a:tc>
                <a:extLst>
                  <a:ext uri="{0D108BD9-81ED-4DB2-BD59-A6C34878D82A}">
                    <a16:rowId xmlns:a16="http://schemas.microsoft.com/office/drawing/2014/main" val="1054368810"/>
                  </a:ext>
                </a:extLst>
              </a:tr>
            </a:tbl>
          </a:graphicData>
        </a:graphic>
      </p:graphicFrame>
      <p:graphicFrame>
        <p:nvGraphicFramePr>
          <p:cNvPr id="6" name="Table 4">
            <a:extLst>
              <a:ext uri="{FF2B5EF4-FFF2-40B4-BE49-F238E27FC236}">
                <a16:creationId xmlns:a16="http://schemas.microsoft.com/office/drawing/2014/main" id="{8AEA5516-8C3C-4517-80F9-73B4EEE09F72}"/>
              </a:ext>
            </a:extLst>
          </p:cNvPr>
          <p:cNvGraphicFramePr>
            <a:graphicFrameLocks/>
          </p:cNvGraphicFramePr>
          <p:nvPr>
            <p:extLst>
              <p:ext uri="{D42A27DB-BD31-4B8C-83A1-F6EECF244321}">
                <p14:modId xmlns:p14="http://schemas.microsoft.com/office/powerpoint/2010/main" val="2484278851"/>
              </p:ext>
            </p:extLst>
          </p:nvPr>
        </p:nvGraphicFramePr>
        <p:xfrm>
          <a:off x="6207853" y="991226"/>
          <a:ext cx="5369653" cy="4726735"/>
        </p:xfrm>
        <a:graphic>
          <a:graphicData uri="http://schemas.openxmlformats.org/drawingml/2006/table">
            <a:tbl>
              <a:tblPr firstRow="1" bandRow="1">
                <a:tableStyleId>{5C22544A-7EE6-4342-B048-85BDC9FD1C3A}</a:tableStyleId>
              </a:tblPr>
              <a:tblGrid>
                <a:gridCol w="4234423">
                  <a:extLst>
                    <a:ext uri="{9D8B030D-6E8A-4147-A177-3AD203B41FA5}">
                      <a16:colId xmlns:a16="http://schemas.microsoft.com/office/drawing/2014/main" val="2790580346"/>
                    </a:ext>
                  </a:extLst>
                </a:gridCol>
                <a:gridCol w="1135230">
                  <a:extLst>
                    <a:ext uri="{9D8B030D-6E8A-4147-A177-3AD203B41FA5}">
                      <a16:colId xmlns:a16="http://schemas.microsoft.com/office/drawing/2014/main" val="2253769360"/>
                    </a:ext>
                  </a:extLst>
                </a:gridCol>
              </a:tblGrid>
              <a:tr h="551560">
                <a:tc>
                  <a:txBody>
                    <a:bodyPr/>
                    <a:lstStyle/>
                    <a:p>
                      <a:pPr algn="ctr">
                        <a:lnSpc>
                          <a:spcPct val="250000"/>
                        </a:lnSpc>
                      </a:pPr>
                      <a:r>
                        <a:rPr lang="en-US" dirty="0"/>
                        <a:t>(Sub)Steps to Complete</a:t>
                      </a:r>
                    </a:p>
                  </a:txBody>
                  <a:tcPr/>
                </a:tc>
                <a:tc>
                  <a:txBody>
                    <a:bodyPr/>
                    <a:lstStyle/>
                    <a:p>
                      <a:pPr algn="ctr"/>
                      <a:r>
                        <a:rPr lang="en-US" dirty="0"/>
                        <a:t>Time Taken (man-hours)</a:t>
                      </a:r>
                    </a:p>
                  </a:txBody>
                  <a:tcPr/>
                </a:tc>
                <a:extLst>
                  <a:ext uri="{0D108BD9-81ED-4DB2-BD59-A6C34878D82A}">
                    <a16:rowId xmlns:a16="http://schemas.microsoft.com/office/drawing/2014/main" val="1563734732"/>
                  </a:ext>
                </a:extLst>
              </a:tr>
              <a:tr h="633154">
                <a:tc>
                  <a:txBody>
                    <a:bodyPr/>
                    <a:lstStyle/>
                    <a:p>
                      <a:pPr marL="0" indent="0">
                        <a:buNone/>
                      </a:pPr>
                      <a:r>
                        <a:rPr lang="en-US" dirty="0"/>
                        <a:t>8) Appending code with maximum pressures for each pipe section based on pump location</a:t>
                      </a:r>
                    </a:p>
                  </a:txBody>
                  <a:tcPr/>
                </a:tc>
                <a:tc>
                  <a:txBody>
                    <a:bodyPr/>
                    <a:lstStyle/>
                    <a:p>
                      <a:pPr algn="r">
                        <a:lnSpc>
                          <a:spcPct val="200000"/>
                        </a:lnSpc>
                      </a:pPr>
                      <a:r>
                        <a:rPr lang="en-US" dirty="0"/>
                        <a:t>1</a:t>
                      </a:r>
                    </a:p>
                  </a:txBody>
                  <a:tcPr/>
                </a:tc>
                <a:extLst>
                  <a:ext uri="{0D108BD9-81ED-4DB2-BD59-A6C34878D82A}">
                    <a16:rowId xmlns:a16="http://schemas.microsoft.com/office/drawing/2014/main" val="2938075191"/>
                  </a:ext>
                </a:extLst>
              </a:tr>
              <a:tr h="396707">
                <a:tc>
                  <a:txBody>
                    <a:bodyPr/>
                    <a:lstStyle/>
                    <a:p>
                      <a:r>
                        <a:rPr lang="en-US" dirty="0"/>
                        <a:t>9) Iterative foundation calculations</a:t>
                      </a:r>
                    </a:p>
                  </a:txBody>
                  <a:tcPr/>
                </a:tc>
                <a:tc>
                  <a:txBody>
                    <a:bodyPr/>
                    <a:lstStyle/>
                    <a:p>
                      <a:pPr algn="r">
                        <a:lnSpc>
                          <a:spcPct val="100000"/>
                        </a:lnSpc>
                      </a:pPr>
                      <a:r>
                        <a:rPr lang="en-US" dirty="0"/>
                        <a:t>3.5</a:t>
                      </a:r>
                    </a:p>
                  </a:txBody>
                  <a:tcPr/>
                </a:tc>
                <a:extLst>
                  <a:ext uri="{0D108BD9-81ED-4DB2-BD59-A6C34878D82A}">
                    <a16:rowId xmlns:a16="http://schemas.microsoft.com/office/drawing/2014/main" val="128075615"/>
                  </a:ext>
                </a:extLst>
              </a:tr>
              <a:tr h="396707">
                <a:tc>
                  <a:txBody>
                    <a:bodyPr/>
                    <a:lstStyle/>
                    <a:p>
                      <a:r>
                        <a:rPr lang="en-US" dirty="0"/>
                        <a:t>10) Pipeline pressure checks (and code)</a:t>
                      </a:r>
                    </a:p>
                  </a:txBody>
                  <a:tcPr/>
                </a:tc>
                <a:tc>
                  <a:txBody>
                    <a:bodyPr/>
                    <a:lstStyle/>
                    <a:p>
                      <a:pPr algn="r">
                        <a:lnSpc>
                          <a:spcPct val="100000"/>
                        </a:lnSpc>
                      </a:pPr>
                      <a:r>
                        <a:rPr lang="en-US" dirty="0"/>
                        <a:t>6</a:t>
                      </a:r>
                    </a:p>
                  </a:txBody>
                  <a:tcPr/>
                </a:tc>
                <a:extLst>
                  <a:ext uri="{0D108BD9-81ED-4DB2-BD59-A6C34878D82A}">
                    <a16:rowId xmlns:a16="http://schemas.microsoft.com/office/drawing/2014/main" val="741964851"/>
                  </a:ext>
                </a:extLst>
              </a:tr>
              <a:tr h="396707">
                <a:tc>
                  <a:txBody>
                    <a:bodyPr/>
                    <a:lstStyle/>
                    <a:p>
                      <a:r>
                        <a:rPr lang="en-US" dirty="0"/>
                        <a:t>11) Final Calculations/verifications</a:t>
                      </a:r>
                    </a:p>
                  </a:txBody>
                  <a:tcPr/>
                </a:tc>
                <a:tc>
                  <a:txBody>
                    <a:bodyPr/>
                    <a:lstStyle/>
                    <a:p>
                      <a:pPr algn="r">
                        <a:lnSpc>
                          <a:spcPct val="100000"/>
                        </a:lnSpc>
                      </a:pPr>
                      <a:r>
                        <a:rPr lang="en-US" dirty="0"/>
                        <a:t>10</a:t>
                      </a:r>
                    </a:p>
                  </a:txBody>
                  <a:tcPr/>
                </a:tc>
                <a:extLst>
                  <a:ext uri="{0D108BD9-81ED-4DB2-BD59-A6C34878D82A}">
                    <a16:rowId xmlns:a16="http://schemas.microsoft.com/office/drawing/2014/main" val="1330393504"/>
                  </a:ext>
                </a:extLst>
              </a:tr>
              <a:tr h="396707">
                <a:tc>
                  <a:txBody>
                    <a:bodyPr/>
                    <a:lstStyle/>
                    <a:p>
                      <a:r>
                        <a:rPr lang="en-US" dirty="0"/>
                        <a:t>12) ZBE Adaptation/Risks/Modularization</a:t>
                      </a:r>
                    </a:p>
                  </a:txBody>
                  <a:tcPr/>
                </a:tc>
                <a:tc>
                  <a:txBody>
                    <a:bodyPr/>
                    <a:lstStyle/>
                    <a:p>
                      <a:pPr algn="r">
                        <a:lnSpc>
                          <a:spcPct val="100000"/>
                        </a:lnSpc>
                      </a:pPr>
                      <a:r>
                        <a:rPr lang="en-US" dirty="0"/>
                        <a:t>12</a:t>
                      </a:r>
                    </a:p>
                  </a:txBody>
                  <a:tcPr/>
                </a:tc>
                <a:extLst>
                  <a:ext uri="{0D108BD9-81ED-4DB2-BD59-A6C34878D82A}">
                    <a16:rowId xmlns:a16="http://schemas.microsoft.com/office/drawing/2014/main" val="4041393402"/>
                  </a:ext>
                </a:extLst>
              </a:tr>
              <a:tr h="396707">
                <a:tc>
                  <a:txBody>
                    <a:bodyPr/>
                    <a:lstStyle/>
                    <a:p>
                      <a:r>
                        <a:rPr lang="en-US" dirty="0"/>
                        <a:t>13) Innovation concept—brainstorm and discussion</a:t>
                      </a:r>
                    </a:p>
                  </a:txBody>
                  <a:tcPr/>
                </a:tc>
                <a:tc>
                  <a:txBody>
                    <a:bodyPr/>
                    <a:lstStyle/>
                    <a:p>
                      <a:pPr algn="r">
                        <a:lnSpc>
                          <a:spcPct val="100000"/>
                        </a:lnSpc>
                      </a:pPr>
                      <a:r>
                        <a:rPr lang="en-US" dirty="0"/>
                        <a:t>3</a:t>
                      </a:r>
                    </a:p>
                  </a:txBody>
                  <a:tcPr/>
                </a:tc>
                <a:extLst>
                  <a:ext uri="{0D108BD9-81ED-4DB2-BD59-A6C34878D82A}">
                    <a16:rowId xmlns:a16="http://schemas.microsoft.com/office/drawing/2014/main" val="4238190615"/>
                  </a:ext>
                </a:extLst>
              </a:tr>
              <a:tr h="396707">
                <a:tc>
                  <a:txBody>
                    <a:bodyPr/>
                    <a:lstStyle/>
                    <a:p>
                      <a:r>
                        <a:rPr lang="en-US" dirty="0"/>
                        <a:t>14) Narrative drafts and finalization</a:t>
                      </a:r>
                    </a:p>
                  </a:txBody>
                  <a:tcPr/>
                </a:tc>
                <a:tc>
                  <a:txBody>
                    <a:bodyPr/>
                    <a:lstStyle/>
                    <a:p>
                      <a:pPr algn="r">
                        <a:lnSpc>
                          <a:spcPct val="100000"/>
                        </a:lnSpc>
                      </a:pPr>
                      <a:r>
                        <a:rPr lang="en-US" dirty="0"/>
                        <a:t>9</a:t>
                      </a:r>
                    </a:p>
                  </a:txBody>
                  <a:tcPr/>
                </a:tc>
                <a:extLst>
                  <a:ext uri="{0D108BD9-81ED-4DB2-BD59-A6C34878D82A}">
                    <a16:rowId xmlns:a16="http://schemas.microsoft.com/office/drawing/2014/main" val="1054368810"/>
                  </a:ext>
                </a:extLst>
              </a:tr>
            </a:tbl>
          </a:graphicData>
        </a:graphic>
      </p:graphicFrame>
      <p:sp>
        <p:nvSpPr>
          <p:cNvPr id="7" name="TextBox 6">
            <a:extLst>
              <a:ext uri="{FF2B5EF4-FFF2-40B4-BE49-F238E27FC236}">
                <a16:creationId xmlns:a16="http://schemas.microsoft.com/office/drawing/2014/main" id="{A4F86111-C7E0-46EF-9324-34C8BEE5EA50}"/>
              </a:ext>
            </a:extLst>
          </p:cNvPr>
          <p:cNvSpPr txBox="1"/>
          <p:nvPr/>
        </p:nvSpPr>
        <p:spPr>
          <a:xfrm>
            <a:off x="4883804" y="5866774"/>
            <a:ext cx="2760692" cy="584775"/>
          </a:xfrm>
          <a:prstGeom prst="rect">
            <a:avLst/>
          </a:prstGeom>
          <a:noFill/>
          <a:ln w="19050">
            <a:solidFill>
              <a:srgbClr val="FF0000"/>
            </a:solidFill>
          </a:ln>
        </p:spPr>
        <p:txBody>
          <a:bodyPr wrap="none" rtlCol="0">
            <a:spAutoFit/>
          </a:bodyPr>
          <a:lstStyle/>
          <a:p>
            <a:r>
              <a:rPr lang="en-US" sz="3200" dirty="0"/>
              <a:t>Total: </a:t>
            </a:r>
            <a:r>
              <a:rPr lang="en-US" sz="3200" b="1" dirty="0"/>
              <a:t>63 hours</a:t>
            </a:r>
          </a:p>
        </p:txBody>
      </p:sp>
    </p:spTree>
    <p:extLst>
      <p:ext uri="{BB962C8B-B14F-4D97-AF65-F5344CB8AC3E}">
        <p14:creationId xmlns:p14="http://schemas.microsoft.com/office/powerpoint/2010/main" val="40699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62A0-1726-074A-962A-BCD7FC1A442A}"/>
              </a:ext>
            </a:extLst>
          </p:cNvPr>
          <p:cNvSpPr>
            <a:spLocks noGrp="1"/>
          </p:cNvSpPr>
          <p:nvPr>
            <p:ph type="title"/>
          </p:nvPr>
        </p:nvSpPr>
        <p:spPr/>
        <p:txBody>
          <a:bodyPr/>
          <a:lstStyle/>
          <a:p>
            <a:pPr algn="ctr"/>
            <a:r>
              <a:rPr lang="en-US" dirty="0"/>
              <a:t>Calculations</a:t>
            </a:r>
          </a:p>
        </p:txBody>
      </p:sp>
      <p:pic>
        <p:nvPicPr>
          <p:cNvPr id="9" name="Picture 8">
            <a:extLst>
              <a:ext uri="{FF2B5EF4-FFF2-40B4-BE49-F238E27FC236}">
                <a16:creationId xmlns:a16="http://schemas.microsoft.com/office/drawing/2014/main" id="{6AA93FB2-32FA-4B46-AB0F-7B335AA22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863" y="1257442"/>
            <a:ext cx="5941436" cy="2249503"/>
          </a:xfrm>
          <a:prstGeom prst="rect">
            <a:avLst/>
          </a:prstGeom>
        </p:spPr>
      </p:pic>
      <p:pic>
        <p:nvPicPr>
          <p:cNvPr id="13" name="Picture 12">
            <a:extLst>
              <a:ext uri="{FF2B5EF4-FFF2-40B4-BE49-F238E27FC236}">
                <a16:creationId xmlns:a16="http://schemas.microsoft.com/office/drawing/2014/main" id="{B54FA688-BD4A-450E-B405-4222BAF91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37" y="3907376"/>
            <a:ext cx="6487705" cy="2324493"/>
          </a:xfrm>
          <a:prstGeom prst="rect">
            <a:avLst/>
          </a:prstGeom>
        </p:spPr>
      </p:pic>
      <p:pic>
        <p:nvPicPr>
          <p:cNvPr id="15" name="Picture 14">
            <a:extLst>
              <a:ext uri="{FF2B5EF4-FFF2-40B4-BE49-F238E27FC236}">
                <a16:creationId xmlns:a16="http://schemas.microsoft.com/office/drawing/2014/main" id="{9F7F8456-59A6-413F-9E8B-9A7EE5AD0F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0042" y="3747236"/>
            <a:ext cx="4338247" cy="2484633"/>
          </a:xfrm>
          <a:prstGeom prst="rect">
            <a:avLst/>
          </a:prstGeom>
        </p:spPr>
      </p:pic>
      <p:pic>
        <p:nvPicPr>
          <p:cNvPr id="19" name="Picture 18">
            <a:extLst>
              <a:ext uri="{FF2B5EF4-FFF2-40B4-BE49-F238E27FC236}">
                <a16:creationId xmlns:a16="http://schemas.microsoft.com/office/drawing/2014/main" id="{A3859470-571E-4C64-800B-0140E89CF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0286" y="851686"/>
            <a:ext cx="4122078" cy="2784595"/>
          </a:xfrm>
          <a:prstGeom prst="rect">
            <a:avLst/>
          </a:prstGeom>
        </p:spPr>
      </p:pic>
    </p:spTree>
    <p:extLst>
      <p:ext uri="{BB962C8B-B14F-4D97-AF65-F5344CB8AC3E}">
        <p14:creationId xmlns:p14="http://schemas.microsoft.com/office/powerpoint/2010/main" val="68936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ED8-DD87-2140-BEC3-643896B25143}"/>
              </a:ext>
            </a:extLst>
          </p:cNvPr>
          <p:cNvSpPr>
            <a:spLocks noGrp="1"/>
          </p:cNvSpPr>
          <p:nvPr>
            <p:ph type="title"/>
          </p:nvPr>
        </p:nvSpPr>
        <p:spPr/>
        <p:txBody>
          <a:bodyPr/>
          <a:lstStyle/>
          <a:p>
            <a:pPr algn="ctr"/>
            <a:r>
              <a:rPr lang="en-US" dirty="0"/>
              <a:t>Zero-Based Execution</a:t>
            </a:r>
          </a:p>
        </p:txBody>
      </p:sp>
      <p:pic>
        <p:nvPicPr>
          <p:cNvPr id="6" name="Picture 5">
            <a:extLst>
              <a:ext uri="{FF2B5EF4-FFF2-40B4-BE49-F238E27FC236}">
                <a16:creationId xmlns:a16="http://schemas.microsoft.com/office/drawing/2014/main" id="{089BB6C8-7134-4777-BA60-359C97A8B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69" y="3609061"/>
            <a:ext cx="4180440" cy="2883814"/>
          </a:xfrm>
          <a:prstGeom prst="rect">
            <a:avLst/>
          </a:prstGeom>
        </p:spPr>
      </p:pic>
      <p:pic>
        <p:nvPicPr>
          <p:cNvPr id="7" name="Picture 6">
            <a:extLst>
              <a:ext uri="{FF2B5EF4-FFF2-40B4-BE49-F238E27FC236}">
                <a16:creationId xmlns:a16="http://schemas.microsoft.com/office/drawing/2014/main" id="{5B7FDE87-0F94-4F91-AFA4-DAA7709B0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50" y="4551130"/>
            <a:ext cx="4749886" cy="1941745"/>
          </a:xfrm>
          <a:prstGeom prst="rect">
            <a:avLst/>
          </a:prstGeom>
        </p:spPr>
      </p:pic>
      <p:pic>
        <p:nvPicPr>
          <p:cNvPr id="8" name="Picture 7">
            <a:extLst>
              <a:ext uri="{FF2B5EF4-FFF2-40B4-BE49-F238E27FC236}">
                <a16:creationId xmlns:a16="http://schemas.microsoft.com/office/drawing/2014/main" id="{417E6C1D-EA7C-4714-9657-8E0E0B141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650" y="1371854"/>
            <a:ext cx="8114950" cy="3090965"/>
          </a:xfrm>
          <a:prstGeom prst="rect">
            <a:avLst/>
          </a:prstGeom>
        </p:spPr>
      </p:pic>
    </p:spTree>
    <p:extLst>
      <p:ext uri="{BB962C8B-B14F-4D97-AF65-F5344CB8AC3E}">
        <p14:creationId xmlns:p14="http://schemas.microsoft.com/office/powerpoint/2010/main" val="224661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ED21-DF87-624A-9DFC-CF2538DE2303}"/>
              </a:ext>
            </a:extLst>
          </p:cNvPr>
          <p:cNvSpPr>
            <a:spLocks noGrp="1"/>
          </p:cNvSpPr>
          <p:nvPr>
            <p:ph type="title"/>
          </p:nvPr>
        </p:nvSpPr>
        <p:spPr/>
        <p:txBody>
          <a:bodyPr/>
          <a:lstStyle/>
          <a:p>
            <a:pPr algn="ctr"/>
            <a:r>
              <a:rPr lang="en-US" dirty="0"/>
              <a:t>Constructability</a:t>
            </a:r>
          </a:p>
        </p:txBody>
      </p:sp>
      <p:pic>
        <p:nvPicPr>
          <p:cNvPr id="7" name="Picture 6">
            <a:extLst>
              <a:ext uri="{FF2B5EF4-FFF2-40B4-BE49-F238E27FC236}">
                <a16:creationId xmlns:a16="http://schemas.microsoft.com/office/drawing/2014/main" id="{8B3D23B4-512A-4022-919A-3AD8994A7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063" y="1690688"/>
            <a:ext cx="9107873" cy="4844979"/>
          </a:xfrm>
          <a:prstGeom prst="rect">
            <a:avLst/>
          </a:prstGeom>
        </p:spPr>
      </p:pic>
    </p:spTree>
    <p:extLst>
      <p:ext uri="{BB962C8B-B14F-4D97-AF65-F5344CB8AC3E}">
        <p14:creationId xmlns:p14="http://schemas.microsoft.com/office/powerpoint/2010/main" val="1544625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C63C-A197-4252-85E7-993DB794C757}"/>
              </a:ext>
            </a:extLst>
          </p:cNvPr>
          <p:cNvSpPr>
            <a:spLocks noGrp="1"/>
          </p:cNvSpPr>
          <p:nvPr>
            <p:ph type="title"/>
          </p:nvPr>
        </p:nvSpPr>
        <p:spPr>
          <a:xfrm>
            <a:off x="838200" y="365125"/>
            <a:ext cx="10515600" cy="978645"/>
          </a:xfrm>
        </p:spPr>
        <p:txBody>
          <a:bodyPr/>
          <a:lstStyle/>
          <a:p>
            <a:pPr algn="ctr"/>
            <a:r>
              <a:rPr lang="en-US" dirty="0"/>
              <a:t>Innovation Concept (continued)</a:t>
            </a:r>
          </a:p>
        </p:txBody>
      </p:sp>
      <p:sp>
        <p:nvSpPr>
          <p:cNvPr id="3" name="Content Placeholder 2">
            <a:extLst>
              <a:ext uri="{FF2B5EF4-FFF2-40B4-BE49-F238E27FC236}">
                <a16:creationId xmlns:a16="http://schemas.microsoft.com/office/drawing/2014/main" id="{7F6AA9CD-BC5B-4207-B49F-254E11F34A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3156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8C399-3BF4-479C-9CD2-4CD4949402D4}"/>
              </a:ext>
            </a:extLst>
          </p:cNvPr>
          <p:cNvSpPr/>
          <p:nvPr/>
        </p:nvSpPr>
        <p:spPr>
          <a:xfrm>
            <a:off x="2506761" y="300569"/>
            <a:ext cx="7473194" cy="2386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area should be a picture of the three of us</a:t>
            </a:r>
          </a:p>
        </p:txBody>
      </p:sp>
      <p:sp>
        <p:nvSpPr>
          <p:cNvPr id="6" name="TextBox 5">
            <a:extLst>
              <a:ext uri="{FF2B5EF4-FFF2-40B4-BE49-F238E27FC236}">
                <a16:creationId xmlns:a16="http://schemas.microsoft.com/office/drawing/2014/main" id="{87EFFF2F-ED12-436F-AF74-02E7E2FD6F6D}"/>
              </a:ext>
            </a:extLst>
          </p:cNvPr>
          <p:cNvSpPr txBox="1"/>
          <p:nvPr/>
        </p:nvSpPr>
        <p:spPr>
          <a:xfrm>
            <a:off x="2897203" y="2687063"/>
            <a:ext cx="1313443" cy="297966"/>
          </a:xfrm>
          <a:prstGeom prst="rect">
            <a:avLst/>
          </a:prstGeom>
          <a:noFill/>
        </p:spPr>
        <p:txBody>
          <a:bodyPr wrap="none" rtlCol="0">
            <a:spAutoFit/>
          </a:bodyPr>
          <a:lstStyle/>
          <a:p>
            <a:r>
              <a:rPr lang="en-US" sz="2000" b="1" dirty="0"/>
              <a:t>Joseph Amar</a:t>
            </a:r>
          </a:p>
        </p:txBody>
      </p:sp>
      <p:sp>
        <p:nvSpPr>
          <p:cNvPr id="7" name="TextBox 6">
            <a:extLst>
              <a:ext uri="{FF2B5EF4-FFF2-40B4-BE49-F238E27FC236}">
                <a16:creationId xmlns:a16="http://schemas.microsoft.com/office/drawing/2014/main" id="{19A29660-1AB3-41B3-9DCC-9FDE83D8BC8E}"/>
              </a:ext>
            </a:extLst>
          </p:cNvPr>
          <p:cNvSpPr txBox="1"/>
          <p:nvPr/>
        </p:nvSpPr>
        <p:spPr>
          <a:xfrm>
            <a:off x="8004221" y="2689336"/>
            <a:ext cx="1175303" cy="297966"/>
          </a:xfrm>
          <a:prstGeom prst="rect">
            <a:avLst/>
          </a:prstGeom>
          <a:noFill/>
        </p:spPr>
        <p:txBody>
          <a:bodyPr wrap="none" rtlCol="0">
            <a:spAutoFit/>
          </a:bodyPr>
          <a:lstStyle/>
          <a:p>
            <a:r>
              <a:rPr lang="en-US" sz="2000" b="1" dirty="0"/>
              <a:t>Saul </a:t>
            </a:r>
            <a:r>
              <a:rPr lang="en-US" sz="2000" b="1" dirty="0" err="1"/>
              <a:t>Pizano</a:t>
            </a:r>
            <a:endParaRPr lang="en-US" sz="2000" b="1" dirty="0"/>
          </a:p>
        </p:txBody>
      </p:sp>
      <p:sp>
        <p:nvSpPr>
          <p:cNvPr id="8" name="TextBox 7">
            <a:extLst>
              <a:ext uri="{FF2B5EF4-FFF2-40B4-BE49-F238E27FC236}">
                <a16:creationId xmlns:a16="http://schemas.microsoft.com/office/drawing/2014/main" id="{2B230817-E74B-4378-B3FE-08F88D75AB15}"/>
              </a:ext>
            </a:extLst>
          </p:cNvPr>
          <p:cNvSpPr txBox="1"/>
          <p:nvPr/>
        </p:nvSpPr>
        <p:spPr>
          <a:xfrm>
            <a:off x="5335830" y="2687063"/>
            <a:ext cx="1543207" cy="297966"/>
          </a:xfrm>
          <a:prstGeom prst="rect">
            <a:avLst/>
          </a:prstGeom>
          <a:noFill/>
        </p:spPr>
        <p:txBody>
          <a:bodyPr wrap="none" rtlCol="0">
            <a:spAutoFit/>
          </a:bodyPr>
          <a:lstStyle/>
          <a:p>
            <a:r>
              <a:rPr lang="en-US" sz="2000" b="1" dirty="0"/>
              <a:t>Zach McBurney</a:t>
            </a:r>
          </a:p>
        </p:txBody>
      </p:sp>
      <p:cxnSp>
        <p:nvCxnSpPr>
          <p:cNvPr id="9" name="Straight Connector 8">
            <a:extLst>
              <a:ext uri="{FF2B5EF4-FFF2-40B4-BE49-F238E27FC236}">
                <a16:creationId xmlns:a16="http://schemas.microsoft.com/office/drawing/2014/main" id="{0F270120-AB40-42CD-AA84-7E9F0E0B1C3F}"/>
              </a:ext>
            </a:extLst>
          </p:cNvPr>
          <p:cNvCxnSpPr/>
          <p:nvPr/>
        </p:nvCxnSpPr>
        <p:spPr>
          <a:xfrm>
            <a:off x="7555537" y="2824146"/>
            <a:ext cx="0" cy="2684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D1E86F-0D67-4217-A75A-75A480F88AB5}"/>
              </a:ext>
            </a:extLst>
          </p:cNvPr>
          <p:cNvCxnSpPr/>
          <p:nvPr/>
        </p:nvCxnSpPr>
        <p:spPr>
          <a:xfrm>
            <a:off x="4637566" y="2824145"/>
            <a:ext cx="0" cy="2684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883EFB-1777-45CB-9A57-3686C61B702F}"/>
              </a:ext>
            </a:extLst>
          </p:cNvPr>
          <p:cNvCxnSpPr>
            <a:cxnSpLocks/>
          </p:cNvCxnSpPr>
          <p:nvPr/>
        </p:nvCxnSpPr>
        <p:spPr>
          <a:xfrm>
            <a:off x="2506762" y="3152713"/>
            <a:ext cx="74731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C6FEB7F-B45E-4931-A248-BE74EDF20CBD}"/>
              </a:ext>
            </a:extLst>
          </p:cNvPr>
          <p:cNvSpPr txBox="1"/>
          <p:nvPr/>
        </p:nvSpPr>
        <p:spPr>
          <a:xfrm>
            <a:off x="2259193" y="3262774"/>
            <a:ext cx="212378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Design Lead</a:t>
            </a:r>
          </a:p>
          <a:p>
            <a:endParaRPr lang="en-US" sz="2000" dirty="0"/>
          </a:p>
          <a:p>
            <a:pPr marL="285750" indent="-285750">
              <a:buFont typeface="Arial" panose="020B0604020202020204" pitchFamily="34" charset="0"/>
              <a:buChar char="•"/>
            </a:pPr>
            <a:r>
              <a:rPr lang="en-US" sz="2000" dirty="0"/>
              <a:t>Programmer (at least he tries)</a:t>
            </a:r>
          </a:p>
          <a:p>
            <a:endParaRPr lang="en-US" sz="2000" dirty="0"/>
          </a:p>
          <a:p>
            <a:pPr marL="285750" indent="-285750">
              <a:buFont typeface="Arial" panose="020B0604020202020204" pitchFamily="34" charset="0"/>
              <a:buChar char="•"/>
            </a:pPr>
            <a:r>
              <a:rPr lang="en-US" sz="2000" dirty="0"/>
              <a:t>Innovation</a:t>
            </a:r>
          </a:p>
        </p:txBody>
      </p:sp>
      <p:sp>
        <p:nvSpPr>
          <p:cNvPr id="15" name="TextBox 14">
            <a:extLst>
              <a:ext uri="{FF2B5EF4-FFF2-40B4-BE49-F238E27FC236}">
                <a16:creationId xmlns:a16="http://schemas.microsoft.com/office/drawing/2014/main" id="{65156264-7BE4-4F9C-AC12-66FD11EDF5A7}"/>
              </a:ext>
            </a:extLst>
          </p:cNvPr>
          <p:cNvSpPr txBox="1"/>
          <p:nvPr/>
        </p:nvSpPr>
        <p:spPr>
          <a:xfrm>
            <a:off x="4941156" y="3262774"/>
            <a:ext cx="2438022"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Quality Assurance Lead</a:t>
            </a:r>
          </a:p>
          <a:p>
            <a:endParaRPr lang="en-US" sz="2000" dirty="0"/>
          </a:p>
          <a:p>
            <a:pPr marL="285750" indent="-285750">
              <a:buFont typeface="Arial" panose="020B0604020202020204" pitchFamily="34" charset="0"/>
              <a:buChar char="•"/>
            </a:pPr>
            <a:r>
              <a:rPr lang="en-US" sz="2000" dirty="0"/>
              <a:t>Risk Management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Innovation</a:t>
            </a:r>
          </a:p>
          <a:p>
            <a:r>
              <a:rPr lang="en-US" sz="2000" dirty="0"/>
              <a:t> </a:t>
            </a:r>
          </a:p>
        </p:txBody>
      </p:sp>
      <p:sp>
        <p:nvSpPr>
          <p:cNvPr id="16" name="TextBox 15">
            <a:extLst>
              <a:ext uri="{FF2B5EF4-FFF2-40B4-BE49-F238E27FC236}">
                <a16:creationId xmlns:a16="http://schemas.microsoft.com/office/drawing/2014/main" id="{F3040C67-CE8B-4371-9EC9-F24D050F5532}"/>
              </a:ext>
            </a:extLst>
          </p:cNvPr>
          <p:cNvSpPr txBox="1"/>
          <p:nvPr/>
        </p:nvSpPr>
        <p:spPr>
          <a:xfrm>
            <a:off x="7810124" y="3262774"/>
            <a:ext cx="266336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Presentation Chief</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Quality Assurance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Ensures solutions are comprehensible</a:t>
            </a:r>
          </a:p>
        </p:txBody>
      </p:sp>
      <p:sp>
        <p:nvSpPr>
          <p:cNvPr id="21" name="TextBox 20">
            <a:extLst>
              <a:ext uri="{FF2B5EF4-FFF2-40B4-BE49-F238E27FC236}">
                <a16:creationId xmlns:a16="http://schemas.microsoft.com/office/drawing/2014/main" id="{5614FDEE-BF87-4D67-9338-4E61AA866227}"/>
              </a:ext>
            </a:extLst>
          </p:cNvPr>
          <p:cNvSpPr txBox="1"/>
          <p:nvPr/>
        </p:nvSpPr>
        <p:spPr>
          <a:xfrm>
            <a:off x="1345968" y="5935328"/>
            <a:ext cx="9488560" cy="461665"/>
          </a:xfrm>
          <a:prstGeom prst="rect">
            <a:avLst/>
          </a:prstGeom>
          <a:noFill/>
        </p:spPr>
        <p:txBody>
          <a:bodyPr wrap="none" rtlCol="0">
            <a:spAutoFit/>
          </a:bodyPr>
          <a:lstStyle/>
          <a:p>
            <a:r>
              <a:rPr lang="en-US" sz="2400" b="1" dirty="0"/>
              <a:t>Time Management was easy: we spent every free minute on this project!</a:t>
            </a:r>
          </a:p>
        </p:txBody>
      </p:sp>
    </p:spTree>
    <p:extLst>
      <p:ext uri="{BB962C8B-B14F-4D97-AF65-F5344CB8AC3E}">
        <p14:creationId xmlns:p14="http://schemas.microsoft.com/office/powerpoint/2010/main" val="69962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70E1-D90E-4198-A5BF-72A507481FC3}"/>
              </a:ext>
            </a:extLst>
          </p:cNvPr>
          <p:cNvSpPr>
            <a:spLocks noGrp="1"/>
          </p:cNvSpPr>
          <p:nvPr>
            <p:ph type="title"/>
          </p:nvPr>
        </p:nvSpPr>
        <p:spPr>
          <a:xfrm>
            <a:off x="838200" y="269557"/>
            <a:ext cx="10515600" cy="822960"/>
          </a:xfrm>
        </p:spPr>
        <p:txBody>
          <a:bodyPr/>
          <a:lstStyle/>
          <a:p>
            <a:pPr algn="ctr"/>
            <a:r>
              <a:rPr lang="en-US" dirty="0"/>
              <a:t>The Initial Solution</a:t>
            </a:r>
          </a:p>
        </p:txBody>
      </p:sp>
      <p:graphicFrame>
        <p:nvGraphicFramePr>
          <p:cNvPr id="7" name="Table 7">
            <a:extLst>
              <a:ext uri="{FF2B5EF4-FFF2-40B4-BE49-F238E27FC236}">
                <a16:creationId xmlns:a16="http://schemas.microsoft.com/office/drawing/2014/main" id="{A6FA5922-AC87-43D2-894A-C148653352FE}"/>
              </a:ext>
            </a:extLst>
          </p:cNvPr>
          <p:cNvGraphicFramePr>
            <a:graphicFrameLocks noGrp="1"/>
          </p:cNvGraphicFramePr>
          <p:nvPr>
            <p:extLst>
              <p:ext uri="{D42A27DB-BD31-4B8C-83A1-F6EECF244321}">
                <p14:modId xmlns:p14="http://schemas.microsoft.com/office/powerpoint/2010/main" val="1826306665"/>
              </p:ext>
            </p:extLst>
          </p:nvPr>
        </p:nvGraphicFramePr>
        <p:xfrm>
          <a:off x="168366" y="1627505"/>
          <a:ext cx="6402251" cy="3602990"/>
        </p:xfrm>
        <a:graphic>
          <a:graphicData uri="http://schemas.openxmlformats.org/drawingml/2006/table">
            <a:tbl>
              <a:tblPr firstRow="1" bandRow="1">
                <a:tableStyleId>{5C22544A-7EE6-4342-B048-85BDC9FD1C3A}</a:tableStyleId>
              </a:tblPr>
              <a:tblGrid>
                <a:gridCol w="1216297">
                  <a:extLst>
                    <a:ext uri="{9D8B030D-6E8A-4147-A177-3AD203B41FA5}">
                      <a16:colId xmlns:a16="http://schemas.microsoft.com/office/drawing/2014/main" val="1944432691"/>
                    </a:ext>
                  </a:extLst>
                </a:gridCol>
                <a:gridCol w="3553097">
                  <a:extLst>
                    <a:ext uri="{9D8B030D-6E8A-4147-A177-3AD203B41FA5}">
                      <a16:colId xmlns:a16="http://schemas.microsoft.com/office/drawing/2014/main" val="1661844142"/>
                    </a:ext>
                  </a:extLst>
                </a:gridCol>
                <a:gridCol w="1632857">
                  <a:extLst>
                    <a:ext uri="{9D8B030D-6E8A-4147-A177-3AD203B41FA5}">
                      <a16:colId xmlns:a16="http://schemas.microsoft.com/office/drawing/2014/main" val="1607563751"/>
                    </a:ext>
                  </a:extLst>
                </a:gridCol>
              </a:tblGrid>
              <a:tr h="327831">
                <a:tc>
                  <a:txBody>
                    <a:bodyPr/>
                    <a:lstStyle/>
                    <a:p>
                      <a:endParaRPr lang="en-US" dirty="0"/>
                    </a:p>
                  </a:txBody>
                  <a:tcPr/>
                </a:tc>
                <a:tc>
                  <a:txBody>
                    <a:bodyPr/>
                    <a:lstStyle/>
                    <a:p>
                      <a:pPr algn="ctr">
                        <a:lnSpc>
                          <a:spcPct val="150000"/>
                        </a:lnSpc>
                      </a:pPr>
                      <a:r>
                        <a:rPr lang="en-US" dirty="0"/>
                        <a:t>Solution</a:t>
                      </a:r>
                    </a:p>
                  </a:txBody>
                  <a:tcPr/>
                </a:tc>
                <a:tc>
                  <a:txBody>
                    <a:bodyPr/>
                    <a:lstStyle/>
                    <a:p>
                      <a:pPr algn="r">
                        <a:lnSpc>
                          <a:spcPct val="150000"/>
                        </a:lnSpc>
                      </a:pPr>
                      <a:r>
                        <a:rPr lang="en-US" dirty="0"/>
                        <a:t>Cost</a:t>
                      </a:r>
                    </a:p>
                  </a:txBody>
                  <a:tcPr/>
                </a:tc>
                <a:extLst>
                  <a:ext uri="{0D108BD9-81ED-4DB2-BD59-A6C34878D82A}">
                    <a16:rowId xmlns:a16="http://schemas.microsoft.com/office/drawing/2014/main" val="2769426632"/>
                  </a:ext>
                </a:extLst>
              </a:tr>
              <a:tr h="913857">
                <a:tc>
                  <a:txBody>
                    <a:bodyPr/>
                    <a:lstStyle/>
                    <a:p>
                      <a:pPr>
                        <a:lnSpc>
                          <a:spcPct val="150000"/>
                        </a:lnSpc>
                      </a:pPr>
                      <a:r>
                        <a:rPr lang="en-US" b="1" dirty="0"/>
                        <a:t>Hydraulics &amp; Civil Design</a:t>
                      </a:r>
                    </a:p>
                  </a:txBody>
                  <a:tcPr/>
                </a:tc>
                <a:tc>
                  <a:txBody>
                    <a:bodyPr/>
                    <a:lstStyle/>
                    <a:p>
                      <a:pPr marL="285750" indent="-285750">
                        <a:lnSpc>
                          <a:spcPct val="150000"/>
                        </a:lnSpc>
                        <a:buFont typeface="Arial" panose="020B0604020202020204" pitchFamily="34" charset="0"/>
                        <a:buChar char="•"/>
                      </a:pPr>
                      <a:r>
                        <a:rPr lang="en-US" dirty="0"/>
                        <a:t>.25”, .312”, and .5” schedules</a:t>
                      </a:r>
                    </a:p>
                    <a:p>
                      <a:pPr marL="285750" indent="-285750">
                        <a:lnSpc>
                          <a:spcPct val="150000"/>
                        </a:lnSpc>
                        <a:buFont typeface="Arial" panose="020B0604020202020204" pitchFamily="34" charset="0"/>
                        <a:buChar char="•"/>
                      </a:pPr>
                      <a:r>
                        <a:rPr lang="en-US" dirty="0"/>
                        <a:t>Pump E</a:t>
                      </a:r>
                    </a:p>
                    <a:p>
                      <a:pPr marL="285750" indent="-285750">
                        <a:lnSpc>
                          <a:spcPct val="150000"/>
                        </a:lnSpc>
                        <a:buFont typeface="Arial" panose="020B0604020202020204" pitchFamily="34" charset="0"/>
                        <a:buChar char="•"/>
                      </a:pPr>
                      <a:r>
                        <a:rPr lang="en-US" dirty="0"/>
                        <a:t>Junction 10 pump location</a:t>
                      </a:r>
                    </a:p>
                  </a:txBody>
                  <a:tcPr/>
                </a:tc>
                <a:tc>
                  <a:txBody>
                    <a:bodyPr/>
                    <a:lstStyle/>
                    <a:p>
                      <a:pPr algn="r">
                        <a:lnSpc>
                          <a:spcPct val="200000"/>
                        </a:lnSpc>
                      </a:pPr>
                      <a:endParaRPr lang="en-US" b="1" dirty="0"/>
                    </a:p>
                    <a:p>
                      <a:pPr algn="r">
                        <a:lnSpc>
                          <a:spcPct val="250000"/>
                        </a:lnSpc>
                      </a:pPr>
                      <a:r>
                        <a:rPr lang="en-US" b="1" dirty="0"/>
                        <a:t>$69,476,812</a:t>
                      </a:r>
                    </a:p>
                  </a:txBody>
                  <a:tcPr/>
                </a:tc>
                <a:extLst>
                  <a:ext uri="{0D108BD9-81ED-4DB2-BD59-A6C34878D82A}">
                    <a16:rowId xmlns:a16="http://schemas.microsoft.com/office/drawing/2014/main" val="1276461503"/>
                  </a:ext>
                </a:extLst>
              </a:tr>
              <a:tr h="846482">
                <a:tc>
                  <a:txBody>
                    <a:bodyPr/>
                    <a:lstStyle/>
                    <a:p>
                      <a:pPr>
                        <a:lnSpc>
                          <a:spcPct val="150000"/>
                        </a:lnSpc>
                      </a:pPr>
                      <a:r>
                        <a:rPr lang="en-US" b="1" dirty="0"/>
                        <a:t>Equipment</a:t>
                      </a:r>
                    </a:p>
                  </a:txBody>
                  <a:tcPr/>
                </a:tc>
                <a:tc>
                  <a:txBody>
                    <a:bodyPr/>
                    <a:lstStyle/>
                    <a:p>
                      <a:pPr marL="285750" indent="-285750">
                        <a:buFont typeface="Arial" panose="020B0604020202020204" pitchFamily="34" charset="0"/>
                        <a:buChar char="•"/>
                      </a:pPr>
                      <a:r>
                        <a:rPr lang="en-US" dirty="0"/>
                        <a:t>350 track-hoe-days</a:t>
                      </a:r>
                    </a:p>
                    <a:p>
                      <a:pPr marL="285750" indent="-285750">
                        <a:buFont typeface="Arial" panose="020B0604020202020204" pitchFamily="34" charset="0"/>
                        <a:buChar char="•"/>
                      </a:pPr>
                      <a:r>
                        <a:rPr lang="en-US" dirty="0"/>
                        <a:t>1160 dump-truck-days</a:t>
                      </a:r>
                    </a:p>
                    <a:p>
                      <a:pPr marL="285750" indent="-285750">
                        <a:buFont typeface="Arial" panose="020B0604020202020204" pitchFamily="34" charset="0"/>
                        <a:buChar char="•"/>
                      </a:pPr>
                      <a:r>
                        <a:rPr lang="en-US" dirty="0"/>
                        <a:t>1 crane-day</a:t>
                      </a:r>
                    </a:p>
                    <a:p>
                      <a:pPr marL="285750" indent="-285750">
                        <a:buFont typeface="Arial" panose="020B0604020202020204" pitchFamily="34" charset="0"/>
                        <a:buChar char="•"/>
                      </a:pPr>
                      <a:r>
                        <a:rPr lang="en-US" dirty="0"/>
                        <a:t>5 concrete-truck-days</a:t>
                      </a:r>
                    </a:p>
                  </a:txBody>
                  <a:tcPr/>
                </a:tc>
                <a:tc>
                  <a:txBody>
                    <a:bodyPr/>
                    <a:lstStyle/>
                    <a:p>
                      <a:pPr algn="r"/>
                      <a:endParaRPr lang="en-US" dirty="0"/>
                    </a:p>
                    <a:p>
                      <a:pPr algn="r"/>
                      <a:endParaRPr lang="en-US" dirty="0"/>
                    </a:p>
                    <a:p>
                      <a:pPr algn="r"/>
                      <a:endParaRPr lang="en-US" dirty="0"/>
                    </a:p>
                    <a:p>
                      <a:pPr algn="r"/>
                      <a:r>
                        <a:rPr lang="en-US" b="1" dirty="0"/>
                        <a:t>$3,035,000</a:t>
                      </a:r>
                    </a:p>
                  </a:txBody>
                  <a:tcPr/>
                </a:tc>
                <a:extLst>
                  <a:ext uri="{0D108BD9-81ED-4DB2-BD59-A6C34878D82A}">
                    <a16:rowId xmlns:a16="http://schemas.microsoft.com/office/drawing/2014/main" val="348258760"/>
                  </a:ext>
                </a:extLst>
              </a:tr>
              <a:tr h="477503">
                <a:tc>
                  <a:txBody>
                    <a:bodyPr/>
                    <a:lstStyle/>
                    <a:p>
                      <a:pPr>
                        <a:lnSpc>
                          <a:spcPct val="150000"/>
                        </a:lnSpc>
                      </a:pPr>
                      <a:r>
                        <a:rPr lang="en-US" b="1" dirty="0"/>
                        <a:t>Total</a:t>
                      </a:r>
                    </a:p>
                  </a:txBody>
                  <a:tcPr/>
                </a:tc>
                <a:tc>
                  <a:txBody>
                    <a:bodyPr/>
                    <a:lstStyle/>
                    <a:p>
                      <a:endParaRPr lang="en-US" dirty="0"/>
                    </a:p>
                  </a:txBody>
                  <a:tcPr/>
                </a:tc>
                <a:tc>
                  <a:txBody>
                    <a:bodyPr/>
                    <a:lstStyle/>
                    <a:p>
                      <a:endParaRPr lang="en-US" dirty="0"/>
                    </a:p>
                    <a:p>
                      <a:pPr algn="r"/>
                      <a:r>
                        <a:rPr lang="en-US" sz="2000" b="1" u="sng" dirty="0"/>
                        <a:t>$72,511,812</a:t>
                      </a:r>
                    </a:p>
                  </a:txBody>
                  <a:tcPr/>
                </a:tc>
                <a:extLst>
                  <a:ext uri="{0D108BD9-81ED-4DB2-BD59-A6C34878D82A}">
                    <a16:rowId xmlns:a16="http://schemas.microsoft.com/office/drawing/2014/main" val="333270449"/>
                  </a:ext>
                </a:extLst>
              </a:tr>
            </a:tbl>
          </a:graphicData>
        </a:graphic>
      </p:graphicFrame>
      <p:pic>
        <p:nvPicPr>
          <p:cNvPr id="9" name="Picture 8">
            <a:extLst>
              <a:ext uri="{FF2B5EF4-FFF2-40B4-BE49-F238E27FC236}">
                <a16:creationId xmlns:a16="http://schemas.microsoft.com/office/drawing/2014/main" id="{0C14285A-876F-4B62-9270-362186C19EA6}"/>
              </a:ext>
            </a:extLst>
          </p:cNvPr>
          <p:cNvPicPr>
            <a:picLocks noChangeAspect="1"/>
          </p:cNvPicPr>
          <p:nvPr/>
        </p:nvPicPr>
        <p:blipFill rotWithShape="1">
          <a:blip r:embed="rId3">
            <a:extLst>
              <a:ext uri="{28A0092B-C50C-407E-A947-70E740481C1C}">
                <a14:useLocalDpi xmlns:a14="http://schemas.microsoft.com/office/drawing/2010/main" val="0"/>
              </a:ext>
            </a:extLst>
          </a:blip>
          <a:srcRect r="6760"/>
          <a:stretch/>
        </p:blipFill>
        <p:spPr>
          <a:xfrm>
            <a:off x="6570617" y="1092517"/>
            <a:ext cx="5621383" cy="2160134"/>
          </a:xfrm>
          <a:prstGeom prst="rect">
            <a:avLst/>
          </a:prstGeom>
        </p:spPr>
      </p:pic>
      <p:pic>
        <p:nvPicPr>
          <p:cNvPr id="10" name="Picture 9">
            <a:extLst>
              <a:ext uri="{FF2B5EF4-FFF2-40B4-BE49-F238E27FC236}">
                <a16:creationId xmlns:a16="http://schemas.microsoft.com/office/drawing/2014/main" id="{0CFBABE7-26EE-4180-B458-E6217CD6E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3550" y="3605350"/>
            <a:ext cx="4338247" cy="2484633"/>
          </a:xfrm>
          <a:prstGeom prst="rect">
            <a:avLst/>
          </a:prstGeom>
        </p:spPr>
      </p:pic>
    </p:spTree>
    <p:extLst>
      <p:ext uri="{BB962C8B-B14F-4D97-AF65-F5344CB8AC3E}">
        <p14:creationId xmlns:p14="http://schemas.microsoft.com/office/powerpoint/2010/main" val="2140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ED8-DD87-2140-BEC3-643896B25143}"/>
              </a:ext>
            </a:extLst>
          </p:cNvPr>
          <p:cNvSpPr>
            <a:spLocks noGrp="1"/>
          </p:cNvSpPr>
          <p:nvPr>
            <p:ph type="title"/>
          </p:nvPr>
        </p:nvSpPr>
        <p:spPr>
          <a:xfrm>
            <a:off x="838200" y="299812"/>
            <a:ext cx="10515600" cy="719092"/>
          </a:xfrm>
        </p:spPr>
        <p:txBody>
          <a:bodyPr/>
          <a:lstStyle/>
          <a:p>
            <a:pPr algn="ctr"/>
            <a:r>
              <a:rPr lang="en-US" dirty="0"/>
              <a:t>Zero-Based Execution</a:t>
            </a:r>
          </a:p>
        </p:txBody>
      </p:sp>
      <p:graphicFrame>
        <p:nvGraphicFramePr>
          <p:cNvPr id="9" name="Table 7">
            <a:extLst>
              <a:ext uri="{FF2B5EF4-FFF2-40B4-BE49-F238E27FC236}">
                <a16:creationId xmlns:a16="http://schemas.microsoft.com/office/drawing/2014/main" id="{24196320-75C8-4576-88BB-D3CDD69A793D}"/>
              </a:ext>
            </a:extLst>
          </p:cNvPr>
          <p:cNvGraphicFramePr>
            <a:graphicFrameLocks noGrp="1"/>
          </p:cNvGraphicFramePr>
          <p:nvPr>
            <p:extLst>
              <p:ext uri="{D42A27DB-BD31-4B8C-83A1-F6EECF244321}">
                <p14:modId xmlns:p14="http://schemas.microsoft.com/office/powerpoint/2010/main" val="3664197031"/>
              </p:ext>
            </p:extLst>
          </p:nvPr>
        </p:nvGraphicFramePr>
        <p:xfrm>
          <a:off x="149497" y="1606883"/>
          <a:ext cx="6564812" cy="3644234"/>
        </p:xfrm>
        <a:graphic>
          <a:graphicData uri="http://schemas.openxmlformats.org/drawingml/2006/table">
            <a:tbl>
              <a:tblPr firstRow="1" bandRow="1">
                <a:tableStyleId>{5C22544A-7EE6-4342-B048-85BDC9FD1C3A}</a:tableStyleId>
              </a:tblPr>
              <a:tblGrid>
                <a:gridCol w="1307303">
                  <a:extLst>
                    <a:ext uri="{9D8B030D-6E8A-4147-A177-3AD203B41FA5}">
                      <a16:colId xmlns:a16="http://schemas.microsoft.com/office/drawing/2014/main" val="1944432691"/>
                    </a:ext>
                  </a:extLst>
                </a:gridCol>
                <a:gridCol w="3716092">
                  <a:extLst>
                    <a:ext uri="{9D8B030D-6E8A-4147-A177-3AD203B41FA5}">
                      <a16:colId xmlns:a16="http://schemas.microsoft.com/office/drawing/2014/main" val="1661844142"/>
                    </a:ext>
                  </a:extLst>
                </a:gridCol>
                <a:gridCol w="1541417">
                  <a:extLst>
                    <a:ext uri="{9D8B030D-6E8A-4147-A177-3AD203B41FA5}">
                      <a16:colId xmlns:a16="http://schemas.microsoft.com/office/drawing/2014/main" val="1607563751"/>
                    </a:ext>
                  </a:extLst>
                </a:gridCol>
              </a:tblGrid>
              <a:tr h="353945">
                <a:tc>
                  <a:txBody>
                    <a:bodyPr/>
                    <a:lstStyle/>
                    <a:p>
                      <a:endParaRPr lang="en-US" dirty="0"/>
                    </a:p>
                  </a:txBody>
                  <a:tcPr/>
                </a:tc>
                <a:tc>
                  <a:txBody>
                    <a:bodyPr/>
                    <a:lstStyle/>
                    <a:p>
                      <a:pPr algn="ctr">
                        <a:lnSpc>
                          <a:spcPct val="150000"/>
                        </a:lnSpc>
                      </a:pPr>
                      <a:r>
                        <a:rPr lang="en-US" dirty="0"/>
                        <a:t>Solution</a:t>
                      </a:r>
                    </a:p>
                  </a:txBody>
                  <a:tcPr/>
                </a:tc>
                <a:tc>
                  <a:txBody>
                    <a:bodyPr/>
                    <a:lstStyle/>
                    <a:p>
                      <a:pPr algn="r">
                        <a:lnSpc>
                          <a:spcPct val="150000"/>
                        </a:lnSpc>
                      </a:pPr>
                      <a:r>
                        <a:rPr lang="en-US" dirty="0"/>
                        <a:t>Cost</a:t>
                      </a:r>
                    </a:p>
                  </a:txBody>
                  <a:tcPr/>
                </a:tc>
                <a:extLst>
                  <a:ext uri="{0D108BD9-81ED-4DB2-BD59-A6C34878D82A}">
                    <a16:rowId xmlns:a16="http://schemas.microsoft.com/office/drawing/2014/main" val="2769426632"/>
                  </a:ext>
                </a:extLst>
              </a:tr>
              <a:tr h="986652">
                <a:tc>
                  <a:txBody>
                    <a:bodyPr/>
                    <a:lstStyle/>
                    <a:p>
                      <a:pPr>
                        <a:lnSpc>
                          <a:spcPct val="150000"/>
                        </a:lnSpc>
                      </a:pPr>
                      <a:r>
                        <a:rPr lang="en-US" b="1" dirty="0"/>
                        <a:t>Hydraulics &amp; Civil Design</a:t>
                      </a:r>
                    </a:p>
                  </a:txBody>
                  <a:tcPr/>
                </a:tc>
                <a:tc>
                  <a:txBody>
                    <a:bodyPr/>
                    <a:lstStyle/>
                    <a:p>
                      <a:pPr marL="285750" indent="-285750">
                        <a:lnSpc>
                          <a:spcPct val="150000"/>
                        </a:lnSpc>
                        <a:buFont typeface="Arial" panose="020B0604020202020204" pitchFamily="34" charset="0"/>
                        <a:buChar char="•"/>
                      </a:pPr>
                      <a:r>
                        <a:rPr lang="en-US" dirty="0"/>
                        <a:t>.25”, .375”, and .5” schedules</a:t>
                      </a:r>
                    </a:p>
                    <a:p>
                      <a:pPr marL="285750" indent="-285750">
                        <a:lnSpc>
                          <a:spcPct val="150000"/>
                        </a:lnSpc>
                        <a:buFont typeface="Arial" panose="020B0604020202020204" pitchFamily="34" charset="0"/>
                        <a:buChar char="•"/>
                      </a:pPr>
                      <a:r>
                        <a:rPr lang="en-US" dirty="0"/>
                        <a:t>Pump F x 2</a:t>
                      </a:r>
                    </a:p>
                    <a:p>
                      <a:pPr marL="285750" indent="-285750">
                        <a:lnSpc>
                          <a:spcPct val="150000"/>
                        </a:lnSpc>
                        <a:buFont typeface="Arial" panose="020B0604020202020204" pitchFamily="34" charset="0"/>
                        <a:buChar char="•"/>
                      </a:pPr>
                      <a:r>
                        <a:rPr lang="en-US" dirty="0"/>
                        <a:t>Junctions 9 and 11 pump locations</a:t>
                      </a:r>
                    </a:p>
                  </a:txBody>
                  <a:tcPr/>
                </a:tc>
                <a:tc>
                  <a:txBody>
                    <a:bodyPr/>
                    <a:lstStyle/>
                    <a:p>
                      <a:pPr algn="r">
                        <a:lnSpc>
                          <a:spcPct val="200000"/>
                        </a:lnSpc>
                      </a:pPr>
                      <a:endParaRPr lang="en-US" b="1" dirty="0"/>
                    </a:p>
                    <a:p>
                      <a:pPr algn="r">
                        <a:lnSpc>
                          <a:spcPct val="250000"/>
                        </a:lnSpc>
                      </a:pPr>
                      <a:r>
                        <a:rPr lang="en-US" b="1" dirty="0"/>
                        <a:t>$33,166,245</a:t>
                      </a:r>
                    </a:p>
                  </a:txBody>
                  <a:tcPr/>
                </a:tc>
                <a:extLst>
                  <a:ext uri="{0D108BD9-81ED-4DB2-BD59-A6C34878D82A}">
                    <a16:rowId xmlns:a16="http://schemas.microsoft.com/office/drawing/2014/main" val="1276461503"/>
                  </a:ext>
                </a:extLst>
              </a:tr>
              <a:tr h="913910">
                <a:tc>
                  <a:txBody>
                    <a:bodyPr/>
                    <a:lstStyle/>
                    <a:p>
                      <a:pPr>
                        <a:lnSpc>
                          <a:spcPct val="150000"/>
                        </a:lnSpc>
                      </a:pPr>
                      <a:r>
                        <a:rPr lang="en-US" b="1" dirty="0"/>
                        <a:t>Equipment</a:t>
                      </a:r>
                    </a:p>
                  </a:txBody>
                  <a:tcPr/>
                </a:tc>
                <a:tc>
                  <a:txBody>
                    <a:bodyPr/>
                    <a:lstStyle/>
                    <a:p>
                      <a:pPr marL="285750" indent="-285750">
                        <a:buFont typeface="Arial" panose="020B0604020202020204" pitchFamily="34" charset="0"/>
                        <a:buChar char="•"/>
                      </a:pPr>
                      <a:r>
                        <a:rPr lang="en-US" dirty="0"/>
                        <a:t>12 track-hoe-days</a:t>
                      </a:r>
                    </a:p>
                    <a:p>
                      <a:pPr marL="285750" indent="-285750">
                        <a:buFont typeface="Arial" panose="020B0604020202020204" pitchFamily="34" charset="0"/>
                        <a:buChar char="•"/>
                      </a:pPr>
                      <a:r>
                        <a:rPr lang="en-US" dirty="0"/>
                        <a:t>6 dump-truck-days</a:t>
                      </a:r>
                    </a:p>
                    <a:p>
                      <a:pPr marL="285750" indent="-285750">
                        <a:buFont typeface="Arial" panose="020B0604020202020204" pitchFamily="34" charset="0"/>
                        <a:buChar char="•"/>
                      </a:pPr>
                      <a:r>
                        <a:rPr lang="en-US" dirty="0"/>
                        <a:t>1 crane-day</a:t>
                      </a:r>
                    </a:p>
                    <a:p>
                      <a:pPr marL="285750" indent="-285750">
                        <a:buFont typeface="Arial" panose="020B0604020202020204" pitchFamily="34" charset="0"/>
                        <a:buChar char="•"/>
                      </a:pPr>
                      <a:r>
                        <a:rPr lang="en-US" dirty="0"/>
                        <a:t>4 concrete-truck-days</a:t>
                      </a:r>
                    </a:p>
                  </a:txBody>
                  <a:tcPr/>
                </a:tc>
                <a:tc>
                  <a:txBody>
                    <a:bodyPr/>
                    <a:lstStyle/>
                    <a:p>
                      <a:pPr algn="r"/>
                      <a:endParaRPr lang="en-US" dirty="0"/>
                    </a:p>
                    <a:p>
                      <a:pPr algn="r"/>
                      <a:endParaRPr lang="en-US" dirty="0"/>
                    </a:p>
                    <a:p>
                      <a:pPr algn="r"/>
                      <a:endParaRPr lang="en-US" dirty="0"/>
                    </a:p>
                    <a:p>
                      <a:pPr algn="r"/>
                      <a:r>
                        <a:rPr lang="en-US" b="1" dirty="0"/>
                        <a:t>$176,000</a:t>
                      </a:r>
                    </a:p>
                  </a:txBody>
                  <a:tcPr/>
                </a:tc>
                <a:extLst>
                  <a:ext uri="{0D108BD9-81ED-4DB2-BD59-A6C34878D82A}">
                    <a16:rowId xmlns:a16="http://schemas.microsoft.com/office/drawing/2014/main" val="348258760"/>
                  </a:ext>
                </a:extLst>
              </a:tr>
              <a:tr h="711804">
                <a:tc>
                  <a:txBody>
                    <a:bodyPr/>
                    <a:lstStyle/>
                    <a:p>
                      <a:pPr>
                        <a:lnSpc>
                          <a:spcPct val="150000"/>
                        </a:lnSpc>
                      </a:pPr>
                      <a:r>
                        <a:rPr lang="en-US" b="1" dirty="0"/>
                        <a:t>Total</a:t>
                      </a:r>
                    </a:p>
                  </a:txBody>
                  <a:tcPr/>
                </a:tc>
                <a:tc>
                  <a:txBody>
                    <a:bodyPr/>
                    <a:lstStyle/>
                    <a:p>
                      <a:endParaRPr lang="en-US" dirty="0"/>
                    </a:p>
                  </a:txBody>
                  <a:tcPr/>
                </a:tc>
                <a:tc>
                  <a:txBody>
                    <a:bodyPr/>
                    <a:lstStyle/>
                    <a:p>
                      <a:endParaRPr lang="en-US" dirty="0"/>
                    </a:p>
                    <a:p>
                      <a:pPr algn="r"/>
                      <a:r>
                        <a:rPr lang="en-US" sz="2000" b="1" u="sng" dirty="0"/>
                        <a:t>$33,342,244</a:t>
                      </a:r>
                    </a:p>
                  </a:txBody>
                  <a:tcPr/>
                </a:tc>
                <a:extLst>
                  <a:ext uri="{0D108BD9-81ED-4DB2-BD59-A6C34878D82A}">
                    <a16:rowId xmlns:a16="http://schemas.microsoft.com/office/drawing/2014/main" val="333270449"/>
                  </a:ext>
                </a:extLst>
              </a:tr>
            </a:tbl>
          </a:graphicData>
        </a:graphic>
      </p:graphicFrame>
      <p:sp>
        <p:nvSpPr>
          <p:cNvPr id="10" name="Oval 9">
            <a:extLst>
              <a:ext uri="{FF2B5EF4-FFF2-40B4-BE49-F238E27FC236}">
                <a16:creationId xmlns:a16="http://schemas.microsoft.com/office/drawing/2014/main" id="{0FA39828-BF15-470C-991C-CF7D74E7631F}"/>
              </a:ext>
            </a:extLst>
          </p:cNvPr>
          <p:cNvSpPr/>
          <p:nvPr/>
        </p:nvSpPr>
        <p:spPr>
          <a:xfrm>
            <a:off x="9562012" y="2142308"/>
            <a:ext cx="627017" cy="9535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5ED2BCF-7CD1-4CDA-A1CA-6392A31D0741}"/>
              </a:ext>
            </a:extLst>
          </p:cNvPr>
          <p:cNvSpPr/>
          <p:nvPr/>
        </p:nvSpPr>
        <p:spPr>
          <a:xfrm>
            <a:off x="9418320" y="1972491"/>
            <a:ext cx="923109" cy="1275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1B7DB92-0E58-4740-B20B-96DC4505F9D6}"/>
              </a:ext>
            </a:extLst>
          </p:cNvPr>
          <p:cNvCxnSpPr>
            <a:stCxn id="11" idx="0"/>
          </p:cNvCxnSpPr>
          <p:nvPr/>
        </p:nvCxnSpPr>
        <p:spPr>
          <a:xfrm flipH="1" flipV="1">
            <a:off x="8112034" y="1606883"/>
            <a:ext cx="1767841" cy="365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E3E0ED-5154-49C5-8844-14518C396B6C}"/>
              </a:ext>
            </a:extLst>
          </p:cNvPr>
          <p:cNvCxnSpPr/>
          <p:nvPr/>
        </p:nvCxnSpPr>
        <p:spPr>
          <a:xfrm flipH="1" flipV="1">
            <a:off x="8020595" y="2882689"/>
            <a:ext cx="1767841" cy="365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4BCEB9-0004-4640-9A7C-A67EB496D90A}"/>
              </a:ext>
            </a:extLst>
          </p:cNvPr>
          <p:cNvCxnSpPr/>
          <p:nvPr/>
        </p:nvCxnSpPr>
        <p:spPr>
          <a:xfrm>
            <a:off x="9875520" y="2610394"/>
            <a:ext cx="1306286" cy="272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CCA9F8C-512B-45CF-9B80-0D138F612EE5}"/>
              </a:ext>
            </a:extLst>
          </p:cNvPr>
          <p:cNvSpPr/>
          <p:nvPr/>
        </p:nvSpPr>
        <p:spPr>
          <a:xfrm>
            <a:off x="9599025" y="4976600"/>
            <a:ext cx="418503" cy="5010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0A255D9-F3EC-46B0-A77E-B842D2C931C5}"/>
              </a:ext>
            </a:extLst>
          </p:cNvPr>
          <p:cNvSpPr/>
          <p:nvPr/>
        </p:nvSpPr>
        <p:spPr>
          <a:xfrm>
            <a:off x="9480371" y="4898876"/>
            <a:ext cx="616130" cy="6704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DBA8F9F-5217-4232-958E-46E3EFCEE4BB}"/>
              </a:ext>
            </a:extLst>
          </p:cNvPr>
          <p:cNvCxnSpPr>
            <a:cxnSpLocks/>
            <a:stCxn id="18" idx="0"/>
          </p:cNvCxnSpPr>
          <p:nvPr/>
        </p:nvCxnSpPr>
        <p:spPr>
          <a:xfrm flipH="1" flipV="1">
            <a:off x="7961815" y="4452236"/>
            <a:ext cx="1826621" cy="446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99C2B7-0000-483F-8A94-166BBE32D30B}"/>
              </a:ext>
            </a:extLst>
          </p:cNvPr>
          <p:cNvCxnSpPr>
            <a:cxnSpLocks/>
          </p:cNvCxnSpPr>
          <p:nvPr/>
        </p:nvCxnSpPr>
        <p:spPr>
          <a:xfrm flipH="1" flipV="1">
            <a:off x="7837173" y="5112082"/>
            <a:ext cx="1921873" cy="44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4ACDE2-4102-4FBA-AB89-BD37F16CAF80}"/>
              </a:ext>
            </a:extLst>
          </p:cNvPr>
          <p:cNvCxnSpPr/>
          <p:nvPr/>
        </p:nvCxnSpPr>
        <p:spPr>
          <a:xfrm>
            <a:off x="9816984" y="5251194"/>
            <a:ext cx="1306286" cy="272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9DF602-9EE2-4FCF-A175-368E6068274C}"/>
              </a:ext>
            </a:extLst>
          </p:cNvPr>
          <p:cNvSpPr txBox="1"/>
          <p:nvPr/>
        </p:nvSpPr>
        <p:spPr>
          <a:xfrm>
            <a:off x="10711543" y="1972491"/>
            <a:ext cx="1024639" cy="646331"/>
          </a:xfrm>
          <a:prstGeom prst="rect">
            <a:avLst/>
          </a:prstGeom>
          <a:noFill/>
        </p:spPr>
        <p:txBody>
          <a:bodyPr wrap="none" rtlCol="0">
            <a:spAutoFit/>
          </a:bodyPr>
          <a:lstStyle/>
          <a:p>
            <a:r>
              <a:rPr lang="en-US" sz="3600" dirty="0"/>
              <a:t>A</a:t>
            </a:r>
            <a:r>
              <a:rPr lang="en-US" sz="3600" baseline="-25000" dirty="0"/>
              <a:t>1</a:t>
            </a:r>
            <a:r>
              <a:rPr lang="en-US" sz="3600" dirty="0"/>
              <a:t>V</a:t>
            </a:r>
            <a:r>
              <a:rPr lang="en-US" sz="3600" baseline="-25000" dirty="0"/>
              <a:t>1</a:t>
            </a:r>
            <a:endParaRPr lang="en-US" sz="3600" dirty="0"/>
          </a:p>
        </p:txBody>
      </p:sp>
      <p:sp>
        <p:nvSpPr>
          <p:cNvPr id="26" name="TextBox 25">
            <a:extLst>
              <a:ext uri="{FF2B5EF4-FFF2-40B4-BE49-F238E27FC236}">
                <a16:creationId xmlns:a16="http://schemas.microsoft.com/office/drawing/2014/main" id="{6B272907-DFE0-4D26-AAC0-86DCA1C5B87C}"/>
              </a:ext>
            </a:extLst>
          </p:cNvPr>
          <p:cNvSpPr txBox="1"/>
          <p:nvPr/>
        </p:nvSpPr>
        <p:spPr>
          <a:xfrm>
            <a:off x="10668888" y="4651748"/>
            <a:ext cx="1024639" cy="646331"/>
          </a:xfrm>
          <a:prstGeom prst="rect">
            <a:avLst/>
          </a:prstGeom>
          <a:noFill/>
        </p:spPr>
        <p:txBody>
          <a:bodyPr wrap="none" rtlCol="0">
            <a:spAutoFit/>
          </a:bodyPr>
          <a:lstStyle/>
          <a:p>
            <a:r>
              <a:rPr lang="en-US" sz="3600" dirty="0"/>
              <a:t>A</a:t>
            </a:r>
            <a:r>
              <a:rPr lang="en-US" sz="3600" baseline="-25000" dirty="0"/>
              <a:t>2</a:t>
            </a:r>
            <a:r>
              <a:rPr lang="en-US" sz="3600" dirty="0"/>
              <a:t>V</a:t>
            </a:r>
            <a:r>
              <a:rPr lang="en-US" sz="3600" baseline="-25000" dirty="0"/>
              <a:t>2</a:t>
            </a:r>
            <a:endParaRPr lang="en-US" sz="3600" dirty="0"/>
          </a:p>
        </p:txBody>
      </p:sp>
      <p:sp>
        <p:nvSpPr>
          <p:cNvPr id="27" name="TextBox 26">
            <a:extLst>
              <a:ext uri="{FF2B5EF4-FFF2-40B4-BE49-F238E27FC236}">
                <a16:creationId xmlns:a16="http://schemas.microsoft.com/office/drawing/2014/main" id="{BF335F71-2BFB-4CCF-96F4-5BB0CCF9BCE8}"/>
              </a:ext>
            </a:extLst>
          </p:cNvPr>
          <p:cNvSpPr txBox="1"/>
          <p:nvPr/>
        </p:nvSpPr>
        <p:spPr>
          <a:xfrm>
            <a:off x="9106711" y="3265714"/>
            <a:ext cx="747320" cy="1446550"/>
          </a:xfrm>
          <a:prstGeom prst="rect">
            <a:avLst/>
          </a:prstGeom>
          <a:noFill/>
        </p:spPr>
        <p:txBody>
          <a:bodyPr wrap="none" rtlCol="0">
            <a:spAutoFit/>
          </a:bodyPr>
          <a:lstStyle/>
          <a:p>
            <a:r>
              <a:rPr lang="en-US" sz="8800" dirty="0"/>
              <a:t>=</a:t>
            </a:r>
          </a:p>
        </p:txBody>
      </p:sp>
      <p:sp>
        <p:nvSpPr>
          <p:cNvPr id="28" name="TextBox 27">
            <a:extLst>
              <a:ext uri="{FF2B5EF4-FFF2-40B4-BE49-F238E27FC236}">
                <a16:creationId xmlns:a16="http://schemas.microsoft.com/office/drawing/2014/main" id="{42AA6EE1-AC36-4502-A1D6-3435207643D2}"/>
              </a:ext>
            </a:extLst>
          </p:cNvPr>
          <p:cNvSpPr txBox="1"/>
          <p:nvPr/>
        </p:nvSpPr>
        <p:spPr>
          <a:xfrm>
            <a:off x="1593906" y="5852864"/>
            <a:ext cx="8747523" cy="584775"/>
          </a:xfrm>
          <a:prstGeom prst="rect">
            <a:avLst/>
          </a:prstGeom>
          <a:noFill/>
          <a:ln w="38100">
            <a:solidFill>
              <a:srgbClr val="FF0000"/>
            </a:solidFill>
          </a:ln>
        </p:spPr>
        <p:txBody>
          <a:bodyPr wrap="none" rtlCol="0">
            <a:spAutoFit/>
          </a:bodyPr>
          <a:lstStyle/>
          <a:p>
            <a:r>
              <a:rPr lang="en-US" sz="3200" dirty="0"/>
              <a:t>A savings of </a:t>
            </a:r>
            <a:r>
              <a:rPr lang="en-US" sz="3200" b="1" dirty="0">
                <a:solidFill>
                  <a:srgbClr val="00B050"/>
                </a:solidFill>
              </a:rPr>
              <a:t>$39,169,568 </a:t>
            </a:r>
            <a:r>
              <a:rPr lang="en-US" sz="3200" dirty="0"/>
              <a:t>compared to initial design</a:t>
            </a:r>
          </a:p>
        </p:txBody>
      </p:sp>
    </p:spTree>
    <p:extLst>
      <p:ext uri="{BB962C8B-B14F-4D97-AF65-F5344CB8AC3E}">
        <p14:creationId xmlns:p14="http://schemas.microsoft.com/office/powerpoint/2010/main" val="206418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0E48-36D0-443B-8041-D45CDBD7C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1" y="1084217"/>
            <a:ext cx="12311881" cy="4689566"/>
          </a:xfrm>
          <a:prstGeom prst="rect">
            <a:avLst/>
          </a:prstGeom>
        </p:spPr>
      </p:pic>
    </p:spTree>
    <p:extLst>
      <p:ext uri="{BB962C8B-B14F-4D97-AF65-F5344CB8AC3E}">
        <p14:creationId xmlns:p14="http://schemas.microsoft.com/office/powerpoint/2010/main" val="136703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4D1F-120D-1F44-8907-5AD5A4F0ED55}"/>
              </a:ext>
            </a:extLst>
          </p:cNvPr>
          <p:cNvSpPr>
            <a:spLocks noGrp="1"/>
          </p:cNvSpPr>
          <p:nvPr>
            <p:ph type="title"/>
          </p:nvPr>
        </p:nvSpPr>
        <p:spPr/>
        <p:txBody>
          <a:bodyPr/>
          <a:lstStyle/>
          <a:p>
            <a:pPr algn="ctr"/>
            <a:r>
              <a:rPr lang="en-US" dirty="0"/>
              <a:t>Modularization</a:t>
            </a:r>
          </a:p>
        </p:txBody>
      </p:sp>
      <p:sp>
        <p:nvSpPr>
          <p:cNvPr id="3" name="Content Placeholder 2">
            <a:extLst>
              <a:ext uri="{FF2B5EF4-FFF2-40B4-BE49-F238E27FC236}">
                <a16:creationId xmlns:a16="http://schemas.microsoft.com/office/drawing/2014/main" id="{7CB5C8AD-2517-984B-82E9-785FA47419CF}"/>
              </a:ext>
            </a:extLst>
          </p:cNvPr>
          <p:cNvSpPr>
            <a:spLocks noGrp="1"/>
          </p:cNvSpPr>
          <p:nvPr>
            <p:ph idx="1"/>
          </p:nvPr>
        </p:nvSpPr>
        <p:spPr/>
        <p:txBody>
          <a:bodyPr/>
          <a:lstStyle/>
          <a:p>
            <a:r>
              <a:rPr lang="en-US" dirty="0"/>
              <a:t>Modularization seems to reduce costs at the expense of increased risks</a:t>
            </a:r>
          </a:p>
          <a:p>
            <a:r>
              <a:rPr lang="en-US" dirty="0"/>
              <a:t>Modularized components can be built/repaired more easily in-field</a:t>
            </a:r>
          </a:p>
          <a:p>
            <a:r>
              <a:rPr lang="en-US" dirty="0"/>
              <a:t>This in-field maintenance introduces the risks of foreign object damage in sensitive areas</a:t>
            </a:r>
          </a:p>
          <a:p>
            <a:pPr lvl="1"/>
            <a:r>
              <a:rPr lang="en-US" dirty="0"/>
              <a:t>This risk is compounded in very sandy areas, such as the project location</a:t>
            </a:r>
          </a:p>
          <a:p>
            <a:endParaRPr lang="en-US" dirty="0"/>
          </a:p>
          <a:p>
            <a:pPr marL="0" indent="0">
              <a:buNone/>
            </a:pPr>
            <a:r>
              <a:rPr lang="en-US" b="1" dirty="0"/>
              <a:t>Key Takeaway: risk/reward must be quantified before making a final decision on the benefits of modularization—not enough info on risk!</a:t>
            </a:r>
          </a:p>
        </p:txBody>
      </p:sp>
    </p:spTree>
    <p:extLst>
      <p:ext uri="{BB962C8B-B14F-4D97-AF65-F5344CB8AC3E}">
        <p14:creationId xmlns:p14="http://schemas.microsoft.com/office/powerpoint/2010/main" val="48888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295-152E-9144-850D-C09E6899CB86}"/>
              </a:ext>
            </a:extLst>
          </p:cNvPr>
          <p:cNvSpPr>
            <a:spLocks noGrp="1"/>
          </p:cNvSpPr>
          <p:nvPr>
            <p:ph type="title"/>
          </p:nvPr>
        </p:nvSpPr>
        <p:spPr>
          <a:xfrm>
            <a:off x="838200" y="365126"/>
            <a:ext cx="10515600" cy="849480"/>
          </a:xfrm>
        </p:spPr>
        <p:txBody>
          <a:bodyPr/>
          <a:lstStyle/>
          <a:p>
            <a:pPr algn="ctr"/>
            <a:r>
              <a:rPr lang="en-US" dirty="0"/>
              <a:t>Proposed Innovation Concept</a:t>
            </a:r>
          </a:p>
        </p:txBody>
      </p:sp>
      <p:sp>
        <p:nvSpPr>
          <p:cNvPr id="3" name="Content Placeholder 2">
            <a:extLst>
              <a:ext uri="{FF2B5EF4-FFF2-40B4-BE49-F238E27FC236}">
                <a16:creationId xmlns:a16="http://schemas.microsoft.com/office/drawing/2014/main" id="{8640F600-B9D9-F246-8924-D74A8E739F38}"/>
              </a:ext>
            </a:extLst>
          </p:cNvPr>
          <p:cNvSpPr>
            <a:spLocks noGrp="1"/>
          </p:cNvSpPr>
          <p:nvPr>
            <p:ph idx="1"/>
          </p:nvPr>
        </p:nvSpPr>
        <p:spPr>
          <a:xfrm>
            <a:off x="807804" y="1355465"/>
            <a:ext cx="4279206" cy="1486040"/>
          </a:xfrm>
        </p:spPr>
        <p:txBody>
          <a:bodyPr>
            <a:normAutofit fontScale="92500"/>
          </a:bodyPr>
          <a:lstStyle/>
          <a:p>
            <a:r>
              <a:rPr lang="en-US" dirty="0"/>
              <a:t>One large pump creates a large pressure increase</a:t>
            </a:r>
          </a:p>
          <a:p>
            <a:pPr lvl="1"/>
            <a:r>
              <a:rPr lang="en-US" dirty="0"/>
              <a:t>This corresponds to a requirement for thicker walls</a:t>
            </a:r>
          </a:p>
        </p:txBody>
      </p:sp>
      <p:grpSp>
        <p:nvGrpSpPr>
          <p:cNvPr id="4" name="Group 3">
            <a:extLst>
              <a:ext uri="{FF2B5EF4-FFF2-40B4-BE49-F238E27FC236}">
                <a16:creationId xmlns:a16="http://schemas.microsoft.com/office/drawing/2014/main" id="{8DCC45D2-3693-4D25-A679-5CA26E38B90F}"/>
              </a:ext>
            </a:extLst>
          </p:cNvPr>
          <p:cNvGrpSpPr/>
          <p:nvPr/>
        </p:nvGrpSpPr>
        <p:grpSpPr>
          <a:xfrm>
            <a:off x="5122107" y="1484851"/>
            <a:ext cx="6231692" cy="1530512"/>
            <a:chOff x="1358719" y="2996829"/>
            <a:chExt cx="8429093" cy="3569303"/>
          </a:xfrm>
        </p:grpSpPr>
        <p:cxnSp>
          <p:nvCxnSpPr>
            <p:cNvPr id="5" name="Straight Connector 4">
              <a:extLst>
                <a:ext uri="{FF2B5EF4-FFF2-40B4-BE49-F238E27FC236}">
                  <a16:creationId xmlns:a16="http://schemas.microsoft.com/office/drawing/2014/main" id="{0CCDAD2F-BD99-5749-A7D4-18E863D4806F}"/>
                </a:ext>
              </a:extLst>
            </p:cNvPr>
            <p:cNvCxnSpPr/>
            <p:nvPr/>
          </p:nvCxnSpPr>
          <p:spPr>
            <a:xfrm>
              <a:off x="1847461" y="3097861"/>
              <a:ext cx="0" cy="307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132654E-E379-E146-A510-BC00E07AB25B}"/>
                </a:ext>
              </a:extLst>
            </p:cNvPr>
            <p:cNvCxnSpPr>
              <a:cxnSpLocks/>
            </p:cNvCxnSpPr>
            <p:nvPr/>
          </p:nvCxnSpPr>
          <p:spPr>
            <a:xfrm flipH="1">
              <a:off x="1847461" y="6176963"/>
              <a:ext cx="77257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D94DF8-0C8B-AC43-A1DE-C9D87588A10B}"/>
                </a:ext>
              </a:extLst>
            </p:cNvPr>
            <p:cNvCxnSpPr>
              <a:cxnSpLocks/>
            </p:cNvCxnSpPr>
            <p:nvPr/>
          </p:nvCxnSpPr>
          <p:spPr>
            <a:xfrm flipH="1" flipV="1">
              <a:off x="1852127" y="4900273"/>
              <a:ext cx="1004596" cy="268886"/>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C51D2C7-FC24-1E41-AB8B-E868B08535D8}"/>
                </a:ext>
              </a:extLst>
            </p:cNvPr>
            <p:cNvCxnSpPr>
              <a:cxnSpLocks/>
            </p:cNvCxnSpPr>
            <p:nvPr/>
          </p:nvCxnSpPr>
          <p:spPr>
            <a:xfrm flipV="1">
              <a:off x="2856723" y="3265714"/>
              <a:ext cx="0" cy="1903445"/>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6285797-C98B-9240-BCF5-74D39B5170D2}"/>
                </a:ext>
              </a:extLst>
            </p:cNvPr>
            <p:cNvCxnSpPr>
              <a:cxnSpLocks/>
            </p:cNvCxnSpPr>
            <p:nvPr/>
          </p:nvCxnSpPr>
          <p:spPr>
            <a:xfrm flipH="1" flipV="1">
              <a:off x="2856723" y="3268841"/>
              <a:ext cx="6100665" cy="1765875"/>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80D34C9-64DA-E84F-872A-6D1E32F97633}"/>
                </a:ext>
              </a:extLst>
            </p:cNvPr>
            <p:cNvCxnSpPr>
              <a:cxnSpLocks/>
            </p:cNvCxnSpPr>
            <p:nvPr/>
          </p:nvCxnSpPr>
          <p:spPr>
            <a:xfrm flipV="1">
              <a:off x="2856723" y="2996829"/>
              <a:ext cx="0" cy="3180134"/>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67749D8-AC3F-994C-B5D5-6BE4C222FD2C}"/>
                </a:ext>
              </a:extLst>
            </p:cNvPr>
            <p:cNvCxnSpPr>
              <a:cxnSpLocks/>
            </p:cNvCxnSpPr>
            <p:nvPr/>
          </p:nvCxnSpPr>
          <p:spPr>
            <a:xfrm>
              <a:off x="1847461" y="5034716"/>
              <a:ext cx="794035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9B85174-7840-734A-BEE8-DD70EF076005}"/>
                </a:ext>
              </a:extLst>
            </p:cNvPr>
            <p:cNvSpPr txBox="1"/>
            <p:nvPr/>
          </p:nvSpPr>
          <p:spPr>
            <a:xfrm rot="16200000">
              <a:off x="721654" y="5559735"/>
              <a:ext cx="1643462" cy="369332"/>
            </a:xfrm>
            <a:prstGeom prst="rect">
              <a:avLst/>
            </a:prstGeom>
            <a:noFill/>
          </p:spPr>
          <p:txBody>
            <a:bodyPr wrap="none" rtlCol="0">
              <a:spAutoFit/>
            </a:bodyPr>
            <a:lstStyle/>
            <a:p>
              <a:r>
                <a:rPr lang="en-US" dirty="0"/>
                <a:t>Gauge Pressure</a:t>
              </a:r>
            </a:p>
          </p:txBody>
        </p:sp>
        <p:sp>
          <p:nvSpPr>
            <p:cNvPr id="25" name="TextBox 24">
              <a:extLst>
                <a:ext uri="{FF2B5EF4-FFF2-40B4-BE49-F238E27FC236}">
                  <a16:creationId xmlns:a16="http://schemas.microsoft.com/office/drawing/2014/main" id="{6943D52C-C481-E940-9F60-78D5768FFD2C}"/>
                </a:ext>
              </a:extLst>
            </p:cNvPr>
            <p:cNvSpPr txBox="1"/>
            <p:nvPr/>
          </p:nvSpPr>
          <p:spPr>
            <a:xfrm>
              <a:off x="5108806" y="6160678"/>
              <a:ext cx="987193" cy="369332"/>
            </a:xfrm>
            <a:prstGeom prst="rect">
              <a:avLst/>
            </a:prstGeom>
            <a:noFill/>
          </p:spPr>
          <p:txBody>
            <a:bodyPr wrap="none" rtlCol="0">
              <a:spAutoFit/>
            </a:bodyPr>
            <a:lstStyle/>
            <a:p>
              <a:r>
                <a:rPr lang="en-US" dirty="0"/>
                <a:t>Distance</a:t>
              </a:r>
            </a:p>
          </p:txBody>
        </p:sp>
        <p:sp>
          <p:nvSpPr>
            <p:cNvPr id="26" name="TextBox 25">
              <a:extLst>
                <a:ext uri="{FF2B5EF4-FFF2-40B4-BE49-F238E27FC236}">
                  <a16:creationId xmlns:a16="http://schemas.microsoft.com/office/drawing/2014/main" id="{3D47ACEB-CCD5-2849-8BE6-A2B2580DC7C7}"/>
                </a:ext>
              </a:extLst>
            </p:cNvPr>
            <p:cNvSpPr txBox="1"/>
            <p:nvPr/>
          </p:nvSpPr>
          <p:spPr>
            <a:xfrm>
              <a:off x="4788456" y="5026573"/>
              <a:ext cx="3673442" cy="369332"/>
            </a:xfrm>
            <a:prstGeom prst="rect">
              <a:avLst/>
            </a:prstGeom>
            <a:noFill/>
          </p:spPr>
          <p:txBody>
            <a:bodyPr wrap="none" rtlCol="0">
              <a:spAutoFit/>
            </a:bodyPr>
            <a:lstStyle/>
            <a:p>
              <a:r>
                <a:rPr lang="en-US" dirty="0">
                  <a:solidFill>
                    <a:srgbClr val="FF0000"/>
                  </a:solidFill>
                </a:rPr>
                <a:t>Minimum required pressure at outlet</a:t>
              </a:r>
            </a:p>
          </p:txBody>
        </p:sp>
        <p:sp>
          <p:nvSpPr>
            <p:cNvPr id="27" name="TextBox 26">
              <a:extLst>
                <a:ext uri="{FF2B5EF4-FFF2-40B4-BE49-F238E27FC236}">
                  <a16:creationId xmlns:a16="http://schemas.microsoft.com/office/drawing/2014/main" id="{3C455EF3-1A89-4E41-819A-6B1CE604C87B}"/>
                </a:ext>
              </a:extLst>
            </p:cNvPr>
            <p:cNvSpPr txBox="1"/>
            <p:nvPr/>
          </p:nvSpPr>
          <p:spPr>
            <a:xfrm>
              <a:off x="2844469" y="5488395"/>
              <a:ext cx="1581652" cy="369332"/>
            </a:xfrm>
            <a:prstGeom prst="rect">
              <a:avLst/>
            </a:prstGeom>
            <a:noFill/>
          </p:spPr>
          <p:txBody>
            <a:bodyPr wrap="none" rtlCol="0">
              <a:spAutoFit/>
            </a:bodyPr>
            <a:lstStyle/>
            <a:p>
              <a:r>
                <a:rPr lang="en-US" dirty="0">
                  <a:solidFill>
                    <a:srgbClr val="0070C0"/>
                  </a:solidFill>
                </a:rPr>
                <a:t>Pump Location</a:t>
              </a:r>
            </a:p>
          </p:txBody>
        </p:sp>
      </p:grpSp>
      <p:cxnSp>
        <p:nvCxnSpPr>
          <p:cNvPr id="17" name="Straight Connector 16">
            <a:extLst>
              <a:ext uri="{FF2B5EF4-FFF2-40B4-BE49-F238E27FC236}">
                <a16:creationId xmlns:a16="http://schemas.microsoft.com/office/drawing/2014/main" id="{AB5A2FC5-760A-4F3C-8DF6-8C5AAA64172B}"/>
              </a:ext>
            </a:extLst>
          </p:cNvPr>
          <p:cNvCxnSpPr/>
          <p:nvPr/>
        </p:nvCxnSpPr>
        <p:spPr>
          <a:xfrm>
            <a:off x="5483437" y="3226727"/>
            <a:ext cx="0" cy="13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8BBCEE-91E0-4585-A1E2-6781B488A166}"/>
              </a:ext>
            </a:extLst>
          </p:cNvPr>
          <p:cNvCxnSpPr>
            <a:cxnSpLocks/>
          </p:cNvCxnSpPr>
          <p:nvPr/>
        </p:nvCxnSpPr>
        <p:spPr>
          <a:xfrm flipH="1">
            <a:off x="5483437" y="4547042"/>
            <a:ext cx="5711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ACF392-3808-4C84-AF30-EAAB6171ED30}"/>
              </a:ext>
            </a:extLst>
          </p:cNvPr>
          <p:cNvCxnSpPr>
            <a:cxnSpLocks/>
          </p:cNvCxnSpPr>
          <p:nvPr/>
        </p:nvCxnSpPr>
        <p:spPr>
          <a:xfrm flipH="1" flipV="1">
            <a:off x="5486886" y="3999599"/>
            <a:ext cx="742705" cy="115298"/>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CFBE1AD-F8C2-4DB5-9935-56CD1B3AD5D8}"/>
              </a:ext>
            </a:extLst>
          </p:cNvPr>
          <p:cNvCxnSpPr>
            <a:cxnSpLocks/>
          </p:cNvCxnSpPr>
          <p:nvPr/>
        </p:nvCxnSpPr>
        <p:spPr>
          <a:xfrm flipV="1">
            <a:off x="6220531" y="3176422"/>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41341D8-070C-411B-8ACD-8D0FC25B8D0E}"/>
              </a:ext>
            </a:extLst>
          </p:cNvPr>
          <p:cNvCxnSpPr>
            <a:cxnSpLocks/>
          </p:cNvCxnSpPr>
          <p:nvPr/>
        </p:nvCxnSpPr>
        <p:spPr>
          <a:xfrm>
            <a:off x="5483438" y="4057871"/>
            <a:ext cx="587036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1C6C4D-7345-44A3-A1F6-8A815DC80808}"/>
              </a:ext>
            </a:extLst>
          </p:cNvPr>
          <p:cNvCxnSpPr>
            <a:cxnSpLocks/>
          </p:cNvCxnSpPr>
          <p:nvPr/>
        </p:nvCxnSpPr>
        <p:spPr>
          <a:xfrm flipH="1" flipV="1">
            <a:off x="6199235" y="3735076"/>
            <a:ext cx="1190624" cy="214475"/>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66C6117-4FE4-46AC-B46C-EF474E5845C7}"/>
              </a:ext>
            </a:extLst>
          </p:cNvPr>
          <p:cNvCxnSpPr>
            <a:cxnSpLocks/>
          </p:cNvCxnSpPr>
          <p:nvPr/>
        </p:nvCxnSpPr>
        <p:spPr>
          <a:xfrm flipH="1" flipV="1">
            <a:off x="7364574" y="3679009"/>
            <a:ext cx="1194210" cy="224257"/>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EE5119E-A5F0-4930-9E9C-87DCC1CC4F23}"/>
              </a:ext>
            </a:extLst>
          </p:cNvPr>
          <p:cNvCxnSpPr>
            <a:cxnSpLocks/>
          </p:cNvCxnSpPr>
          <p:nvPr/>
        </p:nvCxnSpPr>
        <p:spPr>
          <a:xfrm flipH="1" flipV="1">
            <a:off x="8555198" y="3672749"/>
            <a:ext cx="2246915" cy="381007"/>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2518900-3D23-48CC-9F5A-998CBB906359}"/>
              </a:ext>
            </a:extLst>
          </p:cNvPr>
          <p:cNvCxnSpPr>
            <a:cxnSpLocks/>
          </p:cNvCxnSpPr>
          <p:nvPr/>
        </p:nvCxnSpPr>
        <p:spPr>
          <a:xfrm flipV="1">
            <a:off x="6220531" y="3751933"/>
            <a:ext cx="0" cy="381007"/>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B2FB5F8-89F6-4804-B026-FD69415D1915}"/>
              </a:ext>
            </a:extLst>
          </p:cNvPr>
          <p:cNvCxnSpPr>
            <a:cxnSpLocks/>
          </p:cNvCxnSpPr>
          <p:nvPr/>
        </p:nvCxnSpPr>
        <p:spPr>
          <a:xfrm flipV="1">
            <a:off x="7389859" y="3676770"/>
            <a:ext cx="0" cy="304871"/>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C0841DF-ED6E-4D73-A947-2D4A78D25EE4}"/>
              </a:ext>
            </a:extLst>
          </p:cNvPr>
          <p:cNvCxnSpPr>
            <a:cxnSpLocks/>
          </p:cNvCxnSpPr>
          <p:nvPr/>
        </p:nvCxnSpPr>
        <p:spPr>
          <a:xfrm flipV="1">
            <a:off x="8555198" y="3672750"/>
            <a:ext cx="3586" cy="230516"/>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F638A9F-8CA2-42A6-B11E-23D82AB2B886}"/>
              </a:ext>
            </a:extLst>
          </p:cNvPr>
          <p:cNvCxnSpPr>
            <a:cxnSpLocks/>
          </p:cNvCxnSpPr>
          <p:nvPr/>
        </p:nvCxnSpPr>
        <p:spPr>
          <a:xfrm flipV="1">
            <a:off x="7389859" y="3183405"/>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3B7536-8125-4788-8D26-FDFC46D1BF88}"/>
              </a:ext>
            </a:extLst>
          </p:cNvPr>
          <p:cNvCxnSpPr>
            <a:cxnSpLocks/>
          </p:cNvCxnSpPr>
          <p:nvPr/>
        </p:nvCxnSpPr>
        <p:spPr>
          <a:xfrm flipV="1">
            <a:off x="8555198" y="3176422"/>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45" name="Content Placeholder 2">
            <a:extLst>
              <a:ext uri="{FF2B5EF4-FFF2-40B4-BE49-F238E27FC236}">
                <a16:creationId xmlns:a16="http://schemas.microsoft.com/office/drawing/2014/main" id="{DC139722-E49E-4901-8B4D-D42405F7D2A5}"/>
              </a:ext>
            </a:extLst>
          </p:cNvPr>
          <p:cNvSpPr txBox="1">
            <a:spLocks/>
          </p:cNvSpPr>
          <p:nvPr/>
        </p:nvSpPr>
        <p:spPr>
          <a:xfrm>
            <a:off x="788989" y="3015364"/>
            <a:ext cx="4279206" cy="1486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Several pumps reduce these pressure spikes</a:t>
            </a:r>
          </a:p>
          <a:p>
            <a:pPr lvl="1"/>
            <a:r>
              <a:rPr lang="en-US" sz="2200" dirty="0"/>
              <a:t>Can this be improved? Theoretically, yes</a:t>
            </a:r>
          </a:p>
        </p:txBody>
      </p:sp>
      <p:cxnSp>
        <p:nvCxnSpPr>
          <p:cNvPr id="46" name="Straight Connector 45">
            <a:extLst>
              <a:ext uri="{FF2B5EF4-FFF2-40B4-BE49-F238E27FC236}">
                <a16:creationId xmlns:a16="http://schemas.microsoft.com/office/drawing/2014/main" id="{E417ECC4-7C31-47E4-B866-54D82BB9B73E}"/>
              </a:ext>
            </a:extLst>
          </p:cNvPr>
          <p:cNvCxnSpPr/>
          <p:nvPr/>
        </p:nvCxnSpPr>
        <p:spPr>
          <a:xfrm>
            <a:off x="5483437" y="4896300"/>
            <a:ext cx="0" cy="13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98697C1-4BFA-4FE2-9696-37C93A934B17}"/>
              </a:ext>
            </a:extLst>
          </p:cNvPr>
          <p:cNvCxnSpPr>
            <a:cxnSpLocks/>
          </p:cNvCxnSpPr>
          <p:nvPr/>
        </p:nvCxnSpPr>
        <p:spPr>
          <a:xfrm flipH="1">
            <a:off x="5483437" y="6216615"/>
            <a:ext cx="5711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4615CA-255E-4DFC-A19D-061220F56454}"/>
              </a:ext>
            </a:extLst>
          </p:cNvPr>
          <p:cNvCxnSpPr>
            <a:cxnSpLocks/>
          </p:cNvCxnSpPr>
          <p:nvPr/>
        </p:nvCxnSpPr>
        <p:spPr>
          <a:xfrm flipH="1" flipV="1">
            <a:off x="5486886" y="5669172"/>
            <a:ext cx="742705" cy="115298"/>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CB4AFDC-6B88-49CF-B39E-5B1168D941CE}"/>
              </a:ext>
            </a:extLst>
          </p:cNvPr>
          <p:cNvCxnSpPr>
            <a:cxnSpLocks/>
          </p:cNvCxnSpPr>
          <p:nvPr/>
        </p:nvCxnSpPr>
        <p:spPr>
          <a:xfrm>
            <a:off x="5483438" y="5727444"/>
            <a:ext cx="587036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17A18EA-4BB5-4A7A-8252-66ED6EA7D6EF}"/>
              </a:ext>
            </a:extLst>
          </p:cNvPr>
          <p:cNvCxnSpPr>
            <a:cxnSpLocks/>
          </p:cNvCxnSpPr>
          <p:nvPr/>
        </p:nvCxnSpPr>
        <p:spPr>
          <a:xfrm flipH="1">
            <a:off x="6229592" y="5726821"/>
            <a:ext cx="4572521" cy="66726"/>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sp>
        <p:nvSpPr>
          <p:cNvPr id="60" name="Content Placeholder 2">
            <a:extLst>
              <a:ext uri="{FF2B5EF4-FFF2-40B4-BE49-F238E27FC236}">
                <a16:creationId xmlns:a16="http://schemas.microsoft.com/office/drawing/2014/main" id="{8A2404C5-5E27-43D0-8077-54587D6B4465}"/>
              </a:ext>
            </a:extLst>
          </p:cNvPr>
          <p:cNvSpPr txBox="1">
            <a:spLocks/>
          </p:cNvSpPr>
          <p:nvPr/>
        </p:nvSpPr>
        <p:spPr>
          <a:xfrm>
            <a:off x="788989" y="4784793"/>
            <a:ext cx="4279206" cy="14860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 system composed of infinitesimally small pumps would motivate the fluid while avoiding pressure spikes</a:t>
            </a:r>
            <a:endParaRPr lang="en-US" sz="2200" dirty="0"/>
          </a:p>
        </p:txBody>
      </p:sp>
    </p:spTree>
    <p:extLst>
      <p:ext uri="{BB962C8B-B14F-4D97-AF65-F5344CB8AC3E}">
        <p14:creationId xmlns:p14="http://schemas.microsoft.com/office/powerpoint/2010/main" val="348246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24F5-7B45-F145-9CC5-F38D9D49C3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B64847-6D84-1E41-B7E2-C51F07969D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867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ED33-335E-F04F-8005-06EB5DEEB604}"/>
              </a:ext>
            </a:extLst>
          </p:cNvPr>
          <p:cNvSpPr>
            <a:spLocks noGrp="1"/>
          </p:cNvSpPr>
          <p:nvPr>
            <p:ph type="title"/>
          </p:nvPr>
        </p:nvSpPr>
        <p:spPr/>
        <p:txBody>
          <a:bodyPr/>
          <a:lstStyle/>
          <a:p>
            <a:pPr algn="ctr"/>
            <a:r>
              <a:rPr lang="en-US" dirty="0"/>
              <a:t>Backup Slides</a:t>
            </a:r>
          </a:p>
        </p:txBody>
      </p:sp>
    </p:spTree>
    <p:extLst>
      <p:ext uri="{BB962C8B-B14F-4D97-AF65-F5344CB8AC3E}">
        <p14:creationId xmlns:p14="http://schemas.microsoft.com/office/powerpoint/2010/main" val="45944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4940</TotalTime>
  <Words>865</Words>
  <Application>Microsoft Office PowerPoint</Application>
  <PresentationFormat>Widescreen</PresentationFormat>
  <Paragraphs>152</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Rockwell</vt:lpstr>
      <vt:lpstr>Office Theme</vt:lpstr>
      <vt:lpstr>The AquaDucks</vt:lpstr>
      <vt:lpstr>PowerPoint Presentation</vt:lpstr>
      <vt:lpstr>The Initial Solution</vt:lpstr>
      <vt:lpstr>Zero-Based Execution</vt:lpstr>
      <vt:lpstr>PowerPoint Presentation</vt:lpstr>
      <vt:lpstr>Modularization</vt:lpstr>
      <vt:lpstr>Proposed Innovation Concept</vt:lpstr>
      <vt:lpstr>PowerPoint Presentation</vt:lpstr>
      <vt:lpstr>Backup Slides</vt:lpstr>
      <vt:lpstr>PowerPoint Presentation</vt:lpstr>
      <vt:lpstr>PowerPoint Presentation</vt:lpstr>
      <vt:lpstr>PowerPoint Presentation</vt:lpstr>
      <vt:lpstr>PowerPoint Presentation</vt:lpstr>
      <vt:lpstr>Our overall approach</vt:lpstr>
      <vt:lpstr>Time Management</vt:lpstr>
      <vt:lpstr>Calculations</vt:lpstr>
      <vt:lpstr>Zero-Based Execution</vt:lpstr>
      <vt:lpstr>Constructability</vt:lpstr>
      <vt:lpstr>Innovation Concept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AquaDucks</dc:title>
  <dc:creator>Amar, Joseph M</dc:creator>
  <cp:lastModifiedBy>Amar, Joseph M</cp:lastModifiedBy>
  <cp:revision>70</cp:revision>
  <dcterms:created xsi:type="dcterms:W3CDTF">2019-10-24T12:00:37Z</dcterms:created>
  <dcterms:modified xsi:type="dcterms:W3CDTF">2019-10-28T12:27:35Z</dcterms:modified>
</cp:coreProperties>
</file>