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9" r:id="rId4"/>
    <p:sldId id="263" r:id="rId5"/>
    <p:sldId id="264" r:id="rId6"/>
    <p:sldId id="267" r:id="rId7"/>
    <p:sldId id="276" r:id="rId8"/>
    <p:sldId id="266" r:id="rId9"/>
    <p:sldId id="265" r:id="rId10"/>
    <p:sldId id="272" r:id="rId11"/>
    <p:sldId id="273" r:id="rId12"/>
    <p:sldId id="274" r:id="rId13"/>
    <p:sldId id="275" r:id="rId14"/>
    <p:sldId id="277" r:id="rId15"/>
    <p:sldId id="260" r:id="rId16"/>
    <p:sldId id="261" r:id="rId17"/>
    <p:sldId id="270" r:id="rId18"/>
    <p:sldId id="262"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5" autoAdjust="0"/>
    <p:restoredTop sz="94620"/>
  </p:normalViewPr>
  <p:slideViewPr>
    <p:cSldViewPr snapToGrid="0">
      <p:cViewPr varScale="1">
        <p:scale>
          <a:sx n="34" d="100"/>
          <a:sy n="34" d="100"/>
        </p:scale>
        <p:origin x="62"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A1935-CFF3-4744-B5A7-358890B8B075}"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072B7-FC31-4FD7-B929-F7282CCB0C55}" type="slidenum">
              <a:rPr lang="en-US" smtClean="0"/>
              <a:t>‹#›</a:t>
            </a:fld>
            <a:endParaRPr lang="en-US"/>
          </a:p>
        </p:txBody>
      </p:sp>
    </p:spTree>
    <p:extLst>
      <p:ext uri="{BB962C8B-B14F-4D97-AF65-F5344CB8AC3E}">
        <p14:creationId xmlns:p14="http://schemas.microsoft.com/office/powerpoint/2010/main" val="12997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a:t>
            </a:r>
            <a:r>
              <a:rPr lang="en-US" dirty="0" err="1"/>
              <a:t>AquaDucks</a:t>
            </a:r>
            <a:r>
              <a:rPr lang="en-US" dirty="0"/>
              <a:t> is a play on the Roman aqueducts. It actually seems to be the more prevalent pronunciation, so we figured, why not make our name something people already say when they refer to transporting water over long distances?</a:t>
            </a:r>
          </a:p>
        </p:txBody>
      </p:sp>
      <p:sp>
        <p:nvSpPr>
          <p:cNvPr id="4" name="Slide Number Placeholder 3"/>
          <p:cNvSpPr>
            <a:spLocks noGrp="1"/>
          </p:cNvSpPr>
          <p:nvPr>
            <p:ph type="sldNum" sz="quarter" idx="5"/>
          </p:nvPr>
        </p:nvSpPr>
        <p:spPr/>
        <p:txBody>
          <a:bodyPr/>
          <a:lstStyle/>
          <a:p>
            <a:fld id="{A7B072B7-FC31-4FD7-B929-F7282CCB0C55}" type="slidenum">
              <a:rPr lang="en-US" smtClean="0"/>
              <a:t>2</a:t>
            </a:fld>
            <a:endParaRPr lang="en-US"/>
          </a:p>
        </p:txBody>
      </p:sp>
    </p:spTree>
    <p:extLst>
      <p:ext uri="{BB962C8B-B14F-4D97-AF65-F5344CB8AC3E}">
        <p14:creationId xmlns:p14="http://schemas.microsoft.com/office/powerpoint/2010/main" val="3141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spend the majority of our time on the initial solution. This portion of the project had many variables, but they were still finite, which led us to believe that there may be a single correct solution. Reaching this singular solution became the main goal, because we knew it would make the ZBE much easier. </a:t>
            </a:r>
          </a:p>
          <a:p>
            <a:endParaRPr lang="en-US" dirty="0"/>
          </a:p>
          <a:p>
            <a:r>
              <a:rPr lang="en-US" dirty="0"/>
              <a:t>For the hydraulics portion, we used a method in combinatorics known as “n choose k,” which allows you to build all combinations of a certain size from a given set. This way, we were able to iteratively test every possible combination of 3 pipe thicknesses, with the program then rank-ordering them in order of cost. This automatically took care of the civil design aspect as well, because the pipe thicknesses were tested based on the Fathom software’s results for pump placement at every possible junction. </a:t>
            </a:r>
          </a:p>
          <a:p>
            <a:endParaRPr lang="en-US" dirty="0"/>
          </a:p>
          <a:p>
            <a:r>
              <a:rPr lang="en-US" dirty="0"/>
              <a:t>Calculating equipment was then simply a matter of attempting to spread out the work over the available time period without creating significant overages. Trying to get 350 track hoes to complete the excavation in a single day isn’t feasible; it’s much better to give the crews room to maneuver to make them optimally efficient.</a:t>
            </a:r>
          </a:p>
        </p:txBody>
      </p:sp>
      <p:sp>
        <p:nvSpPr>
          <p:cNvPr id="4" name="Slide Number Placeholder 3"/>
          <p:cNvSpPr>
            <a:spLocks noGrp="1"/>
          </p:cNvSpPr>
          <p:nvPr>
            <p:ph type="sldNum" sz="quarter" idx="5"/>
          </p:nvPr>
        </p:nvSpPr>
        <p:spPr/>
        <p:txBody>
          <a:bodyPr/>
          <a:lstStyle/>
          <a:p>
            <a:fld id="{A7B072B7-FC31-4FD7-B929-F7282CCB0C55}" type="slidenum">
              <a:rPr lang="en-US" smtClean="0"/>
              <a:t>3</a:t>
            </a:fld>
            <a:endParaRPr lang="en-US"/>
          </a:p>
        </p:txBody>
      </p:sp>
    </p:spTree>
    <p:extLst>
      <p:ext uri="{BB962C8B-B14F-4D97-AF65-F5344CB8AC3E}">
        <p14:creationId xmlns:p14="http://schemas.microsoft.com/office/powerpoint/2010/main" val="38822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072B7-FC31-4FD7-B929-F7282CCB0C55}" type="slidenum">
              <a:rPr lang="en-US" smtClean="0"/>
              <a:t>4</a:t>
            </a:fld>
            <a:endParaRPr lang="en-US"/>
          </a:p>
        </p:txBody>
      </p:sp>
    </p:spTree>
    <p:extLst>
      <p:ext uri="{BB962C8B-B14F-4D97-AF65-F5344CB8AC3E}">
        <p14:creationId xmlns:p14="http://schemas.microsoft.com/office/powerpoint/2010/main" val="353991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risk that has a major tie in on total cost is the combination of pipe thicknesses. Specifically the exact location in which the pipe thicknesses change. If incorrect calculations are used to determine thickness change points, the overall cost of the project can fluctuate by millions of dollars. To mitigate this risk we have implemented an N choose K combinatorial function into our code.</a:t>
            </a:r>
          </a:p>
          <a:p>
            <a:r>
              <a:rPr lang="en-US" dirty="0"/>
              <a:t>Following pipe </a:t>
            </a:r>
            <a:r>
              <a:rPr lang="en-US" dirty="0" err="1"/>
              <a:t>thickenss</a:t>
            </a:r>
            <a:r>
              <a:rPr lang="en-US" dirty="0"/>
              <a:t> in level of importance in regards to risk is the selected pump placement</a:t>
            </a:r>
          </a:p>
        </p:txBody>
      </p:sp>
      <p:sp>
        <p:nvSpPr>
          <p:cNvPr id="4" name="Slide Number Placeholder 3"/>
          <p:cNvSpPr>
            <a:spLocks noGrp="1"/>
          </p:cNvSpPr>
          <p:nvPr>
            <p:ph type="sldNum" sz="quarter" idx="5"/>
          </p:nvPr>
        </p:nvSpPr>
        <p:spPr/>
        <p:txBody>
          <a:bodyPr/>
          <a:lstStyle/>
          <a:p>
            <a:fld id="{A7B072B7-FC31-4FD7-B929-F7282CCB0C55}" type="slidenum">
              <a:rPr lang="en-US" smtClean="0"/>
              <a:t>7</a:t>
            </a:fld>
            <a:endParaRPr lang="en-US"/>
          </a:p>
        </p:txBody>
      </p:sp>
    </p:spTree>
    <p:extLst>
      <p:ext uri="{BB962C8B-B14F-4D97-AF65-F5344CB8AC3E}">
        <p14:creationId xmlns:p14="http://schemas.microsoft.com/office/powerpoint/2010/main" val="1554120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an additional pump can be added to the system for less cost than the marginal savings caused by the system’s pressure drop, it should be added.</a:t>
            </a:r>
            <a:endParaRPr lang="en-US" sz="1100" dirty="0"/>
          </a:p>
          <a:p>
            <a:endParaRPr lang="en-US" dirty="0"/>
          </a:p>
        </p:txBody>
      </p:sp>
      <p:sp>
        <p:nvSpPr>
          <p:cNvPr id="4" name="Slide Number Placeholder 3"/>
          <p:cNvSpPr>
            <a:spLocks noGrp="1"/>
          </p:cNvSpPr>
          <p:nvPr>
            <p:ph type="sldNum" sz="quarter" idx="5"/>
          </p:nvPr>
        </p:nvSpPr>
        <p:spPr/>
        <p:txBody>
          <a:bodyPr/>
          <a:lstStyle/>
          <a:p>
            <a:fld id="{A7B072B7-FC31-4FD7-B929-F7282CCB0C55}" type="slidenum">
              <a:rPr lang="en-US" smtClean="0"/>
              <a:t>8</a:t>
            </a:fld>
            <a:endParaRPr lang="en-US"/>
          </a:p>
        </p:txBody>
      </p:sp>
    </p:spTree>
    <p:extLst>
      <p:ext uri="{BB962C8B-B14F-4D97-AF65-F5344CB8AC3E}">
        <p14:creationId xmlns:p14="http://schemas.microsoft.com/office/powerpoint/2010/main" val="371130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BC6B-2471-45B7-A45F-2E54DEBE9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219A6-91EF-49FD-893E-D05C2B117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3259B-1E01-41A2-96DF-59975EDC3276}"/>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5" name="Footer Placeholder 4">
            <a:extLst>
              <a:ext uri="{FF2B5EF4-FFF2-40B4-BE49-F238E27FC236}">
                <a16:creationId xmlns:a16="http://schemas.microsoft.com/office/drawing/2014/main" id="{DA19B192-1859-41D5-A43F-7E1C21256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0919A-DCAA-4C22-AB2E-4AC9FFD0D43C}"/>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83488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BA5A-60A3-4808-AD0C-248AB55659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51D8D-6B3D-4762-BD1F-A4BCEA7E3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50022-9B7F-4F20-A60F-A59F00069DEF}"/>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5" name="Footer Placeholder 4">
            <a:extLst>
              <a:ext uri="{FF2B5EF4-FFF2-40B4-BE49-F238E27FC236}">
                <a16:creationId xmlns:a16="http://schemas.microsoft.com/office/drawing/2014/main" id="{53B24210-AC32-4FDF-B165-BBC8AA97A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248A6-F1F4-4801-8D05-BDBC2E5C294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55552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D0FD3-2E2F-4492-96BA-9BC76D09F0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7B2175-A048-46D9-85EA-F36C875BD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C3BE3-EF26-4A43-8A58-69EF656CDAA2}"/>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5" name="Footer Placeholder 4">
            <a:extLst>
              <a:ext uri="{FF2B5EF4-FFF2-40B4-BE49-F238E27FC236}">
                <a16:creationId xmlns:a16="http://schemas.microsoft.com/office/drawing/2014/main" id="{4948C59E-E66E-47EC-8992-9C8293737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2ACF7-A6A0-43A2-BA5F-4C955B566640}"/>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25584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1B55-2133-4D80-AE2B-3AD18B37E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CA47A-341C-4E47-B294-7FD0DE41E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9EDCA-692C-43FB-A337-8E1F1BBACB7C}"/>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5" name="Footer Placeholder 4">
            <a:extLst>
              <a:ext uri="{FF2B5EF4-FFF2-40B4-BE49-F238E27FC236}">
                <a16:creationId xmlns:a16="http://schemas.microsoft.com/office/drawing/2014/main" id="{C4EAB405-83D5-46B5-BE43-2CCC94BE2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01938-9B38-4989-A30C-D9D8163F555F}"/>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83719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AEB9-FC58-4BCC-AECE-E6BE3ACE2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B58836-C923-4E25-87EB-F27FDB36D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73E6C-5ABA-4C31-87BE-0986C8B5982A}"/>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5" name="Footer Placeholder 4">
            <a:extLst>
              <a:ext uri="{FF2B5EF4-FFF2-40B4-BE49-F238E27FC236}">
                <a16:creationId xmlns:a16="http://schemas.microsoft.com/office/drawing/2014/main" id="{FADA0087-C85D-4B77-B1A9-2AB01275B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3D3E2-F763-456D-8D04-3C6FDACC8365}"/>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57864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294D-CD72-4622-90B0-36686BEBF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77967-42A6-4F86-9BF4-C9834000F4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64363-8E6A-4C24-AAED-4D7509784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2500D-E710-45DC-9A07-A0BAA88DC043}"/>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6" name="Footer Placeholder 5">
            <a:extLst>
              <a:ext uri="{FF2B5EF4-FFF2-40B4-BE49-F238E27FC236}">
                <a16:creationId xmlns:a16="http://schemas.microsoft.com/office/drawing/2014/main" id="{8D506D1C-CB95-4C9F-AF12-19C0BCE70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09C6A-DD13-4977-97FC-06F1A2729AE5}"/>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82806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FB9E-6CB6-4BCF-8FE9-4993536B1B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7B2CB-57FB-4538-9525-A7DE3B27A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9A04B-29FA-45DD-9378-9A2330FDB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84B1F-9E9B-4AA2-9F29-C5921FF8C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3225CB-D297-47F5-A58B-0325C1417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98246D-6F5D-4613-8E84-A1D07FFD631F}"/>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8" name="Footer Placeholder 7">
            <a:extLst>
              <a:ext uri="{FF2B5EF4-FFF2-40B4-BE49-F238E27FC236}">
                <a16:creationId xmlns:a16="http://schemas.microsoft.com/office/drawing/2014/main" id="{F8574805-8EEE-4480-A680-99EF0B53E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F7EDE7-46A9-4534-B323-B994A2593897}"/>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46191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9FCF-B1FF-4B3C-BD06-68246DE61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831A66-897D-46D7-9DE2-6F76BAD787D1}"/>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4" name="Footer Placeholder 3">
            <a:extLst>
              <a:ext uri="{FF2B5EF4-FFF2-40B4-BE49-F238E27FC236}">
                <a16:creationId xmlns:a16="http://schemas.microsoft.com/office/drawing/2014/main" id="{C77AA4BF-28A0-445A-8434-F781CD60D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BBEDE-052B-4610-A7A1-434046BC357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38686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D65F6-4636-4E96-AAB8-46DFCD4C4069}"/>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3" name="Footer Placeholder 2">
            <a:extLst>
              <a:ext uri="{FF2B5EF4-FFF2-40B4-BE49-F238E27FC236}">
                <a16:creationId xmlns:a16="http://schemas.microsoft.com/office/drawing/2014/main" id="{196E7706-7F93-4DCD-963F-4D211C239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550942-90A2-4C4E-A295-73BF690163F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16093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D8B4-0B40-4296-930F-64CC9A740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FCE5A2-A69E-4A89-8A42-3E92151A8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D5208-07AF-47BD-99CE-8C78050F4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AA68A-5FC0-4686-AC48-5DF7FDE31994}"/>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6" name="Footer Placeholder 5">
            <a:extLst>
              <a:ext uri="{FF2B5EF4-FFF2-40B4-BE49-F238E27FC236}">
                <a16:creationId xmlns:a16="http://schemas.microsoft.com/office/drawing/2014/main" id="{24E144C6-5AFE-4C91-8A8D-57184F092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3D9DD-5F61-41DD-BD85-17000739D02E}"/>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37571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9DD7-CD32-41DD-8EAB-3FE2485EE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1AFEB0-9982-4914-816A-09879BF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D63D2F-A98A-4724-A556-4CC235676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92DB-19AC-49D5-A041-886F199C8A01}"/>
              </a:ext>
            </a:extLst>
          </p:cNvPr>
          <p:cNvSpPr>
            <a:spLocks noGrp="1"/>
          </p:cNvSpPr>
          <p:nvPr>
            <p:ph type="dt" sz="half" idx="10"/>
          </p:nvPr>
        </p:nvSpPr>
        <p:spPr/>
        <p:txBody>
          <a:bodyPr/>
          <a:lstStyle/>
          <a:p>
            <a:fld id="{6A1BF488-617C-45ED-ACF4-41A8189FD430}" type="datetimeFigureOut">
              <a:rPr lang="en-US" smtClean="0"/>
              <a:t>10/28/2019</a:t>
            </a:fld>
            <a:endParaRPr lang="en-US"/>
          </a:p>
        </p:txBody>
      </p:sp>
      <p:sp>
        <p:nvSpPr>
          <p:cNvPr id="6" name="Footer Placeholder 5">
            <a:extLst>
              <a:ext uri="{FF2B5EF4-FFF2-40B4-BE49-F238E27FC236}">
                <a16:creationId xmlns:a16="http://schemas.microsoft.com/office/drawing/2014/main" id="{CEC6B71E-4198-4A45-8377-D35F79EE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7CDD1-6EEF-4E8D-A4A9-53EACEEADAEA}"/>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10705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68762-F35D-4EA6-A210-B608C4005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DF51-554C-4E4E-8DEF-8B51AEA32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623E-3C0D-469A-A574-E2710BD7A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BF488-617C-45ED-ACF4-41A8189FD430}" type="datetimeFigureOut">
              <a:rPr lang="en-US" smtClean="0"/>
              <a:t>10/28/2019</a:t>
            </a:fld>
            <a:endParaRPr lang="en-US"/>
          </a:p>
        </p:txBody>
      </p:sp>
      <p:sp>
        <p:nvSpPr>
          <p:cNvPr id="5" name="Footer Placeholder 4">
            <a:extLst>
              <a:ext uri="{FF2B5EF4-FFF2-40B4-BE49-F238E27FC236}">
                <a16:creationId xmlns:a16="http://schemas.microsoft.com/office/drawing/2014/main" id="{0823AEB5-260B-4E1B-A425-4AC888644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B761A1-EBE1-4010-A352-7201FF001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D8765-6EB1-4A35-A15A-C0EB8719F917}" type="slidenum">
              <a:rPr lang="en-US" smtClean="0"/>
              <a:t>‹#›</a:t>
            </a:fld>
            <a:endParaRPr lang="en-US"/>
          </a:p>
        </p:txBody>
      </p:sp>
    </p:spTree>
    <p:extLst>
      <p:ext uri="{BB962C8B-B14F-4D97-AF65-F5344CB8AC3E}">
        <p14:creationId xmlns:p14="http://schemas.microsoft.com/office/powerpoint/2010/main" val="1081932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oogle.com/url?sa=i&amp;rct=j&amp;q=&amp;esrc=s&amp;source=images&amp;cd=&amp;cad=rja&amp;uact=8&amp;ved=2ahUKEwijrO-zosDlAhVFC6wKHYhFAmUQjRx6BAgBEAQ&amp;url=%2Furl%3Fsa%3Di%26rct%3Dj%26q%3D%26esrc%3Ds%26source%3Dimages%26cd%3D%26ved%3D%26url%3Dhttp%253A%252F%252Fwww.i2symbol.com%252Fsymbols%252Fmath%252Fx221D-proportional-to%26psig%3DAOvVaw234P_--w3rOvGmYXUcAPQn%26ust%3D1572397262421580&amp;psig=AOvVaw234P_--w3rOvGmYXUcAPQn&amp;ust=1572397262421580"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1DC5-C7E5-40EF-A8CA-43CFA3619B82}"/>
              </a:ext>
            </a:extLst>
          </p:cNvPr>
          <p:cNvSpPr>
            <a:spLocks noGrp="1"/>
          </p:cNvSpPr>
          <p:nvPr>
            <p:ph type="ctrTitle"/>
          </p:nvPr>
        </p:nvSpPr>
        <p:spPr>
          <a:xfrm>
            <a:off x="1524000" y="1343809"/>
            <a:ext cx="9144000" cy="915265"/>
          </a:xfrm>
        </p:spPr>
        <p:txBody>
          <a:bodyPr/>
          <a:lstStyle/>
          <a:p>
            <a:r>
              <a:rPr lang="en-US" b="1" dirty="0">
                <a:latin typeface="Rockwell" panose="02060603020205020403" pitchFamily="18" charset="0"/>
              </a:rPr>
              <a:t>The </a:t>
            </a:r>
            <a:r>
              <a:rPr lang="en-US" b="1" dirty="0" err="1">
                <a:latin typeface="Rockwell" panose="02060603020205020403" pitchFamily="18" charset="0"/>
              </a:rPr>
              <a:t>AquaDucks</a:t>
            </a:r>
            <a:endParaRPr lang="en-US" b="1" dirty="0">
              <a:latin typeface="Rockwell" panose="02060603020205020403" pitchFamily="18" charset="0"/>
            </a:endParaRPr>
          </a:p>
        </p:txBody>
      </p:sp>
      <p:sp>
        <p:nvSpPr>
          <p:cNvPr id="3" name="Subtitle 2">
            <a:extLst>
              <a:ext uri="{FF2B5EF4-FFF2-40B4-BE49-F238E27FC236}">
                <a16:creationId xmlns:a16="http://schemas.microsoft.com/office/drawing/2014/main" id="{36AF9744-DC8C-4A04-B144-1C9CA27E5437}"/>
              </a:ext>
            </a:extLst>
          </p:cNvPr>
          <p:cNvSpPr>
            <a:spLocks noGrp="1"/>
          </p:cNvSpPr>
          <p:nvPr>
            <p:ph type="subTitle" idx="1"/>
          </p:nvPr>
        </p:nvSpPr>
        <p:spPr>
          <a:xfrm>
            <a:off x="1065420" y="3390351"/>
            <a:ext cx="10278518" cy="1655762"/>
          </a:xfrm>
        </p:spPr>
        <p:txBody>
          <a:bodyPr>
            <a:normAutofit/>
          </a:bodyPr>
          <a:lstStyle/>
          <a:p>
            <a:r>
              <a:rPr lang="en-US" sz="3200" dirty="0"/>
              <a:t>UH-Fluor Construction-Driven Execution Design Challenge:</a:t>
            </a:r>
          </a:p>
          <a:p>
            <a:r>
              <a:rPr lang="en-US" sz="3200" dirty="0"/>
              <a:t>PUMP IT UP!                       </a:t>
            </a:r>
          </a:p>
        </p:txBody>
      </p:sp>
      <p:sp>
        <p:nvSpPr>
          <p:cNvPr id="9" name="TextBox 8">
            <a:extLst>
              <a:ext uri="{FF2B5EF4-FFF2-40B4-BE49-F238E27FC236}">
                <a16:creationId xmlns:a16="http://schemas.microsoft.com/office/drawing/2014/main" id="{E5A518B7-95FC-4C4F-9804-AD8A5557ED65}"/>
              </a:ext>
            </a:extLst>
          </p:cNvPr>
          <p:cNvSpPr txBox="1"/>
          <p:nvPr/>
        </p:nvSpPr>
        <p:spPr>
          <a:xfrm>
            <a:off x="8054780" y="5743799"/>
            <a:ext cx="2721899" cy="523220"/>
          </a:xfrm>
          <a:prstGeom prst="rect">
            <a:avLst/>
          </a:prstGeom>
          <a:noFill/>
        </p:spPr>
        <p:txBody>
          <a:bodyPr wrap="none" rtlCol="0">
            <a:spAutoFit/>
          </a:bodyPr>
          <a:lstStyle/>
          <a:p>
            <a:r>
              <a:rPr lang="en-US" sz="2800" dirty="0"/>
              <a:t>October 31, 2019</a:t>
            </a:r>
          </a:p>
        </p:txBody>
      </p:sp>
      <p:pic>
        <p:nvPicPr>
          <p:cNvPr id="5" name="Picture 4">
            <a:extLst>
              <a:ext uri="{FF2B5EF4-FFF2-40B4-BE49-F238E27FC236}">
                <a16:creationId xmlns:a16="http://schemas.microsoft.com/office/drawing/2014/main" id="{C7A66275-09A8-3C4D-991D-DED4B8FF59F9}"/>
              </a:ext>
            </a:extLst>
          </p:cNvPr>
          <p:cNvPicPr>
            <a:picLocks noChangeAspect="1"/>
          </p:cNvPicPr>
          <p:nvPr/>
        </p:nvPicPr>
        <p:blipFill rotWithShape="1">
          <a:blip r:embed="rId2">
            <a:extLst>
              <a:ext uri="{28A0092B-C50C-407E-A947-70E740481C1C}">
                <a14:useLocalDpi xmlns:a14="http://schemas.microsoft.com/office/drawing/2010/main" val="0"/>
              </a:ext>
            </a:extLst>
          </a:blip>
          <a:srcRect l="22876" t="22340" r="18127" b="18129"/>
          <a:stretch/>
        </p:blipFill>
        <p:spPr>
          <a:xfrm>
            <a:off x="203773" y="212532"/>
            <a:ext cx="1723294" cy="1655762"/>
          </a:xfrm>
          <a:prstGeom prst="rect">
            <a:avLst/>
          </a:prstGeom>
        </p:spPr>
      </p:pic>
      <p:pic>
        <p:nvPicPr>
          <p:cNvPr id="7" name="Picture 6">
            <a:extLst>
              <a:ext uri="{FF2B5EF4-FFF2-40B4-BE49-F238E27FC236}">
                <a16:creationId xmlns:a16="http://schemas.microsoft.com/office/drawing/2014/main" id="{3BB71C58-F40B-6745-BA35-1E8800389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579" y="573999"/>
            <a:ext cx="3180199" cy="769810"/>
          </a:xfrm>
          <a:prstGeom prst="rect">
            <a:avLst/>
          </a:prstGeom>
        </p:spPr>
      </p:pic>
      <p:sp>
        <p:nvSpPr>
          <p:cNvPr id="6" name="TextBox 5">
            <a:extLst>
              <a:ext uri="{FF2B5EF4-FFF2-40B4-BE49-F238E27FC236}">
                <a16:creationId xmlns:a16="http://schemas.microsoft.com/office/drawing/2014/main" id="{38DCFD49-3741-49CE-8AF9-0A9716402192}"/>
              </a:ext>
            </a:extLst>
          </p:cNvPr>
          <p:cNvSpPr txBox="1"/>
          <p:nvPr/>
        </p:nvSpPr>
        <p:spPr>
          <a:xfrm>
            <a:off x="2124268" y="5066690"/>
            <a:ext cx="2117696" cy="1200329"/>
          </a:xfrm>
          <a:prstGeom prst="rect">
            <a:avLst/>
          </a:prstGeom>
          <a:noFill/>
        </p:spPr>
        <p:txBody>
          <a:bodyPr wrap="none" rtlCol="0">
            <a:spAutoFit/>
          </a:bodyPr>
          <a:lstStyle/>
          <a:p>
            <a:r>
              <a:rPr lang="en-US" sz="2400" dirty="0"/>
              <a:t>Joseph Amar</a:t>
            </a:r>
          </a:p>
          <a:p>
            <a:r>
              <a:rPr lang="en-US" sz="2400" dirty="0"/>
              <a:t>Zach McBurney</a:t>
            </a:r>
          </a:p>
          <a:p>
            <a:r>
              <a:rPr lang="en-US" sz="2400" dirty="0"/>
              <a:t>Saul </a:t>
            </a:r>
            <a:r>
              <a:rPr lang="en-US" sz="2400" dirty="0" err="1"/>
              <a:t>Pizano</a:t>
            </a:r>
            <a:endParaRPr lang="en-US" sz="2400" dirty="0"/>
          </a:p>
        </p:txBody>
      </p:sp>
    </p:spTree>
    <p:extLst>
      <p:ext uri="{BB962C8B-B14F-4D97-AF65-F5344CB8AC3E}">
        <p14:creationId xmlns:p14="http://schemas.microsoft.com/office/powerpoint/2010/main" val="253865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B28017-099D-4984-8E96-35BE20699C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847" y="0"/>
            <a:ext cx="11208306" cy="6858000"/>
          </a:xfrm>
        </p:spPr>
      </p:pic>
      <p:sp>
        <p:nvSpPr>
          <p:cNvPr id="6" name="TextBox 5">
            <a:extLst>
              <a:ext uri="{FF2B5EF4-FFF2-40B4-BE49-F238E27FC236}">
                <a16:creationId xmlns:a16="http://schemas.microsoft.com/office/drawing/2014/main" id="{C4A9336C-831B-4FEE-B9C9-7D5E2AD70A3E}"/>
              </a:ext>
            </a:extLst>
          </p:cNvPr>
          <p:cNvSpPr txBox="1"/>
          <p:nvPr/>
        </p:nvSpPr>
        <p:spPr>
          <a:xfrm>
            <a:off x="6923314" y="5682343"/>
            <a:ext cx="4258492" cy="646331"/>
          </a:xfrm>
          <a:prstGeom prst="rect">
            <a:avLst/>
          </a:prstGeom>
          <a:solidFill>
            <a:schemeClr val="bg1"/>
          </a:solidFill>
        </p:spPr>
        <p:txBody>
          <a:bodyPr wrap="square" rtlCol="0">
            <a:spAutoFit/>
          </a:bodyPr>
          <a:lstStyle/>
          <a:p>
            <a:pPr algn="ctr"/>
            <a:r>
              <a:rPr lang="en-US" sz="3600" dirty="0"/>
              <a:t>Excavation Volumes</a:t>
            </a:r>
          </a:p>
        </p:txBody>
      </p:sp>
    </p:spTree>
    <p:extLst>
      <p:ext uri="{BB962C8B-B14F-4D97-AF65-F5344CB8AC3E}">
        <p14:creationId xmlns:p14="http://schemas.microsoft.com/office/powerpoint/2010/main" val="140017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2A6993-5B13-4376-8FDB-5BF90FEAE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31" y="0"/>
            <a:ext cx="12046538" cy="6858000"/>
          </a:xfrm>
        </p:spPr>
      </p:pic>
      <p:sp>
        <p:nvSpPr>
          <p:cNvPr id="6" name="Rectangle 5">
            <a:extLst>
              <a:ext uri="{FF2B5EF4-FFF2-40B4-BE49-F238E27FC236}">
                <a16:creationId xmlns:a16="http://schemas.microsoft.com/office/drawing/2014/main" id="{4FF2203E-1DDF-4892-A609-0DEB8AEFEE23}"/>
              </a:ext>
            </a:extLst>
          </p:cNvPr>
          <p:cNvSpPr/>
          <p:nvPr/>
        </p:nvSpPr>
        <p:spPr>
          <a:xfrm>
            <a:off x="5264331" y="731520"/>
            <a:ext cx="6152606" cy="1031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Equipment Costs</a:t>
            </a:r>
          </a:p>
        </p:txBody>
      </p:sp>
    </p:spTree>
    <p:extLst>
      <p:ext uri="{BB962C8B-B14F-4D97-AF65-F5344CB8AC3E}">
        <p14:creationId xmlns:p14="http://schemas.microsoft.com/office/powerpoint/2010/main" val="193768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C68BF-EE88-434E-B962-9E75DBE30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5553" y="4415246"/>
            <a:ext cx="6050804" cy="1607959"/>
          </a:xfrm>
        </p:spPr>
      </p:pic>
      <p:pic>
        <p:nvPicPr>
          <p:cNvPr id="7" name="Picture 6">
            <a:extLst>
              <a:ext uri="{FF2B5EF4-FFF2-40B4-BE49-F238E27FC236}">
                <a16:creationId xmlns:a16="http://schemas.microsoft.com/office/drawing/2014/main" id="{6FD9204E-0EC5-4AFB-BE85-ADD423E48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66548" cy="6858000"/>
          </a:xfrm>
          <a:prstGeom prst="rect">
            <a:avLst/>
          </a:prstGeom>
        </p:spPr>
      </p:pic>
      <p:sp>
        <p:nvSpPr>
          <p:cNvPr id="8" name="TextBox 7">
            <a:extLst>
              <a:ext uri="{FF2B5EF4-FFF2-40B4-BE49-F238E27FC236}">
                <a16:creationId xmlns:a16="http://schemas.microsoft.com/office/drawing/2014/main" id="{1ACDD1F7-FDE5-4422-8699-824D26FD923C}"/>
              </a:ext>
            </a:extLst>
          </p:cNvPr>
          <p:cNvSpPr txBox="1"/>
          <p:nvPr/>
        </p:nvSpPr>
        <p:spPr>
          <a:xfrm>
            <a:off x="7328263" y="653143"/>
            <a:ext cx="3185103" cy="461665"/>
          </a:xfrm>
          <a:prstGeom prst="rect">
            <a:avLst/>
          </a:prstGeom>
          <a:noFill/>
        </p:spPr>
        <p:txBody>
          <a:bodyPr wrap="none" rtlCol="0">
            <a:spAutoFit/>
          </a:bodyPr>
          <a:lstStyle/>
          <a:p>
            <a:r>
              <a:rPr lang="en-US" sz="2400" dirty="0"/>
              <a:t>Foundation Calculations</a:t>
            </a:r>
          </a:p>
        </p:txBody>
      </p:sp>
      <p:cxnSp>
        <p:nvCxnSpPr>
          <p:cNvPr id="10" name="Straight Arrow Connector 9">
            <a:extLst>
              <a:ext uri="{FF2B5EF4-FFF2-40B4-BE49-F238E27FC236}">
                <a16:creationId xmlns:a16="http://schemas.microsoft.com/office/drawing/2014/main" id="{9CB1C0CD-3A13-4859-9777-045BEEFEF8CF}"/>
              </a:ext>
            </a:extLst>
          </p:cNvPr>
          <p:cNvCxnSpPr>
            <a:cxnSpLocks/>
          </p:cNvCxnSpPr>
          <p:nvPr/>
        </p:nvCxnSpPr>
        <p:spPr>
          <a:xfrm flipH="1">
            <a:off x="6575553" y="883975"/>
            <a:ext cx="7527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F4E68E-6313-43E9-9863-55EF20F7BF25}"/>
              </a:ext>
            </a:extLst>
          </p:cNvPr>
          <p:cNvSpPr txBox="1"/>
          <p:nvPr/>
        </p:nvSpPr>
        <p:spPr>
          <a:xfrm>
            <a:off x="7889966" y="2403566"/>
            <a:ext cx="2989601" cy="461665"/>
          </a:xfrm>
          <a:prstGeom prst="rect">
            <a:avLst/>
          </a:prstGeom>
          <a:noFill/>
        </p:spPr>
        <p:txBody>
          <a:bodyPr wrap="none" rtlCol="0">
            <a:spAutoFit/>
          </a:bodyPr>
          <a:lstStyle/>
          <a:p>
            <a:r>
              <a:rPr lang="en-US" sz="2400" dirty="0"/>
              <a:t>Pump viability checker</a:t>
            </a:r>
          </a:p>
        </p:txBody>
      </p:sp>
      <p:cxnSp>
        <p:nvCxnSpPr>
          <p:cNvPr id="14" name="Straight Arrow Connector 13">
            <a:extLst>
              <a:ext uri="{FF2B5EF4-FFF2-40B4-BE49-F238E27FC236}">
                <a16:creationId xmlns:a16="http://schemas.microsoft.com/office/drawing/2014/main" id="{6A0BED45-A457-420B-8149-F3974DBAE25E}"/>
              </a:ext>
            </a:extLst>
          </p:cNvPr>
          <p:cNvCxnSpPr>
            <a:cxnSpLocks/>
          </p:cNvCxnSpPr>
          <p:nvPr/>
        </p:nvCxnSpPr>
        <p:spPr>
          <a:xfrm>
            <a:off x="9297169" y="2873829"/>
            <a:ext cx="0" cy="14499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18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2D5476-BA11-404D-A029-3FEB2ACE8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 y="2602439"/>
            <a:ext cx="5143946" cy="3292125"/>
          </a:xfrm>
        </p:spPr>
      </p:pic>
      <p:pic>
        <p:nvPicPr>
          <p:cNvPr id="7" name="Picture 6">
            <a:extLst>
              <a:ext uri="{FF2B5EF4-FFF2-40B4-BE49-F238E27FC236}">
                <a16:creationId xmlns:a16="http://schemas.microsoft.com/office/drawing/2014/main" id="{1950351E-8AF8-484B-848C-DDCCB09F6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446" y="4248502"/>
            <a:ext cx="5547841" cy="2217612"/>
          </a:xfrm>
          <a:prstGeom prst="rect">
            <a:avLst/>
          </a:prstGeom>
        </p:spPr>
      </p:pic>
      <p:sp>
        <p:nvSpPr>
          <p:cNvPr id="8" name="TextBox 7">
            <a:extLst>
              <a:ext uri="{FF2B5EF4-FFF2-40B4-BE49-F238E27FC236}">
                <a16:creationId xmlns:a16="http://schemas.microsoft.com/office/drawing/2014/main" id="{AFB58606-DFA7-4AA7-A4F7-93075ACF0F75}"/>
              </a:ext>
            </a:extLst>
          </p:cNvPr>
          <p:cNvSpPr txBox="1"/>
          <p:nvPr/>
        </p:nvSpPr>
        <p:spPr>
          <a:xfrm>
            <a:off x="3569293" y="391886"/>
            <a:ext cx="5281126" cy="646331"/>
          </a:xfrm>
          <a:prstGeom prst="rect">
            <a:avLst/>
          </a:prstGeom>
          <a:noFill/>
        </p:spPr>
        <p:txBody>
          <a:bodyPr wrap="none" rtlCol="0">
            <a:spAutoFit/>
          </a:bodyPr>
          <a:lstStyle/>
          <a:p>
            <a:r>
              <a:rPr lang="en-US" sz="3600" dirty="0"/>
              <a:t>Pipe Thickness Calculations</a:t>
            </a:r>
          </a:p>
        </p:txBody>
      </p:sp>
      <p:pic>
        <p:nvPicPr>
          <p:cNvPr id="10" name="Picture 9">
            <a:extLst>
              <a:ext uri="{FF2B5EF4-FFF2-40B4-BE49-F238E27FC236}">
                <a16:creationId xmlns:a16="http://schemas.microsoft.com/office/drawing/2014/main" id="{D49865AA-288F-4843-9B82-6CE1C5CD5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3415" y="1469291"/>
            <a:ext cx="6751905" cy="2629128"/>
          </a:xfrm>
          <a:prstGeom prst="rect">
            <a:avLst/>
          </a:prstGeom>
        </p:spPr>
      </p:pic>
    </p:spTree>
    <p:extLst>
      <p:ext uri="{BB962C8B-B14F-4D97-AF65-F5344CB8AC3E}">
        <p14:creationId xmlns:p14="http://schemas.microsoft.com/office/powerpoint/2010/main" val="6625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FE18FB5-BB4C-4225-9129-97E96C1366A9}"/>
              </a:ext>
            </a:extLst>
          </p:cNvPr>
          <p:cNvCxnSpPr>
            <a:cxnSpLocks/>
          </p:cNvCxnSpPr>
          <p:nvPr/>
        </p:nvCxnSpPr>
        <p:spPr>
          <a:xfrm flipV="1">
            <a:off x="3610855" y="5147754"/>
            <a:ext cx="5253244" cy="698629"/>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42" name="Freeform: Shape 41">
            <a:extLst>
              <a:ext uri="{FF2B5EF4-FFF2-40B4-BE49-F238E27FC236}">
                <a16:creationId xmlns:a16="http://schemas.microsoft.com/office/drawing/2014/main" id="{58BF5F98-F79E-4960-AFD4-3027D96A3B30}"/>
              </a:ext>
            </a:extLst>
          </p:cNvPr>
          <p:cNvSpPr/>
          <p:nvPr/>
        </p:nvSpPr>
        <p:spPr>
          <a:xfrm>
            <a:off x="3852704" y="2318687"/>
            <a:ext cx="5863904" cy="2930430"/>
          </a:xfrm>
          <a:custGeom>
            <a:avLst/>
            <a:gdLst>
              <a:gd name="connsiteX0" fmla="*/ 0 w 5863904"/>
              <a:gd name="connsiteY0" fmla="*/ 0 h 2930430"/>
              <a:gd name="connsiteX1" fmla="*/ 1275126 w 5863904"/>
              <a:gd name="connsiteY1" fmla="*/ 2038525 h 2930430"/>
              <a:gd name="connsiteX2" fmla="*/ 3271706 w 5863904"/>
              <a:gd name="connsiteY2" fmla="*/ 2910980 h 2930430"/>
              <a:gd name="connsiteX3" fmla="*/ 5863904 w 5863904"/>
              <a:gd name="connsiteY3" fmla="*/ 2650921 h 2930430"/>
            </a:gdLst>
            <a:ahLst/>
            <a:cxnLst>
              <a:cxn ang="0">
                <a:pos x="connsiteX0" y="connsiteY0"/>
              </a:cxn>
              <a:cxn ang="0">
                <a:pos x="connsiteX1" y="connsiteY1"/>
              </a:cxn>
              <a:cxn ang="0">
                <a:pos x="connsiteX2" y="connsiteY2"/>
              </a:cxn>
              <a:cxn ang="0">
                <a:pos x="connsiteX3" y="connsiteY3"/>
              </a:cxn>
            </a:cxnLst>
            <a:rect l="l" t="t" r="r" b="b"/>
            <a:pathLst>
              <a:path w="5863904" h="2930430">
                <a:moveTo>
                  <a:pt x="0" y="0"/>
                </a:moveTo>
                <a:cubicBezTo>
                  <a:pt x="364921" y="776681"/>
                  <a:pt x="729842" y="1553362"/>
                  <a:pt x="1275126" y="2038525"/>
                </a:cubicBezTo>
                <a:cubicBezTo>
                  <a:pt x="1820410" y="2523688"/>
                  <a:pt x="2506910" y="2808914"/>
                  <a:pt x="3271706" y="2910980"/>
                </a:cubicBezTo>
                <a:cubicBezTo>
                  <a:pt x="4036502" y="3013046"/>
                  <a:pt x="5444455" y="2681681"/>
                  <a:pt x="5863904" y="2650921"/>
                </a:cubicBezTo>
              </a:path>
            </a:pathLst>
          </a:custGeom>
          <a:noFill/>
          <a:ln w="28575">
            <a:solidFill>
              <a:srgbClr val="7030A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3E063FC-F0E7-4CDA-81A8-99D14AF54446}"/>
              </a:ext>
            </a:extLst>
          </p:cNvPr>
          <p:cNvSpPr/>
          <p:nvPr/>
        </p:nvSpPr>
        <p:spPr>
          <a:xfrm>
            <a:off x="8864099" y="4072855"/>
            <a:ext cx="914240" cy="1431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94D5C4E3-1433-4F29-9306-BA6BD53D1981}"/>
              </a:ext>
            </a:extLst>
          </p:cNvPr>
          <p:cNvGrpSpPr/>
          <p:nvPr/>
        </p:nvGrpSpPr>
        <p:grpSpPr>
          <a:xfrm>
            <a:off x="2312693" y="-1154084"/>
            <a:ext cx="11681173" cy="7952611"/>
            <a:chOff x="1949602" y="-1133111"/>
            <a:chExt cx="7168247" cy="5030774"/>
          </a:xfrm>
        </p:grpSpPr>
        <p:sp>
          <p:nvSpPr>
            <p:cNvPr id="33" name="Freeform: Shape 32">
              <a:extLst>
                <a:ext uri="{FF2B5EF4-FFF2-40B4-BE49-F238E27FC236}">
                  <a16:creationId xmlns:a16="http://schemas.microsoft.com/office/drawing/2014/main" id="{8F916D7E-BB77-4D7C-AB0A-5071D84DC795}"/>
                </a:ext>
              </a:extLst>
            </p:cNvPr>
            <p:cNvSpPr/>
            <p:nvPr/>
          </p:nvSpPr>
          <p:spPr>
            <a:xfrm>
              <a:off x="2784118" y="745009"/>
              <a:ext cx="3185809" cy="1779856"/>
            </a:xfrm>
            <a:custGeom>
              <a:avLst/>
              <a:gdLst>
                <a:gd name="connsiteX0" fmla="*/ 0 w 3640822"/>
                <a:gd name="connsiteY0" fmla="*/ 0 h 1939005"/>
                <a:gd name="connsiteX1" fmla="*/ 1518407 w 3640822"/>
                <a:gd name="connsiteY1" fmla="*/ 1879134 h 1939005"/>
                <a:gd name="connsiteX2" fmla="*/ 3640822 w 3640822"/>
                <a:gd name="connsiteY2" fmla="*/ 1451296 h 1939005"/>
              </a:gdLst>
              <a:ahLst/>
              <a:cxnLst>
                <a:cxn ang="0">
                  <a:pos x="connsiteX0" y="connsiteY0"/>
                </a:cxn>
                <a:cxn ang="0">
                  <a:pos x="connsiteX1" y="connsiteY1"/>
                </a:cxn>
                <a:cxn ang="0">
                  <a:pos x="connsiteX2" y="connsiteY2"/>
                </a:cxn>
              </a:cxnLst>
              <a:rect l="l" t="t" r="r" b="b"/>
              <a:pathLst>
                <a:path w="3640822" h="1939005">
                  <a:moveTo>
                    <a:pt x="0" y="0"/>
                  </a:moveTo>
                  <a:cubicBezTo>
                    <a:pt x="455801" y="818625"/>
                    <a:pt x="911603" y="1637251"/>
                    <a:pt x="1518407" y="1879134"/>
                  </a:cubicBezTo>
                  <a:cubicBezTo>
                    <a:pt x="2125211" y="2121017"/>
                    <a:pt x="3289883" y="1558955"/>
                    <a:pt x="3640822" y="1451296"/>
                  </a:cubicBez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40BCF79-6366-4D98-8260-EBE24EF10E10}"/>
                </a:ext>
              </a:extLst>
            </p:cNvPr>
            <p:cNvGrpSpPr/>
            <p:nvPr/>
          </p:nvGrpSpPr>
          <p:grpSpPr>
            <a:xfrm>
              <a:off x="1949602" y="-1133111"/>
              <a:ext cx="7168247" cy="5030774"/>
              <a:chOff x="1949602" y="-1133111"/>
              <a:chExt cx="7168247" cy="5030774"/>
            </a:xfrm>
          </p:grpSpPr>
          <p:grpSp>
            <p:nvGrpSpPr>
              <p:cNvPr id="18" name="Group 17">
                <a:extLst>
                  <a:ext uri="{FF2B5EF4-FFF2-40B4-BE49-F238E27FC236}">
                    <a16:creationId xmlns:a16="http://schemas.microsoft.com/office/drawing/2014/main" id="{F57A2183-EE36-4695-B5E8-7FD37F138102}"/>
                  </a:ext>
                </a:extLst>
              </p:cNvPr>
              <p:cNvGrpSpPr/>
              <p:nvPr/>
            </p:nvGrpSpPr>
            <p:grpSpPr>
              <a:xfrm>
                <a:off x="1949602" y="-1133111"/>
                <a:ext cx="7168247" cy="5030774"/>
                <a:chOff x="3719681" y="-1137779"/>
                <a:chExt cx="7168247" cy="5030774"/>
              </a:xfrm>
            </p:grpSpPr>
            <p:grpSp>
              <p:nvGrpSpPr>
                <p:cNvPr id="14" name="Group 13">
                  <a:extLst>
                    <a:ext uri="{FF2B5EF4-FFF2-40B4-BE49-F238E27FC236}">
                      <a16:creationId xmlns:a16="http://schemas.microsoft.com/office/drawing/2014/main" id="{717FA820-6C58-4803-AB24-2E0EAE0CD523}"/>
                    </a:ext>
                  </a:extLst>
                </p:cNvPr>
                <p:cNvGrpSpPr/>
                <p:nvPr/>
              </p:nvGrpSpPr>
              <p:grpSpPr>
                <a:xfrm>
                  <a:off x="3993159" y="-1137779"/>
                  <a:ext cx="6894769" cy="4669544"/>
                  <a:chOff x="3993159" y="-1137779"/>
                  <a:chExt cx="6894769" cy="4669544"/>
                </a:xfrm>
              </p:grpSpPr>
              <p:sp>
                <p:nvSpPr>
                  <p:cNvPr id="4" name="Arc 3">
                    <a:extLst>
                      <a:ext uri="{FF2B5EF4-FFF2-40B4-BE49-F238E27FC236}">
                        <a16:creationId xmlns:a16="http://schemas.microsoft.com/office/drawing/2014/main" id="{31C54786-8885-442C-B6D8-228A6BB52BF3}"/>
                      </a:ext>
                    </a:extLst>
                  </p:cNvPr>
                  <p:cNvSpPr/>
                  <p:nvPr/>
                </p:nvSpPr>
                <p:spPr>
                  <a:xfrm rot="10800000">
                    <a:off x="4516311" y="-1137779"/>
                    <a:ext cx="6371617" cy="4212076"/>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18E2C87-3229-4236-9368-8EBC50F8F279}"/>
                      </a:ext>
                    </a:extLst>
                  </p:cNvPr>
                  <p:cNvCxnSpPr>
                    <a:cxnSpLocks/>
                  </p:cNvCxnSpPr>
                  <p:nvPr/>
                </p:nvCxnSpPr>
                <p:spPr>
                  <a:xfrm flipV="1">
                    <a:off x="4516311" y="2214694"/>
                    <a:ext cx="3185808" cy="1073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56C398-F0A0-488F-A911-01C38AA75E02}"/>
                      </a:ext>
                    </a:extLst>
                  </p:cNvPr>
                  <p:cNvCxnSpPr/>
                  <p:nvPr/>
                </p:nvCxnSpPr>
                <p:spPr>
                  <a:xfrm>
                    <a:off x="3993159" y="553673"/>
                    <a:ext cx="0" cy="29780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71D13C-B5F9-457C-B8A4-135B56A26C82}"/>
                      </a:ext>
                    </a:extLst>
                  </p:cNvPr>
                  <p:cNvCxnSpPr>
                    <a:cxnSpLocks/>
                  </p:cNvCxnSpPr>
                  <p:nvPr/>
                </p:nvCxnSpPr>
                <p:spPr>
                  <a:xfrm flipH="1">
                    <a:off x="3993159" y="3531765"/>
                    <a:ext cx="42699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0628A5-75D8-4816-9C1F-F6725EA902DA}"/>
                      </a:ext>
                    </a:extLst>
                  </p:cNvPr>
                  <p:cNvCxnSpPr/>
                  <p:nvPr/>
                </p:nvCxnSpPr>
                <p:spPr>
                  <a:xfrm>
                    <a:off x="8263156" y="553673"/>
                    <a:ext cx="0" cy="297809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C93B6E0-7A62-4D2F-AE66-0D9DBF18ACE6}"/>
                    </a:ext>
                  </a:extLst>
                </p:cNvPr>
                <p:cNvSpPr txBox="1"/>
                <p:nvPr/>
              </p:nvSpPr>
              <p:spPr>
                <a:xfrm rot="16200000">
                  <a:off x="7953732" y="2492072"/>
                  <a:ext cx="879790" cy="226644"/>
                </a:xfrm>
                <a:prstGeom prst="rect">
                  <a:avLst/>
                </a:prstGeom>
                <a:noFill/>
              </p:spPr>
              <p:txBody>
                <a:bodyPr wrap="none" rtlCol="0">
                  <a:spAutoFit/>
                </a:bodyPr>
                <a:lstStyle/>
                <a:p>
                  <a:r>
                    <a:rPr lang="en-US" dirty="0">
                      <a:solidFill>
                        <a:srgbClr val="0070C0"/>
                      </a:solidFill>
                    </a:rPr>
                    <a:t>Cost of Pipes</a:t>
                  </a:r>
                </a:p>
              </p:txBody>
            </p:sp>
            <p:sp>
              <p:nvSpPr>
                <p:cNvPr id="16" name="TextBox 15">
                  <a:extLst>
                    <a:ext uri="{FF2B5EF4-FFF2-40B4-BE49-F238E27FC236}">
                      <a16:creationId xmlns:a16="http://schemas.microsoft.com/office/drawing/2014/main" id="{C7316363-98E8-47B9-8D10-37A81625269E}"/>
                    </a:ext>
                  </a:extLst>
                </p:cNvPr>
                <p:cNvSpPr txBox="1"/>
                <p:nvPr/>
              </p:nvSpPr>
              <p:spPr>
                <a:xfrm rot="16200000">
                  <a:off x="3140612" y="2096889"/>
                  <a:ext cx="1527469" cy="369332"/>
                </a:xfrm>
                <a:prstGeom prst="rect">
                  <a:avLst/>
                </a:prstGeom>
                <a:noFill/>
              </p:spPr>
              <p:txBody>
                <a:bodyPr wrap="none" rtlCol="0">
                  <a:spAutoFit/>
                </a:bodyPr>
                <a:lstStyle/>
                <a:p>
                  <a:r>
                    <a:rPr lang="en-US" dirty="0">
                      <a:solidFill>
                        <a:srgbClr val="FF0000"/>
                      </a:solidFill>
                    </a:rPr>
                    <a:t>Cost of Pumps</a:t>
                  </a:r>
                </a:p>
              </p:txBody>
            </p:sp>
            <p:sp>
              <p:nvSpPr>
                <p:cNvPr id="17" name="TextBox 16">
                  <a:extLst>
                    <a:ext uri="{FF2B5EF4-FFF2-40B4-BE49-F238E27FC236}">
                      <a16:creationId xmlns:a16="http://schemas.microsoft.com/office/drawing/2014/main" id="{423B0F39-B126-4F33-B43E-516EC1E859B0}"/>
                    </a:ext>
                  </a:extLst>
                </p:cNvPr>
                <p:cNvSpPr txBox="1"/>
                <p:nvPr/>
              </p:nvSpPr>
              <p:spPr>
                <a:xfrm>
                  <a:off x="5518582" y="3523663"/>
                  <a:ext cx="1890710" cy="369332"/>
                </a:xfrm>
                <a:prstGeom prst="rect">
                  <a:avLst/>
                </a:prstGeom>
                <a:noFill/>
              </p:spPr>
              <p:txBody>
                <a:bodyPr wrap="none" rtlCol="0">
                  <a:spAutoFit/>
                </a:bodyPr>
                <a:lstStyle/>
                <a:p>
                  <a:r>
                    <a:rPr lang="en-US" dirty="0"/>
                    <a:t>Number of Pumps</a:t>
                  </a:r>
                </a:p>
              </p:txBody>
            </p:sp>
          </p:grpSp>
          <p:sp>
            <p:nvSpPr>
              <p:cNvPr id="34" name="TextBox 33">
                <a:extLst>
                  <a:ext uri="{FF2B5EF4-FFF2-40B4-BE49-F238E27FC236}">
                    <a16:creationId xmlns:a16="http://schemas.microsoft.com/office/drawing/2014/main" id="{A405420D-775C-4CCC-93BE-F19871CC797D}"/>
                  </a:ext>
                </a:extLst>
              </p:cNvPr>
              <p:cNvSpPr txBox="1"/>
              <p:nvPr/>
            </p:nvSpPr>
            <p:spPr>
              <a:xfrm>
                <a:off x="3497993" y="1455625"/>
                <a:ext cx="1451778" cy="330986"/>
              </a:xfrm>
              <a:prstGeom prst="rect">
                <a:avLst/>
              </a:prstGeom>
              <a:noFill/>
            </p:spPr>
            <p:txBody>
              <a:bodyPr wrap="none" rtlCol="0">
                <a:spAutoFit/>
              </a:bodyPr>
              <a:lstStyle/>
              <a:p>
                <a:r>
                  <a:rPr lang="en-US" sz="2800" b="1" dirty="0">
                    <a:solidFill>
                      <a:srgbClr val="7030A0"/>
                    </a:solidFill>
                  </a:rPr>
                  <a:t>Cost of System</a:t>
                </a:r>
              </a:p>
            </p:txBody>
          </p:sp>
        </p:grpSp>
      </p:grpSp>
      <p:grpSp>
        <p:nvGrpSpPr>
          <p:cNvPr id="48" name="Group 47">
            <a:extLst>
              <a:ext uri="{FF2B5EF4-FFF2-40B4-BE49-F238E27FC236}">
                <a16:creationId xmlns:a16="http://schemas.microsoft.com/office/drawing/2014/main" id="{9AB23E0A-6B85-4A77-AA87-1AB06203FAB0}"/>
              </a:ext>
            </a:extLst>
          </p:cNvPr>
          <p:cNvGrpSpPr/>
          <p:nvPr/>
        </p:nvGrpSpPr>
        <p:grpSpPr>
          <a:xfrm>
            <a:off x="1321530" y="620255"/>
            <a:ext cx="9788705" cy="464358"/>
            <a:chOff x="1321530" y="620255"/>
            <a:chExt cx="9788705" cy="464358"/>
          </a:xfrm>
        </p:grpSpPr>
        <p:pic>
          <p:nvPicPr>
            <p:cNvPr id="1026" name="Picture 2" descr="Image result for symbol for proportional">
              <a:hlinkClick r:id="rId2"/>
              <a:extLst>
                <a:ext uri="{FF2B5EF4-FFF2-40B4-BE49-F238E27FC236}">
                  <a16:creationId xmlns:a16="http://schemas.microsoft.com/office/drawing/2014/main" id="{AF600655-BD38-4C61-9F74-89118BA35A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76" t="31656" r="25229" b="32316"/>
            <a:stretch/>
          </p:blipFill>
          <p:spPr bwMode="auto">
            <a:xfrm>
              <a:off x="3933738" y="686384"/>
              <a:ext cx="437895" cy="32940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A0C9488D-3570-46F5-970D-15D738847D14}"/>
                </a:ext>
              </a:extLst>
            </p:cNvPr>
            <p:cNvSpPr txBox="1"/>
            <p:nvPr/>
          </p:nvSpPr>
          <p:spPr>
            <a:xfrm>
              <a:off x="1321530" y="620255"/>
              <a:ext cx="2592633" cy="461665"/>
            </a:xfrm>
            <a:prstGeom prst="rect">
              <a:avLst/>
            </a:prstGeom>
            <a:noFill/>
          </p:spPr>
          <p:txBody>
            <a:bodyPr wrap="none" rtlCol="0">
              <a:spAutoFit/>
            </a:bodyPr>
            <a:lstStyle/>
            <a:p>
              <a:r>
                <a:rPr lang="en-US" sz="2400" dirty="0"/>
                <a:t>Maximum Pressure</a:t>
              </a:r>
            </a:p>
          </p:txBody>
        </p:sp>
        <p:sp>
          <p:nvSpPr>
            <p:cNvPr id="49" name="TextBox 48">
              <a:extLst>
                <a:ext uri="{FF2B5EF4-FFF2-40B4-BE49-F238E27FC236}">
                  <a16:creationId xmlns:a16="http://schemas.microsoft.com/office/drawing/2014/main" id="{E9B2B1B1-33DF-4450-BF86-A2FB6F84853C}"/>
                </a:ext>
              </a:extLst>
            </p:cNvPr>
            <p:cNvSpPr txBox="1"/>
            <p:nvPr/>
          </p:nvSpPr>
          <p:spPr>
            <a:xfrm>
              <a:off x="4393298" y="620255"/>
              <a:ext cx="1966179" cy="461665"/>
            </a:xfrm>
            <a:prstGeom prst="rect">
              <a:avLst/>
            </a:prstGeom>
            <a:noFill/>
          </p:spPr>
          <p:txBody>
            <a:bodyPr wrap="none" rtlCol="0">
              <a:spAutoFit/>
            </a:bodyPr>
            <a:lstStyle/>
            <a:p>
              <a:r>
                <a:rPr lang="en-US" sz="2400" dirty="0"/>
                <a:t>Wall thickness</a:t>
              </a:r>
            </a:p>
          </p:txBody>
        </p:sp>
        <p:sp>
          <p:nvSpPr>
            <p:cNvPr id="50" name="TextBox 49">
              <a:extLst>
                <a:ext uri="{FF2B5EF4-FFF2-40B4-BE49-F238E27FC236}">
                  <a16:creationId xmlns:a16="http://schemas.microsoft.com/office/drawing/2014/main" id="{DCB53731-9952-49BD-A174-BA5243DF87FC}"/>
                </a:ext>
              </a:extLst>
            </p:cNvPr>
            <p:cNvSpPr txBox="1"/>
            <p:nvPr/>
          </p:nvSpPr>
          <p:spPr>
            <a:xfrm>
              <a:off x="6707634" y="620255"/>
              <a:ext cx="2265428" cy="461665"/>
            </a:xfrm>
            <a:prstGeom prst="rect">
              <a:avLst/>
            </a:prstGeom>
            <a:noFill/>
          </p:spPr>
          <p:txBody>
            <a:bodyPr wrap="none" rtlCol="0">
              <a:spAutoFit/>
            </a:bodyPr>
            <a:lstStyle/>
            <a:p>
              <a:r>
                <a:rPr lang="en-US" sz="2400" dirty="0"/>
                <a:t>Material Volume</a:t>
              </a:r>
            </a:p>
          </p:txBody>
        </p:sp>
        <p:sp>
          <p:nvSpPr>
            <p:cNvPr id="51" name="TextBox 50">
              <a:extLst>
                <a:ext uri="{FF2B5EF4-FFF2-40B4-BE49-F238E27FC236}">
                  <a16:creationId xmlns:a16="http://schemas.microsoft.com/office/drawing/2014/main" id="{CDC48B31-B3E4-4EDA-9B75-80C3E8D41A31}"/>
                </a:ext>
              </a:extLst>
            </p:cNvPr>
            <p:cNvSpPr txBox="1"/>
            <p:nvPr/>
          </p:nvSpPr>
          <p:spPr>
            <a:xfrm>
              <a:off x="9321219" y="622948"/>
              <a:ext cx="1789016" cy="461665"/>
            </a:xfrm>
            <a:prstGeom prst="rect">
              <a:avLst/>
            </a:prstGeom>
            <a:noFill/>
          </p:spPr>
          <p:txBody>
            <a:bodyPr wrap="none" rtlCol="0">
              <a:spAutoFit/>
            </a:bodyPr>
            <a:lstStyle/>
            <a:p>
              <a:r>
                <a:rPr lang="en-US" sz="2400" dirty="0">
                  <a:solidFill>
                    <a:srgbClr val="0070C0"/>
                  </a:solidFill>
                </a:rPr>
                <a:t>Cost of Pipes</a:t>
              </a:r>
            </a:p>
          </p:txBody>
        </p:sp>
        <p:pic>
          <p:nvPicPr>
            <p:cNvPr id="52" name="Picture 2" descr="Image result for symbol for proportional">
              <a:hlinkClick r:id="rId2"/>
              <a:extLst>
                <a:ext uri="{FF2B5EF4-FFF2-40B4-BE49-F238E27FC236}">
                  <a16:creationId xmlns:a16="http://schemas.microsoft.com/office/drawing/2014/main" id="{C67CE72A-13B8-4865-A02B-5841D5E614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76" t="31656" r="25229" b="32316"/>
            <a:stretch/>
          </p:blipFill>
          <p:spPr bwMode="auto">
            <a:xfrm>
              <a:off x="6314608" y="686384"/>
              <a:ext cx="437895" cy="32940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mage result for symbol for proportional">
              <a:hlinkClick r:id="rId2"/>
              <a:extLst>
                <a:ext uri="{FF2B5EF4-FFF2-40B4-BE49-F238E27FC236}">
                  <a16:creationId xmlns:a16="http://schemas.microsoft.com/office/drawing/2014/main" id="{86FFCD4B-C0D0-415E-B689-2D8481A49E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76" t="31656" r="25229" b="32316"/>
            <a:stretch/>
          </p:blipFill>
          <p:spPr bwMode="auto">
            <a:xfrm>
              <a:off x="8937981" y="686384"/>
              <a:ext cx="437895" cy="3294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5201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578-AC2C-F246-8DAE-6FDE9D406DA9}"/>
              </a:ext>
            </a:extLst>
          </p:cNvPr>
          <p:cNvSpPr>
            <a:spLocks noGrp="1"/>
          </p:cNvSpPr>
          <p:nvPr>
            <p:ph type="title"/>
          </p:nvPr>
        </p:nvSpPr>
        <p:spPr>
          <a:xfrm>
            <a:off x="838200" y="151002"/>
            <a:ext cx="10515600" cy="809844"/>
          </a:xfrm>
        </p:spPr>
        <p:txBody>
          <a:bodyPr/>
          <a:lstStyle/>
          <a:p>
            <a:pPr algn="ctr"/>
            <a:r>
              <a:rPr lang="en-US" dirty="0"/>
              <a:t>Time Management</a:t>
            </a:r>
          </a:p>
        </p:txBody>
      </p:sp>
      <p:graphicFrame>
        <p:nvGraphicFramePr>
          <p:cNvPr id="4" name="Table 4">
            <a:extLst>
              <a:ext uri="{FF2B5EF4-FFF2-40B4-BE49-F238E27FC236}">
                <a16:creationId xmlns:a16="http://schemas.microsoft.com/office/drawing/2014/main" id="{84127B4C-95A1-402F-B225-F9A281E41056}"/>
              </a:ext>
            </a:extLst>
          </p:cNvPr>
          <p:cNvGraphicFramePr>
            <a:graphicFrameLocks noGrp="1"/>
          </p:cNvGraphicFramePr>
          <p:nvPr>
            <p:ph idx="1"/>
            <p:extLst>
              <p:ext uri="{D42A27DB-BD31-4B8C-83A1-F6EECF244321}">
                <p14:modId xmlns:p14="http://schemas.microsoft.com/office/powerpoint/2010/main" val="2081729375"/>
              </p:ext>
            </p:extLst>
          </p:nvPr>
        </p:nvGraphicFramePr>
        <p:xfrm>
          <a:off x="838200" y="991226"/>
          <a:ext cx="5369653" cy="4726735"/>
        </p:xfrm>
        <a:graphic>
          <a:graphicData uri="http://schemas.openxmlformats.org/drawingml/2006/table">
            <a:tbl>
              <a:tblPr firstRow="1" bandRow="1">
                <a:tableStyleId>{5C22544A-7EE6-4342-B048-85BDC9FD1C3A}</a:tableStyleId>
              </a:tblPr>
              <a:tblGrid>
                <a:gridCol w="4234423">
                  <a:extLst>
                    <a:ext uri="{9D8B030D-6E8A-4147-A177-3AD203B41FA5}">
                      <a16:colId xmlns:a16="http://schemas.microsoft.com/office/drawing/2014/main" val="2790580346"/>
                    </a:ext>
                  </a:extLst>
                </a:gridCol>
                <a:gridCol w="1135230">
                  <a:extLst>
                    <a:ext uri="{9D8B030D-6E8A-4147-A177-3AD203B41FA5}">
                      <a16:colId xmlns:a16="http://schemas.microsoft.com/office/drawing/2014/main" val="2253769360"/>
                    </a:ext>
                  </a:extLst>
                </a:gridCol>
              </a:tblGrid>
              <a:tr h="551560">
                <a:tc>
                  <a:txBody>
                    <a:bodyPr/>
                    <a:lstStyle/>
                    <a:p>
                      <a:pPr algn="ctr">
                        <a:lnSpc>
                          <a:spcPct val="250000"/>
                        </a:lnSpc>
                      </a:pPr>
                      <a:r>
                        <a:rPr lang="en-US" dirty="0"/>
                        <a:t>(Sub)Steps to Complete</a:t>
                      </a:r>
                    </a:p>
                  </a:txBody>
                  <a:tcPr/>
                </a:tc>
                <a:tc>
                  <a:txBody>
                    <a:bodyPr/>
                    <a:lstStyle/>
                    <a:p>
                      <a:pPr algn="ctr"/>
                      <a:r>
                        <a:rPr lang="en-US" dirty="0"/>
                        <a:t>Time Taken (man-hours)</a:t>
                      </a:r>
                    </a:p>
                  </a:txBody>
                  <a:tcPr/>
                </a:tc>
                <a:extLst>
                  <a:ext uri="{0D108BD9-81ED-4DB2-BD59-A6C34878D82A}">
                    <a16:rowId xmlns:a16="http://schemas.microsoft.com/office/drawing/2014/main" val="1563734732"/>
                  </a:ext>
                </a:extLst>
              </a:tr>
              <a:tr h="633154">
                <a:tc>
                  <a:txBody>
                    <a:bodyPr/>
                    <a:lstStyle/>
                    <a:p>
                      <a:pPr marL="0" indent="0">
                        <a:buNone/>
                      </a:pPr>
                      <a:r>
                        <a:rPr lang="en-US" dirty="0"/>
                        <a:t>1) Game Plan—responsibilities shouldn’t encroach on each other, but should allow for collaboration</a:t>
                      </a:r>
                    </a:p>
                  </a:txBody>
                  <a:tcPr/>
                </a:tc>
                <a:tc>
                  <a:txBody>
                    <a:bodyPr/>
                    <a:lstStyle/>
                    <a:p>
                      <a:pPr algn="r">
                        <a:lnSpc>
                          <a:spcPct val="200000"/>
                        </a:lnSpc>
                      </a:pPr>
                      <a:r>
                        <a:rPr lang="en-US" dirty="0"/>
                        <a:t>4.5</a:t>
                      </a:r>
                    </a:p>
                  </a:txBody>
                  <a:tcPr/>
                </a:tc>
                <a:extLst>
                  <a:ext uri="{0D108BD9-81ED-4DB2-BD59-A6C34878D82A}">
                    <a16:rowId xmlns:a16="http://schemas.microsoft.com/office/drawing/2014/main" val="2938075191"/>
                  </a:ext>
                </a:extLst>
              </a:tr>
              <a:tr h="396707">
                <a:tc>
                  <a:txBody>
                    <a:bodyPr/>
                    <a:lstStyle/>
                    <a:p>
                      <a:r>
                        <a:rPr lang="en-US" dirty="0"/>
                        <a:t>2) Two-dimensional plotting</a:t>
                      </a:r>
                    </a:p>
                  </a:txBody>
                  <a:tcPr/>
                </a:tc>
                <a:tc>
                  <a:txBody>
                    <a:bodyPr/>
                    <a:lstStyle/>
                    <a:p>
                      <a:pPr algn="r">
                        <a:lnSpc>
                          <a:spcPct val="100000"/>
                        </a:lnSpc>
                      </a:pPr>
                      <a:r>
                        <a:rPr lang="en-US" dirty="0"/>
                        <a:t>.5</a:t>
                      </a:r>
                    </a:p>
                  </a:txBody>
                  <a:tcPr/>
                </a:tc>
                <a:extLst>
                  <a:ext uri="{0D108BD9-81ED-4DB2-BD59-A6C34878D82A}">
                    <a16:rowId xmlns:a16="http://schemas.microsoft.com/office/drawing/2014/main" val="128075615"/>
                  </a:ext>
                </a:extLst>
              </a:tr>
              <a:tr h="396707">
                <a:tc>
                  <a:txBody>
                    <a:bodyPr/>
                    <a:lstStyle/>
                    <a:p>
                      <a:r>
                        <a:rPr lang="en-US" dirty="0"/>
                        <a:t>3) Excavation derivation</a:t>
                      </a:r>
                    </a:p>
                  </a:txBody>
                  <a:tcPr/>
                </a:tc>
                <a:tc>
                  <a:txBody>
                    <a:bodyPr/>
                    <a:lstStyle/>
                    <a:p>
                      <a:pPr algn="r">
                        <a:lnSpc>
                          <a:spcPct val="100000"/>
                        </a:lnSpc>
                      </a:pPr>
                      <a:r>
                        <a:rPr lang="en-US" dirty="0"/>
                        <a:t>3</a:t>
                      </a:r>
                    </a:p>
                  </a:txBody>
                  <a:tcPr/>
                </a:tc>
                <a:extLst>
                  <a:ext uri="{0D108BD9-81ED-4DB2-BD59-A6C34878D82A}">
                    <a16:rowId xmlns:a16="http://schemas.microsoft.com/office/drawing/2014/main" val="741964851"/>
                  </a:ext>
                </a:extLst>
              </a:tr>
              <a:tr h="396707">
                <a:tc>
                  <a:txBody>
                    <a:bodyPr/>
                    <a:lstStyle/>
                    <a:p>
                      <a:r>
                        <a:rPr lang="en-US" dirty="0"/>
                        <a:t>4) AFT Fathom familiarization</a:t>
                      </a:r>
                    </a:p>
                  </a:txBody>
                  <a:tcPr/>
                </a:tc>
                <a:tc>
                  <a:txBody>
                    <a:bodyPr/>
                    <a:lstStyle/>
                    <a:p>
                      <a:pPr algn="r">
                        <a:lnSpc>
                          <a:spcPct val="100000"/>
                        </a:lnSpc>
                      </a:pPr>
                      <a:r>
                        <a:rPr lang="en-US" dirty="0"/>
                        <a:t>2</a:t>
                      </a:r>
                    </a:p>
                  </a:txBody>
                  <a:tcPr/>
                </a:tc>
                <a:extLst>
                  <a:ext uri="{0D108BD9-81ED-4DB2-BD59-A6C34878D82A}">
                    <a16:rowId xmlns:a16="http://schemas.microsoft.com/office/drawing/2014/main" val="1330393504"/>
                  </a:ext>
                </a:extLst>
              </a:tr>
              <a:tr h="396707">
                <a:tc>
                  <a:txBody>
                    <a:bodyPr/>
                    <a:lstStyle/>
                    <a:p>
                      <a:r>
                        <a:rPr lang="en-US" dirty="0"/>
                        <a:t>5) Foundation derivation</a:t>
                      </a:r>
                    </a:p>
                  </a:txBody>
                  <a:tcPr/>
                </a:tc>
                <a:tc>
                  <a:txBody>
                    <a:bodyPr/>
                    <a:lstStyle/>
                    <a:p>
                      <a:pPr algn="r">
                        <a:lnSpc>
                          <a:spcPct val="100000"/>
                        </a:lnSpc>
                      </a:pPr>
                      <a:r>
                        <a:rPr lang="en-US" dirty="0"/>
                        <a:t>4</a:t>
                      </a:r>
                    </a:p>
                  </a:txBody>
                  <a:tcPr/>
                </a:tc>
                <a:extLst>
                  <a:ext uri="{0D108BD9-81ED-4DB2-BD59-A6C34878D82A}">
                    <a16:rowId xmlns:a16="http://schemas.microsoft.com/office/drawing/2014/main" val="4041393402"/>
                  </a:ext>
                </a:extLst>
              </a:tr>
              <a:tr h="396707">
                <a:tc>
                  <a:txBody>
                    <a:bodyPr/>
                    <a:lstStyle/>
                    <a:p>
                      <a:r>
                        <a:rPr lang="en-US" dirty="0"/>
                        <a:t>6) Initial code—pipeline plot, excavation volumes</a:t>
                      </a:r>
                    </a:p>
                  </a:txBody>
                  <a:tcPr/>
                </a:tc>
                <a:tc>
                  <a:txBody>
                    <a:bodyPr/>
                    <a:lstStyle/>
                    <a:p>
                      <a:pPr algn="r">
                        <a:lnSpc>
                          <a:spcPct val="100000"/>
                        </a:lnSpc>
                      </a:pPr>
                      <a:r>
                        <a:rPr lang="en-US" dirty="0"/>
                        <a:t>3</a:t>
                      </a:r>
                    </a:p>
                  </a:txBody>
                  <a:tcPr/>
                </a:tc>
                <a:extLst>
                  <a:ext uri="{0D108BD9-81ED-4DB2-BD59-A6C34878D82A}">
                    <a16:rowId xmlns:a16="http://schemas.microsoft.com/office/drawing/2014/main" val="4238190615"/>
                  </a:ext>
                </a:extLst>
              </a:tr>
              <a:tr h="396707">
                <a:tc>
                  <a:txBody>
                    <a:bodyPr/>
                    <a:lstStyle/>
                    <a:p>
                      <a:r>
                        <a:rPr lang="en-US" dirty="0"/>
                        <a:t>7) AFT Fathom simulation, junctions 4 - 12</a:t>
                      </a:r>
                    </a:p>
                  </a:txBody>
                  <a:tcPr/>
                </a:tc>
                <a:tc>
                  <a:txBody>
                    <a:bodyPr/>
                    <a:lstStyle/>
                    <a:p>
                      <a:pPr algn="r">
                        <a:lnSpc>
                          <a:spcPct val="100000"/>
                        </a:lnSpc>
                      </a:pPr>
                      <a:r>
                        <a:rPr lang="en-US" dirty="0"/>
                        <a:t>1.5</a:t>
                      </a:r>
                    </a:p>
                  </a:txBody>
                  <a:tcPr/>
                </a:tc>
                <a:extLst>
                  <a:ext uri="{0D108BD9-81ED-4DB2-BD59-A6C34878D82A}">
                    <a16:rowId xmlns:a16="http://schemas.microsoft.com/office/drawing/2014/main" val="1054368810"/>
                  </a:ext>
                </a:extLst>
              </a:tr>
            </a:tbl>
          </a:graphicData>
        </a:graphic>
      </p:graphicFrame>
      <p:graphicFrame>
        <p:nvGraphicFramePr>
          <p:cNvPr id="6" name="Table 4">
            <a:extLst>
              <a:ext uri="{FF2B5EF4-FFF2-40B4-BE49-F238E27FC236}">
                <a16:creationId xmlns:a16="http://schemas.microsoft.com/office/drawing/2014/main" id="{8AEA5516-8C3C-4517-80F9-73B4EEE09F72}"/>
              </a:ext>
            </a:extLst>
          </p:cNvPr>
          <p:cNvGraphicFramePr>
            <a:graphicFrameLocks/>
          </p:cNvGraphicFramePr>
          <p:nvPr>
            <p:extLst>
              <p:ext uri="{D42A27DB-BD31-4B8C-83A1-F6EECF244321}">
                <p14:modId xmlns:p14="http://schemas.microsoft.com/office/powerpoint/2010/main" val="2484278851"/>
              </p:ext>
            </p:extLst>
          </p:nvPr>
        </p:nvGraphicFramePr>
        <p:xfrm>
          <a:off x="6207853" y="991226"/>
          <a:ext cx="5369653" cy="4726735"/>
        </p:xfrm>
        <a:graphic>
          <a:graphicData uri="http://schemas.openxmlformats.org/drawingml/2006/table">
            <a:tbl>
              <a:tblPr firstRow="1" bandRow="1">
                <a:tableStyleId>{5C22544A-7EE6-4342-B048-85BDC9FD1C3A}</a:tableStyleId>
              </a:tblPr>
              <a:tblGrid>
                <a:gridCol w="4234423">
                  <a:extLst>
                    <a:ext uri="{9D8B030D-6E8A-4147-A177-3AD203B41FA5}">
                      <a16:colId xmlns:a16="http://schemas.microsoft.com/office/drawing/2014/main" val="2790580346"/>
                    </a:ext>
                  </a:extLst>
                </a:gridCol>
                <a:gridCol w="1135230">
                  <a:extLst>
                    <a:ext uri="{9D8B030D-6E8A-4147-A177-3AD203B41FA5}">
                      <a16:colId xmlns:a16="http://schemas.microsoft.com/office/drawing/2014/main" val="2253769360"/>
                    </a:ext>
                  </a:extLst>
                </a:gridCol>
              </a:tblGrid>
              <a:tr h="551560">
                <a:tc>
                  <a:txBody>
                    <a:bodyPr/>
                    <a:lstStyle/>
                    <a:p>
                      <a:pPr algn="ctr">
                        <a:lnSpc>
                          <a:spcPct val="250000"/>
                        </a:lnSpc>
                      </a:pPr>
                      <a:r>
                        <a:rPr lang="en-US" dirty="0"/>
                        <a:t>(Sub)Steps to Complete</a:t>
                      </a:r>
                    </a:p>
                  </a:txBody>
                  <a:tcPr/>
                </a:tc>
                <a:tc>
                  <a:txBody>
                    <a:bodyPr/>
                    <a:lstStyle/>
                    <a:p>
                      <a:pPr algn="ctr"/>
                      <a:r>
                        <a:rPr lang="en-US" dirty="0"/>
                        <a:t>Time Taken (man-hours)</a:t>
                      </a:r>
                    </a:p>
                  </a:txBody>
                  <a:tcPr/>
                </a:tc>
                <a:extLst>
                  <a:ext uri="{0D108BD9-81ED-4DB2-BD59-A6C34878D82A}">
                    <a16:rowId xmlns:a16="http://schemas.microsoft.com/office/drawing/2014/main" val="1563734732"/>
                  </a:ext>
                </a:extLst>
              </a:tr>
              <a:tr h="633154">
                <a:tc>
                  <a:txBody>
                    <a:bodyPr/>
                    <a:lstStyle/>
                    <a:p>
                      <a:pPr marL="0" indent="0">
                        <a:buNone/>
                      </a:pPr>
                      <a:r>
                        <a:rPr lang="en-US" dirty="0"/>
                        <a:t>8) Appending code with maximum pressures for each pipe section based on pump location</a:t>
                      </a:r>
                    </a:p>
                  </a:txBody>
                  <a:tcPr/>
                </a:tc>
                <a:tc>
                  <a:txBody>
                    <a:bodyPr/>
                    <a:lstStyle/>
                    <a:p>
                      <a:pPr algn="r">
                        <a:lnSpc>
                          <a:spcPct val="200000"/>
                        </a:lnSpc>
                      </a:pPr>
                      <a:r>
                        <a:rPr lang="en-US" dirty="0"/>
                        <a:t>1</a:t>
                      </a:r>
                    </a:p>
                  </a:txBody>
                  <a:tcPr/>
                </a:tc>
                <a:extLst>
                  <a:ext uri="{0D108BD9-81ED-4DB2-BD59-A6C34878D82A}">
                    <a16:rowId xmlns:a16="http://schemas.microsoft.com/office/drawing/2014/main" val="2938075191"/>
                  </a:ext>
                </a:extLst>
              </a:tr>
              <a:tr h="396707">
                <a:tc>
                  <a:txBody>
                    <a:bodyPr/>
                    <a:lstStyle/>
                    <a:p>
                      <a:r>
                        <a:rPr lang="en-US" dirty="0"/>
                        <a:t>9) Iterative foundation calculations</a:t>
                      </a:r>
                    </a:p>
                  </a:txBody>
                  <a:tcPr/>
                </a:tc>
                <a:tc>
                  <a:txBody>
                    <a:bodyPr/>
                    <a:lstStyle/>
                    <a:p>
                      <a:pPr algn="r">
                        <a:lnSpc>
                          <a:spcPct val="100000"/>
                        </a:lnSpc>
                      </a:pPr>
                      <a:r>
                        <a:rPr lang="en-US" dirty="0"/>
                        <a:t>3.5</a:t>
                      </a:r>
                    </a:p>
                  </a:txBody>
                  <a:tcPr/>
                </a:tc>
                <a:extLst>
                  <a:ext uri="{0D108BD9-81ED-4DB2-BD59-A6C34878D82A}">
                    <a16:rowId xmlns:a16="http://schemas.microsoft.com/office/drawing/2014/main" val="128075615"/>
                  </a:ext>
                </a:extLst>
              </a:tr>
              <a:tr h="396707">
                <a:tc>
                  <a:txBody>
                    <a:bodyPr/>
                    <a:lstStyle/>
                    <a:p>
                      <a:r>
                        <a:rPr lang="en-US" dirty="0"/>
                        <a:t>10) Pipeline pressure checks (and code)</a:t>
                      </a:r>
                    </a:p>
                  </a:txBody>
                  <a:tcPr/>
                </a:tc>
                <a:tc>
                  <a:txBody>
                    <a:bodyPr/>
                    <a:lstStyle/>
                    <a:p>
                      <a:pPr algn="r">
                        <a:lnSpc>
                          <a:spcPct val="100000"/>
                        </a:lnSpc>
                      </a:pPr>
                      <a:r>
                        <a:rPr lang="en-US" dirty="0"/>
                        <a:t>6</a:t>
                      </a:r>
                    </a:p>
                  </a:txBody>
                  <a:tcPr/>
                </a:tc>
                <a:extLst>
                  <a:ext uri="{0D108BD9-81ED-4DB2-BD59-A6C34878D82A}">
                    <a16:rowId xmlns:a16="http://schemas.microsoft.com/office/drawing/2014/main" val="741964851"/>
                  </a:ext>
                </a:extLst>
              </a:tr>
              <a:tr h="396707">
                <a:tc>
                  <a:txBody>
                    <a:bodyPr/>
                    <a:lstStyle/>
                    <a:p>
                      <a:r>
                        <a:rPr lang="en-US" dirty="0"/>
                        <a:t>11) Final Calculations/verifications</a:t>
                      </a:r>
                    </a:p>
                  </a:txBody>
                  <a:tcPr/>
                </a:tc>
                <a:tc>
                  <a:txBody>
                    <a:bodyPr/>
                    <a:lstStyle/>
                    <a:p>
                      <a:pPr algn="r">
                        <a:lnSpc>
                          <a:spcPct val="100000"/>
                        </a:lnSpc>
                      </a:pPr>
                      <a:r>
                        <a:rPr lang="en-US" dirty="0"/>
                        <a:t>10</a:t>
                      </a:r>
                    </a:p>
                  </a:txBody>
                  <a:tcPr/>
                </a:tc>
                <a:extLst>
                  <a:ext uri="{0D108BD9-81ED-4DB2-BD59-A6C34878D82A}">
                    <a16:rowId xmlns:a16="http://schemas.microsoft.com/office/drawing/2014/main" val="1330393504"/>
                  </a:ext>
                </a:extLst>
              </a:tr>
              <a:tr h="396707">
                <a:tc>
                  <a:txBody>
                    <a:bodyPr/>
                    <a:lstStyle/>
                    <a:p>
                      <a:r>
                        <a:rPr lang="en-US" dirty="0"/>
                        <a:t>12) ZBE Adaptation/Risks/Modularization</a:t>
                      </a:r>
                    </a:p>
                  </a:txBody>
                  <a:tcPr/>
                </a:tc>
                <a:tc>
                  <a:txBody>
                    <a:bodyPr/>
                    <a:lstStyle/>
                    <a:p>
                      <a:pPr algn="r">
                        <a:lnSpc>
                          <a:spcPct val="100000"/>
                        </a:lnSpc>
                      </a:pPr>
                      <a:r>
                        <a:rPr lang="en-US" dirty="0"/>
                        <a:t>12</a:t>
                      </a:r>
                    </a:p>
                  </a:txBody>
                  <a:tcPr/>
                </a:tc>
                <a:extLst>
                  <a:ext uri="{0D108BD9-81ED-4DB2-BD59-A6C34878D82A}">
                    <a16:rowId xmlns:a16="http://schemas.microsoft.com/office/drawing/2014/main" val="4041393402"/>
                  </a:ext>
                </a:extLst>
              </a:tr>
              <a:tr h="396707">
                <a:tc>
                  <a:txBody>
                    <a:bodyPr/>
                    <a:lstStyle/>
                    <a:p>
                      <a:r>
                        <a:rPr lang="en-US" dirty="0"/>
                        <a:t>13) Innovation concept—brainstorm and discussion</a:t>
                      </a:r>
                    </a:p>
                  </a:txBody>
                  <a:tcPr/>
                </a:tc>
                <a:tc>
                  <a:txBody>
                    <a:bodyPr/>
                    <a:lstStyle/>
                    <a:p>
                      <a:pPr algn="r">
                        <a:lnSpc>
                          <a:spcPct val="100000"/>
                        </a:lnSpc>
                      </a:pPr>
                      <a:r>
                        <a:rPr lang="en-US" dirty="0"/>
                        <a:t>3</a:t>
                      </a:r>
                    </a:p>
                  </a:txBody>
                  <a:tcPr/>
                </a:tc>
                <a:extLst>
                  <a:ext uri="{0D108BD9-81ED-4DB2-BD59-A6C34878D82A}">
                    <a16:rowId xmlns:a16="http://schemas.microsoft.com/office/drawing/2014/main" val="4238190615"/>
                  </a:ext>
                </a:extLst>
              </a:tr>
              <a:tr h="396707">
                <a:tc>
                  <a:txBody>
                    <a:bodyPr/>
                    <a:lstStyle/>
                    <a:p>
                      <a:r>
                        <a:rPr lang="en-US" dirty="0"/>
                        <a:t>14) Narrative drafts and finalization</a:t>
                      </a:r>
                    </a:p>
                  </a:txBody>
                  <a:tcPr/>
                </a:tc>
                <a:tc>
                  <a:txBody>
                    <a:bodyPr/>
                    <a:lstStyle/>
                    <a:p>
                      <a:pPr algn="r">
                        <a:lnSpc>
                          <a:spcPct val="100000"/>
                        </a:lnSpc>
                      </a:pPr>
                      <a:r>
                        <a:rPr lang="en-US" dirty="0"/>
                        <a:t>9</a:t>
                      </a:r>
                    </a:p>
                  </a:txBody>
                  <a:tcPr/>
                </a:tc>
                <a:extLst>
                  <a:ext uri="{0D108BD9-81ED-4DB2-BD59-A6C34878D82A}">
                    <a16:rowId xmlns:a16="http://schemas.microsoft.com/office/drawing/2014/main" val="1054368810"/>
                  </a:ext>
                </a:extLst>
              </a:tr>
            </a:tbl>
          </a:graphicData>
        </a:graphic>
      </p:graphicFrame>
      <p:sp>
        <p:nvSpPr>
          <p:cNvPr id="7" name="TextBox 6">
            <a:extLst>
              <a:ext uri="{FF2B5EF4-FFF2-40B4-BE49-F238E27FC236}">
                <a16:creationId xmlns:a16="http://schemas.microsoft.com/office/drawing/2014/main" id="{A4F86111-C7E0-46EF-9324-34C8BEE5EA50}"/>
              </a:ext>
            </a:extLst>
          </p:cNvPr>
          <p:cNvSpPr txBox="1"/>
          <p:nvPr/>
        </p:nvSpPr>
        <p:spPr>
          <a:xfrm>
            <a:off x="4883804" y="5866774"/>
            <a:ext cx="2760692" cy="584775"/>
          </a:xfrm>
          <a:prstGeom prst="rect">
            <a:avLst/>
          </a:prstGeom>
          <a:noFill/>
          <a:ln w="19050">
            <a:solidFill>
              <a:srgbClr val="FF0000"/>
            </a:solidFill>
          </a:ln>
        </p:spPr>
        <p:txBody>
          <a:bodyPr wrap="none" rtlCol="0">
            <a:spAutoFit/>
          </a:bodyPr>
          <a:lstStyle/>
          <a:p>
            <a:r>
              <a:rPr lang="en-US" sz="3200" dirty="0"/>
              <a:t>Total: </a:t>
            </a:r>
            <a:r>
              <a:rPr lang="en-US" sz="3200" b="1" dirty="0"/>
              <a:t>63 hours</a:t>
            </a:r>
          </a:p>
        </p:txBody>
      </p:sp>
    </p:spTree>
    <p:extLst>
      <p:ext uri="{BB962C8B-B14F-4D97-AF65-F5344CB8AC3E}">
        <p14:creationId xmlns:p14="http://schemas.microsoft.com/office/powerpoint/2010/main" val="40699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62A0-1726-074A-962A-BCD7FC1A442A}"/>
              </a:ext>
            </a:extLst>
          </p:cNvPr>
          <p:cNvSpPr>
            <a:spLocks noGrp="1"/>
          </p:cNvSpPr>
          <p:nvPr>
            <p:ph type="title"/>
          </p:nvPr>
        </p:nvSpPr>
        <p:spPr/>
        <p:txBody>
          <a:bodyPr/>
          <a:lstStyle/>
          <a:p>
            <a:pPr algn="ctr"/>
            <a:r>
              <a:rPr lang="en-US" dirty="0"/>
              <a:t>Calculations</a:t>
            </a:r>
          </a:p>
        </p:txBody>
      </p:sp>
      <p:pic>
        <p:nvPicPr>
          <p:cNvPr id="13" name="Picture 12">
            <a:extLst>
              <a:ext uri="{FF2B5EF4-FFF2-40B4-BE49-F238E27FC236}">
                <a16:creationId xmlns:a16="http://schemas.microsoft.com/office/drawing/2014/main" id="{B54FA688-BD4A-450E-B405-4222BAF91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37" y="3907376"/>
            <a:ext cx="6487705" cy="2324493"/>
          </a:xfrm>
          <a:prstGeom prst="rect">
            <a:avLst/>
          </a:prstGeom>
        </p:spPr>
      </p:pic>
      <p:pic>
        <p:nvPicPr>
          <p:cNvPr id="15" name="Picture 14">
            <a:extLst>
              <a:ext uri="{FF2B5EF4-FFF2-40B4-BE49-F238E27FC236}">
                <a16:creationId xmlns:a16="http://schemas.microsoft.com/office/drawing/2014/main" id="{9F7F8456-59A6-413F-9E8B-9A7EE5AD0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042" y="3747236"/>
            <a:ext cx="4338247" cy="2484633"/>
          </a:xfrm>
          <a:prstGeom prst="rect">
            <a:avLst/>
          </a:prstGeom>
        </p:spPr>
      </p:pic>
      <p:pic>
        <p:nvPicPr>
          <p:cNvPr id="19" name="Picture 18">
            <a:extLst>
              <a:ext uri="{FF2B5EF4-FFF2-40B4-BE49-F238E27FC236}">
                <a16:creationId xmlns:a16="http://schemas.microsoft.com/office/drawing/2014/main" id="{A3859470-571E-4C64-800B-0140E89CF0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286" y="851686"/>
            <a:ext cx="4122078" cy="2784595"/>
          </a:xfrm>
          <a:prstGeom prst="rect">
            <a:avLst/>
          </a:prstGeom>
        </p:spPr>
      </p:pic>
    </p:spTree>
    <p:extLst>
      <p:ext uri="{BB962C8B-B14F-4D97-AF65-F5344CB8AC3E}">
        <p14:creationId xmlns:p14="http://schemas.microsoft.com/office/powerpoint/2010/main" val="68936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9ED8-DD87-2140-BEC3-643896B25143}"/>
              </a:ext>
            </a:extLst>
          </p:cNvPr>
          <p:cNvSpPr>
            <a:spLocks noGrp="1"/>
          </p:cNvSpPr>
          <p:nvPr>
            <p:ph type="title"/>
          </p:nvPr>
        </p:nvSpPr>
        <p:spPr/>
        <p:txBody>
          <a:bodyPr/>
          <a:lstStyle/>
          <a:p>
            <a:pPr algn="ctr"/>
            <a:r>
              <a:rPr lang="en-US" dirty="0"/>
              <a:t>Zero-Based Execution</a:t>
            </a:r>
          </a:p>
        </p:txBody>
      </p:sp>
      <p:pic>
        <p:nvPicPr>
          <p:cNvPr id="6" name="Picture 5">
            <a:extLst>
              <a:ext uri="{FF2B5EF4-FFF2-40B4-BE49-F238E27FC236}">
                <a16:creationId xmlns:a16="http://schemas.microsoft.com/office/drawing/2014/main" id="{089BB6C8-7134-4777-BA60-359C97A8B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69" y="3609061"/>
            <a:ext cx="4180440" cy="2883814"/>
          </a:xfrm>
          <a:prstGeom prst="rect">
            <a:avLst/>
          </a:prstGeom>
        </p:spPr>
      </p:pic>
      <p:pic>
        <p:nvPicPr>
          <p:cNvPr id="7" name="Picture 6">
            <a:extLst>
              <a:ext uri="{FF2B5EF4-FFF2-40B4-BE49-F238E27FC236}">
                <a16:creationId xmlns:a16="http://schemas.microsoft.com/office/drawing/2014/main" id="{5B7FDE87-0F94-4F91-AFA4-DAA7709B0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50" y="4551130"/>
            <a:ext cx="4749886" cy="1941745"/>
          </a:xfrm>
          <a:prstGeom prst="rect">
            <a:avLst/>
          </a:prstGeom>
        </p:spPr>
      </p:pic>
      <p:pic>
        <p:nvPicPr>
          <p:cNvPr id="8" name="Picture 7">
            <a:extLst>
              <a:ext uri="{FF2B5EF4-FFF2-40B4-BE49-F238E27FC236}">
                <a16:creationId xmlns:a16="http://schemas.microsoft.com/office/drawing/2014/main" id="{417E6C1D-EA7C-4714-9657-8E0E0B141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650" y="1371854"/>
            <a:ext cx="8114950" cy="3090965"/>
          </a:xfrm>
          <a:prstGeom prst="rect">
            <a:avLst/>
          </a:prstGeom>
        </p:spPr>
      </p:pic>
    </p:spTree>
    <p:extLst>
      <p:ext uri="{BB962C8B-B14F-4D97-AF65-F5344CB8AC3E}">
        <p14:creationId xmlns:p14="http://schemas.microsoft.com/office/powerpoint/2010/main" val="2246614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ED21-DF87-624A-9DFC-CF2538DE2303}"/>
              </a:ext>
            </a:extLst>
          </p:cNvPr>
          <p:cNvSpPr>
            <a:spLocks noGrp="1"/>
          </p:cNvSpPr>
          <p:nvPr>
            <p:ph type="title"/>
          </p:nvPr>
        </p:nvSpPr>
        <p:spPr/>
        <p:txBody>
          <a:bodyPr/>
          <a:lstStyle/>
          <a:p>
            <a:pPr algn="ctr"/>
            <a:r>
              <a:rPr lang="en-US" dirty="0"/>
              <a:t>Constructability</a:t>
            </a:r>
          </a:p>
        </p:txBody>
      </p:sp>
      <p:pic>
        <p:nvPicPr>
          <p:cNvPr id="7" name="Picture 6">
            <a:extLst>
              <a:ext uri="{FF2B5EF4-FFF2-40B4-BE49-F238E27FC236}">
                <a16:creationId xmlns:a16="http://schemas.microsoft.com/office/drawing/2014/main" id="{8B3D23B4-512A-4022-919A-3AD8994A7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063" y="1690688"/>
            <a:ext cx="9107873" cy="4844979"/>
          </a:xfrm>
          <a:prstGeom prst="rect">
            <a:avLst/>
          </a:prstGeom>
        </p:spPr>
      </p:pic>
    </p:spTree>
    <p:extLst>
      <p:ext uri="{BB962C8B-B14F-4D97-AF65-F5344CB8AC3E}">
        <p14:creationId xmlns:p14="http://schemas.microsoft.com/office/powerpoint/2010/main" val="1544625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EFD87-813E-49BC-AD6A-918D394F9FC2}"/>
              </a:ext>
            </a:extLst>
          </p:cNvPr>
          <p:cNvSpPr>
            <a:spLocks noGrp="1"/>
          </p:cNvSpPr>
          <p:nvPr>
            <p:ph idx="1"/>
          </p:nvPr>
        </p:nvSpPr>
        <p:spPr/>
        <p:txBody>
          <a:bodyPr/>
          <a:lstStyle/>
          <a:p>
            <a:r>
              <a:rPr lang="en-US" dirty="0"/>
              <a:t>Since none of us knew anything about pipelines prior to this project, we knew we would need some type of iterative method to test solutions</a:t>
            </a:r>
          </a:p>
          <a:p>
            <a:r>
              <a:rPr lang="en-US" dirty="0"/>
              <a:t>Iteration requires subgroups – created groups in order of priority:</a:t>
            </a:r>
          </a:p>
          <a:p>
            <a:pPr marL="914400" lvl="1" indent="-457200">
              <a:buFont typeface="+mj-lt"/>
              <a:buAutoNum type="arabicPeriod"/>
            </a:pPr>
            <a:r>
              <a:rPr lang="en-US" dirty="0"/>
              <a:t>Constancy – what things will not change between designs?</a:t>
            </a:r>
          </a:p>
          <a:p>
            <a:pPr marL="914400" lvl="1" indent="-457200">
              <a:buFont typeface="+mj-lt"/>
              <a:buAutoNum type="arabicPeriod"/>
            </a:pPr>
            <a:r>
              <a:rPr lang="en-US" dirty="0"/>
              <a:t>Group Size – which groups are smallest? Start with those.</a:t>
            </a:r>
          </a:p>
          <a:p>
            <a:pPr marL="914400" lvl="1" indent="-457200">
              <a:buFont typeface="+mj-lt"/>
              <a:buAutoNum type="arabicPeriod"/>
            </a:pPr>
            <a:r>
              <a:rPr lang="en-US" dirty="0"/>
              <a:t>Ease of solution – by completing the easiest pieces first, we can minimize the number of places at which to evaluate the difficult components</a:t>
            </a:r>
          </a:p>
          <a:p>
            <a:pPr marL="914400" lvl="1" indent="-457200">
              <a:buFont typeface="+mj-lt"/>
              <a:buAutoNum type="arabicPeriod"/>
            </a:pPr>
            <a:endParaRPr lang="en-US" dirty="0"/>
          </a:p>
        </p:txBody>
      </p:sp>
    </p:spTree>
    <p:extLst>
      <p:ext uri="{BB962C8B-B14F-4D97-AF65-F5344CB8AC3E}">
        <p14:creationId xmlns:p14="http://schemas.microsoft.com/office/powerpoint/2010/main" val="37971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8C399-3BF4-479C-9CD2-4CD4949402D4}"/>
              </a:ext>
            </a:extLst>
          </p:cNvPr>
          <p:cNvSpPr/>
          <p:nvPr/>
        </p:nvSpPr>
        <p:spPr>
          <a:xfrm>
            <a:off x="2506761" y="300569"/>
            <a:ext cx="7473194" cy="2386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area should be a picture of the three of us</a:t>
            </a:r>
          </a:p>
        </p:txBody>
      </p:sp>
      <p:sp>
        <p:nvSpPr>
          <p:cNvPr id="6" name="TextBox 5">
            <a:extLst>
              <a:ext uri="{FF2B5EF4-FFF2-40B4-BE49-F238E27FC236}">
                <a16:creationId xmlns:a16="http://schemas.microsoft.com/office/drawing/2014/main" id="{87EFFF2F-ED12-436F-AF74-02E7E2FD6F6D}"/>
              </a:ext>
            </a:extLst>
          </p:cNvPr>
          <p:cNvSpPr txBox="1"/>
          <p:nvPr/>
        </p:nvSpPr>
        <p:spPr>
          <a:xfrm>
            <a:off x="2897203" y="2687063"/>
            <a:ext cx="1313443" cy="297966"/>
          </a:xfrm>
          <a:prstGeom prst="rect">
            <a:avLst/>
          </a:prstGeom>
          <a:noFill/>
        </p:spPr>
        <p:txBody>
          <a:bodyPr wrap="none" rtlCol="0">
            <a:spAutoFit/>
          </a:bodyPr>
          <a:lstStyle/>
          <a:p>
            <a:r>
              <a:rPr lang="en-US" sz="2000" b="1" dirty="0"/>
              <a:t>Joseph Amar</a:t>
            </a:r>
          </a:p>
        </p:txBody>
      </p:sp>
      <p:sp>
        <p:nvSpPr>
          <p:cNvPr id="7" name="TextBox 6">
            <a:extLst>
              <a:ext uri="{FF2B5EF4-FFF2-40B4-BE49-F238E27FC236}">
                <a16:creationId xmlns:a16="http://schemas.microsoft.com/office/drawing/2014/main" id="{19A29660-1AB3-41B3-9DCC-9FDE83D8BC8E}"/>
              </a:ext>
            </a:extLst>
          </p:cNvPr>
          <p:cNvSpPr txBox="1"/>
          <p:nvPr/>
        </p:nvSpPr>
        <p:spPr>
          <a:xfrm>
            <a:off x="8004221" y="2689336"/>
            <a:ext cx="1175303" cy="297966"/>
          </a:xfrm>
          <a:prstGeom prst="rect">
            <a:avLst/>
          </a:prstGeom>
          <a:noFill/>
        </p:spPr>
        <p:txBody>
          <a:bodyPr wrap="none" rtlCol="0">
            <a:spAutoFit/>
          </a:bodyPr>
          <a:lstStyle/>
          <a:p>
            <a:r>
              <a:rPr lang="en-US" sz="2000" b="1" dirty="0"/>
              <a:t>Saul </a:t>
            </a:r>
            <a:r>
              <a:rPr lang="en-US" sz="2000" b="1" dirty="0" err="1"/>
              <a:t>Pizano</a:t>
            </a:r>
            <a:endParaRPr lang="en-US" sz="2000" b="1" dirty="0"/>
          </a:p>
        </p:txBody>
      </p:sp>
      <p:sp>
        <p:nvSpPr>
          <p:cNvPr id="8" name="TextBox 7">
            <a:extLst>
              <a:ext uri="{FF2B5EF4-FFF2-40B4-BE49-F238E27FC236}">
                <a16:creationId xmlns:a16="http://schemas.microsoft.com/office/drawing/2014/main" id="{2B230817-E74B-4378-B3FE-08F88D75AB15}"/>
              </a:ext>
            </a:extLst>
          </p:cNvPr>
          <p:cNvSpPr txBox="1"/>
          <p:nvPr/>
        </p:nvSpPr>
        <p:spPr>
          <a:xfrm>
            <a:off x="5335830" y="2687063"/>
            <a:ext cx="1543207" cy="297966"/>
          </a:xfrm>
          <a:prstGeom prst="rect">
            <a:avLst/>
          </a:prstGeom>
          <a:noFill/>
        </p:spPr>
        <p:txBody>
          <a:bodyPr wrap="none" rtlCol="0">
            <a:spAutoFit/>
          </a:bodyPr>
          <a:lstStyle/>
          <a:p>
            <a:r>
              <a:rPr lang="en-US" sz="2000" b="1" dirty="0"/>
              <a:t>Zach McBurney</a:t>
            </a:r>
          </a:p>
        </p:txBody>
      </p:sp>
      <p:cxnSp>
        <p:nvCxnSpPr>
          <p:cNvPr id="9" name="Straight Connector 8">
            <a:extLst>
              <a:ext uri="{FF2B5EF4-FFF2-40B4-BE49-F238E27FC236}">
                <a16:creationId xmlns:a16="http://schemas.microsoft.com/office/drawing/2014/main" id="{0F270120-AB40-42CD-AA84-7E9F0E0B1C3F}"/>
              </a:ext>
            </a:extLst>
          </p:cNvPr>
          <p:cNvCxnSpPr/>
          <p:nvPr/>
        </p:nvCxnSpPr>
        <p:spPr>
          <a:xfrm>
            <a:off x="7555537" y="2824146"/>
            <a:ext cx="0" cy="2684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D1E86F-0D67-4217-A75A-75A480F88AB5}"/>
              </a:ext>
            </a:extLst>
          </p:cNvPr>
          <p:cNvCxnSpPr/>
          <p:nvPr/>
        </p:nvCxnSpPr>
        <p:spPr>
          <a:xfrm>
            <a:off x="4637566" y="2824145"/>
            <a:ext cx="0" cy="2684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883EFB-1777-45CB-9A57-3686C61B702F}"/>
              </a:ext>
            </a:extLst>
          </p:cNvPr>
          <p:cNvCxnSpPr>
            <a:cxnSpLocks/>
          </p:cNvCxnSpPr>
          <p:nvPr/>
        </p:nvCxnSpPr>
        <p:spPr>
          <a:xfrm>
            <a:off x="2506762" y="3152713"/>
            <a:ext cx="74731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C6FEB7F-B45E-4931-A248-BE74EDF20CBD}"/>
              </a:ext>
            </a:extLst>
          </p:cNvPr>
          <p:cNvSpPr txBox="1"/>
          <p:nvPr/>
        </p:nvSpPr>
        <p:spPr>
          <a:xfrm>
            <a:off x="2259193" y="3262774"/>
            <a:ext cx="212378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Design Lead</a:t>
            </a:r>
          </a:p>
          <a:p>
            <a:endParaRPr lang="en-US" sz="2000" dirty="0"/>
          </a:p>
          <a:p>
            <a:pPr marL="285750" indent="-285750">
              <a:buFont typeface="Arial" panose="020B0604020202020204" pitchFamily="34" charset="0"/>
              <a:buChar char="•"/>
            </a:pPr>
            <a:r>
              <a:rPr lang="en-US" sz="2000" dirty="0"/>
              <a:t>Programmer (at least he tries)</a:t>
            </a:r>
          </a:p>
          <a:p>
            <a:endParaRPr lang="en-US" sz="2000" dirty="0"/>
          </a:p>
          <a:p>
            <a:pPr marL="285750" indent="-285750">
              <a:buFont typeface="Arial" panose="020B0604020202020204" pitchFamily="34" charset="0"/>
              <a:buChar char="•"/>
            </a:pPr>
            <a:r>
              <a:rPr lang="en-US" sz="2000" dirty="0"/>
              <a:t>Innovation</a:t>
            </a:r>
          </a:p>
        </p:txBody>
      </p:sp>
      <p:sp>
        <p:nvSpPr>
          <p:cNvPr id="15" name="TextBox 14">
            <a:extLst>
              <a:ext uri="{FF2B5EF4-FFF2-40B4-BE49-F238E27FC236}">
                <a16:creationId xmlns:a16="http://schemas.microsoft.com/office/drawing/2014/main" id="{65156264-7BE4-4F9C-AC12-66FD11EDF5A7}"/>
              </a:ext>
            </a:extLst>
          </p:cNvPr>
          <p:cNvSpPr txBox="1"/>
          <p:nvPr/>
        </p:nvSpPr>
        <p:spPr>
          <a:xfrm>
            <a:off x="4941156" y="3262774"/>
            <a:ext cx="2438022"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Quality Assurance Lead</a:t>
            </a:r>
          </a:p>
          <a:p>
            <a:endParaRPr lang="en-US" sz="2000" dirty="0"/>
          </a:p>
          <a:p>
            <a:pPr marL="285750" indent="-285750">
              <a:buFont typeface="Arial" panose="020B0604020202020204" pitchFamily="34" charset="0"/>
              <a:buChar char="•"/>
            </a:pPr>
            <a:r>
              <a:rPr lang="en-US" sz="2000" dirty="0"/>
              <a:t>Risk Management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Innovation</a:t>
            </a:r>
          </a:p>
          <a:p>
            <a:r>
              <a:rPr lang="en-US" sz="2000" dirty="0"/>
              <a:t> </a:t>
            </a:r>
          </a:p>
        </p:txBody>
      </p:sp>
      <p:sp>
        <p:nvSpPr>
          <p:cNvPr id="16" name="TextBox 15">
            <a:extLst>
              <a:ext uri="{FF2B5EF4-FFF2-40B4-BE49-F238E27FC236}">
                <a16:creationId xmlns:a16="http://schemas.microsoft.com/office/drawing/2014/main" id="{F3040C67-CE8B-4371-9EC9-F24D050F5532}"/>
              </a:ext>
            </a:extLst>
          </p:cNvPr>
          <p:cNvSpPr txBox="1"/>
          <p:nvPr/>
        </p:nvSpPr>
        <p:spPr>
          <a:xfrm>
            <a:off x="7810124" y="3262774"/>
            <a:ext cx="266336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Presentation Chief</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Quality Assurance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Ensures solutions are comprehensible</a:t>
            </a:r>
          </a:p>
        </p:txBody>
      </p:sp>
      <p:sp>
        <p:nvSpPr>
          <p:cNvPr id="21" name="TextBox 20">
            <a:extLst>
              <a:ext uri="{FF2B5EF4-FFF2-40B4-BE49-F238E27FC236}">
                <a16:creationId xmlns:a16="http://schemas.microsoft.com/office/drawing/2014/main" id="{5614FDEE-BF87-4D67-9338-4E61AA866227}"/>
              </a:ext>
            </a:extLst>
          </p:cNvPr>
          <p:cNvSpPr txBox="1"/>
          <p:nvPr/>
        </p:nvSpPr>
        <p:spPr>
          <a:xfrm>
            <a:off x="1345968" y="5935328"/>
            <a:ext cx="9488560" cy="461665"/>
          </a:xfrm>
          <a:prstGeom prst="rect">
            <a:avLst/>
          </a:prstGeom>
          <a:noFill/>
        </p:spPr>
        <p:txBody>
          <a:bodyPr wrap="none" rtlCol="0">
            <a:spAutoFit/>
          </a:bodyPr>
          <a:lstStyle/>
          <a:p>
            <a:r>
              <a:rPr lang="en-US" sz="2400" b="1" dirty="0"/>
              <a:t>Time Management was easy: we spent every free minute on this project!</a:t>
            </a:r>
          </a:p>
        </p:txBody>
      </p:sp>
    </p:spTree>
    <p:extLst>
      <p:ext uri="{BB962C8B-B14F-4D97-AF65-F5344CB8AC3E}">
        <p14:creationId xmlns:p14="http://schemas.microsoft.com/office/powerpoint/2010/main" val="69962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70E1-D90E-4198-A5BF-72A507481FC3}"/>
              </a:ext>
            </a:extLst>
          </p:cNvPr>
          <p:cNvSpPr>
            <a:spLocks noGrp="1"/>
          </p:cNvSpPr>
          <p:nvPr>
            <p:ph type="title"/>
          </p:nvPr>
        </p:nvSpPr>
        <p:spPr>
          <a:xfrm>
            <a:off x="838200" y="269557"/>
            <a:ext cx="10515600" cy="822960"/>
          </a:xfrm>
        </p:spPr>
        <p:txBody>
          <a:bodyPr/>
          <a:lstStyle/>
          <a:p>
            <a:pPr algn="ctr"/>
            <a:r>
              <a:rPr lang="en-US" dirty="0"/>
              <a:t>The Initial Solution</a:t>
            </a:r>
          </a:p>
        </p:txBody>
      </p:sp>
      <p:pic>
        <p:nvPicPr>
          <p:cNvPr id="9" name="Picture 8">
            <a:extLst>
              <a:ext uri="{FF2B5EF4-FFF2-40B4-BE49-F238E27FC236}">
                <a16:creationId xmlns:a16="http://schemas.microsoft.com/office/drawing/2014/main" id="{0C14285A-876F-4B62-9270-362186C19EA6}"/>
              </a:ext>
            </a:extLst>
          </p:cNvPr>
          <p:cNvPicPr>
            <a:picLocks noChangeAspect="1"/>
          </p:cNvPicPr>
          <p:nvPr/>
        </p:nvPicPr>
        <p:blipFill rotWithShape="1">
          <a:blip r:embed="rId3">
            <a:extLst>
              <a:ext uri="{28A0092B-C50C-407E-A947-70E740481C1C}">
                <a14:useLocalDpi xmlns:a14="http://schemas.microsoft.com/office/drawing/2010/main" val="0"/>
              </a:ext>
            </a:extLst>
          </a:blip>
          <a:srcRect r="6760"/>
          <a:stretch/>
        </p:blipFill>
        <p:spPr>
          <a:xfrm>
            <a:off x="6570617" y="1092517"/>
            <a:ext cx="5621383" cy="2160134"/>
          </a:xfrm>
          <a:prstGeom prst="rect">
            <a:avLst/>
          </a:prstGeom>
        </p:spPr>
      </p:pic>
      <p:pic>
        <p:nvPicPr>
          <p:cNvPr id="10" name="Picture 9">
            <a:extLst>
              <a:ext uri="{FF2B5EF4-FFF2-40B4-BE49-F238E27FC236}">
                <a16:creationId xmlns:a16="http://schemas.microsoft.com/office/drawing/2014/main" id="{0CFBABE7-26EE-4180-B458-E6217CD6E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030" y="3605350"/>
            <a:ext cx="4990512" cy="2858203"/>
          </a:xfrm>
          <a:prstGeom prst="rect">
            <a:avLst/>
          </a:prstGeom>
        </p:spPr>
      </p:pic>
      <p:pic>
        <p:nvPicPr>
          <p:cNvPr id="5" name="Picture 4">
            <a:extLst>
              <a:ext uri="{FF2B5EF4-FFF2-40B4-BE49-F238E27FC236}">
                <a16:creationId xmlns:a16="http://schemas.microsoft.com/office/drawing/2014/main" id="{F51E9C50-7ED3-413C-9E5E-81BF7E769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181" y="1092517"/>
            <a:ext cx="5941436" cy="2249503"/>
          </a:xfrm>
          <a:prstGeom prst="rect">
            <a:avLst/>
          </a:prstGeom>
        </p:spPr>
      </p:pic>
      <p:pic>
        <p:nvPicPr>
          <p:cNvPr id="6" name="Picture 5">
            <a:extLst>
              <a:ext uri="{FF2B5EF4-FFF2-40B4-BE49-F238E27FC236}">
                <a16:creationId xmlns:a16="http://schemas.microsoft.com/office/drawing/2014/main" id="{F46C33E4-36E2-4360-9664-0D245900AB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484" y="3429000"/>
            <a:ext cx="6104830" cy="3247495"/>
          </a:xfrm>
          <a:prstGeom prst="rect">
            <a:avLst/>
          </a:prstGeom>
        </p:spPr>
      </p:pic>
    </p:spTree>
    <p:extLst>
      <p:ext uri="{BB962C8B-B14F-4D97-AF65-F5344CB8AC3E}">
        <p14:creationId xmlns:p14="http://schemas.microsoft.com/office/powerpoint/2010/main" val="214088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9ED8-DD87-2140-BEC3-643896B25143}"/>
              </a:ext>
            </a:extLst>
          </p:cNvPr>
          <p:cNvSpPr>
            <a:spLocks noGrp="1"/>
          </p:cNvSpPr>
          <p:nvPr>
            <p:ph type="title"/>
          </p:nvPr>
        </p:nvSpPr>
        <p:spPr>
          <a:xfrm>
            <a:off x="838200" y="299812"/>
            <a:ext cx="10515600" cy="719092"/>
          </a:xfrm>
        </p:spPr>
        <p:txBody>
          <a:bodyPr/>
          <a:lstStyle/>
          <a:p>
            <a:pPr algn="ctr"/>
            <a:r>
              <a:rPr lang="en-US" dirty="0"/>
              <a:t>Zero-Based Execution</a:t>
            </a:r>
          </a:p>
        </p:txBody>
      </p:sp>
      <p:sp>
        <p:nvSpPr>
          <p:cNvPr id="10" name="Oval 9">
            <a:extLst>
              <a:ext uri="{FF2B5EF4-FFF2-40B4-BE49-F238E27FC236}">
                <a16:creationId xmlns:a16="http://schemas.microsoft.com/office/drawing/2014/main" id="{0FA39828-BF15-470C-991C-CF7D74E7631F}"/>
              </a:ext>
            </a:extLst>
          </p:cNvPr>
          <p:cNvSpPr/>
          <p:nvPr/>
        </p:nvSpPr>
        <p:spPr>
          <a:xfrm>
            <a:off x="9562012" y="2142308"/>
            <a:ext cx="627017" cy="9535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5ED2BCF-7CD1-4CDA-A1CA-6392A31D0741}"/>
              </a:ext>
            </a:extLst>
          </p:cNvPr>
          <p:cNvSpPr/>
          <p:nvPr/>
        </p:nvSpPr>
        <p:spPr>
          <a:xfrm>
            <a:off x="9418320" y="1972491"/>
            <a:ext cx="923109" cy="12758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1B7DB92-0E58-4740-B20B-96DC4505F9D6}"/>
              </a:ext>
            </a:extLst>
          </p:cNvPr>
          <p:cNvCxnSpPr>
            <a:stCxn id="11" idx="0"/>
          </p:cNvCxnSpPr>
          <p:nvPr/>
        </p:nvCxnSpPr>
        <p:spPr>
          <a:xfrm flipH="1" flipV="1">
            <a:off x="8112034" y="1606883"/>
            <a:ext cx="1767841" cy="365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E3E0ED-5154-49C5-8844-14518C396B6C}"/>
              </a:ext>
            </a:extLst>
          </p:cNvPr>
          <p:cNvCxnSpPr/>
          <p:nvPr/>
        </p:nvCxnSpPr>
        <p:spPr>
          <a:xfrm flipH="1" flipV="1">
            <a:off x="8020595" y="2882689"/>
            <a:ext cx="1767841" cy="365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4BCEB9-0004-4640-9A7C-A67EB496D90A}"/>
              </a:ext>
            </a:extLst>
          </p:cNvPr>
          <p:cNvCxnSpPr/>
          <p:nvPr/>
        </p:nvCxnSpPr>
        <p:spPr>
          <a:xfrm>
            <a:off x="9875520" y="2610394"/>
            <a:ext cx="1306286" cy="272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CCA9F8C-512B-45CF-9B80-0D138F612EE5}"/>
              </a:ext>
            </a:extLst>
          </p:cNvPr>
          <p:cNvSpPr/>
          <p:nvPr/>
        </p:nvSpPr>
        <p:spPr>
          <a:xfrm>
            <a:off x="9599025" y="4976600"/>
            <a:ext cx="418503" cy="5010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0A255D9-F3EC-46B0-A77E-B842D2C931C5}"/>
              </a:ext>
            </a:extLst>
          </p:cNvPr>
          <p:cNvSpPr/>
          <p:nvPr/>
        </p:nvSpPr>
        <p:spPr>
          <a:xfrm>
            <a:off x="9480371" y="4898876"/>
            <a:ext cx="616130" cy="6704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DBA8F9F-5217-4232-958E-46E3EFCEE4BB}"/>
              </a:ext>
            </a:extLst>
          </p:cNvPr>
          <p:cNvCxnSpPr>
            <a:cxnSpLocks/>
            <a:stCxn id="18" idx="0"/>
          </p:cNvCxnSpPr>
          <p:nvPr/>
        </p:nvCxnSpPr>
        <p:spPr>
          <a:xfrm flipH="1" flipV="1">
            <a:off x="7961815" y="4452236"/>
            <a:ext cx="1826621" cy="446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99C2B7-0000-483F-8A94-166BBE32D30B}"/>
              </a:ext>
            </a:extLst>
          </p:cNvPr>
          <p:cNvCxnSpPr>
            <a:cxnSpLocks/>
          </p:cNvCxnSpPr>
          <p:nvPr/>
        </p:nvCxnSpPr>
        <p:spPr>
          <a:xfrm flipH="1" flipV="1">
            <a:off x="7837173" y="5112082"/>
            <a:ext cx="1921873" cy="44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4ACDE2-4102-4FBA-AB89-BD37F16CAF80}"/>
              </a:ext>
            </a:extLst>
          </p:cNvPr>
          <p:cNvCxnSpPr/>
          <p:nvPr/>
        </p:nvCxnSpPr>
        <p:spPr>
          <a:xfrm>
            <a:off x="9816984" y="5251194"/>
            <a:ext cx="1306286" cy="272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9DF602-9EE2-4FCF-A175-368E6068274C}"/>
              </a:ext>
            </a:extLst>
          </p:cNvPr>
          <p:cNvSpPr txBox="1"/>
          <p:nvPr/>
        </p:nvSpPr>
        <p:spPr>
          <a:xfrm>
            <a:off x="10711543" y="1972491"/>
            <a:ext cx="1024639" cy="646331"/>
          </a:xfrm>
          <a:prstGeom prst="rect">
            <a:avLst/>
          </a:prstGeom>
          <a:noFill/>
        </p:spPr>
        <p:txBody>
          <a:bodyPr wrap="none" rtlCol="0">
            <a:spAutoFit/>
          </a:bodyPr>
          <a:lstStyle/>
          <a:p>
            <a:r>
              <a:rPr lang="en-US" sz="3600" dirty="0"/>
              <a:t>A</a:t>
            </a:r>
            <a:r>
              <a:rPr lang="en-US" sz="3600" baseline="-25000" dirty="0"/>
              <a:t>1</a:t>
            </a:r>
            <a:r>
              <a:rPr lang="en-US" sz="3600" dirty="0"/>
              <a:t>V</a:t>
            </a:r>
            <a:r>
              <a:rPr lang="en-US" sz="3600" baseline="-25000" dirty="0"/>
              <a:t>1</a:t>
            </a:r>
            <a:endParaRPr lang="en-US" sz="3600" dirty="0"/>
          </a:p>
        </p:txBody>
      </p:sp>
      <p:sp>
        <p:nvSpPr>
          <p:cNvPr id="26" name="TextBox 25">
            <a:extLst>
              <a:ext uri="{FF2B5EF4-FFF2-40B4-BE49-F238E27FC236}">
                <a16:creationId xmlns:a16="http://schemas.microsoft.com/office/drawing/2014/main" id="{6B272907-DFE0-4D26-AAC0-86DCA1C5B87C}"/>
              </a:ext>
            </a:extLst>
          </p:cNvPr>
          <p:cNvSpPr txBox="1"/>
          <p:nvPr/>
        </p:nvSpPr>
        <p:spPr>
          <a:xfrm>
            <a:off x="10668888" y="4651748"/>
            <a:ext cx="1024639" cy="646331"/>
          </a:xfrm>
          <a:prstGeom prst="rect">
            <a:avLst/>
          </a:prstGeom>
          <a:noFill/>
        </p:spPr>
        <p:txBody>
          <a:bodyPr wrap="none" rtlCol="0">
            <a:spAutoFit/>
          </a:bodyPr>
          <a:lstStyle/>
          <a:p>
            <a:r>
              <a:rPr lang="en-US" sz="3600" dirty="0"/>
              <a:t>A</a:t>
            </a:r>
            <a:r>
              <a:rPr lang="en-US" sz="3600" baseline="-25000" dirty="0"/>
              <a:t>2</a:t>
            </a:r>
            <a:r>
              <a:rPr lang="en-US" sz="3600" dirty="0"/>
              <a:t>V</a:t>
            </a:r>
            <a:r>
              <a:rPr lang="en-US" sz="3600" baseline="-25000" dirty="0"/>
              <a:t>2</a:t>
            </a:r>
            <a:endParaRPr lang="en-US" sz="3600" dirty="0"/>
          </a:p>
        </p:txBody>
      </p:sp>
      <p:sp>
        <p:nvSpPr>
          <p:cNvPr id="27" name="TextBox 26">
            <a:extLst>
              <a:ext uri="{FF2B5EF4-FFF2-40B4-BE49-F238E27FC236}">
                <a16:creationId xmlns:a16="http://schemas.microsoft.com/office/drawing/2014/main" id="{BF335F71-2BFB-4CCF-96F4-5BB0CCF9BCE8}"/>
              </a:ext>
            </a:extLst>
          </p:cNvPr>
          <p:cNvSpPr txBox="1"/>
          <p:nvPr/>
        </p:nvSpPr>
        <p:spPr>
          <a:xfrm>
            <a:off x="9106711" y="3265714"/>
            <a:ext cx="747320" cy="1446550"/>
          </a:xfrm>
          <a:prstGeom prst="rect">
            <a:avLst/>
          </a:prstGeom>
          <a:noFill/>
        </p:spPr>
        <p:txBody>
          <a:bodyPr wrap="none" rtlCol="0">
            <a:spAutoFit/>
          </a:bodyPr>
          <a:lstStyle/>
          <a:p>
            <a:r>
              <a:rPr lang="en-US" sz="8800" dirty="0"/>
              <a:t>=</a:t>
            </a:r>
          </a:p>
        </p:txBody>
      </p:sp>
      <p:pic>
        <p:nvPicPr>
          <p:cNvPr id="21" name="Picture 20">
            <a:extLst>
              <a:ext uri="{FF2B5EF4-FFF2-40B4-BE49-F238E27FC236}">
                <a16:creationId xmlns:a16="http://schemas.microsoft.com/office/drawing/2014/main" id="{16BFDFED-2A69-4C22-8294-76D5E83F6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16" y="892400"/>
            <a:ext cx="7788379" cy="2966575"/>
          </a:xfrm>
          <a:prstGeom prst="rect">
            <a:avLst/>
          </a:prstGeom>
        </p:spPr>
      </p:pic>
      <p:pic>
        <p:nvPicPr>
          <p:cNvPr id="22" name="Picture 21">
            <a:extLst>
              <a:ext uri="{FF2B5EF4-FFF2-40B4-BE49-F238E27FC236}">
                <a16:creationId xmlns:a16="http://schemas.microsoft.com/office/drawing/2014/main" id="{020BB164-0968-423C-BCCD-16DFB7D30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331" y="3809287"/>
            <a:ext cx="4180440" cy="2883814"/>
          </a:xfrm>
          <a:prstGeom prst="rect">
            <a:avLst/>
          </a:prstGeom>
        </p:spPr>
      </p:pic>
    </p:spTree>
    <p:extLst>
      <p:ext uri="{BB962C8B-B14F-4D97-AF65-F5344CB8AC3E}">
        <p14:creationId xmlns:p14="http://schemas.microsoft.com/office/powerpoint/2010/main" val="206418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4D1F-120D-1F44-8907-5AD5A4F0ED55}"/>
              </a:ext>
            </a:extLst>
          </p:cNvPr>
          <p:cNvSpPr>
            <a:spLocks noGrp="1"/>
          </p:cNvSpPr>
          <p:nvPr>
            <p:ph type="title"/>
          </p:nvPr>
        </p:nvSpPr>
        <p:spPr/>
        <p:txBody>
          <a:bodyPr/>
          <a:lstStyle/>
          <a:p>
            <a:pPr algn="ctr"/>
            <a:r>
              <a:rPr lang="en-US" dirty="0"/>
              <a:t>Modularization</a:t>
            </a:r>
          </a:p>
        </p:txBody>
      </p:sp>
      <p:sp>
        <p:nvSpPr>
          <p:cNvPr id="3" name="Content Placeholder 2">
            <a:extLst>
              <a:ext uri="{FF2B5EF4-FFF2-40B4-BE49-F238E27FC236}">
                <a16:creationId xmlns:a16="http://schemas.microsoft.com/office/drawing/2014/main" id="{7CB5C8AD-2517-984B-82E9-785FA47419CF}"/>
              </a:ext>
            </a:extLst>
          </p:cNvPr>
          <p:cNvSpPr>
            <a:spLocks noGrp="1"/>
          </p:cNvSpPr>
          <p:nvPr>
            <p:ph idx="1"/>
          </p:nvPr>
        </p:nvSpPr>
        <p:spPr/>
        <p:txBody>
          <a:bodyPr/>
          <a:lstStyle/>
          <a:p>
            <a:r>
              <a:rPr lang="en-US" dirty="0"/>
              <a:t>Modularization seems to reduce costs at the expense of increased risks</a:t>
            </a:r>
          </a:p>
          <a:p>
            <a:r>
              <a:rPr lang="en-US" dirty="0"/>
              <a:t>Modularized components can be built/repaired more easily in-field</a:t>
            </a:r>
          </a:p>
          <a:p>
            <a:r>
              <a:rPr lang="en-US" dirty="0"/>
              <a:t>This in-field maintenance introduces the risks of foreign object damage in sensitive areas</a:t>
            </a:r>
          </a:p>
          <a:p>
            <a:pPr lvl="1"/>
            <a:r>
              <a:rPr lang="en-US" dirty="0"/>
              <a:t>This risk is compounded in very sandy areas, such as the project location</a:t>
            </a:r>
          </a:p>
          <a:p>
            <a:endParaRPr lang="en-US" dirty="0"/>
          </a:p>
          <a:p>
            <a:pPr marL="0" indent="0">
              <a:buNone/>
            </a:pPr>
            <a:r>
              <a:rPr lang="en-US" b="1" dirty="0"/>
              <a:t>Key Takeaway: risk/reward must be quantified before making a final decision on the benefits of modularization—not enough info on risk!</a:t>
            </a:r>
          </a:p>
        </p:txBody>
      </p:sp>
    </p:spTree>
    <p:extLst>
      <p:ext uri="{BB962C8B-B14F-4D97-AF65-F5344CB8AC3E}">
        <p14:creationId xmlns:p14="http://schemas.microsoft.com/office/powerpoint/2010/main" val="48888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4CB1A464-81AD-8D4D-BCE6-BF0CCCD0B397}"/>
              </a:ext>
            </a:extLst>
          </p:cNvPr>
          <p:cNvGraphicFramePr>
            <a:graphicFrameLocks noGrp="1"/>
          </p:cNvGraphicFramePr>
          <p:nvPr>
            <p:extLst>
              <p:ext uri="{D42A27DB-BD31-4B8C-83A1-F6EECF244321}">
                <p14:modId xmlns:p14="http://schemas.microsoft.com/office/powerpoint/2010/main" val="540475464"/>
              </p:ext>
            </p:extLst>
          </p:nvPr>
        </p:nvGraphicFramePr>
        <p:xfrm>
          <a:off x="5627188" y="3213766"/>
          <a:ext cx="6564812" cy="3644234"/>
        </p:xfrm>
        <a:graphic>
          <a:graphicData uri="http://schemas.openxmlformats.org/drawingml/2006/table">
            <a:tbl>
              <a:tblPr firstRow="1" bandRow="1">
                <a:tableStyleId>{5C22544A-7EE6-4342-B048-85BDC9FD1C3A}</a:tableStyleId>
              </a:tblPr>
              <a:tblGrid>
                <a:gridCol w="1307303">
                  <a:extLst>
                    <a:ext uri="{9D8B030D-6E8A-4147-A177-3AD203B41FA5}">
                      <a16:colId xmlns:a16="http://schemas.microsoft.com/office/drawing/2014/main" val="1944432691"/>
                    </a:ext>
                  </a:extLst>
                </a:gridCol>
                <a:gridCol w="3716092">
                  <a:extLst>
                    <a:ext uri="{9D8B030D-6E8A-4147-A177-3AD203B41FA5}">
                      <a16:colId xmlns:a16="http://schemas.microsoft.com/office/drawing/2014/main" val="1661844142"/>
                    </a:ext>
                  </a:extLst>
                </a:gridCol>
                <a:gridCol w="1541417">
                  <a:extLst>
                    <a:ext uri="{9D8B030D-6E8A-4147-A177-3AD203B41FA5}">
                      <a16:colId xmlns:a16="http://schemas.microsoft.com/office/drawing/2014/main" val="1607563751"/>
                    </a:ext>
                  </a:extLst>
                </a:gridCol>
              </a:tblGrid>
              <a:tr h="353945">
                <a:tc>
                  <a:txBody>
                    <a:bodyPr/>
                    <a:lstStyle/>
                    <a:p>
                      <a:endParaRPr lang="en-US" dirty="0"/>
                    </a:p>
                  </a:txBody>
                  <a:tcPr/>
                </a:tc>
                <a:tc>
                  <a:txBody>
                    <a:bodyPr/>
                    <a:lstStyle/>
                    <a:p>
                      <a:pPr algn="ctr">
                        <a:lnSpc>
                          <a:spcPct val="150000"/>
                        </a:lnSpc>
                      </a:pPr>
                      <a:r>
                        <a:rPr lang="en-US" dirty="0"/>
                        <a:t>Solution</a:t>
                      </a:r>
                    </a:p>
                  </a:txBody>
                  <a:tcPr/>
                </a:tc>
                <a:tc>
                  <a:txBody>
                    <a:bodyPr/>
                    <a:lstStyle/>
                    <a:p>
                      <a:pPr algn="r">
                        <a:lnSpc>
                          <a:spcPct val="150000"/>
                        </a:lnSpc>
                      </a:pPr>
                      <a:r>
                        <a:rPr lang="en-US" dirty="0"/>
                        <a:t>Cost</a:t>
                      </a:r>
                    </a:p>
                  </a:txBody>
                  <a:tcPr/>
                </a:tc>
                <a:extLst>
                  <a:ext uri="{0D108BD9-81ED-4DB2-BD59-A6C34878D82A}">
                    <a16:rowId xmlns:a16="http://schemas.microsoft.com/office/drawing/2014/main" val="2769426632"/>
                  </a:ext>
                </a:extLst>
              </a:tr>
              <a:tr h="986652">
                <a:tc>
                  <a:txBody>
                    <a:bodyPr/>
                    <a:lstStyle/>
                    <a:p>
                      <a:pPr>
                        <a:lnSpc>
                          <a:spcPct val="150000"/>
                        </a:lnSpc>
                      </a:pPr>
                      <a:r>
                        <a:rPr lang="en-US" b="1" dirty="0"/>
                        <a:t>Hydraulics &amp; Civil Design</a:t>
                      </a:r>
                    </a:p>
                  </a:txBody>
                  <a:tcPr/>
                </a:tc>
                <a:tc>
                  <a:txBody>
                    <a:bodyPr/>
                    <a:lstStyle/>
                    <a:p>
                      <a:pPr marL="285750" indent="-285750">
                        <a:lnSpc>
                          <a:spcPct val="150000"/>
                        </a:lnSpc>
                        <a:buFont typeface="Arial" panose="020B0604020202020204" pitchFamily="34" charset="0"/>
                        <a:buChar char="•"/>
                      </a:pPr>
                      <a:r>
                        <a:rPr lang="en-US" dirty="0"/>
                        <a:t>.25”, .375”, and .5” schedules</a:t>
                      </a:r>
                    </a:p>
                    <a:p>
                      <a:pPr marL="285750" indent="-285750">
                        <a:lnSpc>
                          <a:spcPct val="150000"/>
                        </a:lnSpc>
                        <a:buFont typeface="Arial" panose="020B0604020202020204" pitchFamily="34" charset="0"/>
                        <a:buChar char="•"/>
                      </a:pPr>
                      <a:r>
                        <a:rPr lang="en-US" dirty="0"/>
                        <a:t>Pump F x 2</a:t>
                      </a:r>
                    </a:p>
                    <a:p>
                      <a:pPr marL="285750" indent="-285750">
                        <a:lnSpc>
                          <a:spcPct val="150000"/>
                        </a:lnSpc>
                        <a:buFont typeface="Arial" panose="020B0604020202020204" pitchFamily="34" charset="0"/>
                        <a:buChar char="•"/>
                      </a:pPr>
                      <a:r>
                        <a:rPr lang="en-US" dirty="0"/>
                        <a:t>Junctions 9 and 11 pump locations</a:t>
                      </a:r>
                    </a:p>
                  </a:txBody>
                  <a:tcPr/>
                </a:tc>
                <a:tc>
                  <a:txBody>
                    <a:bodyPr/>
                    <a:lstStyle/>
                    <a:p>
                      <a:pPr algn="r">
                        <a:lnSpc>
                          <a:spcPct val="200000"/>
                        </a:lnSpc>
                      </a:pPr>
                      <a:endParaRPr lang="en-US" b="1" dirty="0"/>
                    </a:p>
                    <a:p>
                      <a:pPr algn="r">
                        <a:lnSpc>
                          <a:spcPct val="250000"/>
                        </a:lnSpc>
                      </a:pPr>
                      <a:r>
                        <a:rPr lang="en-US" b="1" dirty="0"/>
                        <a:t>$33,166,245</a:t>
                      </a:r>
                    </a:p>
                  </a:txBody>
                  <a:tcPr/>
                </a:tc>
                <a:extLst>
                  <a:ext uri="{0D108BD9-81ED-4DB2-BD59-A6C34878D82A}">
                    <a16:rowId xmlns:a16="http://schemas.microsoft.com/office/drawing/2014/main" val="1276461503"/>
                  </a:ext>
                </a:extLst>
              </a:tr>
              <a:tr h="913910">
                <a:tc>
                  <a:txBody>
                    <a:bodyPr/>
                    <a:lstStyle/>
                    <a:p>
                      <a:pPr>
                        <a:lnSpc>
                          <a:spcPct val="150000"/>
                        </a:lnSpc>
                      </a:pPr>
                      <a:r>
                        <a:rPr lang="en-US" b="1" dirty="0"/>
                        <a:t>Equipment</a:t>
                      </a:r>
                    </a:p>
                  </a:txBody>
                  <a:tcPr/>
                </a:tc>
                <a:tc>
                  <a:txBody>
                    <a:bodyPr/>
                    <a:lstStyle/>
                    <a:p>
                      <a:pPr marL="285750" indent="-285750">
                        <a:buFont typeface="Arial" panose="020B0604020202020204" pitchFamily="34" charset="0"/>
                        <a:buChar char="•"/>
                      </a:pPr>
                      <a:r>
                        <a:rPr lang="en-US" dirty="0"/>
                        <a:t>12 track-hoe-days</a:t>
                      </a:r>
                    </a:p>
                    <a:p>
                      <a:pPr marL="285750" indent="-285750">
                        <a:buFont typeface="Arial" panose="020B0604020202020204" pitchFamily="34" charset="0"/>
                        <a:buChar char="•"/>
                      </a:pPr>
                      <a:r>
                        <a:rPr lang="en-US" dirty="0"/>
                        <a:t>6 dump-truck-days</a:t>
                      </a:r>
                    </a:p>
                    <a:p>
                      <a:pPr marL="285750" indent="-285750">
                        <a:buFont typeface="Arial" panose="020B0604020202020204" pitchFamily="34" charset="0"/>
                        <a:buChar char="•"/>
                      </a:pPr>
                      <a:r>
                        <a:rPr lang="en-US" dirty="0"/>
                        <a:t>1 crane-day</a:t>
                      </a:r>
                    </a:p>
                    <a:p>
                      <a:pPr marL="285750" indent="-285750">
                        <a:buFont typeface="Arial" panose="020B0604020202020204" pitchFamily="34" charset="0"/>
                        <a:buChar char="•"/>
                      </a:pPr>
                      <a:r>
                        <a:rPr lang="en-US" dirty="0"/>
                        <a:t>4 concrete-truck-days</a:t>
                      </a:r>
                    </a:p>
                  </a:txBody>
                  <a:tcPr/>
                </a:tc>
                <a:tc>
                  <a:txBody>
                    <a:bodyPr/>
                    <a:lstStyle/>
                    <a:p>
                      <a:pPr algn="r"/>
                      <a:endParaRPr lang="en-US" dirty="0"/>
                    </a:p>
                    <a:p>
                      <a:pPr algn="r"/>
                      <a:endParaRPr lang="en-US" dirty="0"/>
                    </a:p>
                    <a:p>
                      <a:pPr algn="r"/>
                      <a:endParaRPr lang="en-US" dirty="0"/>
                    </a:p>
                    <a:p>
                      <a:pPr algn="r"/>
                      <a:r>
                        <a:rPr lang="en-US" b="1" dirty="0"/>
                        <a:t>$176,000</a:t>
                      </a:r>
                    </a:p>
                  </a:txBody>
                  <a:tcPr/>
                </a:tc>
                <a:extLst>
                  <a:ext uri="{0D108BD9-81ED-4DB2-BD59-A6C34878D82A}">
                    <a16:rowId xmlns:a16="http://schemas.microsoft.com/office/drawing/2014/main" val="348258760"/>
                  </a:ext>
                </a:extLst>
              </a:tr>
              <a:tr h="711804">
                <a:tc>
                  <a:txBody>
                    <a:bodyPr/>
                    <a:lstStyle/>
                    <a:p>
                      <a:pPr>
                        <a:lnSpc>
                          <a:spcPct val="150000"/>
                        </a:lnSpc>
                      </a:pPr>
                      <a:r>
                        <a:rPr lang="en-US" b="1" dirty="0"/>
                        <a:t>Total</a:t>
                      </a:r>
                    </a:p>
                  </a:txBody>
                  <a:tcPr/>
                </a:tc>
                <a:tc>
                  <a:txBody>
                    <a:bodyPr/>
                    <a:lstStyle/>
                    <a:p>
                      <a:endParaRPr lang="en-US" dirty="0"/>
                    </a:p>
                  </a:txBody>
                  <a:tcPr/>
                </a:tc>
                <a:tc>
                  <a:txBody>
                    <a:bodyPr/>
                    <a:lstStyle/>
                    <a:p>
                      <a:endParaRPr lang="en-US" dirty="0"/>
                    </a:p>
                    <a:p>
                      <a:pPr algn="r"/>
                      <a:r>
                        <a:rPr lang="en-US" sz="2000" b="1" u="sng" dirty="0"/>
                        <a:t>$33,342,244</a:t>
                      </a:r>
                    </a:p>
                  </a:txBody>
                  <a:tcPr/>
                </a:tc>
                <a:extLst>
                  <a:ext uri="{0D108BD9-81ED-4DB2-BD59-A6C34878D82A}">
                    <a16:rowId xmlns:a16="http://schemas.microsoft.com/office/drawing/2014/main" val="333270449"/>
                  </a:ext>
                </a:extLst>
              </a:tr>
            </a:tbl>
          </a:graphicData>
        </a:graphic>
      </p:graphicFrame>
      <p:sp>
        <p:nvSpPr>
          <p:cNvPr id="6" name="Rectangle 5">
            <a:extLst>
              <a:ext uri="{FF2B5EF4-FFF2-40B4-BE49-F238E27FC236}">
                <a16:creationId xmlns:a16="http://schemas.microsoft.com/office/drawing/2014/main" id="{FD2BF659-BE24-CB43-8880-7B2C7261F92A}"/>
              </a:ext>
            </a:extLst>
          </p:cNvPr>
          <p:cNvSpPr/>
          <p:nvPr/>
        </p:nvSpPr>
        <p:spPr>
          <a:xfrm>
            <a:off x="5399902" y="3151477"/>
            <a:ext cx="1569308" cy="5550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7">
            <a:extLst>
              <a:ext uri="{FF2B5EF4-FFF2-40B4-BE49-F238E27FC236}">
                <a16:creationId xmlns:a16="http://schemas.microsoft.com/office/drawing/2014/main" id="{9D5EF90D-4233-434B-AEA5-0898007169B2}"/>
              </a:ext>
            </a:extLst>
          </p:cNvPr>
          <p:cNvGraphicFramePr>
            <a:graphicFrameLocks noGrp="1"/>
          </p:cNvGraphicFramePr>
          <p:nvPr>
            <p:extLst>
              <p:ext uri="{D42A27DB-BD31-4B8C-83A1-F6EECF244321}">
                <p14:modId xmlns:p14="http://schemas.microsoft.com/office/powerpoint/2010/main" val="1317755553"/>
              </p:ext>
            </p:extLst>
          </p:nvPr>
        </p:nvGraphicFramePr>
        <p:xfrm>
          <a:off x="0" y="0"/>
          <a:ext cx="6402251" cy="3602990"/>
        </p:xfrm>
        <a:graphic>
          <a:graphicData uri="http://schemas.openxmlformats.org/drawingml/2006/table">
            <a:tbl>
              <a:tblPr firstRow="1" bandRow="1">
                <a:tableStyleId>{5C22544A-7EE6-4342-B048-85BDC9FD1C3A}</a:tableStyleId>
              </a:tblPr>
              <a:tblGrid>
                <a:gridCol w="1216297">
                  <a:extLst>
                    <a:ext uri="{9D8B030D-6E8A-4147-A177-3AD203B41FA5}">
                      <a16:colId xmlns:a16="http://schemas.microsoft.com/office/drawing/2014/main" val="1944432691"/>
                    </a:ext>
                  </a:extLst>
                </a:gridCol>
                <a:gridCol w="3553097">
                  <a:extLst>
                    <a:ext uri="{9D8B030D-6E8A-4147-A177-3AD203B41FA5}">
                      <a16:colId xmlns:a16="http://schemas.microsoft.com/office/drawing/2014/main" val="1661844142"/>
                    </a:ext>
                  </a:extLst>
                </a:gridCol>
                <a:gridCol w="1632857">
                  <a:extLst>
                    <a:ext uri="{9D8B030D-6E8A-4147-A177-3AD203B41FA5}">
                      <a16:colId xmlns:a16="http://schemas.microsoft.com/office/drawing/2014/main" val="1607563751"/>
                    </a:ext>
                  </a:extLst>
                </a:gridCol>
              </a:tblGrid>
              <a:tr h="327831">
                <a:tc>
                  <a:txBody>
                    <a:bodyPr/>
                    <a:lstStyle/>
                    <a:p>
                      <a:endParaRPr lang="en-US" dirty="0"/>
                    </a:p>
                  </a:txBody>
                  <a:tcPr/>
                </a:tc>
                <a:tc>
                  <a:txBody>
                    <a:bodyPr/>
                    <a:lstStyle/>
                    <a:p>
                      <a:pPr algn="ctr">
                        <a:lnSpc>
                          <a:spcPct val="150000"/>
                        </a:lnSpc>
                      </a:pPr>
                      <a:r>
                        <a:rPr lang="en-US" dirty="0"/>
                        <a:t>Solution</a:t>
                      </a:r>
                    </a:p>
                  </a:txBody>
                  <a:tcPr/>
                </a:tc>
                <a:tc>
                  <a:txBody>
                    <a:bodyPr/>
                    <a:lstStyle/>
                    <a:p>
                      <a:pPr algn="r">
                        <a:lnSpc>
                          <a:spcPct val="150000"/>
                        </a:lnSpc>
                      </a:pPr>
                      <a:r>
                        <a:rPr lang="en-US" dirty="0"/>
                        <a:t>Cost</a:t>
                      </a:r>
                    </a:p>
                  </a:txBody>
                  <a:tcPr/>
                </a:tc>
                <a:extLst>
                  <a:ext uri="{0D108BD9-81ED-4DB2-BD59-A6C34878D82A}">
                    <a16:rowId xmlns:a16="http://schemas.microsoft.com/office/drawing/2014/main" val="2769426632"/>
                  </a:ext>
                </a:extLst>
              </a:tr>
              <a:tr h="913857">
                <a:tc>
                  <a:txBody>
                    <a:bodyPr/>
                    <a:lstStyle/>
                    <a:p>
                      <a:pPr>
                        <a:lnSpc>
                          <a:spcPct val="150000"/>
                        </a:lnSpc>
                      </a:pPr>
                      <a:r>
                        <a:rPr lang="en-US" b="1" dirty="0"/>
                        <a:t>Hydraulics &amp; Civil Design</a:t>
                      </a:r>
                    </a:p>
                  </a:txBody>
                  <a:tcPr/>
                </a:tc>
                <a:tc>
                  <a:txBody>
                    <a:bodyPr/>
                    <a:lstStyle/>
                    <a:p>
                      <a:pPr marL="285750" indent="-285750">
                        <a:lnSpc>
                          <a:spcPct val="150000"/>
                        </a:lnSpc>
                        <a:buFont typeface="Arial" panose="020B0604020202020204" pitchFamily="34" charset="0"/>
                        <a:buChar char="•"/>
                      </a:pPr>
                      <a:r>
                        <a:rPr lang="en-US" dirty="0"/>
                        <a:t>.25”, .312”, and .5” schedules</a:t>
                      </a:r>
                    </a:p>
                    <a:p>
                      <a:pPr marL="285750" indent="-285750">
                        <a:lnSpc>
                          <a:spcPct val="150000"/>
                        </a:lnSpc>
                        <a:buFont typeface="Arial" panose="020B0604020202020204" pitchFamily="34" charset="0"/>
                        <a:buChar char="•"/>
                      </a:pPr>
                      <a:r>
                        <a:rPr lang="en-US" dirty="0"/>
                        <a:t>Pump E</a:t>
                      </a:r>
                    </a:p>
                    <a:p>
                      <a:pPr marL="285750" indent="-285750">
                        <a:lnSpc>
                          <a:spcPct val="150000"/>
                        </a:lnSpc>
                        <a:buFont typeface="Arial" panose="020B0604020202020204" pitchFamily="34" charset="0"/>
                        <a:buChar char="•"/>
                      </a:pPr>
                      <a:r>
                        <a:rPr lang="en-US" dirty="0"/>
                        <a:t>Junction 10 pump location</a:t>
                      </a:r>
                    </a:p>
                  </a:txBody>
                  <a:tcPr/>
                </a:tc>
                <a:tc>
                  <a:txBody>
                    <a:bodyPr/>
                    <a:lstStyle/>
                    <a:p>
                      <a:pPr algn="r">
                        <a:lnSpc>
                          <a:spcPct val="200000"/>
                        </a:lnSpc>
                      </a:pPr>
                      <a:endParaRPr lang="en-US" b="1" dirty="0"/>
                    </a:p>
                    <a:p>
                      <a:pPr algn="r">
                        <a:lnSpc>
                          <a:spcPct val="250000"/>
                        </a:lnSpc>
                      </a:pPr>
                      <a:r>
                        <a:rPr lang="en-US" b="1" dirty="0"/>
                        <a:t>$69,476,812</a:t>
                      </a:r>
                    </a:p>
                  </a:txBody>
                  <a:tcPr/>
                </a:tc>
                <a:extLst>
                  <a:ext uri="{0D108BD9-81ED-4DB2-BD59-A6C34878D82A}">
                    <a16:rowId xmlns:a16="http://schemas.microsoft.com/office/drawing/2014/main" val="1276461503"/>
                  </a:ext>
                </a:extLst>
              </a:tr>
              <a:tr h="846482">
                <a:tc>
                  <a:txBody>
                    <a:bodyPr/>
                    <a:lstStyle/>
                    <a:p>
                      <a:pPr>
                        <a:lnSpc>
                          <a:spcPct val="150000"/>
                        </a:lnSpc>
                      </a:pPr>
                      <a:r>
                        <a:rPr lang="en-US" b="1" dirty="0"/>
                        <a:t>Equipment</a:t>
                      </a:r>
                    </a:p>
                  </a:txBody>
                  <a:tcPr/>
                </a:tc>
                <a:tc>
                  <a:txBody>
                    <a:bodyPr/>
                    <a:lstStyle/>
                    <a:p>
                      <a:pPr marL="285750" indent="-285750">
                        <a:buFont typeface="Arial" panose="020B0604020202020204" pitchFamily="34" charset="0"/>
                        <a:buChar char="•"/>
                      </a:pPr>
                      <a:r>
                        <a:rPr lang="en-US" dirty="0"/>
                        <a:t>350 track-hoe-days</a:t>
                      </a:r>
                    </a:p>
                    <a:p>
                      <a:pPr marL="285750" indent="-285750">
                        <a:buFont typeface="Arial" panose="020B0604020202020204" pitchFamily="34" charset="0"/>
                        <a:buChar char="•"/>
                      </a:pPr>
                      <a:r>
                        <a:rPr lang="en-US" dirty="0"/>
                        <a:t>1160 dump-truck-days</a:t>
                      </a:r>
                    </a:p>
                    <a:p>
                      <a:pPr marL="285750" indent="-285750">
                        <a:buFont typeface="Arial" panose="020B0604020202020204" pitchFamily="34" charset="0"/>
                        <a:buChar char="•"/>
                      </a:pPr>
                      <a:r>
                        <a:rPr lang="en-US" dirty="0"/>
                        <a:t>1 crane-day</a:t>
                      </a:r>
                    </a:p>
                    <a:p>
                      <a:pPr marL="285750" indent="-285750">
                        <a:buFont typeface="Arial" panose="020B0604020202020204" pitchFamily="34" charset="0"/>
                        <a:buChar char="•"/>
                      </a:pPr>
                      <a:r>
                        <a:rPr lang="en-US" dirty="0"/>
                        <a:t>5 concrete-truck-days</a:t>
                      </a:r>
                    </a:p>
                  </a:txBody>
                  <a:tcPr/>
                </a:tc>
                <a:tc>
                  <a:txBody>
                    <a:bodyPr/>
                    <a:lstStyle/>
                    <a:p>
                      <a:pPr algn="r"/>
                      <a:endParaRPr lang="en-US" dirty="0"/>
                    </a:p>
                    <a:p>
                      <a:pPr algn="r"/>
                      <a:endParaRPr lang="en-US" dirty="0"/>
                    </a:p>
                    <a:p>
                      <a:pPr algn="r"/>
                      <a:endParaRPr lang="en-US" dirty="0"/>
                    </a:p>
                    <a:p>
                      <a:pPr algn="r"/>
                      <a:r>
                        <a:rPr lang="en-US" b="1" dirty="0"/>
                        <a:t>$3,035,000</a:t>
                      </a:r>
                    </a:p>
                  </a:txBody>
                  <a:tcPr/>
                </a:tc>
                <a:extLst>
                  <a:ext uri="{0D108BD9-81ED-4DB2-BD59-A6C34878D82A}">
                    <a16:rowId xmlns:a16="http://schemas.microsoft.com/office/drawing/2014/main" val="348258760"/>
                  </a:ext>
                </a:extLst>
              </a:tr>
              <a:tr h="477503">
                <a:tc>
                  <a:txBody>
                    <a:bodyPr/>
                    <a:lstStyle/>
                    <a:p>
                      <a:pPr>
                        <a:lnSpc>
                          <a:spcPct val="150000"/>
                        </a:lnSpc>
                      </a:pPr>
                      <a:r>
                        <a:rPr lang="en-US" b="1" dirty="0"/>
                        <a:t>Total</a:t>
                      </a:r>
                    </a:p>
                  </a:txBody>
                  <a:tcPr/>
                </a:tc>
                <a:tc>
                  <a:txBody>
                    <a:bodyPr/>
                    <a:lstStyle/>
                    <a:p>
                      <a:endParaRPr lang="en-US" dirty="0"/>
                    </a:p>
                  </a:txBody>
                  <a:tcPr/>
                </a:tc>
                <a:tc>
                  <a:txBody>
                    <a:bodyPr/>
                    <a:lstStyle/>
                    <a:p>
                      <a:endParaRPr lang="en-US" dirty="0"/>
                    </a:p>
                    <a:p>
                      <a:pPr algn="r"/>
                      <a:r>
                        <a:rPr lang="en-US" sz="2000" b="1" u="sng" dirty="0"/>
                        <a:t>$72,511,812</a:t>
                      </a:r>
                    </a:p>
                  </a:txBody>
                  <a:tcPr/>
                </a:tc>
                <a:extLst>
                  <a:ext uri="{0D108BD9-81ED-4DB2-BD59-A6C34878D82A}">
                    <a16:rowId xmlns:a16="http://schemas.microsoft.com/office/drawing/2014/main" val="333270449"/>
                  </a:ext>
                </a:extLst>
              </a:tr>
            </a:tbl>
          </a:graphicData>
        </a:graphic>
      </p:graphicFrame>
      <p:sp>
        <p:nvSpPr>
          <p:cNvPr id="8" name="TextBox 7">
            <a:extLst>
              <a:ext uri="{FF2B5EF4-FFF2-40B4-BE49-F238E27FC236}">
                <a16:creationId xmlns:a16="http://schemas.microsoft.com/office/drawing/2014/main" id="{C2EF3BE0-9BFE-5F40-9AD3-22C52F5DE990}"/>
              </a:ext>
            </a:extLst>
          </p:cNvPr>
          <p:cNvSpPr txBox="1"/>
          <p:nvPr/>
        </p:nvSpPr>
        <p:spPr>
          <a:xfrm>
            <a:off x="1149880" y="4324864"/>
            <a:ext cx="2693071" cy="584775"/>
          </a:xfrm>
          <a:prstGeom prst="rect">
            <a:avLst/>
          </a:prstGeom>
          <a:noFill/>
          <a:ln>
            <a:solidFill>
              <a:srgbClr val="FF0000"/>
            </a:solidFill>
          </a:ln>
        </p:spPr>
        <p:txBody>
          <a:bodyPr wrap="square" rtlCol="0">
            <a:spAutoFit/>
          </a:bodyPr>
          <a:lstStyle/>
          <a:p>
            <a:r>
              <a:rPr lang="en-US" sz="3200" b="1" dirty="0">
                <a:solidFill>
                  <a:srgbClr val="FF0000"/>
                </a:solidFill>
              </a:rPr>
              <a:t>Initial Solution</a:t>
            </a:r>
          </a:p>
        </p:txBody>
      </p:sp>
      <p:cxnSp>
        <p:nvCxnSpPr>
          <p:cNvPr id="10" name="Straight Arrow Connector 9">
            <a:extLst>
              <a:ext uri="{FF2B5EF4-FFF2-40B4-BE49-F238E27FC236}">
                <a16:creationId xmlns:a16="http://schemas.microsoft.com/office/drawing/2014/main" id="{63F7030F-EC63-E242-94DA-03CDF43AC2C7}"/>
              </a:ext>
            </a:extLst>
          </p:cNvPr>
          <p:cNvCxnSpPr>
            <a:cxnSpLocks/>
            <a:stCxn id="8" idx="0"/>
          </p:cNvCxnSpPr>
          <p:nvPr/>
        </p:nvCxnSpPr>
        <p:spPr>
          <a:xfrm flipH="1" flipV="1">
            <a:off x="2496415" y="3602990"/>
            <a:ext cx="1" cy="7218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DB60264-D809-A443-AC43-7C8FAB07A15F}"/>
              </a:ext>
            </a:extLst>
          </p:cNvPr>
          <p:cNvSpPr txBox="1"/>
          <p:nvPr/>
        </p:nvSpPr>
        <p:spPr>
          <a:xfrm>
            <a:off x="2529601" y="5827775"/>
            <a:ext cx="938411" cy="584775"/>
          </a:xfrm>
          <a:prstGeom prst="rect">
            <a:avLst/>
          </a:prstGeom>
          <a:noFill/>
          <a:ln>
            <a:solidFill>
              <a:srgbClr val="FF0000"/>
            </a:solidFill>
          </a:ln>
        </p:spPr>
        <p:txBody>
          <a:bodyPr wrap="square" rtlCol="0">
            <a:spAutoFit/>
          </a:bodyPr>
          <a:lstStyle/>
          <a:p>
            <a:pPr algn="ctr"/>
            <a:r>
              <a:rPr lang="en-US" sz="3200" b="1" dirty="0">
                <a:solidFill>
                  <a:srgbClr val="FF0000"/>
                </a:solidFill>
              </a:rPr>
              <a:t>ZBE</a:t>
            </a:r>
          </a:p>
        </p:txBody>
      </p:sp>
      <p:cxnSp>
        <p:nvCxnSpPr>
          <p:cNvPr id="12" name="Straight Arrow Connector 11">
            <a:extLst>
              <a:ext uri="{FF2B5EF4-FFF2-40B4-BE49-F238E27FC236}">
                <a16:creationId xmlns:a16="http://schemas.microsoft.com/office/drawing/2014/main" id="{6B74E267-A04E-6841-A61D-2AF67186C1AD}"/>
              </a:ext>
            </a:extLst>
          </p:cNvPr>
          <p:cNvCxnSpPr>
            <a:cxnSpLocks/>
            <a:stCxn id="11" idx="3"/>
          </p:cNvCxnSpPr>
          <p:nvPr/>
        </p:nvCxnSpPr>
        <p:spPr>
          <a:xfrm>
            <a:off x="3468012" y="6120163"/>
            <a:ext cx="193189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9780F8A-FB0B-A84F-8F06-73536595043C}"/>
              </a:ext>
            </a:extLst>
          </p:cNvPr>
          <p:cNvSpPr txBox="1"/>
          <p:nvPr/>
        </p:nvSpPr>
        <p:spPr>
          <a:xfrm>
            <a:off x="7068065" y="481914"/>
            <a:ext cx="3257302" cy="707886"/>
          </a:xfrm>
          <a:prstGeom prst="rect">
            <a:avLst/>
          </a:prstGeom>
          <a:noFill/>
        </p:spPr>
        <p:txBody>
          <a:bodyPr wrap="none" rtlCol="0">
            <a:spAutoFit/>
          </a:bodyPr>
          <a:lstStyle/>
          <a:p>
            <a:r>
              <a:rPr lang="en-US" sz="4000" b="1" dirty="0"/>
              <a:t>Cost Summary</a:t>
            </a:r>
          </a:p>
        </p:txBody>
      </p:sp>
      <p:sp>
        <p:nvSpPr>
          <p:cNvPr id="20" name="TextBox 19">
            <a:extLst>
              <a:ext uri="{FF2B5EF4-FFF2-40B4-BE49-F238E27FC236}">
                <a16:creationId xmlns:a16="http://schemas.microsoft.com/office/drawing/2014/main" id="{B36012CD-C7CD-2B49-9C8D-C32EBBE77908}"/>
              </a:ext>
            </a:extLst>
          </p:cNvPr>
          <p:cNvSpPr txBox="1"/>
          <p:nvPr/>
        </p:nvSpPr>
        <p:spPr>
          <a:xfrm>
            <a:off x="7261540" y="1663174"/>
            <a:ext cx="4477379" cy="1077218"/>
          </a:xfrm>
          <a:prstGeom prst="rect">
            <a:avLst/>
          </a:prstGeom>
          <a:noFill/>
          <a:ln w="38100">
            <a:solidFill>
              <a:srgbClr val="FF0000"/>
            </a:solidFill>
          </a:ln>
        </p:spPr>
        <p:txBody>
          <a:bodyPr wrap="square" rtlCol="0">
            <a:spAutoFit/>
          </a:bodyPr>
          <a:lstStyle/>
          <a:p>
            <a:r>
              <a:rPr lang="en-US" sz="3200" dirty="0"/>
              <a:t>A savings of </a:t>
            </a:r>
            <a:r>
              <a:rPr lang="en-US" sz="3200" b="1" dirty="0">
                <a:solidFill>
                  <a:srgbClr val="00B050"/>
                </a:solidFill>
              </a:rPr>
              <a:t>$39,169,568 </a:t>
            </a:r>
            <a:r>
              <a:rPr lang="en-US" sz="3200" dirty="0"/>
              <a:t>compared to initial design</a:t>
            </a:r>
          </a:p>
        </p:txBody>
      </p:sp>
    </p:spTree>
    <p:extLst>
      <p:ext uri="{BB962C8B-B14F-4D97-AF65-F5344CB8AC3E}">
        <p14:creationId xmlns:p14="http://schemas.microsoft.com/office/powerpoint/2010/main" val="284867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25B8-8001-FE4E-B13C-B76521F9165A}"/>
              </a:ext>
            </a:extLst>
          </p:cNvPr>
          <p:cNvSpPr>
            <a:spLocks noGrp="1"/>
          </p:cNvSpPr>
          <p:nvPr>
            <p:ph type="title"/>
          </p:nvPr>
        </p:nvSpPr>
        <p:spPr/>
        <p:txBody>
          <a:bodyPr/>
          <a:lstStyle/>
          <a:p>
            <a:pPr algn="ctr"/>
            <a:r>
              <a:rPr lang="en-US" dirty="0"/>
              <a:t>Risk Assessment </a:t>
            </a:r>
          </a:p>
        </p:txBody>
      </p:sp>
      <p:sp>
        <p:nvSpPr>
          <p:cNvPr id="3" name="Content Placeholder 2">
            <a:extLst>
              <a:ext uri="{FF2B5EF4-FFF2-40B4-BE49-F238E27FC236}">
                <a16:creationId xmlns:a16="http://schemas.microsoft.com/office/drawing/2014/main" id="{531E0832-104D-9C42-83DB-45DD65208156}"/>
              </a:ext>
            </a:extLst>
          </p:cNvPr>
          <p:cNvSpPr>
            <a:spLocks noGrp="1"/>
          </p:cNvSpPr>
          <p:nvPr>
            <p:ph idx="1"/>
          </p:nvPr>
        </p:nvSpPr>
        <p:spPr>
          <a:xfrm>
            <a:off x="2901778" y="1973197"/>
            <a:ext cx="6388444" cy="2911605"/>
          </a:xfrm>
        </p:spPr>
        <p:txBody>
          <a:bodyPr>
            <a:normAutofit/>
          </a:bodyPr>
          <a:lstStyle/>
          <a:p>
            <a:pPr marL="571500" indent="-571500">
              <a:buAutoNum type="romanUcPeriod"/>
            </a:pPr>
            <a:r>
              <a:rPr lang="en-US" sz="3200" dirty="0"/>
              <a:t>Combination of pipe thickness</a:t>
            </a:r>
          </a:p>
          <a:p>
            <a:pPr marL="571500" indent="-571500">
              <a:buAutoNum type="romanUcPeriod"/>
            </a:pPr>
            <a:r>
              <a:rPr lang="en-US" sz="3200" dirty="0"/>
              <a:t>Pump placement </a:t>
            </a:r>
          </a:p>
          <a:p>
            <a:pPr marL="571500" indent="-571500">
              <a:buAutoNum type="romanUcPeriod"/>
            </a:pPr>
            <a:r>
              <a:rPr lang="en-US" sz="3200" dirty="0"/>
              <a:t>Pump site leveling </a:t>
            </a:r>
          </a:p>
          <a:p>
            <a:pPr marL="571500" indent="-571500">
              <a:buAutoNum type="romanUcPeriod"/>
            </a:pPr>
            <a:r>
              <a:rPr lang="en-US" sz="3200" dirty="0"/>
              <a:t>Time</a:t>
            </a:r>
          </a:p>
          <a:p>
            <a:pPr marL="571500" indent="-571500">
              <a:buAutoNum type="romanUcPeriod"/>
            </a:pPr>
            <a:r>
              <a:rPr lang="en-US" sz="3200" dirty="0"/>
              <a:t>Calculation of work truck quantity </a:t>
            </a:r>
          </a:p>
        </p:txBody>
      </p:sp>
    </p:spTree>
    <p:extLst>
      <p:ext uri="{BB962C8B-B14F-4D97-AF65-F5344CB8AC3E}">
        <p14:creationId xmlns:p14="http://schemas.microsoft.com/office/powerpoint/2010/main" val="66091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295-152E-9144-850D-C09E6899CB86}"/>
              </a:ext>
            </a:extLst>
          </p:cNvPr>
          <p:cNvSpPr>
            <a:spLocks noGrp="1"/>
          </p:cNvSpPr>
          <p:nvPr>
            <p:ph type="title"/>
          </p:nvPr>
        </p:nvSpPr>
        <p:spPr>
          <a:xfrm>
            <a:off x="838200" y="365126"/>
            <a:ext cx="10515600" cy="849480"/>
          </a:xfrm>
        </p:spPr>
        <p:txBody>
          <a:bodyPr/>
          <a:lstStyle/>
          <a:p>
            <a:pPr algn="ctr"/>
            <a:r>
              <a:rPr lang="en-US" b="1" dirty="0"/>
              <a:t>Proposed Innovation Concept</a:t>
            </a:r>
          </a:p>
        </p:txBody>
      </p:sp>
      <p:sp>
        <p:nvSpPr>
          <p:cNvPr id="3" name="Content Placeholder 2">
            <a:extLst>
              <a:ext uri="{FF2B5EF4-FFF2-40B4-BE49-F238E27FC236}">
                <a16:creationId xmlns:a16="http://schemas.microsoft.com/office/drawing/2014/main" id="{8640F600-B9D9-F246-8924-D74A8E739F38}"/>
              </a:ext>
            </a:extLst>
          </p:cNvPr>
          <p:cNvSpPr>
            <a:spLocks noGrp="1"/>
          </p:cNvSpPr>
          <p:nvPr>
            <p:ph idx="1"/>
          </p:nvPr>
        </p:nvSpPr>
        <p:spPr>
          <a:xfrm>
            <a:off x="807804" y="1355465"/>
            <a:ext cx="4279206" cy="1486040"/>
          </a:xfrm>
        </p:spPr>
        <p:txBody>
          <a:bodyPr>
            <a:normAutofit fontScale="92500"/>
          </a:bodyPr>
          <a:lstStyle/>
          <a:p>
            <a:r>
              <a:rPr lang="en-US" dirty="0"/>
              <a:t>One large pump creates a large pressure increase</a:t>
            </a:r>
          </a:p>
          <a:p>
            <a:pPr lvl="1"/>
            <a:r>
              <a:rPr lang="en-US" dirty="0"/>
              <a:t>This corresponds to a requirement for thicker walls</a:t>
            </a:r>
          </a:p>
        </p:txBody>
      </p:sp>
      <p:grpSp>
        <p:nvGrpSpPr>
          <p:cNvPr id="4" name="Group 3">
            <a:extLst>
              <a:ext uri="{FF2B5EF4-FFF2-40B4-BE49-F238E27FC236}">
                <a16:creationId xmlns:a16="http://schemas.microsoft.com/office/drawing/2014/main" id="{8DCC45D2-3693-4D25-A679-5CA26E38B90F}"/>
              </a:ext>
            </a:extLst>
          </p:cNvPr>
          <p:cNvGrpSpPr/>
          <p:nvPr/>
        </p:nvGrpSpPr>
        <p:grpSpPr>
          <a:xfrm>
            <a:off x="5122107" y="1484851"/>
            <a:ext cx="6231692" cy="1530512"/>
            <a:chOff x="1358719" y="2996829"/>
            <a:chExt cx="8429093" cy="3569303"/>
          </a:xfrm>
        </p:grpSpPr>
        <p:cxnSp>
          <p:nvCxnSpPr>
            <p:cNvPr id="5" name="Straight Connector 4">
              <a:extLst>
                <a:ext uri="{FF2B5EF4-FFF2-40B4-BE49-F238E27FC236}">
                  <a16:creationId xmlns:a16="http://schemas.microsoft.com/office/drawing/2014/main" id="{0CCDAD2F-BD99-5749-A7D4-18E863D4806F}"/>
                </a:ext>
              </a:extLst>
            </p:cNvPr>
            <p:cNvCxnSpPr/>
            <p:nvPr/>
          </p:nvCxnSpPr>
          <p:spPr>
            <a:xfrm>
              <a:off x="1847461" y="3097861"/>
              <a:ext cx="0" cy="307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132654E-E379-E146-A510-BC00E07AB25B}"/>
                </a:ext>
              </a:extLst>
            </p:cNvPr>
            <p:cNvCxnSpPr>
              <a:cxnSpLocks/>
            </p:cNvCxnSpPr>
            <p:nvPr/>
          </p:nvCxnSpPr>
          <p:spPr>
            <a:xfrm flipH="1">
              <a:off x="1847461" y="6176963"/>
              <a:ext cx="77257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D94DF8-0C8B-AC43-A1DE-C9D87588A10B}"/>
                </a:ext>
              </a:extLst>
            </p:cNvPr>
            <p:cNvCxnSpPr>
              <a:cxnSpLocks/>
            </p:cNvCxnSpPr>
            <p:nvPr/>
          </p:nvCxnSpPr>
          <p:spPr>
            <a:xfrm flipH="1" flipV="1">
              <a:off x="1852127" y="4900273"/>
              <a:ext cx="1004596" cy="268886"/>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C51D2C7-FC24-1E41-AB8B-E868B08535D8}"/>
                </a:ext>
              </a:extLst>
            </p:cNvPr>
            <p:cNvCxnSpPr>
              <a:cxnSpLocks/>
            </p:cNvCxnSpPr>
            <p:nvPr/>
          </p:nvCxnSpPr>
          <p:spPr>
            <a:xfrm flipV="1">
              <a:off x="2856723" y="3265714"/>
              <a:ext cx="0" cy="1903445"/>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6285797-C98B-9240-BCF5-74D39B5170D2}"/>
                </a:ext>
              </a:extLst>
            </p:cNvPr>
            <p:cNvCxnSpPr>
              <a:cxnSpLocks/>
            </p:cNvCxnSpPr>
            <p:nvPr/>
          </p:nvCxnSpPr>
          <p:spPr>
            <a:xfrm flipH="1" flipV="1">
              <a:off x="2856723" y="3268841"/>
              <a:ext cx="6100665" cy="1765875"/>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80D34C9-64DA-E84F-872A-6D1E32F97633}"/>
                </a:ext>
              </a:extLst>
            </p:cNvPr>
            <p:cNvCxnSpPr>
              <a:cxnSpLocks/>
            </p:cNvCxnSpPr>
            <p:nvPr/>
          </p:nvCxnSpPr>
          <p:spPr>
            <a:xfrm flipV="1">
              <a:off x="2856723" y="2996829"/>
              <a:ext cx="0" cy="3180134"/>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67749D8-AC3F-994C-B5D5-6BE4C222FD2C}"/>
                </a:ext>
              </a:extLst>
            </p:cNvPr>
            <p:cNvCxnSpPr>
              <a:cxnSpLocks/>
            </p:cNvCxnSpPr>
            <p:nvPr/>
          </p:nvCxnSpPr>
          <p:spPr>
            <a:xfrm>
              <a:off x="1847461" y="5034716"/>
              <a:ext cx="794035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B9B85174-7840-734A-BEE8-DD70EF076005}"/>
                </a:ext>
              </a:extLst>
            </p:cNvPr>
            <p:cNvSpPr txBox="1"/>
            <p:nvPr/>
          </p:nvSpPr>
          <p:spPr>
            <a:xfrm rot="16200000">
              <a:off x="721654" y="5559735"/>
              <a:ext cx="1643462" cy="369332"/>
            </a:xfrm>
            <a:prstGeom prst="rect">
              <a:avLst/>
            </a:prstGeom>
            <a:noFill/>
          </p:spPr>
          <p:txBody>
            <a:bodyPr wrap="none" rtlCol="0">
              <a:spAutoFit/>
            </a:bodyPr>
            <a:lstStyle/>
            <a:p>
              <a:r>
                <a:rPr lang="en-US" dirty="0"/>
                <a:t>Gauge Pressure</a:t>
              </a:r>
            </a:p>
          </p:txBody>
        </p:sp>
        <p:sp>
          <p:nvSpPr>
            <p:cNvPr id="25" name="TextBox 24">
              <a:extLst>
                <a:ext uri="{FF2B5EF4-FFF2-40B4-BE49-F238E27FC236}">
                  <a16:creationId xmlns:a16="http://schemas.microsoft.com/office/drawing/2014/main" id="{6943D52C-C481-E940-9F60-78D5768FFD2C}"/>
                </a:ext>
              </a:extLst>
            </p:cNvPr>
            <p:cNvSpPr txBox="1"/>
            <p:nvPr/>
          </p:nvSpPr>
          <p:spPr>
            <a:xfrm>
              <a:off x="5108806" y="6160678"/>
              <a:ext cx="987193" cy="369332"/>
            </a:xfrm>
            <a:prstGeom prst="rect">
              <a:avLst/>
            </a:prstGeom>
            <a:noFill/>
          </p:spPr>
          <p:txBody>
            <a:bodyPr wrap="none" rtlCol="0">
              <a:spAutoFit/>
            </a:bodyPr>
            <a:lstStyle/>
            <a:p>
              <a:r>
                <a:rPr lang="en-US" dirty="0"/>
                <a:t>Distance</a:t>
              </a:r>
            </a:p>
          </p:txBody>
        </p:sp>
        <p:sp>
          <p:nvSpPr>
            <p:cNvPr id="26" name="TextBox 25">
              <a:extLst>
                <a:ext uri="{FF2B5EF4-FFF2-40B4-BE49-F238E27FC236}">
                  <a16:creationId xmlns:a16="http://schemas.microsoft.com/office/drawing/2014/main" id="{3D47ACEB-CCD5-2849-8BE6-A2B2580DC7C7}"/>
                </a:ext>
              </a:extLst>
            </p:cNvPr>
            <p:cNvSpPr txBox="1"/>
            <p:nvPr/>
          </p:nvSpPr>
          <p:spPr>
            <a:xfrm>
              <a:off x="4788456" y="5026573"/>
              <a:ext cx="3673442" cy="369332"/>
            </a:xfrm>
            <a:prstGeom prst="rect">
              <a:avLst/>
            </a:prstGeom>
            <a:noFill/>
          </p:spPr>
          <p:txBody>
            <a:bodyPr wrap="none" rtlCol="0">
              <a:spAutoFit/>
            </a:bodyPr>
            <a:lstStyle/>
            <a:p>
              <a:r>
                <a:rPr lang="en-US" dirty="0">
                  <a:solidFill>
                    <a:srgbClr val="FF0000"/>
                  </a:solidFill>
                </a:rPr>
                <a:t>Minimum required pressure at outlet</a:t>
              </a:r>
            </a:p>
          </p:txBody>
        </p:sp>
        <p:sp>
          <p:nvSpPr>
            <p:cNvPr id="27" name="TextBox 26">
              <a:extLst>
                <a:ext uri="{FF2B5EF4-FFF2-40B4-BE49-F238E27FC236}">
                  <a16:creationId xmlns:a16="http://schemas.microsoft.com/office/drawing/2014/main" id="{3C455EF3-1A89-4E41-819A-6B1CE604C87B}"/>
                </a:ext>
              </a:extLst>
            </p:cNvPr>
            <p:cNvSpPr txBox="1"/>
            <p:nvPr/>
          </p:nvSpPr>
          <p:spPr>
            <a:xfrm>
              <a:off x="2844469" y="5488395"/>
              <a:ext cx="1581652" cy="369332"/>
            </a:xfrm>
            <a:prstGeom prst="rect">
              <a:avLst/>
            </a:prstGeom>
            <a:noFill/>
          </p:spPr>
          <p:txBody>
            <a:bodyPr wrap="none" rtlCol="0">
              <a:spAutoFit/>
            </a:bodyPr>
            <a:lstStyle/>
            <a:p>
              <a:r>
                <a:rPr lang="en-US" dirty="0">
                  <a:solidFill>
                    <a:srgbClr val="0070C0"/>
                  </a:solidFill>
                </a:rPr>
                <a:t>Pump Location</a:t>
              </a:r>
            </a:p>
          </p:txBody>
        </p:sp>
      </p:grpSp>
      <p:cxnSp>
        <p:nvCxnSpPr>
          <p:cNvPr id="17" name="Straight Connector 16">
            <a:extLst>
              <a:ext uri="{FF2B5EF4-FFF2-40B4-BE49-F238E27FC236}">
                <a16:creationId xmlns:a16="http://schemas.microsoft.com/office/drawing/2014/main" id="{AB5A2FC5-760A-4F3C-8DF6-8C5AAA64172B}"/>
              </a:ext>
            </a:extLst>
          </p:cNvPr>
          <p:cNvCxnSpPr/>
          <p:nvPr/>
        </p:nvCxnSpPr>
        <p:spPr>
          <a:xfrm>
            <a:off x="5483437" y="3226727"/>
            <a:ext cx="0" cy="13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8BBCEE-91E0-4585-A1E2-6781B488A166}"/>
              </a:ext>
            </a:extLst>
          </p:cNvPr>
          <p:cNvCxnSpPr>
            <a:cxnSpLocks/>
          </p:cNvCxnSpPr>
          <p:nvPr/>
        </p:nvCxnSpPr>
        <p:spPr>
          <a:xfrm flipH="1">
            <a:off x="5483437" y="4547042"/>
            <a:ext cx="5711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ACF392-3808-4C84-AF30-EAAB6171ED30}"/>
              </a:ext>
            </a:extLst>
          </p:cNvPr>
          <p:cNvCxnSpPr>
            <a:cxnSpLocks/>
          </p:cNvCxnSpPr>
          <p:nvPr/>
        </p:nvCxnSpPr>
        <p:spPr>
          <a:xfrm flipH="1" flipV="1">
            <a:off x="5486886" y="3999599"/>
            <a:ext cx="742705" cy="115298"/>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CFBE1AD-F8C2-4DB5-9935-56CD1B3AD5D8}"/>
              </a:ext>
            </a:extLst>
          </p:cNvPr>
          <p:cNvCxnSpPr>
            <a:cxnSpLocks/>
          </p:cNvCxnSpPr>
          <p:nvPr/>
        </p:nvCxnSpPr>
        <p:spPr>
          <a:xfrm flipV="1">
            <a:off x="6220531" y="3176422"/>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41341D8-070C-411B-8ACD-8D0FC25B8D0E}"/>
              </a:ext>
            </a:extLst>
          </p:cNvPr>
          <p:cNvCxnSpPr>
            <a:cxnSpLocks/>
          </p:cNvCxnSpPr>
          <p:nvPr/>
        </p:nvCxnSpPr>
        <p:spPr>
          <a:xfrm>
            <a:off x="5483438" y="4057871"/>
            <a:ext cx="587036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1C6C4D-7345-44A3-A1F6-8A815DC80808}"/>
              </a:ext>
            </a:extLst>
          </p:cNvPr>
          <p:cNvCxnSpPr>
            <a:cxnSpLocks/>
          </p:cNvCxnSpPr>
          <p:nvPr/>
        </p:nvCxnSpPr>
        <p:spPr>
          <a:xfrm flipH="1" flipV="1">
            <a:off x="6199235" y="3735076"/>
            <a:ext cx="1190624" cy="214475"/>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66C6117-4FE4-46AC-B46C-EF474E5845C7}"/>
              </a:ext>
            </a:extLst>
          </p:cNvPr>
          <p:cNvCxnSpPr>
            <a:cxnSpLocks/>
          </p:cNvCxnSpPr>
          <p:nvPr/>
        </p:nvCxnSpPr>
        <p:spPr>
          <a:xfrm flipH="1" flipV="1">
            <a:off x="7364574" y="3679009"/>
            <a:ext cx="1194210" cy="224257"/>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EE5119E-A5F0-4930-9E9C-87DCC1CC4F23}"/>
              </a:ext>
            </a:extLst>
          </p:cNvPr>
          <p:cNvCxnSpPr>
            <a:cxnSpLocks/>
          </p:cNvCxnSpPr>
          <p:nvPr/>
        </p:nvCxnSpPr>
        <p:spPr>
          <a:xfrm flipH="1" flipV="1">
            <a:off x="8555198" y="3672749"/>
            <a:ext cx="2246915" cy="381007"/>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2518900-3D23-48CC-9F5A-998CBB906359}"/>
              </a:ext>
            </a:extLst>
          </p:cNvPr>
          <p:cNvCxnSpPr>
            <a:cxnSpLocks/>
          </p:cNvCxnSpPr>
          <p:nvPr/>
        </p:nvCxnSpPr>
        <p:spPr>
          <a:xfrm flipV="1">
            <a:off x="6220531" y="3751933"/>
            <a:ext cx="0" cy="381007"/>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B2FB5F8-89F6-4804-B026-FD69415D1915}"/>
              </a:ext>
            </a:extLst>
          </p:cNvPr>
          <p:cNvCxnSpPr>
            <a:cxnSpLocks/>
          </p:cNvCxnSpPr>
          <p:nvPr/>
        </p:nvCxnSpPr>
        <p:spPr>
          <a:xfrm flipV="1">
            <a:off x="7389859" y="3676770"/>
            <a:ext cx="0" cy="304871"/>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C0841DF-ED6E-4D73-A947-2D4A78D25EE4}"/>
              </a:ext>
            </a:extLst>
          </p:cNvPr>
          <p:cNvCxnSpPr>
            <a:cxnSpLocks/>
          </p:cNvCxnSpPr>
          <p:nvPr/>
        </p:nvCxnSpPr>
        <p:spPr>
          <a:xfrm flipV="1">
            <a:off x="8555198" y="3672750"/>
            <a:ext cx="3586" cy="230516"/>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F638A9F-8CA2-42A6-B11E-23D82AB2B886}"/>
              </a:ext>
            </a:extLst>
          </p:cNvPr>
          <p:cNvCxnSpPr>
            <a:cxnSpLocks/>
          </p:cNvCxnSpPr>
          <p:nvPr/>
        </p:nvCxnSpPr>
        <p:spPr>
          <a:xfrm flipV="1">
            <a:off x="7389859" y="3183405"/>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3B7536-8125-4788-8D26-FDFC46D1BF88}"/>
              </a:ext>
            </a:extLst>
          </p:cNvPr>
          <p:cNvCxnSpPr>
            <a:cxnSpLocks/>
          </p:cNvCxnSpPr>
          <p:nvPr/>
        </p:nvCxnSpPr>
        <p:spPr>
          <a:xfrm flipV="1">
            <a:off x="8555198" y="3176422"/>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45" name="Content Placeholder 2">
            <a:extLst>
              <a:ext uri="{FF2B5EF4-FFF2-40B4-BE49-F238E27FC236}">
                <a16:creationId xmlns:a16="http://schemas.microsoft.com/office/drawing/2014/main" id="{DC139722-E49E-4901-8B4D-D42405F7D2A5}"/>
              </a:ext>
            </a:extLst>
          </p:cNvPr>
          <p:cNvSpPr txBox="1">
            <a:spLocks/>
          </p:cNvSpPr>
          <p:nvPr/>
        </p:nvSpPr>
        <p:spPr>
          <a:xfrm>
            <a:off x="788989" y="3015364"/>
            <a:ext cx="4279206" cy="1486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Several pumps reduce these pressure spikes</a:t>
            </a:r>
          </a:p>
          <a:p>
            <a:pPr lvl="1"/>
            <a:r>
              <a:rPr lang="en-US" sz="2200" dirty="0"/>
              <a:t>Can this be improved? Theoretically, yes</a:t>
            </a:r>
          </a:p>
        </p:txBody>
      </p:sp>
      <p:cxnSp>
        <p:nvCxnSpPr>
          <p:cNvPr id="46" name="Straight Connector 45">
            <a:extLst>
              <a:ext uri="{FF2B5EF4-FFF2-40B4-BE49-F238E27FC236}">
                <a16:creationId xmlns:a16="http://schemas.microsoft.com/office/drawing/2014/main" id="{E417ECC4-7C31-47E4-B866-54D82BB9B73E}"/>
              </a:ext>
            </a:extLst>
          </p:cNvPr>
          <p:cNvCxnSpPr/>
          <p:nvPr/>
        </p:nvCxnSpPr>
        <p:spPr>
          <a:xfrm>
            <a:off x="5483437" y="4896300"/>
            <a:ext cx="0" cy="13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98697C1-4BFA-4FE2-9696-37C93A934B17}"/>
              </a:ext>
            </a:extLst>
          </p:cNvPr>
          <p:cNvCxnSpPr>
            <a:cxnSpLocks/>
          </p:cNvCxnSpPr>
          <p:nvPr/>
        </p:nvCxnSpPr>
        <p:spPr>
          <a:xfrm flipH="1">
            <a:off x="5483437" y="6216615"/>
            <a:ext cx="5711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4615CA-255E-4DFC-A19D-061220F56454}"/>
              </a:ext>
            </a:extLst>
          </p:cNvPr>
          <p:cNvCxnSpPr>
            <a:cxnSpLocks/>
          </p:cNvCxnSpPr>
          <p:nvPr/>
        </p:nvCxnSpPr>
        <p:spPr>
          <a:xfrm flipH="1" flipV="1">
            <a:off x="5486886" y="5669172"/>
            <a:ext cx="742705" cy="115298"/>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CB4AFDC-6B88-49CF-B39E-5B1168D941CE}"/>
              </a:ext>
            </a:extLst>
          </p:cNvPr>
          <p:cNvCxnSpPr>
            <a:cxnSpLocks/>
          </p:cNvCxnSpPr>
          <p:nvPr/>
        </p:nvCxnSpPr>
        <p:spPr>
          <a:xfrm>
            <a:off x="5483438" y="5727444"/>
            <a:ext cx="587036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17A18EA-4BB5-4A7A-8252-66ED6EA7D6EF}"/>
              </a:ext>
            </a:extLst>
          </p:cNvPr>
          <p:cNvCxnSpPr>
            <a:cxnSpLocks/>
          </p:cNvCxnSpPr>
          <p:nvPr/>
        </p:nvCxnSpPr>
        <p:spPr>
          <a:xfrm flipH="1">
            <a:off x="6229592" y="5726821"/>
            <a:ext cx="4572521" cy="66726"/>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sp>
        <p:nvSpPr>
          <p:cNvPr id="60" name="Content Placeholder 2">
            <a:extLst>
              <a:ext uri="{FF2B5EF4-FFF2-40B4-BE49-F238E27FC236}">
                <a16:creationId xmlns:a16="http://schemas.microsoft.com/office/drawing/2014/main" id="{8A2404C5-5E27-43D0-8077-54587D6B4465}"/>
              </a:ext>
            </a:extLst>
          </p:cNvPr>
          <p:cNvSpPr txBox="1">
            <a:spLocks/>
          </p:cNvSpPr>
          <p:nvPr/>
        </p:nvSpPr>
        <p:spPr>
          <a:xfrm>
            <a:off x="788989" y="4784793"/>
            <a:ext cx="4279206" cy="14860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A system composed of infinitesimally small pumps would motivate the fluid while avoiding pressure spikes</a:t>
            </a:r>
            <a:endParaRPr lang="en-US" sz="2200" dirty="0"/>
          </a:p>
        </p:txBody>
      </p:sp>
    </p:spTree>
    <p:extLst>
      <p:ext uri="{BB962C8B-B14F-4D97-AF65-F5344CB8AC3E}">
        <p14:creationId xmlns:p14="http://schemas.microsoft.com/office/powerpoint/2010/main" val="348246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ED33-335E-F04F-8005-06EB5DEEB604}"/>
              </a:ext>
            </a:extLst>
          </p:cNvPr>
          <p:cNvSpPr>
            <a:spLocks noGrp="1"/>
          </p:cNvSpPr>
          <p:nvPr>
            <p:ph type="title"/>
          </p:nvPr>
        </p:nvSpPr>
        <p:spPr/>
        <p:txBody>
          <a:bodyPr/>
          <a:lstStyle/>
          <a:p>
            <a:pPr algn="ctr"/>
            <a:r>
              <a:rPr lang="en-US" dirty="0"/>
              <a:t>Backup Slides</a:t>
            </a:r>
          </a:p>
        </p:txBody>
      </p:sp>
    </p:spTree>
    <p:extLst>
      <p:ext uri="{BB962C8B-B14F-4D97-AF65-F5344CB8AC3E}">
        <p14:creationId xmlns:p14="http://schemas.microsoft.com/office/powerpoint/2010/main" val="45944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5365</TotalTime>
  <Words>989</Words>
  <Application>Microsoft Office PowerPoint</Application>
  <PresentationFormat>Widescreen</PresentationFormat>
  <Paragraphs>170</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Rockwell</vt:lpstr>
      <vt:lpstr>Office Theme</vt:lpstr>
      <vt:lpstr>The AquaDucks</vt:lpstr>
      <vt:lpstr>PowerPoint Presentation</vt:lpstr>
      <vt:lpstr>The Initial Solution</vt:lpstr>
      <vt:lpstr>Zero-Based Execution</vt:lpstr>
      <vt:lpstr>Modularization</vt:lpstr>
      <vt:lpstr>PowerPoint Presentation</vt:lpstr>
      <vt:lpstr>Risk Assessment </vt:lpstr>
      <vt:lpstr>Proposed Innovation Concept</vt:lpstr>
      <vt:lpstr>Backup Slides</vt:lpstr>
      <vt:lpstr>PowerPoint Presentation</vt:lpstr>
      <vt:lpstr>PowerPoint Presentation</vt:lpstr>
      <vt:lpstr>PowerPoint Presentation</vt:lpstr>
      <vt:lpstr>PowerPoint Presentation</vt:lpstr>
      <vt:lpstr>PowerPoint Presentation</vt:lpstr>
      <vt:lpstr>Time Management</vt:lpstr>
      <vt:lpstr>Calculations</vt:lpstr>
      <vt:lpstr>Zero-Based Execution</vt:lpstr>
      <vt:lpstr>Constructability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AquaDucks</dc:title>
  <dc:creator>Amar, Joseph M</dc:creator>
  <cp:lastModifiedBy>Amar, Joseph M</cp:lastModifiedBy>
  <cp:revision>79</cp:revision>
  <dcterms:created xsi:type="dcterms:W3CDTF">2019-10-24T12:00:37Z</dcterms:created>
  <dcterms:modified xsi:type="dcterms:W3CDTF">2019-10-29T03:51:43Z</dcterms:modified>
</cp:coreProperties>
</file>