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d1a03e9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d1a03e9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fd58597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fd5859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fd58597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fd58597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fd58597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fd58597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d58597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fd58597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fd58597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fd58597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fd58597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fd58597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fda059a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fda059a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fda059a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fda059a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da059a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fda059a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fd1a03e9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d1a03e9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fda059a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fda059a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fda059a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fda059a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fda059ae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fda059ae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fda059ae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fda059ae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d1a03e9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d1a03e9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fd1a03e9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fd1a03e9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fd1a03e9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fd1a03e9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fd1a03e9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fd1a03e9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d1a03e9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d1a03e9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fd1a03e9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fd1a03e9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fd1a03e9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fd1a03e9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ECG Digitization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Mao, Junyan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Gaps in a single curve</a:t>
            </a:r>
            <a:endParaRPr/>
          </a:p>
          <a:p>
            <a:pPr indent="0" lvl="0" marL="0" rtl="0" algn="l">
              <a:spcBef>
                <a:spcPts val="0"/>
              </a:spcBef>
              <a:spcAft>
                <a:spcPts val="0"/>
              </a:spcAft>
              <a:buNone/>
            </a:pPr>
            <a:r>
              <a:t/>
            </a:r>
            <a:endParaRPr/>
          </a:p>
        </p:txBody>
      </p:sp>
      <p:sp>
        <p:nvSpPr>
          <p:cNvPr id="207" name="Google Shape;207;p22"/>
          <p:cNvSpPr txBox="1"/>
          <p:nvPr>
            <p:ph idx="1" type="body"/>
          </p:nvPr>
        </p:nvSpPr>
        <p:spPr>
          <a:xfrm>
            <a:off x="1297500" y="1567550"/>
            <a:ext cx="3781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Fill the gaps by applying dilation + erosion</a:t>
            </a:r>
            <a:endParaRPr/>
          </a:p>
          <a:p>
            <a:pPr indent="-311150" lvl="0" marL="457200" rtl="0" algn="l">
              <a:spcBef>
                <a:spcPts val="0"/>
              </a:spcBef>
              <a:spcAft>
                <a:spcPts val="0"/>
              </a:spcAft>
              <a:buSzPts val="1300"/>
              <a:buChar char="●"/>
            </a:pPr>
            <a:r>
              <a:rPr lang="en"/>
              <a:t>Dilation</a:t>
            </a:r>
            <a:endParaRPr/>
          </a:p>
          <a:p>
            <a:pPr indent="-311150" lvl="0" marL="457200" rtl="0" algn="l">
              <a:spcBef>
                <a:spcPts val="0"/>
              </a:spcBef>
              <a:spcAft>
                <a:spcPts val="0"/>
              </a:spcAft>
              <a:buSzPts val="1300"/>
              <a:buChar char="●"/>
            </a:pPr>
            <a:r>
              <a:rPr lang="en"/>
              <a:t>Erosion</a:t>
            </a:r>
            <a:endParaRPr/>
          </a:p>
          <a:p>
            <a:pPr indent="-311150" lvl="0" marL="457200" rtl="0" algn="l">
              <a:spcBef>
                <a:spcPts val="0"/>
              </a:spcBef>
              <a:spcAft>
                <a:spcPts val="0"/>
              </a:spcAft>
              <a:buSzPts val="1300"/>
              <a:buChar char="●"/>
            </a:pPr>
            <a:r>
              <a:rPr lang="en"/>
              <a:t>Label again</a:t>
            </a:r>
            <a:endParaRPr/>
          </a:p>
          <a:p>
            <a:pPr indent="-311150" lvl="0" marL="457200" rtl="0" algn="l">
              <a:spcBef>
                <a:spcPts val="0"/>
              </a:spcBef>
              <a:spcAft>
                <a:spcPts val="0"/>
              </a:spcAft>
              <a:buSzPts val="1300"/>
              <a:buChar char="●"/>
            </a:pPr>
            <a:r>
              <a:rPr lang="en"/>
              <a:t>We can now see that the curves are separated correctly</a:t>
            </a:r>
            <a:endParaRPr/>
          </a:p>
          <a:p>
            <a:pPr indent="0" lvl="0" marL="0" rtl="0" algn="l">
              <a:spcBef>
                <a:spcPts val="1600"/>
              </a:spcBef>
              <a:spcAft>
                <a:spcPts val="0"/>
              </a:spcAft>
              <a:buNone/>
            </a:pPr>
            <a:r>
              <a:rPr lang="en"/>
              <a:t>New problems:</a:t>
            </a:r>
            <a:endParaRPr/>
          </a:p>
          <a:p>
            <a:pPr indent="-311150" lvl="0" marL="457200" rtl="0" algn="l">
              <a:spcBef>
                <a:spcPts val="1600"/>
              </a:spcBef>
              <a:spcAft>
                <a:spcPts val="0"/>
              </a:spcAft>
              <a:buSzPts val="1300"/>
              <a:buAutoNum type="arabicPeriod"/>
            </a:pPr>
            <a:r>
              <a:rPr lang="en"/>
              <a:t>When doing dilation and erosion, the ‘aVR’ label was merged into that curve.</a:t>
            </a:r>
            <a:endParaRPr/>
          </a:p>
          <a:p>
            <a:pPr indent="-311150" lvl="0" marL="457200" rtl="0" algn="l">
              <a:spcBef>
                <a:spcPts val="0"/>
              </a:spcBef>
              <a:spcAft>
                <a:spcPts val="0"/>
              </a:spcAft>
              <a:buSzPts val="1300"/>
              <a:buAutoNum type="arabicPeriod"/>
            </a:pPr>
            <a:r>
              <a:rPr lang="en"/>
              <a:t>Some of the peaks are filled due to this process.</a:t>
            </a:r>
            <a:endParaRPr/>
          </a:p>
        </p:txBody>
      </p:sp>
      <p:pic>
        <p:nvPicPr>
          <p:cNvPr id="208" name="Google Shape;208;p22"/>
          <p:cNvPicPr preferRelativeResize="0"/>
          <p:nvPr/>
        </p:nvPicPr>
        <p:blipFill>
          <a:blip r:embed="rId3">
            <a:alphaModFix/>
          </a:blip>
          <a:stretch>
            <a:fillRect/>
          </a:stretch>
        </p:blipFill>
        <p:spPr>
          <a:xfrm>
            <a:off x="2581874" y="1872849"/>
            <a:ext cx="405600" cy="227175"/>
          </a:xfrm>
          <a:prstGeom prst="rect">
            <a:avLst/>
          </a:prstGeom>
          <a:noFill/>
          <a:ln>
            <a:noFill/>
          </a:ln>
        </p:spPr>
      </p:pic>
      <p:pic>
        <p:nvPicPr>
          <p:cNvPr id="209" name="Google Shape;209;p22"/>
          <p:cNvPicPr preferRelativeResize="0"/>
          <p:nvPr/>
        </p:nvPicPr>
        <p:blipFill>
          <a:blip r:embed="rId4">
            <a:alphaModFix/>
          </a:blip>
          <a:stretch>
            <a:fillRect/>
          </a:stretch>
        </p:blipFill>
        <p:spPr>
          <a:xfrm>
            <a:off x="2581864" y="2138689"/>
            <a:ext cx="405600" cy="222872"/>
          </a:xfrm>
          <a:prstGeom prst="rect">
            <a:avLst/>
          </a:prstGeom>
          <a:noFill/>
          <a:ln>
            <a:noFill/>
          </a:ln>
        </p:spPr>
      </p:pic>
      <p:pic>
        <p:nvPicPr>
          <p:cNvPr id="210" name="Google Shape;210;p22"/>
          <p:cNvPicPr preferRelativeResize="0"/>
          <p:nvPr/>
        </p:nvPicPr>
        <p:blipFill>
          <a:blip r:embed="rId5">
            <a:alphaModFix/>
          </a:blip>
          <a:stretch>
            <a:fillRect/>
          </a:stretch>
        </p:blipFill>
        <p:spPr>
          <a:xfrm>
            <a:off x="4897226" y="1307850"/>
            <a:ext cx="4246777" cy="30430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Extracting individual curves</a:t>
            </a:r>
            <a:endParaRPr/>
          </a:p>
        </p:txBody>
      </p:sp>
      <p:sp>
        <p:nvSpPr>
          <p:cNvPr id="216" name="Google Shape;216;p23"/>
          <p:cNvSpPr txBox="1"/>
          <p:nvPr>
            <p:ph idx="1" type="body"/>
          </p:nvPr>
        </p:nvSpPr>
        <p:spPr>
          <a:xfrm>
            <a:off x="1297500" y="1567550"/>
            <a:ext cx="39732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Apply another labelling algorithm in SciPy’s ndimage package to get access to each connected component</a:t>
            </a:r>
            <a:endParaRPr/>
          </a:p>
        </p:txBody>
      </p:sp>
      <p:pic>
        <p:nvPicPr>
          <p:cNvPr id="217" name="Google Shape;217;p23"/>
          <p:cNvPicPr preferRelativeResize="0"/>
          <p:nvPr/>
        </p:nvPicPr>
        <p:blipFill rotWithShape="1">
          <a:blip r:embed="rId3">
            <a:alphaModFix/>
          </a:blip>
          <a:srcRect b="-23213" l="0" r="-24937" t="-1724"/>
          <a:stretch/>
        </p:blipFill>
        <p:spPr>
          <a:xfrm>
            <a:off x="5270592" y="1204575"/>
            <a:ext cx="4849536" cy="3637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Extracting individual curves</a:t>
            </a:r>
            <a:endParaRPr/>
          </a:p>
        </p:txBody>
      </p:sp>
      <p:sp>
        <p:nvSpPr>
          <p:cNvPr id="223" name="Google Shape;223;p24"/>
          <p:cNvSpPr txBox="1"/>
          <p:nvPr>
            <p:ph idx="1" type="body"/>
          </p:nvPr>
        </p:nvSpPr>
        <p:spPr>
          <a:xfrm>
            <a:off x="1297500" y="1567550"/>
            <a:ext cx="39732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Apply another labelling algorithm in SciPy’s ndimage package to get access to each connected component</a:t>
            </a:r>
            <a:endParaRPr/>
          </a:p>
          <a:p>
            <a:pPr indent="-311150" lvl="0" marL="457200" rtl="0" algn="l">
              <a:spcBef>
                <a:spcPts val="0"/>
              </a:spcBef>
              <a:spcAft>
                <a:spcPts val="0"/>
              </a:spcAft>
              <a:buSzPts val="1300"/>
              <a:buChar char="●"/>
            </a:pPr>
            <a:r>
              <a:rPr lang="en"/>
              <a:t>Filter out small pieces and noises by inspecting the  shape of the components. We can now see that 12 individual curves have been extracted.</a:t>
            </a:r>
            <a:endParaRPr/>
          </a:p>
          <a:p>
            <a:pPr indent="0" lvl="0" marL="0" rtl="0" algn="l">
              <a:spcBef>
                <a:spcPts val="1600"/>
              </a:spcBef>
              <a:spcAft>
                <a:spcPts val="1600"/>
              </a:spcAft>
              <a:buNone/>
            </a:pPr>
            <a:r>
              <a:rPr lang="en"/>
              <a:t>Note: You might see in some examples, there are parts of another curve being shown. This does not mean that they are of the same component. It is because when we are cropping the curve from the original image, we crop the whole area that a curve occupies, which might include some parts of another curve</a:t>
            </a:r>
            <a:endParaRPr/>
          </a:p>
        </p:txBody>
      </p:sp>
      <p:pic>
        <p:nvPicPr>
          <p:cNvPr id="224" name="Google Shape;224;p24"/>
          <p:cNvPicPr preferRelativeResize="0"/>
          <p:nvPr/>
        </p:nvPicPr>
        <p:blipFill>
          <a:blip r:embed="rId3">
            <a:alphaModFix/>
          </a:blip>
          <a:stretch>
            <a:fillRect/>
          </a:stretch>
        </p:blipFill>
        <p:spPr>
          <a:xfrm>
            <a:off x="5184300" y="1345025"/>
            <a:ext cx="4022150" cy="27653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that the individual curves have been extracted. We can continue to do signal extraction and grayscale conversion. This will be introduced later on the example of internal cavity ECG in this presentation.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cavity ECG</a:t>
            </a:r>
            <a:endParaRPr/>
          </a:p>
        </p:txBody>
      </p:sp>
      <p:sp>
        <p:nvSpPr>
          <p:cNvPr id="236" name="Google Shape;236;p26"/>
          <p:cNvSpPr txBox="1"/>
          <p:nvPr>
            <p:ph idx="1" type="body"/>
          </p:nvPr>
        </p:nvSpPr>
        <p:spPr>
          <a:xfrm>
            <a:off x="1297500" y="1567550"/>
            <a:ext cx="3726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an example of an internal cavity ECG, which are screenshotted from a computer.</a:t>
            </a:r>
            <a:endParaRPr/>
          </a:p>
          <a:p>
            <a:pPr indent="-311150" lvl="0" marL="457200" rtl="0" algn="l">
              <a:spcBef>
                <a:spcPts val="0"/>
              </a:spcBef>
              <a:spcAft>
                <a:spcPts val="0"/>
              </a:spcAft>
              <a:buSzPts val="1300"/>
              <a:buChar char="●"/>
            </a:pPr>
            <a:r>
              <a:rPr lang="en"/>
              <a:t>Since the background is solid black, there is basically no additional noise, unlike the scanned ECG.</a:t>
            </a:r>
            <a:endParaRPr/>
          </a:p>
        </p:txBody>
      </p:sp>
      <p:pic>
        <p:nvPicPr>
          <p:cNvPr id="237" name="Google Shape;237;p26"/>
          <p:cNvPicPr preferRelativeResize="0"/>
          <p:nvPr/>
        </p:nvPicPr>
        <p:blipFill>
          <a:blip r:embed="rId3">
            <a:alphaModFix/>
          </a:blip>
          <a:stretch>
            <a:fillRect/>
          </a:stretch>
        </p:blipFill>
        <p:spPr>
          <a:xfrm>
            <a:off x="5024474" y="1307850"/>
            <a:ext cx="4119526" cy="258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Extracting the curves</a:t>
            </a:r>
            <a:endParaRPr/>
          </a:p>
        </p:txBody>
      </p:sp>
      <p:sp>
        <p:nvSpPr>
          <p:cNvPr id="243" name="Google Shape;24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Read the image as grayscale.</a:t>
            </a:r>
            <a:endParaRPr/>
          </a:p>
          <a:p>
            <a:pPr indent="-311150" lvl="0" marL="457200" rtl="0" algn="l">
              <a:spcBef>
                <a:spcPts val="0"/>
              </a:spcBef>
              <a:spcAft>
                <a:spcPts val="0"/>
              </a:spcAft>
              <a:buSzPts val="1300"/>
              <a:buChar char="●"/>
            </a:pPr>
            <a:r>
              <a:rPr lang="en"/>
              <a:t>Since we only want to extract the five green curves, we crop out the scale and the white curve above, and the tag below.</a:t>
            </a:r>
            <a:endParaRPr/>
          </a:p>
          <a:p>
            <a:pPr indent="-311150" lvl="0" marL="457200" rtl="0" algn="l">
              <a:spcBef>
                <a:spcPts val="0"/>
              </a:spcBef>
              <a:spcAft>
                <a:spcPts val="0"/>
              </a:spcAft>
              <a:buSzPts val="1300"/>
              <a:buChar char="●"/>
            </a:pPr>
            <a:r>
              <a:rPr lang="en"/>
              <a:t>And we binarize the image to reduce dimension.</a:t>
            </a:r>
            <a:endParaRPr/>
          </a:p>
        </p:txBody>
      </p:sp>
      <p:pic>
        <p:nvPicPr>
          <p:cNvPr id="244" name="Google Shape;244;p27"/>
          <p:cNvPicPr preferRelativeResize="0"/>
          <p:nvPr/>
        </p:nvPicPr>
        <p:blipFill>
          <a:blip r:embed="rId3">
            <a:alphaModFix/>
          </a:blip>
          <a:stretch>
            <a:fillRect/>
          </a:stretch>
        </p:blipFill>
        <p:spPr>
          <a:xfrm>
            <a:off x="1971812" y="2622300"/>
            <a:ext cx="5200372" cy="2521200"/>
          </a:xfrm>
          <a:prstGeom prst="rect">
            <a:avLst/>
          </a:prstGeom>
          <a:noFill/>
          <a:ln>
            <a:noFill/>
          </a:ln>
        </p:spPr>
      </p:pic>
      <p:sp>
        <p:nvSpPr>
          <p:cNvPr id="245" name="Google Shape;245;p27"/>
          <p:cNvSpPr txBox="1"/>
          <p:nvPr/>
        </p:nvSpPr>
        <p:spPr>
          <a:xfrm>
            <a:off x="1364925" y="3583200"/>
            <a:ext cx="51384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Result</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Extracting the curves</a:t>
            </a:r>
            <a:endParaRPr/>
          </a:p>
          <a:p>
            <a:pPr indent="0" lvl="0" marL="0" rtl="0" algn="l">
              <a:spcBef>
                <a:spcPts val="0"/>
              </a:spcBef>
              <a:spcAft>
                <a:spcPts val="0"/>
              </a:spcAft>
              <a:buNone/>
            </a:pPr>
            <a:r>
              <a:t/>
            </a:r>
            <a:endParaRPr/>
          </a:p>
        </p:txBody>
      </p:sp>
      <p:sp>
        <p:nvSpPr>
          <p:cNvPr id="251" name="Google Shape;251;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Label the image.</a:t>
            </a:r>
            <a:endParaRPr sz="1050">
              <a:solidFill>
                <a:srgbClr val="ABB2BF"/>
              </a:solidFill>
              <a:highlight>
                <a:srgbClr val="282C34"/>
              </a:highlight>
              <a:latin typeface="Courier New"/>
              <a:ea typeface="Courier New"/>
              <a:cs typeface="Courier New"/>
              <a:sym typeface="Courier New"/>
            </a:endParaRPr>
          </a:p>
          <a:p>
            <a:pPr indent="0" lvl="0" marL="0" rtl="0" algn="l">
              <a:lnSpc>
                <a:spcPct val="150000"/>
              </a:lnSpc>
              <a:spcBef>
                <a:spcPts val="1600"/>
              </a:spcBef>
              <a:spcAft>
                <a:spcPts val="0"/>
              </a:spcAft>
              <a:buNone/>
            </a:pPr>
            <a:r>
              <a:t/>
            </a:r>
            <a:endParaRPr/>
          </a:p>
        </p:txBody>
      </p:sp>
      <p:pic>
        <p:nvPicPr>
          <p:cNvPr id="252" name="Google Shape;252;p28"/>
          <p:cNvPicPr preferRelativeResize="0"/>
          <p:nvPr/>
        </p:nvPicPr>
        <p:blipFill>
          <a:blip r:embed="rId3">
            <a:alphaModFix/>
          </a:blip>
          <a:stretch>
            <a:fillRect/>
          </a:stretch>
        </p:blipFill>
        <p:spPr>
          <a:xfrm>
            <a:off x="1612475" y="2184047"/>
            <a:ext cx="5919050" cy="2999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Extracting the curves</a:t>
            </a:r>
            <a:endParaRPr/>
          </a:p>
          <a:p>
            <a:pPr indent="0" lvl="0" marL="0" rtl="0" algn="l">
              <a:spcBef>
                <a:spcPts val="0"/>
              </a:spcBef>
              <a:spcAft>
                <a:spcPts val="0"/>
              </a:spcAft>
              <a:buNone/>
            </a:pPr>
            <a:r>
              <a:t/>
            </a:r>
            <a:endParaRPr/>
          </a:p>
        </p:txBody>
      </p:sp>
      <p:sp>
        <p:nvSpPr>
          <p:cNvPr id="258" name="Google Shape;258;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component’s shape to filter out small pieces and noises, to get only long curves.</a:t>
            </a:r>
            <a:endParaRPr/>
          </a:p>
        </p:txBody>
      </p:sp>
      <p:pic>
        <p:nvPicPr>
          <p:cNvPr id="259" name="Google Shape;259;p29"/>
          <p:cNvPicPr preferRelativeResize="0"/>
          <p:nvPr/>
        </p:nvPicPr>
        <p:blipFill>
          <a:blip r:embed="rId3">
            <a:alphaModFix/>
          </a:blip>
          <a:stretch>
            <a:fillRect/>
          </a:stretch>
        </p:blipFill>
        <p:spPr>
          <a:xfrm>
            <a:off x="2526612" y="1973375"/>
            <a:ext cx="4580674" cy="3170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Trimming the curves</a:t>
            </a:r>
            <a:endParaRPr/>
          </a:p>
        </p:txBody>
      </p:sp>
      <p:sp>
        <p:nvSpPr>
          <p:cNvPr id="265" name="Google Shape;265;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we want to generate a grayscale image in the future, w</a:t>
            </a:r>
            <a:r>
              <a:rPr lang="en"/>
              <a:t>e want to make sure that the curves are of same length.</a:t>
            </a:r>
            <a:endParaRPr/>
          </a:p>
          <a:p>
            <a:pPr indent="-311150" lvl="0" marL="457200" rtl="0" algn="l">
              <a:spcBef>
                <a:spcPts val="0"/>
              </a:spcBef>
              <a:spcAft>
                <a:spcPts val="0"/>
              </a:spcAft>
              <a:buSzPts val="1300"/>
              <a:buChar char="●"/>
            </a:pPr>
            <a:r>
              <a:rPr lang="en"/>
              <a:t>Iterate through the extracted curves to check the lengths, trim longer curves from tail to match the shortest curve.</a:t>
            </a:r>
            <a:endParaRPr/>
          </a:p>
        </p:txBody>
      </p:sp>
      <p:pic>
        <p:nvPicPr>
          <p:cNvPr id="266" name="Google Shape;266;p30"/>
          <p:cNvPicPr preferRelativeResize="0"/>
          <p:nvPr/>
        </p:nvPicPr>
        <p:blipFill>
          <a:blip r:embed="rId3">
            <a:alphaModFix/>
          </a:blip>
          <a:stretch>
            <a:fillRect/>
          </a:stretch>
        </p:blipFill>
        <p:spPr>
          <a:xfrm>
            <a:off x="2570975" y="2571750"/>
            <a:ext cx="4002061" cy="2571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Find the baseline</a:t>
            </a:r>
            <a:r>
              <a:rPr lang="en"/>
              <a:t> for grayscale conversion</a:t>
            </a:r>
            <a:endParaRPr/>
          </a:p>
        </p:txBody>
      </p:sp>
      <p:sp>
        <p:nvSpPr>
          <p:cNvPr id="272" name="Google Shape;272;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want to define a reference axis for each curve so that we can record the amplitude of each peak. The baselines need to be at the respectively same location for each curve so that they are on a same scale.</a:t>
            </a:r>
            <a:endParaRPr/>
          </a:p>
          <a:p>
            <a:pPr indent="-311150" lvl="0" marL="457200" rtl="0" algn="l">
              <a:spcBef>
                <a:spcPts val="0"/>
              </a:spcBef>
              <a:spcAft>
                <a:spcPts val="0"/>
              </a:spcAft>
              <a:buSzPts val="1300"/>
              <a:buChar char="●"/>
            </a:pPr>
            <a:r>
              <a:rPr lang="en"/>
              <a:t>For human eyes, it’s easy to spot a reference axis just by looking at it. But for a computer algorithm, we need something more specific and accurate. In this case, we find all the ‘s’ characters in the tag in front of each curve, using filtering and OCR, and define the lower border of ‘s’ as the reference axis for each curve</a:t>
            </a:r>
            <a:endParaRPr/>
          </a:p>
        </p:txBody>
      </p:sp>
      <p:pic>
        <p:nvPicPr>
          <p:cNvPr id="273" name="Google Shape;273;p31"/>
          <p:cNvPicPr preferRelativeResize="0"/>
          <p:nvPr/>
        </p:nvPicPr>
        <p:blipFill>
          <a:blip r:embed="rId3">
            <a:alphaModFix/>
          </a:blip>
          <a:stretch>
            <a:fillRect/>
          </a:stretch>
        </p:blipFill>
        <p:spPr>
          <a:xfrm>
            <a:off x="1541052" y="3477775"/>
            <a:ext cx="2667825" cy="1259488"/>
          </a:xfrm>
          <a:prstGeom prst="rect">
            <a:avLst/>
          </a:prstGeom>
          <a:noFill/>
          <a:ln>
            <a:noFill/>
          </a:ln>
        </p:spPr>
      </p:pic>
      <p:pic>
        <p:nvPicPr>
          <p:cNvPr id="274" name="Google Shape;274;p31"/>
          <p:cNvPicPr preferRelativeResize="0"/>
          <p:nvPr/>
        </p:nvPicPr>
        <p:blipFill>
          <a:blip r:embed="rId4">
            <a:alphaModFix/>
          </a:blip>
          <a:stretch>
            <a:fillRect/>
          </a:stretch>
        </p:blipFill>
        <p:spPr>
          <a:xfrm>
            <a:off x="5547275" y="3151100"/>
            <a:ext cx="2764276" cy="1912859"/>
          </a:xfrm>
          <a:prstGeom prst="rect">
            <a:avLst/>
          </a:prstGeom>
          <a:noFill/>
          <a:ln>
            <a:noFill/>
          </a:ln>
        </p:spPr>
      </p:pic>
      <p:sp>
        <p:nvSpPr>
          <p:cNvPr id="275" name="Google Shape;275;p31"/>
          <p:cNvSpPr txBox="1"/>
          <p:nvPr/>
        </p:nvSpPr>
        <p:spPr>
          <a:xfrm>
            <a:off x="996300" y="3898875"/>
            <a:ext cx="35757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Tag</a:t>
            </a:r>
            <a:endParaRPr>
              <a:solidFill>
                <a:srgbClr val="FFFFFF"/>
              </a:solidFill>
              <a:latin typeface="Lato"/>
              <a:ea typeface="Lato"/>
              <a:cs typeface="Lato"/>
              <a:sym typeface="Lato"/>
            </a:endParaRPr>
          </a:p>
        </p:txBody>
      </p:sp>
      <p:sp>
        <p:nvSpPr>
          <p:cNvPr id="276" name="Google Shape;276;p31"/>
          <p:cNvSpPr txBox="1"/>
          <p:nvPr/>
        </p:nvSpPr>
        <p:spPr>
          <a:xfrm>
            <a:off x="5141563" y="3817775"/>
            <a:ext cx="35757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Electrocardiogram (ECG) keeps track of the electrical signals in your heart. It’s a common test used to detect heart problems and monitor the heart’s status in many situations. Currently, a lot of ECG records, unfortunately, are only stored in printed form, which cannot be processed or  analyzed by a computer algorithm or an AI. While a human doctor would be able to make initial diagnoses on an ECG just based on bare sight, such a ‘noisy’ scanned ECG (example on next slide) would make no sense and is unlearnable to an AI. This project aims at developing a Python-based pre-process procedure, with computer vision techniques,  that makes the original ECG and internal cavity ECG more understandable and learnable by an 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Find the baseline for grayscale conversion</a:t>
            </a:r>
            <a:endParaRPr/>
          </a:p>
          <a:p>
            <a:pPr indent="0" lvl="0" marL="0" rtl="0" algn="l">
              <a:spcBef>
                <a:spcPts val="0"/>
              </a:spcBef>
              <a:spcAft>
                <a:spcPts val="0"/>
              </a:spcAft>
              <a:buNone/>
            </a:pPr>
            <a:r>
              <a:t/>
            </a:r>
            <a:endParaRPr/>
          </a:p>
        </p:txBody>
      </p:sp>
      <p:sp>
        <p:nvSpPr>
          <p:cNvPr id="282" name="Google Shape;282;p32"/>
          <p:cNvSpPr txBox="1"/>
          <p:nvPr>
            <p:ph idx="1" type="body"/>
          </p:nvPr>
        </p:nvSpPr>
        <p:spPr>
          <a:xfrm>
            <a:off x="1297500" y="1567550"/>
            <a:ext cx="33270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Find all the ‘S’ in the original image, and find the range of the curves.</a:t>
            </a:r>
            <a:endParaRPr/>
          </a:p>
          <a:p>
            <a:pPr indent="-311150" lvl="0" marL="457200" rtl="0" algn="l">
              <a:spcBef>
                <a:spcPts val="0"/>
              </a:spcBef>
              <a:spcAft>
                <a:spcPts val="0"/>
              </a:spcAft>
              <a:buSzPts val="1300"/>
              <a:buChar char="●"/>
            </a:pPr>
            <a:r>
              <a:rPr lang="en"/>
              <a:t>The lower bound of ‘S’ would be the reference axis for the corresponding curve.</a:t>
            </a:r>
            <a:endParaRPr/>
          </a:p>
          <a:p>
            <a:pPr indent="-298450" lvl="1" marL="914400" rtl="0" algn="l">
              <a:spcBef>
                <a:spcPts val="0"/>
              </a:spcBef>
              <a:spcAft>
                <a:spcPts val="0"/>
              </a:spcAft>
              <a:buSzPts val="1100"/>
              <a:buChar char="○"/>
            </a:pPr>
            <a:r>
              <a:rPr lang="en"/>
              <a:t>In this case, line 107, 242, 376, 511, 645 are the axes, and they all fall within the range of the curve.</a:t>
            </a:r>
            <a:endParaRPr/>
          </a:p>
        </p:txBody>
      </p:sp>
      <p:pic>
        <p:nvPicPr>
          <p:cNvPr id="283" name="Google Shape;283;p32"/>
          <p:cNvPicPr preferRelativeResize="0"/>
          <p:nvPr/>
        </p:nvPicPr>
        <p:blipFill>
          <a:blip r:embed="rId3">
            <a:alphaModFix/>
          </a:blip>
          <a:stretch>
            <a:fillRect/>
          </a:stretch>
        </p:blipFill>
        <p:spPr>
          <a:xfrm>
            <a:off x="4624588" y="1307838"/>
            <a:ext cx="2371725" cy="981075"/>
          </a:xfrm>
          <a:prstGeom prst="rect">
            <a:avLst/>
          </a:prstGeom>
          <a:noFill/>
          <a:ln>
            <a:noFill/>
          </a:ln>
        </p:spPr>
      </p:pic>
      <p:pic>
        <p:nvPicPr>
          <p:cNvPr id="284" name="Google Shape;284;p32"/>
          <p:cNvPicPr preferRelativeResize="0"/>
          <p:nvPr/>
        </p:nvPicPr>
        <p:blipFill>
          <a:blip r:embed="rId4">
            <a:alphaModFix/>
          </a:blip>
          <a:stretch>
            <a:fillRect/>
          </a:stretch>
        </p:blipFill>
        <p:spPr>
          <a:xfrm>
            <a:off x="4624588" y="2368338"/>
            <a:ext cx="2486025" cy="962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Extract curve data from curve image</a:t>
            </a:r>
            <a:endParaRPr/>
          </a:p>
        </p:txBody>
      </p:sp>
      <p:sp>
        <p:nvSpPr>
          <p:cNvPr id="290" name="Google Shape;290;p33"/>
          <p:cNvSpPr txBox="1"/>
          <p:nvPr>
            <p:ph idx="1" type="body"/>
          </p:nvPr>
        </p:nvSpPr>
        <p:spPr>
          <a:xfrm>
            <a:off x="1297500" y="14123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the extracted curve from the raw image. We now want to extract the actual data each curve is containing.</a:t>
            </a:r>
            <a:endParaRPr/>
          </a:p>
          <a:p>
            <a:pPr indent="-311150" lvl="0" marL="457200" rtl="0" algn="l">
              <a:spcBef>
                <a:spcPts val="0"/>
              </a:spcBef>
              <a:spcAft>
                <a:spcPts val="0"/>
              </a:spcAft>
              <a:buSzPts val="1300"/>
              <a:buChar char="●"/>
            </a:pPr>
            <a:r>
              <a:rPr lang="en"/>
              <a:t>Scan through each curve, run a tracking algorithm that preserves the shape of the curve.</a:t>
            </a:r>
            <a:endParaRPr/>
          </a:p>
          <a:p>
            <a:pPr indent="-311150" lvl="0" marL="457200" rtl="0" algn="l">
              <a:spcBef>
                <a:spcPts val="0"/>
              </a:spcBef>
              <a:spcAft>
                <a:spcPts val="0"/>
              </a:spcAft>
              <a:buSzPts val="1300"/>
              <a:buChar char="●"/>
            </a:pPr>
            <a:r>
              <a:rPr lang="en"/>
              <a:t>We can see that it is almost identical to the original curve image.</a:t>
            </a:r>
            <a:endParaRPr/>
          </a:p>
          <a:p>
            <a:pPr indent="0" lvl="0" marL="0" rtl="0" algn="l">
              <a:spcBef>
                <a:spcPts val="1600"/>
              </a:spcBef>
              <a:spcAft>
                <a:spcPts val="1600"/>
              </a:spcAft>
              <a:buNone/>
            </a:pPr>
            <a:r>
              <a:t/>
            </a:r>
            <a:endParaRPr/>
          </a:p>
        </p:txBody>
      </p:sp>
      <p:pic>
        <p:nvPicPr>
          <p:cNvPr id="291" name="Google Shape;291;p33"/>
          <p:cNvPicPr preferRelativeResize="0"/>
          <p:nvPr/>
        </p:nvPicPr>
        <p:blipFill>
          <a:blip r:embed="rId3">
            <a:alphaModFix/>
          </a:blip>
          <a:stretch>
            <a:fillRect/>
          </a:stretch>
        </p:blipFill>
        <p:spPr>
          <a:xfrm>
            <a:off x="0" y="2459250"/>
            <a:ext cx="4458331" cy="2684250"/>
          </a:xfrm>
          <a:prstGeom prst="rect">
            <a:avLst/>
          </a:prstGeom>
          <a:noFill/>
          <a:ln>
            <a:noFill/>
          </a:ln>
        </p:spPr>
      </p:pic>
      <p:pic>
        <p:nvPicPr>
          <p:cNvPr id="292" name="Google Shape;292;p33"/>
          <p:cNvPicPr preferRelativeResize="0"/>
          <p:nvPr/>
        </p:nvPicPr>
        <p:blipFill>
          <a:blip r:embed="rId4">
            <a:alphaModFix/>
          </a:blip>
          <a:stretch>
            <a:fillRect/>
          </a:stretch>
        </p:blipFill>
        <p:spPr>
          <a:xfrm>
            <a:off x="4458324" y="2459250"/>
            <a:ext cx="4685676" cy="2684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Generate the grayscale image</a:t>
            </a:r>
            <a:endParaRPr/>
          </a:p>
          <a:p>
            <a:pPr indent="0" lvl="0" marL="0" rtl="0" algn="l">
              <a:spcBef>
                <a:spcPts val="0"/>
              </a:spcBef>
              <a:spcAft>
                <a:spcPts val="0"/>
              </a:spcAft>
              <a:buNone/>
            </a:pPr>
            <a:r>
              <a:t/>
            </a:r>
            <a:endParaRPr/>
          </a:p>
        </p:txBody>
      </p:sp>
      <p:sp>
        <p:nvSpPr>
          <p:cNvPr id="298" name="Google Shape;298;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baselines we mentioned before, we are able to generate a grayscale image which contains the information of the current ECG. Below is a specific area on the grayscale image.</a:t>
            </a:r>
            <a:endParaRPr/>
          </a:p>
          <a:p>
            <a:pPr indent="-311150" lvl="0" marL="457200" rtl="0" algn="l">
              <a:spcBef>
                <a:spcPts val="0"/>
              </a:spcBef>
              <a:spcAft>
                <a:spcPts val="0"/>
              </a:spcAft>
              <a:buSzPts val="1300"/>
              <a:buChar char="●"/>
            </a:pPr>
            <a:r>
              <a:rPr lang="en"/>
              <a:t>The size of the image should be (5, length of curve), since we have 5 curves on a single ECG combined into 1 grayscale image.</a:t>
            </a:r>
            <a:endParaRPr/>
          </a:p>
          <a:p>
            <a:pPr indent="0" lvl="0" marL="0" rtl="0" algn="l">
              <a:spcBef>
                <a:spcPts val="1600"/>
              </a:spcBef>
              <a:spcAft>
                <a:spcPts val="1600"/>
              </a:spcAft>
              <a:buNone/>
            </a:pPr>
            <a:r>
              <a:t/>
            </a:r>
            <a:endParaRPr/>
          </a:p>
        </p:txBody>
      </p:sp>
      <p:pic>
        <p:nvPicPr>
          <p:cNvPr id="299" name="Google Shape;299;p34"/>
          <p:cNvPicPr preferRelativeResize="0"/>
          <p:nvPr/>
        </p:nvPicPr>
        <p:blipFill>
          <a:blip r:embed="rId3">
            <a:alphaModFix/>
          </a:blip>
          <a:stretch>
            <a:fillRect/>
          </a:stretch>
        </p:blipFill>
        <p:spPr>
          <a:xfrm>
            <a:off x="0" y="2939167"/>
            <a:ext cx="9143999" cy="815966"/>
          </a:xfrm>
          <a:prstGeom prst="rect">
            <a:avLst/>
          </a:prstGeom>
          <a:noFill/>
          <a:ln>
            <a:noFill/>
          </a:ln>
        </p:spPr>
      </p:pic>
      <p:sp>
        <p:nvSpPr>
          <p:cNvPr id="300" name="Google Shape;300;p34"/>
          <p:cNvSpPr txBox="1"/>
          <p:nvPr/>
        </p:nvSpPr>
        <p:spPr>
          <a:xfrm>
            <a:off x="1507300" y="4003225"/>
            <a:ext cx="6213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Note: based on the size (width) of our curves, we designated the baseline to be grayscale == 127, whiter part means that it’s a peak, and darker part means that it’s a valley.</a:t>
            </a:r>
            <a:endParaRPr>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306" name="Google Shape;306;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precision of curve extraction on internal cavity ECG can still be improved.</a:t>
            </a:r>
            <a:endParaRPr/>
          </a:p>
          <a:p>
            <a:pPr indent="-311150" lvl="0" marL="457200" rtl="0" algn="l">
              <a:spcBef>
                <a:spcPts val="0"/>
              </a:spcBef>
              <a:spcAft>
                <a:spcPts val="0"/>
              </a:spcAft>
              <a:buSzPts val="1300"/>
              <a:buChar char="●"/>
            </a:pPr>
            <a:r>
              <a:rPr lang="en"/>
              <a:t>Find a better and less calculation-heavy way to denoise the scanned ECG.</a:t>
            </a:r>
            <a:endParaRPr/>
          </a:p>
          <a:p>
            <a:pPr indent="-311150" lvl="0" marL="457200" rtl="0" algn="l">
              <a:spcBef>
                <a:spcPts val="0"/>
              </a:spcBef>
              <a:spcAft>
                <a:spcPts val="0"/>
              </a:spcAft>
              <a:buSzPts val="1300"/>
              <a:buChar char="●"/>
            </a:pPr>
            <a:r>
              <a:rPr lang="en"/>
              <a:t>Find a way to do local dilation and erosion to avoid the situation where the label was merged with the curve.</a:t>
            </a:r>
            <a:endParaRPr/>
          </a:p>
          <a:p>
            <a:pPr indent="-311150" lvl="0" marL="457200" rtl="0" algn="l">
              <a:spcBef>
                <a:spcPts val="0"/>
              </a:spcBef>
              <a:spcAft>
                <a:spcPts val="0"/>
              </a:spcAft>
              <a:buSzPts val="1300"/>
              <a:buChar char="●"/>
            </a:pPr>
            <a:r>
              <a:rPr lang="en"/>
              <a:t>Scale up to a larger image dataset and add ML capabilities to make possible diagnoses on the generated grayscale image.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ECG and internal cavity ECG</a:t>
            </a:r>
            <a:endParaRPr/>
          </a:p>
          <a:p>
            <a:pPr indent="0" lvl="0" marL="0" rtl="0" algn="l">
              <a:spcBef>
                <a:spcPts val="0"/>
              </a:spcBef>
              <a:spcAft>
                <a:spcPts val="0"/>
              </a:spcAft>
              <a:buNone/>
            </a:pPr>
            <a:r>
              <a:rPr lang="en"/>
              <a:t>(respectively)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0" y="1567550"/>
            <a:ext cx="4404802" cy="2911199"/>
          </a:xfrm>
          <a:prstGeom prst="rect">
            <a:avLst/>
          </a:prstGeom>
          <a:noFill/>
          <a:ln>
            <a:noFill/>
          </a:ln>
        </p:spPr>
      </p:pic>
      <p:pic>
        <p:nvPicPr>
          <p:cNvPr id="149" name="Google Shape;149;p15"/>
          <p:cNvPicPr preferRelativeResize="0"/>
          <p:nvPr/>
        </p:nvPicPr>
        <p:blipFill>
          <a:blip r:embed="rId4">
            <a:alphaModFix/>
          </a:blip>
          <a:stretch>
            <a:fillRect/>
          </a:stretch>
        </p:blipFill>
        <p:spPr>
          <a:xfrm>
            <a:off x="4404800" y="1537363"/>
            <a:ext cx="4739200" cy="2971576"/>
          </a:xfrm>
          <a:prstGeom prst="rect">
            <a:avLst/>
          </a:prstGeom>
          <a:noFill/>
          <a:ln>
            <a:noFill/>
          </a:ln>
        </p:spPr>
      </p:pic>
      <p:sp>
        <p:nvSpPr>
          <p:cNvPr id="150" name="Google Shape;150;p15"/>
          <p:cNvSpPr txBox="1"/>
          <p:nvPr/>
        </p:nvSpPr>
        <p:spPr>
          <a:xfrm>
            <a:off x="1339600" y="4434550"/>
            <a:ext cx="17256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noisy</a:t>
            </a:r>
            <a:endParaRPr>
              <a:solidFill>
                <a:srgbClr val="FFFFFF"/>
              </a:solidFill>
              <a:latin typeface="Lato"/>
              <a:ea typeface="Lato"/>
              <a:cs typeface="Lato"/>
              <a:sym typeface="Lato"/>
            </a:endParaRPr>
          </a:p>
        </p:txBody>
      </p:sp>
      <p:sp>
        <p:nvSpPr>
          <p:cNvPr id="151" name="Google Shape;151;p15"/>
          <p:cNvSpPr txBox="1"/>
          <p:nvPr/>
        </p:nvSpPr>
        <p:spPr>
          <a:xfrm>
            <a:off x="6693000" y="4508950"/>
            <a:ext cx="1643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clean</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scanned ECG</a:t>
            </a:r>
            <a:endParaRPr/>
          </a:p>
        </p:txBody>
      </p:sp>
      <p:sp>
        <p:nvSpPr>
          <p:cNvPr id="157" name="Google Shape;157;p16"/>
          <p:cNvSpPr txBox="1"/>
          <p:nvPr>
            <p:ph idx="1" type="body"/>
          </p:nvPr>
        </p:nvSpPr>
        <p:spPr>
          <a:xfrm>
            <a:off x="1297500" y="1567550"/>
            <a:ext cx="5350800" cy="304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dots in the background are bare noises, which prevent the AI from learning anything, and need to be eliminated.</a:t>
            </a:r>
            <a:endParaRPr/>
          </a:p>
          <a:p>
            <a:pPr indent="-311150" lvl="0" marL="457200" rtl="0" algn="l">
              <a:spcBef>
                <a:spcPts val="0"/>
              </a:spcBef>
              <a:spcAft>
                <a:spcPts val="0"/>
              </a:spcAft>
              <a:buSzPts val="1300"/>
              <a:buAutoNum type="arabicPeriod"/>
            </a:pPr>
            <a:r>
              <a:rPr lang="en"/>
              <a:t>The outside boundary does not help with our analysis, it needs to be cropped out.</a:t>
            </a:r>
            <a:endParaRPr/>
          </a:p>
          <a:p>
            <a:pPr indent="-311150" lvl="0" marL="457200" rtl="0" algn="l">
              <a:spcBef>
                <a:spcPts val="0"/>
              </a:spcBef>
              <a:spcAft>
                <a:spcPts val="0"/>
              </a:spcAft>
              <a:buSzPts val="1300"/>
              <a:buAutoNum type="arabicPeriod"/>
            </a:pPr>
            <a:r>
              <a:rPr lang="en"/>
              <a:t>There are some gaps in a single curve, which will cause the curve to be recognized as 2 parts instead of 1 continuous curve, so they need to be filled.</a:t>
            </a:r>
            <a:endParaRPr/>
          </a:p>
          <a:p>
            <a:pPr indent="-311150" lvl="0" marL="457200" rtl="0" algn="l">
              <a:spcBef>
                <a:spcPts val="0"/>
              </a:spcBef>
              <a:spcAft>
                <a:spcPts val="0"/>
              </a:spcAft>
              <a:buSzPts val="1300"/>
              <a:buAutoNum type="arabicPeriod"/>
            </a:pPr>
            <a:r>
              <a:rPr lang="en"/>
              <a:t>The labels (I, II, V1, V2, …) for the curves also need to be removed before we extract the curves.</a:t>
            </a:r>
            <a:endParaRPr/>
          </a:p>
        </p:txBody>
      </p:sp>
      <p:pic>
        <p:nvPicPr>
          <p:cNvPr id="158" name="Google Shape;158;p16"/>
          <p:cNvPicPr preferRelativeResize="0"/>
          <p:nvPr/>
        </p:nvPicPr>
        <p:blipFill>
          <a:blip r:embed="rId3">
            <a:alphaModFix/>
          </a:blip>
          <a:stretch>
            <a:fillRect/>
          </a:stretch>
        </p:blipFill>
        <p:spPr>
          <a:xfrm>
            <a:off x="6648257" y="1307850"/>
            <a:ext cx="2495750" cy="1800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Dots in the background</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Read the image as grayscale</a:t>
            </a:r>
            <a:endParaRPr/>
          </a:p>
          <a:p>
            <a:pPr indent="-298450" lvl="1" marL="914400" rtl="0" algn="l">
              <a:spcBef>
                <a:spcPts val="0"/>
              </a:spcBef>
              <a:spcAft>
                <a:spcPts val="0"/>
              </a:spcAft>
              <a:buSzPts val="1100"/>
              <a:buChar char="○"/>
            </a:pPr>
            <a:r>
              <a:rPr lang="en"/>
              <a:t>Since color dimension  is not needed</a:t>
            </a:r>
            <a:endParaRPr/>
          </a:p>
          <a:p>
            <a:pPr indent="-311150" lvl="0" marL="457200" rtl="0" algn="l">
              <a:spcBef>
                <a:spcPts val="0"/>
              </a:spcBef>
              <a:spcAft>
                <a:spcPts val="0"/>
              </a:spcAft>
              <a:buSzPts val="1300"/>
              <a:buChar char="●"/>
            </a:pPr>
            <a:r>
              <a:rPr lang="en"/>
              <a:t>Apply Gaussian Blurring and Median Blurring to the image</a:t>
            </a:r>
            <a:endParaRPr/>
          </a:p>
          <a:p>
            <a:pPr indent="-298450" lvl="1" marL="914400" rtl="0" algn="l">
              <a:spcBef>
                <a:spcPts val="0"/>
              </a:spcBef>
              <a:spcAft>
                <a:spcPts val="0"/>
              </a:spcAft>
              <a:buSzPts val="1100"/>
              <a:buChar char="○"/>
            </a:pPr>
            <a:r>
              <a:rPr lang="en"/>
              <a:t>To reduce image noise and details</a:t>
            </a:r>
            <a:endParaRPr/>
          </a:p>
          <a:p>
            <a:pPr indent="-311150" lvl="0" marL="457200" rtl="0" algn="l">
              <a:spcBef>
                <a:spcPts val="0"/>
              </a:spcBef>
              <a:spcAft>
                <a:spcPts val="0"/>
              </a:spcAft>
              <a:buSzPts val="1300"/>
              <a:buChar char="●"/>
            </a:pPr>
            <a:r>
              <a:rPr lang="en"/>
              <a:t>Apply Adaptive Thresholding to the image</a:t>
            </a:r>
            <a:endParaRPr/>
          </a:p>
          <a:p>
            <a:pPr indent="-298450" lvl="1" marL="914400" rtl="0" algn="l">
              <a:spcBef>
                <a:spcPts val="0"/>
              </a:spcBef>
              <a:spcAft>
                <a:spcPts val="0"/>
              </a:spcAft>
              <a:buSzPts val="1100"/>
              <a:buChar char="○"/>
            </a:pPr>
            <a:r>
              <a:rPr lang="en"/>
              <a:t>To further reduce background noise and binarize the image</a:t>
            </a:r>
            <a:endParaRPr/>
          </a:p>
          <a:p>
            <a:pPr indent="0" lvl="0" marL="0" rtl="0" algn="l">
              <a:spcBef>
                <a:spcPts val="1600"/>
              </a:spcBef>
              <a:spcAft>
                <a:spcPts val="1600"/>
              </a:spcAft>
              <a:buNone/>
            </a:pPr>
            <a:r>
              <a:rPr lang="en"/>
              <a:t>Result on next slide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Dots in the background</a:t>
            </a:r>
            <a:endParaRPr/>
          </a:p>
        </p:txBody>
      </p:sp>
      <p:sp>
        <p:nvSpPr>
          <p:cNvPr id="170" name="Google Shape;170;p18"/>
          <p:cNvSpPr txBox="1"/>
          <p:nvPr>
            <p:ph idx="1" type="body"/>
          </p:nvPr>
        </p:nvSpPr>
        <p:spPr>
          <a:xfrm>
            <a:off x="1297500" y="1567550"/>
            <a:ext cx="4055100" cy="301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can tell that the background dots are almost all eliminated while preserving the shapes of the curves.</a:t>
            </a:r>
            <a:endParaRPr/>
          </a:p>
          <a:p>
            <a:pPr indent="-311150" lvl="0" marL="457200" rtl="0" algn="l">
              <a:spcBef>
                <a:spcPts val="0"/>
              </a:spcBef>
              <a:spcAft>
                <a:spcPts val="0"/>
              </a:spcAft>
              <a:buSzPts val="1300"/>
              <a:buChar char="●"/>
            </a:pPr>
            <a:r>
              <a:rPr lang="en"/>
              <a:t>There are still several white dots in the background, we will deal with that in a later step</a:t>
            </a:r>
            <a:endParaRPr/>
          </a:p>
        </p:txBody>
      </p:sp>
      <p:pic>
        <p:nvPicPr>
          <p:cNvPr id="171" name="Google Shape;171;p18"/>
          <p:cNvPicPr preferRelativeResize="0"/>
          <p:nvPr/>
        </p:nvPicPr>
        <p:blipFill>
          <a:blip r:embed="rId3">
            <a:alphaModFix/>
          </a:blip>
          <a:stretch>
            <a:fillRect/>
          </a:stretch>
        </p:blipFill>
        <p:spPr>
          <a:xfrm>
            <a:off x="4959469" y="872550"/>
            <a:ext cx="4184532" cy="301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Outside boundary</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Apply an masking algorithm that approximates the outer boundary, cropping out the empty areas.</a:t>
            </a:r>
            <a:endParaRPr/>
          </a:p>
          <a:p>
            <a:pPr indent="-311150" lvl="0" marL="457200" rtl="0" algn="l">
              <a:spcBef>
                <a:spcPts val="0"/>
              </a:spcBef>
              <a:spcAft>
                <a:spcPts val="0"/>
              </a:spcAft>
              <a:buSzPts val="1300"/>
              <a:buChar char="●"/>
            </a:pPr>
            <a:r>
              <a:rPr lang="en"/>
              <a:t>Further crop a few pixels to totally eliminate the boundary.</a:t>
            </a:r>
            <a:endParaRPr/>
          </a:p>
          <a:p>
            <a:pPr indent="0" lvl="0" marL="0" rtl="0" algn="l">
              <a:spcBef>
                <a:spcPts val="1600"/>
              </a:spcBef>
              <a:spcAft>
                <a:spcPts val="1600"/>
              </a:spcAft>
              <a:buNone/>
            </a:pPr>
            <a:r>
              <a:rPr lang="en"/>
              <a:t>Result on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Outside boundary</a:t>
            </a:r>
            <a:endParaRPr/>
          </a:p>
          <a:p>
            <a:pPr indent="0" lvl="0" marL="0" rtl="0" algn="l">
              <a:spcBef>
                <a:spcPts val="0"/>
              </a:spcBef>
              <a:spcAft>
                <a:spcPts val="0"/>
              </a:spcAft>
              <a:buNone/>
            </a:pPr>
            <a:r>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0"/>
          <p:cNvPicPr preferRelativeResize="0"/>
          <p:nvPr/>
        </p:nvPicPr>
        <p:blipFill>
          <a:blip r:embed="rId3">
            <a:alphaModFix/>
          </a:blip>
          <a:stretch>
            <a:fillRect/>
          </a:stretch>
        </p:blipFill>
        <p:spPr>
          <a:xfrm>
            <a:off x="557925" y="1567550"/>
            <a:ext cx="3846923" cy="2774949"/>
          </a:xfrm>
          <a:prstGeom prst="rect">
            <a:avLst/>
          </a:prstGeom>
          <a:noFill/>
          <a:ln>
            <a:noFill/>
          </a:ln>
        </p:spPr>
      </p:pic>
      <p:pic>
        <p:nvPicPr>
          <p:cNvPr id="185" name="Google Shape;185;p20"/>
          <p:cNvPicPr preferRelativeResize="0"/>
          <p:nvPr/>
        </p:nvPicPr>
        <p:blipFill>
          <a:blip r:embed="rId4">
            <a:alphaModFix/>
          </a:blip>
          <a:stretch>
            <a:fillRect/>
          </a:stretch>
        </p:blipFill>
        <p:spPr>
          <a:xfrm>
            <a:off x="4716462" y="1557625"/>
            <a:ext cx="3900338" cy="2794801"/>
          </a:xfrm>
          <a:prstGeom prst="rect">
            <a:avLst/>
          </a:prstGeom>
          <a:noFill/>
          <a:ln>
            <a:noFill/>
          </a:ln>
        </p:spPr>
      </p:pic>
      <p:sp>
        <p:nvSpPr>
          <p:cNvPr id="186" name="Google Shape;186;p20"/>
          <p:cNvSpPr txBox="1"/>
          <p:nvPr/>
        </p:nvSpPr>
        <p:spPr>
          <a:xfrm>
            <a:off x="1297500" y="1055725"/>
            <a:ext cx="73194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Approximating boundary                                                                  Further cropping</a:t>
            </a:r>
            <a:endParaRPr>
              <a:solidFill>
                <a:srgbClr val="FFFFFF"/>
              </a:solidFill>
              <a:latin typeface="Lato"/>
              <a:ea typeface="Lato"/>
              <a:cs typeface="Lato"/>
              <a:sym typeface="Lato"/>
            </a:endParaRPr>
          </a:p>
        </p:txBody>
      </p:sp>
      <p:sp>
        <p:nvSpPr>
          <p:cNvPr id="187" name="Google Shape;187;p20"/>
          <p:cNvSpPr txBox="1"/>
          <p:nvPr/>
        </p:nvSpPr>
        <p:spPr>
          <a:xfrm>
            <a:off x="590175" y="4434375"/>
            <a:ext cx="8026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New problem: the highest part of V1 is actually connected to the boundary.</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Gaps in a single curve</a:t>
            </a:r>
            <a:endParaRPr/>
          </a:p>
        </p:txBody>
      </p:sp>
      <p:sp>
        <p:nvSpPr>
          <p:cNvPr id="193" name="Google Shape;193;p21"/>
          <p:cNvSpPr txBox="1"/>
          <p:nvPr>
            <p:ph idx="1" type="body"/>
          </p:nvPr>
        </p:nvSpPr>
        <p:spPr>
          <a:xfrm>
            <a:off x="1297500" y="1567550"/>
            <a:ext cx="4295700" cy="305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Apply a labelling algorithm on current binary image.</a:t>
            </a:r>
            <a:endParaRPr/>
          </a:p>
          <a:p>
            <a:pPr indent="-311150" lvl="0" marL="457200" rtl="0" algn="l">
              <a:spcBef>
                <a:spcPts val="0"/>
              </a:spcBef>
              <a:spcAft>
                <a:spcPts val="0"/>
              </a:spcAft>
              <a:buSzPts val="1300"/>
              <a:buChar char="●"/>
            </a:pPr>
            <a:r>
              <a:rPr lang="en"/>
              <a:t>We can tell that there are several curves that are identified as two or more separate curves, which is caused by the gap.</a:t>
            </a:r>
            <a:endParaRPr/>
          </a:p>
          <a:p>
            <a:pPr indent="0" lvl="0" marL="0" rtl="0" algn="l">
              <a:spcBef>
                <a:spcPts val="1600"/>
              </a:spcBef>
              <a:spcAft>
                <a:spcPts val="1600"/>
              </a:spcAft>
              <a:buNone/>
            </a:pPr>
            <a:r>
              <a:rPr lang="en"/>
              <a:t>Several examples on the right</a:t>
            </a:r>
            <a:endParaRPr/>
          </a:p>
        </p:txBody>
      </p:sp>
      <p:pic>
        <p:nvPicPr>
          <p:cNvPr id="194" name="Google Shape;194;p21"/>
          <p:cNvPicPr preferRelativeResize="0"/>
          <p:nvPr/>
        </p:nvPicPr>
        <p:blipFill>
          <a:blip r:embed="rId3">
            <a:alphaModFix/>
          </a:blip>
          <a:stretch>
            <a:fillRect/>
          </a:stretch>
        </p:blipFill>
        <p:spPr>
          <a:xfrm>
            <a:off x="5593221" y="1132900"/>
            <a:ext cx="3550776" cy="2544326"/>
          </a:xfrm>
          <a:prstGeom prst="rect">
            <a:avLst/>
          </a:prstGeom>
          <a:noFill/>
          <a:ln>
            <a:noFill/>
          </a:ln>
        </p:spPr>
      </p:pic>
      <p:sp>
        <p:nvSpPr>
          <p:cNvPr id="195" name="Google Shape;195;p21"/>
          <p:cNvSpPr/>
          <p:nvPr/>
        </p:nvSpPr>
        <p:spPr>
          <a:xfrm>
            <a:off x="8247000" y="1242375"/>
            <a:ext cx="144900" cy="144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8947950" y="1662925"/>
            <a:ext cx="82200" cy="8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7488050" y="1672600"/>
            <a:ext cx="106500" cy="10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7488050" y="2095725"/>
            <a:ext cx="106500" cy="10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8266200" y="2202225"/>
            <a:ext cx="106500" cy="10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8935800" y="2980600"/>
            <a:ext cx="106500" cy="10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7488050" y="3369900"/>
            <a:ext cx="197700" cy="202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