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302" r:id="rId3"/>
    <p:sldId id="287" r:id="rId4"/>
    <p:sldId id="262" r:id="rId5"/>
    <p:sldId id="28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91" r:id="rId17"/>
    <p:sldId id="286" r:id="rId1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89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782"/>
    <a:srgbClr val="C87700"/>
    <a:srgbClr val="FF9900"/>
    <a:srgbClr val="EA8B00"/>
    <a:srgbClr val="FF9D0D"/>
    <a:srgbClr val="FFAA2D"/>
    <a:srgbClr val="EAEAEA"/>
    <a:srgbClr val="336600"/>
    <a:srgbClr val="7EAE06"/>
    <a:srgbClr val="678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6477" autoAdjust="0"/>
  </p:normalViewPr>
  <p:slideViewPr>
    <p:cSldViewPr>
      <p:cViewPr>
        <p:scale>
          <a:sx n="77" d="100"/>
          <a:sy n="77" d="100"/>
        </p:scale>
        <p:origin x="-9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799E0C-B2A8-4B61-B646-2CA2B1C8B026}" type="doc">
      <dgm:prSet loTypeId="urn:microsoft.com/office/officeart/2011/layout/HexagonRadial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0BBDC374-CE31-48CC-AB85-724AF4354ACD}">
      <dgm:prSet phldrT="[Texto]" custT="1"/>
      <dgm:spPr/>
      <dgm:t>
        <a:bodyPr/>
        <a:lstStyle/>
        <a:p>
          <a:r>
            <a:rPr lang="es-CO" sz="2000" dirty="0" smtClean="0"/>
            <a:t>Atributos </a:t>
          </a:r>
        </a:p>
        <a:p>
          <a:r>
            <a:rPr lang="es-CO" sz="2000" dirty="0" smtClean="0"/>
            <a:t>de Calidad</a:t>
          </a:r>
          <a:endParaRPr lang="es-CO" sz="2000" dirty="0"/>
        </a:p>
      </dgm:t>
    </dgm:pt>
    <dgm:pt modelId="{B2B5978A-8144-4133-BAC8-FC19A30FED15}" type="parTrans" cxnId="{C3B48905-6ECC-49A9-A8C8-82505AF5C59D}">
      <dgm:prSet/>
      <dgm:spPr/>
      <dgm:t>
        <a:bodyPr/>
        <a:lstStyle/>
        <a:p>
          <a:endParaRPr lang="es-CO"/>
        </a:p>
      </dgm:t>
    </dgm:pt>
    <dgm:pt modelId="{588BA26B-1FF9-46FD-95CC-918546BC45AA}" type="sibTrans" cxnId="{C3B48905-6ECC-49A9-A8C8-82505AF5C59D}">
      <dgm:prSet/>
      <dgm:spPr/>
      <dgm:t>
        <a:bodyPr/>
        <a:lstStyle/>
        <a:p>
          <a:endParaRPr lang="es-CO"/>
        </a:p>
      </dgm:t>
    </dgm:pt>
    <dgm:pt modelId="{5BD6C262-3BCA-428B-A30D-60D2B77B6765}">
      <dgm:prSet phldrT="[Texto]" custT="1"/>
      <dgm:spPr/>
      <dgm:t>
        <a:bodyPr/>
        <a:lstStyle/>
        <a:p>
          <a:r>
            <a:rPr lang="es-CO" sz="1600" dirty="0" smtClean="0"/>
            <a:t>Disponibilidad</a:t>
          </a:r>
          <a:endParaRPr lang="es-CO" sz="1600" dirty="0"/>
        </a:p>
      </dgm:t>
    </dgm:pt>
    <dgm:pt modelId="{CD30307C-D35C-44E5-A1E1-A97C3B1F541F}" type="parTrans" cxnId="{F6D72617-A6EE-482A-BA21-BE044FACF8B4}">
      <dgm:prSet/>
      <dgm:spPr/>
      <dgm:t>
        <a:bodyPr/>
        <a:lstStyle/>
        <a:p>
          <a:endParaRPr lang="es-CO"/>
        </a:p>
      </dgm:t>
    </dgm:pt>
    <dgm:pt modelId="{8BCEE8C3-7C81-482C-930E-1C1BDAA3C5E2}" type="sibTrans" cxnId="{F6D72617-A6EE-482A-BA21-BE044FACF8B4}">
      <dgm:prSet/>
      <dgm:spPr/>
      <dgm:t>
        <a:bodyPr/>
        <a:lstStyle/>
        <a:p>
          <a:endParaRPr lang="es-CO"/>
        </a:p>
      </dgm:t>
    </dgm:pt>
    <dgm:pt modelId="{B6C84FD6-A440-472F-85AE-1C00385C2577}">
      <dgm:prSet phldrT="[Texto]" custT="1"/>
      <dgm:spPr/>
      <dgm:t>
        <a:bodyPr/>
        <a:lstStyle/>
        <a:p>
          <a:r>
            <a:rPr lang="es-CO" sz="1600" dirty="0" smtClean="0"/>
            <a:t>Usabilidad</a:t>
          </a:r>
          <a:endParaRPr lang="es-CO" sz="1600" dirty="0"/>
        </a:p>
      </dgm:t>
    </dgm:pt>
    <dgm:pt modelId="{AED37C5D-660E-4301-A8D0-D7208DAE0AC6}" type="parTrans" cxnId="{A83F4EDE-8AF0-43C0-B802-DCA9AAD0810F}">
      <dgm:prSet/>
      <dgm:spPr/>
      <dgm:t>
        <a:bodyPr/>
        <a:lstStyle/>
        <a:p>
          <a:endParaRPr lang="es-CO"/>
        </a:p>
      </dgm:t>
    </dgm:pt>
    <dgm:pt modelId="{2B684EE7-AB44-44BE-ACEA-E610A6F5859D}" type="sibTrans" cxnId="{A83F4EDE-8AF0-43C0-B802-DCA9AAD0810F}">
      <dgm:prSet/>
      <dgm:spPr/>
      <dgm:t>
        <a:bodyPr/>
        <a:lstStyle/>
        <a:p>
          <a:endParaRPr lang="es-CO"/>
        </a:p>
      </dgm:t>
    </dgm:pt>
    <dgm:pt modelId="{9A3AB993-93F0-4E33-A071-BF592D391E1D}">
      <dgm:prSet phldrT="[Texto]" custT="1"/>
      <dgm:spPr/>
      <dgm:t>
        <a:bodyPr/>
        <a:lstStyle/>
        <a:p>
          <a:r>
            <a:rPr lang="es-CO" sz="1600" dirty="0" smtClean="0"/>
            <a:t>Escalabilidad</a:t>
          </a:r>
          <a:endParaRPr lang="es-CO" sz="1600" dirty="0"/>
        </a:p>
      </dgm:t>
    </dgm:pt>
    <dgm:pt modelId="{7387C727-1F72-41FB-AD36-50C2E3BFBDDC}" type="parTrans" cxnId="{C64F4CC8-2088-4F4A-832E-8FC0E5B94C07}">
      <dgm:prSet/>
      <dgm:spPr/>
      <dgm:t>
        <a:bodyPr/>
        <a:lstStyle/>
        <a:p>
          <a:endParaRPr lang="es-CO"/>
        </a:p>
      </dgm:t>
    </dgm:pt>
    <dgm:pt modelId="{0119DDD7-5444-4C2F-9AEC-2600F652D25A}" type="sibTrans" cxnId="{C64F4CC8-2088-4F4A-832E-8FC0E5B94C07}">
      <dgm:prSet/>
      <dgm:spPr/>
      <dgm:t>
        <a:bodyPr/>
        <a:lstStyle/>
        <a:p>
          <a:endParaRPr lang="es-CO"/>
        </a:p>
      </dgm:t>
    </dgm:pt>
    <dgm:pt modelId="{476DB871-2A1A-4D24-932D-15C0E22A4367}">
      <dgm:prSet phldrT="[Texto]" custT="1"/>
      <dgm:spPr/>
      <dgm:t>
        <a:bodyPr/>
        <a:lstStyle/>
        <a:p>
          <a:r>
            <a:rPr lang="es-CO" sz="1600" dirty="0" smtClean="0"/>
            <a:t>Seguridad</a:t>
          </a:r>
          <a:endParaRPr lang="es-CO" sz="1600" dirty="0"/>
        </a:p>
      </dgm:t>
    </dgm:pt>
    <dgm:pt modelId="{45AF6535-D42B-4C0E-880C-578085F22D78}" type="parTrans" cxnId="{D908DCE3-2E87-45CC-A5E7-1CB73C3326B9}">
      <dgm:prSet/>
      <dgm:spPr/>
      <dgm:t>
        <a:bodyPr/>
        <a:lstStyle/>
        <a:p>
          <a:endParaRPr lang="es-CO"/>
        </a:p>
      </dgm:t>
    </dgm:pt>
    <dgm:pt modelId="{F1F5A356-B610-46F8-A751-CCD9D7696A8D}" type="sibTrans" cxnId="{D908DCE3-2E87-45CC-A5E7-1CB73C3326B9}">
      <dgm:prSet/>
      <dgm:spPr/>
      <dgm:t>
        <a:bodyPr/>
        <a:lstStyle/>
        <a:p>
          <a:endParaRPr lang="es-CO"/>
        </a:p>
      </dgm:t>
    </dgm:pt>
    <dgm:pt modelId="{0C3E388A-F391-45B0-81AF-87D89DFDA9C0}">
      <dgm:prSet phldrT="[Texto]" custT="1"/>
      <dgm:spPr/>
      <dgm:t>
        <a:bodyPr/>
        <a:lstStyle/>
        <a:p>
          <a:r>
            <a:rPr lang="es-CO" sz="1600" dirty="0" smtClean="0"/>
            <a:t>Desempeño</a:t>
          </a:r>
          <a:endParaRPr lang="es-CO" sz="1600" dirty="0"/>
        </a:p>
      </dgm:t>
    </dgm:pt>
    <dgm:pt modelId="{CA80D6D5-1066-4375-AB29-34A9F27B4148}" type="parTrans" cxnId="{745B5BF7-6B1D-4BA3-B5DD-2AB87241FE6B}">
      <dgm:prSet/>
      <dgm:spPr/>
      <dgm:t>
        <a:bodyPr/>
        <a:lstStyle/>
        <a:p>
          <a:endParaRPr lang="es-CO"/>
        </a:p>
      </dgm:t>
    </dgm:pt>
    <dgm:pt modelId="{4CD1E1E2-1FE3-420F-940C-DB55598DAC80}" type="sibTrans" cxnId="{745B5BF7-6B1D-4BA3-B5DD-2AB87241FE6B}">
      <dgm:prSet/>
      <dgm:spPr/>
      <dgm:t>
        <a:bodyPr/>
        <a:lstStyle/>
        <a:p>
          <a:endParaRPr lang="es-CO"/>
        </a:p>
      </dgm:t>
    </dgm:pt>
    <dgm:pt modelId="{9213D5A1-1F9D-497D-9A74-B612B49E11CB}">
      <dgm:prSet phldrT="[Texto]" custT="1"/>
      <dgm:spPr/>
      <dgm:t>
        <a:bodyPr/>
        <a:lstStyle/>
        <a:p>
          <a:r>
            <a:rPr lang="es-CO" sz="1600" dirty="0" smtClean="0"/>
            <a:t>Modificabilidad</a:t>
          </a:r>
          <a:endParaRPr lang="es-CO" sz="1600" dirty="0"/>
        </a:p>
      </dgm:t>
    </dgm:pt>
    <dgm:pt modelId="{7AB3BDF6-2736-49CB-B238-04138A5F2CB5}" type="parTrans" cxnId="{F96476F3-7FFF-4093-9483-2D48AC31F88B}">
      <dgm:prSet/>
      <dgm:spPr/>
      <dgm:t>
        <a:bodyPr/>
        <a:lstStyle/>
        <a:p>
          <a:endParaRPr lang="es-CO"/>
        </a:p>
      </dgm:t>
    </dgm:pt>
    <dgm:pt modelId="{47CC7E0A-864C-4E29-BB25-5D6CFEC66C6A}" type="sibTrans" cxnId="{F96476F3-7FFF-4093-9483-2D48AC31F88B}">
      <dgm:prSet/>
      <dgm:spPr/>
      <dgm:t>
        <a:bodyPr/>
        <a:lstStyle/>
        <a:p>
          <a:endParaRPr lang="es-CO"/>
        </a:p>
      </dgm:t>
    </dgm:pt>
    <dgm:pt modelId="{D6D87A01-D375-467D-A846-ECFA95E9C622}" type="pres">
      <dgm:prSet presAssocID="{D8799E0C-B2A8-4B61-B646-2CA2B1C8B02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39346637-4039-40BE-A676-239ABEFA3139}" type="pres">
      <dgm:prSet presAssocID="{0BBDC374-CE31-48CC-AB85-724AF4354ACD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CO"/>
        </a:p>
      </dgm:t>
    </dgm:pt>
    <dgm:pt modelId="{21D0C991-0496-49BF-99C7-CB339AFF2E66}" type="pres">
      <dgm:prSet presAssocID="{5BD6C262-3BCA-428B-A30D-60D2B77B6765}" presName="Accent1" presStyleCnt="0"/>
      <dgm:spPr/>
      <dgm:t>
        <a:bodyPr/>
        <a:lstStyle/>
        <a:p>
          <a:endParaRPr lang="es-CO"/>
        </a:p>
      </dgm:t>
    </dgm:pt>
    <dgm:pt modelId="{968AD5AE-2024-43CE-AFE7-3DD528869316}" type="pres">
      <dgm:prSet presAssocID="{5BD6C262-3BCA-428B-A30D-60D2B77B6765}" presName="Accent" presStyleLbl="bgShp" presStyleIdx="0" presStyleCnt="6"/>
      <dgm:spPr/>
      <dgm:t>
        <a:bodyPr/>
        <a:lstStyle/>
        <a:p>
          <a:endParaRPr lang="es-CO"/>
        </a:p>
      </dgm:t>
    </dgm:pt>
    <dgm:pt modelId="{49889802-6D36-44FF-828B-83066DB68100}" type="pres">
      <dgm:prSet presAssocID="{5BD6C262-3BCA-428B-A30D-60D2B77B6765}" presName="Child1" presStyleLbl="node1" presStyleIdx="0" presStyleCnt="6" custScaleX="1259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06DF73-8806-4205-8325-D5E5124E5FA3}" type="pres">
      <dgm:prSet presAssocID="{B6C84FD6-A440-472F-85AE-1C00385C2577}" presName="Accent2" presStyleCnt="0"/>
      <dgm:spPr/>
      <dgm:t>
        <a:bodyPr/>
        <a:lstStyle/>
        <a:p>
          <a:endParaRPr lang="es-CO"/>
        </a:p>
      </dgm:t>
    </dgm:pt>
    <dgm:pt modelId="{0B7C2ED7-11FF-45B4-BD5D-B7833658F108}" type="pres">
      <dgm:prSet presAssocID="{B6C84FD6-A440-472F-85AE-1C00385C2577}" presName="Accent" presStyleLbl="bgShp" presStyleIdx="1" presStyleCnt="6"/>
      <dgm:spPr/>
      <dgm:t>
        <a:bodyPr/>
        <a:lstStyle/>
        <a:p>
          <a:endParaRPr lang="es-CO"/>
        </a:p>
      </dgm:t>
    </dgm:pt>
    <dgm:pt modelId="{B16522C1-70D2-4581-B5F9-EF6AB6653B8B}" type="pres">
      <dgm:prSet presAssocID="{B6C84FD6-A440-472F-85AE-1C00385C2577}" presName="Child2" presStyleLbl="node1" presStyleIdx="1" presStyleCnt="6" custScaleX="116652" custLinFactNeighborX="7846" custLinFactNeighborY="30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F1F2D0-3C69-4C42-A672-DEAF900CFB15}" type="pres">
      <dgm:prSet presAssocID="{9A3AB993-93F0-4E33-A071-BF592D391E1D}" presName="Accent3" presStyleCnt="0"/>
      <dgm:spPr/>
      <dgm:t>
        <a:bodyPr/>
        <a:lstStyle/>
        <a:p>
          <a:endParaRPr lang="es-CO"/>
        </a:p>
      </dgm:t>
    </dgm:pt>
    <dgm:pt modelId="{B0DD7DE6-1D3B-4CC2-AD94-A19CF192A8E4}" type="pres">
      <dgm:prSet presAssocID="{9A3AB993-93F0-4E33-A071-BF592D391E1D}" presName="Accent" presStyleLbl="bgShp" presStyleIdx="2" presStyleCnt="6"/>
      <dgm:spPr/>
      <dgm:t>
        <a:bodyPr/>
        <a:lstStyle/>
        <a:p>
          <a:endParaRPr lang="es-CO"/>
        </a:p>
      </dgm:t>
    </dgm:pt>
    <dgm:pt modelId="{81E3DE9C-C6C1-45D5-BD8C-18FBA883BB48}" type="pres">
      <dgm:prSet presAssocID="{9A3AB993-93F0-4E33-A071-BF592D391E1D}" presName="Child3" presStyleLbl="node1" presStyleIdx="2" presStyleCnt="6" custScaleX="116652" custLinFactNeighborX="7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31F677A-E4B3-47C1-9920-A730012C29D6}" type="pres">
      <dgm:prSet presAssocID="{476DB871-2A1A-4D24-932D-15C0E22A4367}" presName="Accent4" presStyleCnt="0"/>
      <dgm:spPr/>
      <dgm:t>
        <a:bodyPr/>
        <a:lstStyle/>
        <a:p>
          <a:endParaRPr lang="es-CO"/>
        </a:p>
      </dgm:t>
    </dgm:pt>
    <dgm:pt modelId="{BDF49992-7255-466C-855A-B8E2BDBC6986}" type="pres">
      <dgm:prSet presAssocID="{476DB871-2A1A-4D24-932D-15C0E22A4367}" presName="Accent" presStyleLbl="bgShp" presStyleIdx="3" presStyleCnt="6"/>
      <dgm:spPr/>
      <dgm:t>
        <a:bodyPr/>
        <a:lstStyle/>
        <a:p>
          <a:endParaRPr lang="es-CO"/>
        </a:p>
      </dgm:t>
    </dgm:pt>
    <dgm:pt modelId="{69AC9279-2418-4A50-90AF-456F64DB1322}" type="pres">
      <dgm:prSet presAssocID="{476DB871-2A1A-4D24-932D-15C0E22A4367}" presName="Child4" presStyleLbl="node1" presStyleIdx="3" presStyleCnt="6" custScaleX="125995" custLinFactNeighborY="47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5ABA5F-F7A5-4520-A1A0-E06484790846}" type="pres">
      <dgm:prSet presAssocID="{0C3E388A-F391-45B0-81AF-87D89DFDA9C0}" presName="Accent5" presStyleCnt="0"/>
      <dgm:spPr/>
      <dgm:t>
        <a:bodyPr/>
        <a:lstStyle/>
        <a:p>
          <a:endParaRPr lang="es-CO"/>
        </a:p>
      </dgm:t>
    </dgm:pt>
    <dgm:pt modelId="{D423F9CF-B272-4035-9F04-9FBF941A2DF1}" type="pres">
      <dgm:prSet presAssocID="{0C3E388A-F391-45B0-81AF-87D89DFDA9C0}" presName="Accent" presStyleLbl="bgShp" presStyleIdx="4" presStyleCnt="6"/>
      <dgm:spPr/>
      <dgm:t>
        <a:bodyPr/>
        <a:lstStyle/>
        <a:p>
          <a:endParaRPr lang="es-CO"/>
        </a:p>
      </dgm:t>
    </dgm:pt>
    <dgm:pt modelId="{D8CF90F2-3706-4E0F-BF2B-F43271F2CD8B}" type="pres">
      <dgm:prSet presAssocID="{0C3E388A-F391-45B0-81AF-87D89DFDA9C0}" presName="Child5" presStyleLbl="node1" presStyleIdx="4" presStyleCnt="6" custScaleX="127378" custLinFactY="-17679" custLinFactNeighborX="-12321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17A928B-34AC-481A-954E-50A07AD7E984}" type="pres">
      <dgm:prSet presAssocID="{9213D5A1-1F9D-497D-9A74-B612B49E11CB}" presName="Accent6" presStyleCnt="0"/>
      <dgm:spPr/>
      <dgm:t>
        <a:bodyPr/>
        <a:lstStyle/>
        <a:p>
          <a:endParaRPr lang="es-CO"/>
        </a:p>
      </dgm:t>
    </dgm:pt>
    <dgm:pt modelId="{79324B42-CCCB-43EC-BC5F-C80164034E25}" type="pres">
      <dgm:prSet presAssocID="{9213D5A1-1F9D-497D-9A74-B612B49E11CB}" presName="Accent" presStyleLbl="bgShp" presStyleIdx="5" presStyleCnt="6"/>
      <dgm:spPr/>
      <dgm:t>
        <a:bodyPr/>
        <a:lstStyle/>
        <a:p>
          <a:endParaRPr lang="es-CO"/>
        </a:p>
      </dgm:t>
    </dgm:pt>
    <dgm:pt modelId="{1DC114FA-F692-4A31-879C-84034A1EFB04}" type="pres">
      <dgm:prSet presAssocID="{9213D5A1-1F9D-497D-9A74-B612B49E11CB}" presName="Child6" presStyleLbl="node1" presStyleIdx="5" presStyleCnt="6" custScaleX="119772" custLinFactY="18108" custLinFactNeighborX="-925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F6D72617-A6EE-482A-BA21-BE044FACF8B4}" srcId="{0BBDC374-CE31-48CC-AB85-724AF4354ACD}" destId="{5BD6C262-3BCA-428B-A30D-60D2B77B6765}" srcOrd="0" destOrd="0" parTransId="{CD30307C-D35C-44E5-A1E1-A97C3B1F541F}" sibTransId="{8BCEE8C3-7C81-482C-930E-1C1BDAA3C5E2}"/>
    <dgm:cxn modelId="{4A2E70CE-4EDC-408B-A4AE-2EFC12613915}" type="presOf" srcId="{0C3E388A-F391-45B0-81AF-87D89DFDA9C0}" destId="{D8CF90F2-3706-4E0F-BF2B-F43271F2CD8B}" srcOrd="0" destOrd="0" presId="urn:microsoft.com/office/officeart/2011/layout/HexagonRadial"/>
    <dgm:cxn modelId="{88C2CBA4-522C-4036-B0D2-65942B484B4B}" type="presOf" srcId="{9213D5A1-1F9D-497D-9A74-B612B49E11CB}" destId="{1DC114FA-F692-4A31-879C-84034A1EFB04}" srcOrd="0" destOrd="0" presId="urn:microsoft.com/office/officeart/2011/layout/HexagonRadial"/>
    <dgm:cxn modelId="{A83F4EDE-8AF0-43C0-B802-DCA9AAD0810F}" srcId="{0BBDC374-CE31-48CC-AB85-724AF4354ACD}" destId="{B6C84FD6-A440-472F-85AE-1C00385C2577}" srcOrd="1" destOrd="0" parTransId="{AED37C5D-660E-4301-A8D0-D7208DAE0AC6}" sibTransId="{2B684EE7-AB44-44BE-ACEA-E610A6F5859D}"/>
    <dgm:cxn modelId="{F96476F3-7FFF-4093-9483-2D48AC31F88B}" srcId="{0BBDC374-CE31-48CC-AB85-724AF4354ACD}" destId="{9213D5A1-1F9D-497D-9A74-B612B49E11CB}" srcOrd="5" destOrd="0" parTransId="{7AB3BDF6-2736-49CB-B238-04138A5F2CB5}" sibTransId="{47CC7E0A-864C-4E29-BB25-5D6CFEC66C6A}"/>
    <dgm:cxn modelId="{8818695B-A042-4EAD-86A8-C17D8489D4F7}" type="presOf" srcId="{476DB871-2A1A-4D24-932D-15C0E22A4367}" destId="{69AC9279-2418-4A50-90AF-456F64DB1322}" srcOrd="0" destOrd="0" presId="urn:microsoft.com/office/officeart/2011/layout/HexagonRadial"/>
    <dgm:cxn modelId="{C3B48905-6ECC-49A9-A8C8-82505AF5C59D}" srcId="{D8799E0C-B2A8-4B61-B646-2CA2B1C8B026}" destId="{0BBDC374-CE31-48CC-AB85-724AF4354ACD}" srcOrd="0" destOrd="0" parTransId="{B2B5978A-8144-4133-BAC8-FC19A30FED15}" sibTransId="{588BA26B-1FF9-46FD-95CC-918546BC45AA}"/>
    <dgm:cxn modelId="{745B5BF7-6B1D-4BA3-B5DD-2AB87241FE6B}" srcId="{0BBDC374-CE31-48CC-AB85-724AF4354ACD}" destId="{0C3E388A-F391-45B0-81AF-87D89DFDA9C0}" srcOrd="4" destOrd="0" parTransId="{CA80D6D5-1066-4375-AB29-34A9F27B4148}" sibTransId="{4CD1E1E2-1FE3-420F-940C-DB55598DAC80}"/>
    <dgm:cxn modelId="{D908DCE3-2E87-45CC-A5E7-1CB73C3326B9}" srcId="{0BBDC374-CE31-48CC-AB85-724AF4354ACD}" destId="{476DB871-2A1A-4D24-932D-15C0E22A4367}" srcOrd="3" destOrd="0" parTransId="{45AF6535-D42B-4C0E-880C-578085F22D78}" sibTransId="{F1F5A356-B610-46F8-A751-CCD9D7696A8D}"/>
    <dgm:cxn modelId="{BA9C03F5-8803-4578-9072-5ADA6A082F93}" type="presOf" srcId="{9A3AB993-93F0-4E33-A071-BF592D391E1D}" destId="{81E3DE9C-C6C1-45D5-BD8C-18FBA883BB48}" srcOrd="0" destOrd="0" presId="urn:microsoft.com/office/officeart/2011/layout/HexagonRadial"/>
    <dgm:cxn modelId="{27EE1CD4-C098-4BBE-A79B-C19AC9DA1AE8}" type="presOf" srcId="{D8799E0C-B2A8-4B61-B646-2CA2B1C8B026}" destId="{D6D87A01-D375-467D-A846-ECFA95E9C622}" srcOrd="0" destOrd="0" presId="urn:microsoft.com/office/officeart/2011/layout/HexagonRadial"/>
    <dgm:cxn modelId="{C64F4CC8-2088-4F4A-832E-8FC0E5B94C07}" srcId="{0BBDC374-CE31-48CC-AB85-724AF4354ACD}" destId="{9A3AB993-93F0-4E33-A071-BF592D391E1D}" srcOrd="2" destOrd="0" parTransId="{7387C727-1F72-41FB-AD36-50C2E3BFBDDC}" sibTransId="{0119DDD7-5444-4C2F-9AEC-2600F652D25A}"/>
    <dgm:cxn modelId="{1F2B2765-6772-46D4-B838-B538B9B6E5DD}" type="presOf" srcId="{5BD6C262-3BCA-428B-A30D-60D2B77B6765}" destId="{49889802-6D36-44FF-828B-83066DB68100}" srcOrd="0" destOrd="0" presId="urn:microsoft.com/office/officeart/2011/layout/HexagonRadial"/>
    <dgm:cxn modelId="{A2349280-52F1-47AD-B697-EE6DA3E733B0}" type="presOf" srcId="{0BBDC374-CE31-48CC-AB85-724AF4354ACD}" destId="{39346637-4039-40BE-A676-239ABEFA3139}" srcOrd="0" destOrd="0" presId="urn:microsoft.com/office/officeart/2011/layout/HexagonRadial"/>
    <dgm:cxn modelId="{0EA7F490-2F68-4F16-B8F5-A8038CB72565}" type="presOf" srcId="{B6C84FD6-A440-472F-85AE-1C00385C2577}" destId="{B16522C1-70D2-4581-B5F9-EF6AB6653B8B}" srcOrd="0" destOrd="0" presId="urn:microsoft.com/office/officeart/2011/layout/HexagonRadial"/>
    <dgm:cxn modelId="{AA08E261-8963-4E28-82A8-86DDDC0ED6D2}" type="presParOf" srcId="{D6D87A01-D375-467D-A846-ECFA95E9C622}" destId="{39346637-4039-40BE-A676-239ABEFA3139}" srcOrd="0" destOrd="0" presId="urn:microsoft.com/office/officeart/2011/layout/HexagonRadial"/>
    <dgm:cxn modelId="{58604875-175A-49F1-97AB-BF1F5BE1BEF3}" type="presParOf" srcId="{D6D87A01-D375-467D-A846-ECFA95E9C622}" destId="{21D0C991-0496-49BF-99C7-CB339AFF2E66}" srcOrd="1" destOrd="0" presId="urn:microsoft.com/office/officeart/2011/layout/HexagonRadial"/>
    <dgm:cxn modelId="{A7C2F6C6-39CE-444E-8B5A-F58D656BAF45}" type="presParOf" srcId="{21D0C991-0496-49BF-99C7-CB339AFF2E66}" destId="{968AD5AE-2024-43CE-AFE7-3DD528869316}" srcOrd="0" destOrd="0" presId="urn:microsoft.com/office/officeart/2011/layout/HexagonRadial"/>
    <dgm:cxn modelId="{AD087680-ECB5-4A83-9C58-C1F7FAC80D61}" type="presParOf" srcId="{D6D87A01-D375-467D-A846-ECFA95E9C622}" destId="{49889802-6D36-44FF-828B-83066DB68100}" srcOrd="2" destOrd="0" presId="urn:microsoft.com/office/officeart/2011/layout/HexagonRadial"/>
    <dgm:cxn modelId="{6D4714A8-4B27-4740-B69D-CE8638CC9A0E}" type="presParOf" srcId="{D6D87A01-D375-467D-A846-ECFA95E9C622}" destId="{1D06DF73-8806-4205-8325-D5E5124E5FA3}" srcOrd="3" destOrd="0" presId="urn:microsoft.com/office/officeart/2011/layout/HexagonRadial"/>
    <dgm:cxn modelId="{C104989F-B184-40FB-AFF9-E4A2BE6FEB27}" type="presParOf" srcId="{1D06DF73-8806-4205-8325-D5E5124E5FA3}" destId="{0B7C2ED7-11FF-45B4-BD5D-B7833658F108}" srcOrd="0" destOrd="0" presId="urn:microsoft.com/office/officeart/2011/layout/HexagonRadial"/>
    <dgm:cxn modelId="{79EAAF88-05C5-4737-AF29-E906A3CFC5A4}" type="presParOf" srcId="{D6D87A01-D375-467D-A846-ECFA95E9C622}" destId="{B16522C1-70D2-4581-B5F9-EF6AB6653B8B}" srcOrd="4" destOrd="0" presId="urn:microsoft.com/office/officeart/2011/layout/HexagonRadial"/>
    <dgm:cxn modelId="{711DE455-46E4-4C52-8725-72A81D85D023}" type="presParOf" srcId="{D6D87A01-D375-467D-A846-ECFA95E9C622}" destId="{94F1F2D0-3C69-4C42-A672-DEAF900CFB15}" srcOrd="5" destOrd="0" presId="urn:microsoft.com/office/officeart/2011/layout/HexagonRadial"/>
    <dgm:cxn modelId="{9D67BF9B-A1AF-4808-8B13-F6C0309DCB2D}" type="presParOf" srcId="{94F1F2D0-3C69-4C42-A672-DEAF900CFB15}" destId="{B0DD7DE6-1D3B-4CC2-AD94-A19CF192A8E4}" srcOrd="0" destOrd="0" presId="urn:microsoft.com/office/officeart/2011/layout/HexagonRadial"/>
    <dgm:cxn modelId="{E358704A-AF64-40D7-937E-344DA6D10129}" type="presParOf" srcId="{D6D87A01-D375-467D-A846-ECFA95E9C622}" destId="{81E3DE9C-C6C1-45D5-BD8C-18FBA883BB48}" srcOrd="6" destOrd="0" presId="urn:microsoft.com/office/officeart/2011/layout/HexagonRadial"/>
    <dgm:cxn modelId="{553A2AE2-AD00-445C-B237-60EC688D148A}" type="presParOf" srcId="{D6D87A01-D375-467D-A846-ECFA95E9C622}" destId="{931F677A-E4B3-47C1-9920-A730012C29D6}" srcOrd="7" destOrd="0" presId="urn:microsoft.com/office/officeart/2011/layout/HexagonRadial"/>
    <dgm:cxn modelId="{A2E52D7F-FC26-48AC-AE8B-12345AE74B6D}" type="presParOf" srcId="{931F677A-E4B3-47C1-9920-A730012C29D6}" destId="{BDF49992-7255-466C-855A-B8E2BDBC6986}" srcOrd="0" destOrd="0" presId="urn:microsoft.com/office/officeart/2011/layout/HexagonRadial"/>
    <dgm:cxn modelId="{F098825F-09CD-4196-99B1-4EC469B5D0A4}" type="presParOf" srcId="{D6D87A01-D375-467D-A846-ECFA95E9C622}" destId="{69AC9279-2418-4A50-90AF-456F64DB1322}" srcOrd="8" destOrd="0" presId="urn:microsoft.com/office/officeart/2011/layout/HexagonRadial"/>
    <dgm:cxn modelId="{849AC404-FD83-42C3-8B23-483538851009}" type="presParOf" srcId="{D6D87A01-D375-467D-A846-ECFA95E9C622}" destId="{945ABA5F-F7A5-4520-A1A0-E06484790846}" srcOrd="9" destOrd="0" presId="urn:microsoft.com/office/officeart/2011/layout/HexagonRadial"/>
    <dgm:cxn modelId="{0AF4A5D5-5313-42AA-A025-57D9D37A675C}" type="presParOf" srcId="{945ABA5F-F7A5-4520-A1A0-E06484790846}" destId="{D423F9CF-B272-4035-9F04-9FBF941A2DF1}" srcOrd="0" destOrd="0" presId="urn:microsoft.com/office/officeart/2011/layout/HexagonRadial"/>
    <dgm:cxn modelId="{79DBD615-BCEA-45A7-A1E0-ECA51EBA1CF1}" type="presParOf" srcId="{D6D87A01-D375-467D-A846-ECFA95E9C622}" destId="{D8CF90F2-3706-4E0F-BF2B-F43271F2CD8B}" srcOrd="10" destOrd="0" presId="urn:microsoft.com/office/officeart/2011/layout/HexagonRadial"/>
    <dgm:cxn modelId="{08DAEFF7-3A05-4E0B-AE2D-A6693A46EDA1}" type="presParOf" srcId="{D6D87A01-D375-467D-A846-ECFA95E9C622}" destId="{917A928B-34AC-481A-954E-50A07AD7E984}" srcOrd="11" destOrd="0" presId="urn:microsoft.com/office/officeart/2011/layout/HexagonRadial"/>
    <dgm:cxn modelId="{266145C0-226B-4C65-ADDC-6EDC0DE5C2E3}" type="presParOf" srcId="{917A928B-34AC-481A-954E-50A07AD7E984}" destId="{79324B42-CCCB-43EC-BC5F-C80164034E25}" srcOrd="0" destOrd="0" presId="urn:microsoft.com/office/officeart/2011/layout/HexagonRadial"/>
    <dgm:cxn modelId="{77C085EB-EFDC-47EA-92FD-FB60E5C58A87}" type="presParOf" srcId="{D6D87A01-D375-467D-A846-ECFA95E9C622}" destId="{1DC114FA-F692-4A31-879C-84034A1EFB0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46637-4039-40BE-A676-239ABEFA3139}">
      <dsp:nvSpPr>
        <dsp:cNvPr id="0" name=""/>
        <dsp:cNvSpPr/>
      </dsp:nvSpPr>
      <dsp:spPr>
        <a:xfrm>
          <a:off x="3099757" y="1672544"/>
          <a:ext cx="2125876" cy="183896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Atributos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de Calidad</a:t>
          </a:r>
          <a:endParaRPr lang="es-CO" sz="2000" kern="1200" dirty="0"/>
        </a:p>
      </dsp:txBody>
      <dsp:txXfrm>
        <a:off x="3452044" y="1977287"/>
        <a:ext cx="1421302" cy="1229483"/>
      </dsp:txXfrm>
    </dsp:sp>
    <dsp:sp modelId="{0B7C2ED7-11FF-45B4-BD5D-B7833658F108}">
      <dsp:nvSpPr>
        <dsp:cNvPr id="0" name=""/>
        <dsp:cNvSpPr/>
      </dsp:nvSpPr>
      <dsp:spPr>
        <a:xfrm>
          <a:off x="4430964" y="792721"/>
          <a:ext cx="802086" cy="69110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89802-6D36-44FF-828B-83066DB68100}">
      <dsp:nvSpPr>
        <dsp:cNvPr id="0" name=""/>
        <dsp:cNvSpPr/>
      </dsp:nvSpPr>
      <dsp:spPr>
        <a:xfrm>
          <a:off x="3069146" y="0"/>
          <a:ext cx="2195010" cy="15071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Disponibilidad</a:t>
          </a:r>
          <a:endParaRPr lang="es-CO" sz="1600" kern="1200" dirty="0"/>
        </a:p>
      </dsp:txBody>
      <dsp:txXfrm>
        <a:off x="3395595" y="224149"/>
        <a:ext cx="1542112" cy="1058858"/>
      </dsp:txXfrm>
    </dsp:sp>
    <dsp:sp modelId="{B0DD7DE6-1D3B-4CC2-AD94-A19CF192A8E4}">
      <dsp:nvSpPr>
        <dsp:cNvPr id="0" name=""/>
        <dsp:cNvSpPr/>
      </dsp:nvSpPr>
      <dsp:spPr>
        <a:xfrm>
          <a:off x="5367061" y="2084718"/>
          <a:ext cx="802086" cy="69110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522C1-70D2-4581-B5F9-EF6AB6653B8B}">
      <dsp:nvSpPr>
        <dsp:cNvPr id="0" name=""/>
        <dsp:cNvSpPr/>
      </dsp:nvSpPr>
      <dsp:spPr>
        <a:xfrm>
          <a:off x="4884963" y="972427"/>
          <a:ext cx="2032241" cy="15071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Usabilidad</a:t>
          </a:r>
          <a:endParaRPr lang="es-CO" sz="1600" kern="1200" dirty="0"/>
        </a:p>
      </dsp:txBody>
      <dsp:txXfrm>
        <a:off x="5197848" y="1204470"/>
        <a:ext cx="1406471" cy="1043070"/>
      </dsp:txXfrm>
    </dsp:sp>
    <dsp:sp modelId="{BDF49992-7255-466C-855A-B8E2BDBC6986}">
      <dsp:nvSpPr>
        <dsp:cNvPr id="0" name=""/>
        <dsp:cNvSpPr/>
      </dsp:nvSpPr>
      <dsp:spPr>
        <a:xfrm>
          <a:off x="4716787" y="3543139"/>
          <a:ext cx="802086" cy="69110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3DE9C-C6C1-45D5-BD8C-18FBA883BB48}">
      <dsp:nvSpPr>
        <dsp:cNvPr id="0" name=""/>
        <dsp:cNvSpPr/>
      </dsp:nvSpPr>
      <dsp:spPr>
        <a:xfrm>
          <a:off x="4884963" y="2749380"/>
          <a:ext cx="2032241" cy="15071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Escalabilidad</a:t>
          </a:r>
          <a:endParaRPr lang="es-CO" sz="1600" kern="1200" dirty="0"/>
        </a:p>
      </dsp:txBody>
      <dsp:txXfrm>
        <a:off x="5197848" y="2981423"/>
        <a:ext cx="1406471" cy="1043070"/>
      </dsp:txXfrm>
    </dsp:sp>
    <dsp:sp modelId="{D423F9CF-B272-4035-9F04-9FBF941A2DF1}">
      <dsp:nvSpPr>
        <dsp:cNvPr id="0" name=""/>
        <dsp:cNvSpPr/>
      </dsp:nvSpPr>
      <dsp:spPr>
        <a:xfrm>
          <a:off x="3103713" y="3694528"/>
          <a:ext cx="802086" cy="69110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C9279-2418-4A50-90AF-456F64DB1322}">
      <dsp:nvSpPr>
        <dsp:cNvPr id="0" name=""/>
        <dsp:cNvSpPr/>
      </dsp:nvSpPr>
      <dsp:spPr>
        <a:xfrm>
          <a:off x="3069146" y="3677419"/>
          <a:ext cx="2195010" cy="15071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Seguridad</a:t>
          </a:r>
          <a:endParaRPr lang="es-CO" sz="1600" kern="1200" dirty="0"/>
        </a:p>
      </dsp:txBody>
      <dsp:txXfrm>
        <a:off x="3395595" y="3901568"/>
        <a:ext cx="1542112" cy="1058858"/>
      </dsp:txXfrm>
    </dsp:sp>
    <dsp:sp modelId="{79324B42-CCCB-43EC-BC5F-C80164034E25}">
      <dsp:nvSpPr>
        <dsp:cNvPr id="0" name=""/>
        <dsp:cNvSpPr/>
      </dsp:nvSpPr>
      <dsp:spPr>
        <a:xfrm>
          <a:off x="2152285" y="2403050"/>
          <a:ext cx="802086" cy="691103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F90F2-3706-4E0F-BF2B-F43271F2CD8B}">
      <dsp:nvSpPr>
        <dsp:cNvPr id="0" name=""/>
        <dsp:cNvSpPr/>
      </dsp:nvSpPr>
      <dsp:spPr>
        <a:xfrm>
          <a:off x="1237287" y="976811"/>
          <a:ext cx="2219103" cy="15071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Desempeño</a:t>
          </a:r>
          <a:endParaRPr lang="es-CO" sz="1600" kern="1200" dirty="0"/>
        </a:p>
      </dsp:txBody>
      <dsp:txXfrm>
        <a:off x="1565744" y="1199890"/>
        <a:ext cx="1562189" cy="1060998"/>
      </dsp:txXfrm>
    </dsp:sp>
    <dsp:sp modelId="{1DC114FA-F692-4A31-879C-84034A1EFB04}">
      <dsp:nvSpPr>
        <dsp:cNvPr id="0" name=""/>
        <dsp:cNvSpPr/>
      </dsp:nvSpPr>
      <dsp:spPr>
        <a:xfrm>
          <a:off x="1356937" y="2705000"/>
          <a:ext cx="2086596" cy="150715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kern="1200" dirty="0" smtClean="0"/>
            <a:t>Modificabilidad</a:t>
          </a:r>
          <a:endParaRPr lang="es-CO" sz="1600" kern="1200" dirty="0"/>
        </a:p>
      </dsp:txBody>
      <dsp:txXfrm>
        <a:off x="1674351" y="2934270"/>
        <a:ext cx="1451768" cy="104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B72C-F634-4F97-A369-6A71F403C241}" type="datetimeFigureOut">
              <a:rPr lang="es-CO" smtClean="0"/>
              <a:t>22/02/2018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136BF-022D-4C1B-BA0A-344D6DEE95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64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C56A-F1BA-4563-BD95-87089D66517F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89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2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899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83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6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0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96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1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8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6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2E34-EA54-4BC2-9029-5250ABB9B536}" type="datetimeFigureOut">
              <a:rPr lang="es-CO" smtClean="0"/>
              <a:pPr/>
              <a:t>22/02/2018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D6AB-C48A-4864-A156-935590AA378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53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805264"/>
            <a:ext cx="9144000" cy="10527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5 CuadroTexto"/>
          <p:cNvSpPr txBox="1"/>
          <p:nvPr/>
        </p:nvSpPr>
        <p:spPr>
          <a:xfrm>
            <a:off x="984894" y="3975447"/>
            <a:ext cx="739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s-CO" sz="2400" i="1" dirty="0" smtClean="0">
                <a:solidFill>
                  <a:schemeClr val="bg1"/>
                </a:solidFill>
                <a:latin typeface="+mj-lt"/>
              </a:rPr>
              <a:t>PersonalSoft S.A.S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1026115" y="1495817"/>
            <a:ext cx="73919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4800" dirty="0">
                <a:solidFill>
                  <a:schemeClr val="bg1"/>
                </a:solidFill>
                <a:latin typeface="Trebuchet MS" pitchFamily="34" charset="0"/>
              </a:rPr>
              <a:t>QAW (Quality Attribute Workshop)</a:t>
            </a:r>
          </a:p>
          <a:p>
            <a:pPr lvl="1" algn="r"/>
            <a:r>
              <a:rPr lang="es-CO" sz="3200" dirty="0" smtClean="0">
                <a:solidFill>
                  <a:schemeClr val="bg1"/>
                </a:solidFill>
                <a:latin typeface="Trebuchet MS" pitchFamily="34" charset="0"/>
              </a:rPr>
              <a:t>[</a:t>
            </a:r>
            <a:r>
              <a:rPr lang="es-CO" sz="3200" i="1" dirty="0" smtClean="0">
                <a:solidFill>
                  <a:schemeClr val="bg1"/>
                </a:solidFill>
                <a:latin typeface="Trebuchet MS" pitchFamily="34" charset="0"/>
              </a:rPr>
              <a:t>Proyecto - Fecha</a:t>
            </a:r>
            <a:r>
              <a:rPr lang="es-CO" sz="3200" dirty="0" smtClean="0">
                <a:solidFill>
                  <a:schemeClr val="bg1"/>
                </a:solidFill>
                <a:latin typeface="Trebuchet MS" pitchFamily="34" charset="0"/>
              </a:rPr>
              <a:t>]</a:t>
            </a:r>
            <a:endParaRPr lang="es-CO" sz="3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027" name="Picture 3" descr="\\Psdatos\unidad e\Personalsoft\RepositorioProyectos\Personalsoft\DiseñoGrafico\IdentidadCorporativa\Logos adicionales\Pais IT\it grices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290" y="6021288"/>
            <a:ext cx="68757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14 Conector recto"/>
          <p:cNvCxnSpPr/>
          <p:nvPr/>
        </p:nvCxnSpPr>
        <p:spPr>
          <a:xfrm>
            <a:off x="8316416" y="548680"/>
            <a:ext cx="0" cy="1872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1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16" y="148656"/>
            <a:ext cx="383556" cy="614544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pic>
        <p:nvPicPr>
          <p:cNvPr id="2050" name="Picture 2" descr="\\Psdatos\unidad e\Personalsoft\RepositorioProyectos\Personalsoft\DiseñoGrafico\Practicante\Angie Henao\logo\Logo_CMMI_5\24969 DEV KnockOu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28891"/>
            <a:ext cx="1161017" cy="22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0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DEFINICIONES</a:t>
              </a: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/>
          <p:cNvSpPr/>
          <p:nvPr/>
        </p:nvSpPr>
        <p:spPr>
          <a:xfrm>
            <a:off x="284314" y="2492896"/>
            <a:ext cx="85881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Talleres</a:t>
            </a:r>
            <a:r>
              <a:rPr lang="es-CO" sz="2000" dirty="0"/>
              <a:t> que permiten </a:t>
            </a:r>
            <a:r>
              <a:rPr lang="es-CO" sz="2000" b="1" dirty="0"/>
              <a:t>especificar y priorizar los atributos de calidad </a:t>
            </a:r>
            <a:r>
              <a:rPr lang="es-CO" sz="2000" dirty="0"/>
              <a:t>que debe tener un sistema de información, se requiere la asistencia de todos los interesados con el fin conocer todos los puntos de vista, necesidades y requerimientos de las diferentes áreas mediante una lluvia de ideas. </a:t>
            </a:r>
            <a:endParaRPr lang="es-CO" sz="2000" dirty="0" smtClean="0"/>
          </a:p>
          <a:p>
            <a:endParaRPr lang="es-CO" sz="2000" dirty="0"/>
          </a:p>
          <a:p>
            <a:r>
              <a:rPr lang="es-CO" sz="2000" dirty="0"/>
              <a:t>El objetivo es alinear los conductores de negocio con las características de la arquitectura, con el fin de equilibrar los riesgos y los costos de inversión tecnológica.</a:t>
            </a:r>
          </a:p>
        </p:txBody>
      </p:sp>
      <p:sp>
        <p:nvSpPr>
          <p:cNvPr id="13" name="Rectangle 13"/>
          <p:cNvSpPr/>
          <p:nvPr/>
        </p:nvSpPr>
        <p:spPr>
          <a:xfrm>
            <a:off x="350681" y="1412776"/>
            <a:ext cx="6889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QAW – QUALITY ATTRIBUTE WORKSHOP</a:t>
            </a:r>
            <a:endParaRPr lang="es-ES_tradnl" sz="3200" dirty="0"/>
          </a:p>
        </p:txBody>
      </p:sp>
      <p:sp>
        <p:nvSpPr>
          <p:cNvPr id="14" name="Freeform 75"/>
          <p:cNvSpPr>
            <a:spLocks noEditPoints="1"/>
          </p:cNvSpPr>
          <p:nvPr/>
        </p:nvSpPr>
        <p:spPr bwMode="auto">
          <a:xfrm>
            <a:off x="7711570" y="1059704"/>
            <a:ext cx="881860" cy="937847"/>
          </a:xfrm>
          <a:custGeom>
            <a:avLst/>
            <a:gdLst>
              <a:gd name="T0" fmla="*/ 562027 w 62"/>
              <a:gd name="T1" fmla="*/ 259121 h 62"/>
              <a:gd name="T2" fmla="*/ 696913 w 62"/>
              <a:gd name="T3" fmla="*/ 123927 h 62"/>
              <a:gd name="T4" fmla="*/ 562027 w 62"/>
              <a:gd name="T5" fmla="*/ 123927 h 62"/>
              <a:gd name="T6" fmla="*/ 562027 w 62"/>
              <a:gd name="T7" fmla="*/ 0 h 62"/>
              <a:gd name="T8" fmla="*/ 438381 w 62"/>
              <a:gd name="T9" fmla="*/ 135194 h 62"/>
              <a:gd name="T10" fmla="*/ 438381 w 62"/>
              <a:gd name="T11" fmla="*/ 247855 h 62"/>
              <a:gd name="T12" fmla="*/ 382178 w 62"/>
              <a:gd name="T13" fmla="*/ 292919 h 62"/>
              <a:gd name="T14" fmla="*/ 224811 w 62"/>
              <a:gd name="T15" fmla="*/ 236589 h 62"/>
              <a:gd name="T16" fmla="*/ 0 w 62"/>
              <a:gd name="T17" fmla="*/ 461911 h 62"/>
              <a:gd name="T18" fmla="*/ 224811 w 62"/>
              <a:gd name="T19" fmla="*/ 698500 h 62"/>
              <a:gd name="T20" fmla="*/ 460862 w 62"/>
              <a:gd name="T21" fmla="*/ 461911 h 62"/>
              <a:gd name="T22" fmla="*/ 393419 w 62"/>
              <a:gd name="T23" fmla="*/ 315452 h 62"/>
              <a:gd name="T24" fmla="*/ 449621 w 62"/>
              <a:gd name="T25" fmla="*/ 259121 h 62"/>
              <a:gd name="T26" fmla="*/ 562027 w 62"/>
              <a:gd name="T27" fmla="*/ 259121 h 62"/>
              <a:gd name="T28" fmla="*/ 640710 w 62"/>
              <a:gd name="T29" fmla="*/ 146460 h 62"/>
              <a:gd name="T30" fmla="*/ 550786 w 62"/>
              <a:gd name="T31" fmla="*/ 236589 h 62"/>
              <a:gd name="T32" fmla="*/ 472102 w 62"/>
              <a:gd name="T33" fmla="*/ 236589 h 62"/>
              <a:gd name="T34" fmla="*/ 562027 w 62"/>
              <a:gd name="T35" fmla="*/ 146460 h 62"/>
              <a:gd name="T36" fmla="*/ 640710 w 62"/>
              <a:gd name="T37" fmla="*/ 146460 h 62"/>
              <a:gd name="T38" fmla="*/ 460862 w 62"/>
              <a:gd name="T39" fmla="*/ 146460 h 62"/>
              <a:gd name="T40" fmla="*/ 539546 w 62"/>
              <a:gd name="T41" fmla="*/ 56331 h 62"/>
              <a:gd name="T42" fmla="*/ 539546 w 62"/>
              <a:gd name="T43" fmla="*/ 135194 h 62"/>
              <a:gd name="T44" fmla="*/ 460862 w 62"/>
              <a:gd name="T45" fmla="*/ 225323 h 62"/>
              <a:gd name="T46" fmla="*/ 460862 w 62"/>
              <a:gd name="T47" fmla="*/ 146460 h 62"/>
              <a:gd name="T48" fmla="*/ 438381 w 62"/>
              <a:gd name="T49" fmla="*/ 461911 h 62"/>
              <a:gd name="T50" fmla="*/ 224811 w 62"/>
              <a:gd name="T51" fmla="*/ 675968 h 62"/>
              <a:gd name="T52" fmla="*/ 22481 w 62"/>
              <a:gd name="T53" fmla="*/ 461911 h 62"/>
              <a:gd name="T54" fmla="*/ 224811 w 62"/>
              <a:gd name="T55" fmla="*/ 259121 h 62"/>
              <a:gd name="T56" fmla="*/ 370938 w 62"/>
              <a:gd name="T57" fmla="*/ 315452 h 62"/>
              <a:gd name="T58" fmla="*/ 303494 w 62"/>
              <a:gd name="T59" fmla="*/ 371782 h 62"/>
              <a:gd name="T60" fmla="*/ 224811 w 62"/>
              <a:gd name="T61" fmla="*/ 349250 h 62"/>
              <a:gd name="T62" fmla="*/ 101165 w 62"/>
              <a:gd name="T63" fmla="*/ 461911 h 62"/>
              <a:gd name="T64" fmla="*/ 224811 w 62"/>
              <a:gd name="T65" fmla="*/ 585839 h 62"/>
              <a:gd name="T66" fmla="*/ 348457 w 62"/>
              <a:gd name="T67" fmla="*/ 461911 h 62"/>
              <a:gd name="T68" fmla="*/ 314735 w 62"/>
              <a:gd name="T69" fmla="*/ 394315 h 62"/>
              <a:gd name="T70" fmla="*/ 382178 w 62"/>
              <a:gd name="T71" fmla="*/ 326718 h 62"/>
              <a:gd name="T72" fmla="*/ 438381 w 62"/>
              <a:gd name="T73" fmla="*/ 461911 h 62"/>
              <a:gd name="T74" fmla="*/ 236051 w 62"/>
              <a:gd name="T75" fmla="*/ 450645 h 62"/>
              <a:gd name="T76" fmla="*/ 224811 w 62"/>
              <a:gd name="T77" fmla="*/ 450645 h 62"/>
              <a:gd name="T78" fmla="*/ 202330 w 62"/>
              <a:gd name="T79" fmla="*/ 461911 h 62"/>
              <a:gd name="T80" fmla="*/ 224811 w 62"/>
              <a:gd name="T81" fmla="*/ 484444 h 62"/>
              <a:gd name="T82" fmla="*/ 247292 w 62"/>
              <a:gd name="T83" fmla="*/ 461911 h 62"/>
              <a:gd name="T84" fmla="*/ 247292 w 62"/>
              <a:gd name="T85" fmla="*/ 461911 h 62"/>
              <a:gd name="T86" fmla="*/ 303494 w 62"/>
              <a:gd name="T87" fmla="*/ 405581 h 62"/>
              <a:gd name="T88" fmla="*/ 325975 w 62"/>
              <a:gd name="T89" fmla="*/ 461911 h 62"/>
              <a:gd name="T90" fmla="*/ 224811 w 62"/>
              <a:gd name="T91" fmla="*/ 563306 h 62"/>
              <a:gd name="T92" fmla="*/ 123646 w 62"/>
              <a:gd name="T93" fmla="*/ 461911 h 62"/>
              <a:gd name="T94" fmla="*/ 224811 w 62"/>
              <a:gd name="T95" fmla="*/ 371782 h 62"/>
              <a:gd name="T96" fmla="*/ 292254 w 62"/>
              <a:gd name="T97" fmla="*/ 394315 h 62"/>
              <a:gd name="T98" fmla="*/ 236051 w 62"/>
              <a:gd name="T99" fmla="*/ 450645 h 6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2" h="62">
                <a:moveTo>
                  <a:pt x="50" y="23"/>
                </a:moveTo>
                <a:cubicBezTo>
                  <a:pt x="62" y="11"/>
                  <a:pt x="62" y="11"/>
                  <a:pt x="62" y="11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0"/>
                  <a:pt x="50" y="0"/>
                  <a:pt x="50" y="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22"/>
                  <a:pt x="39" y="22"/>
                  <a:pt x="39" y="22"/>
                </a:cubicBezTo>
                <a:cubicBezTo>
                  <a:pt x="34" y="26"/>
                  <a:pt x="34" y="26"/>
                  <a:pt x="34" y="26"/>
                </a:cubicBezTo>
                <a:cubicBezTo>
                  <a:pt x="30" y="23"/>
                  <a:pt x="25" y="21"/>
                  <a:pt x="20" y="21"/>
                </a:cubicBezTo>
                <a:cubicBezTo>
                  <a:pt x="9" y="21"/>
                  <a:pt x="0" y="30"/>
                  <a:pt x="0" y="41"/>
                </a:cubicBezTo>
                <a:cubicBezTo>
                  <a:pt x="0" y="53"/>
                  <a:pt x="9" y="62"/>
                  <a:pt x="20" y="62"/>
                </a:cubicBezTo>
                <a:cubicBezTo>
                  <a:pt x="31" y="62"/>
                  <a:pt x="41" y="53"/>
                  <a:pt x="41" y="41"/>
                </a:cubicBezTo>
                <a:cubicBezTo>
                  <a:pt x="41" y="36"/>
                  <a:pt x="39" y="31"/>
                  <a:pt x="35" y="28"/>
                </a:cubicBezTo>
                <a:cubicBezTo>
                  <a:pt x="40" y="23"/>
                  <a:pt x="40" y="23"/>
                  <a:pt x="40" y="23"/>
                </a:cubicBezTo>
                <a:lnTo>
                  <a:pt x="50" y="23"/>
                </a:lnTo>
                <a:close/>
                <a:moveTo>
                  <a:pt x="57" y="13"/>
                </a:moveTo>
                <a:cubicBezTo>
                  <a:pt x="49" y="21"/>
                  <a:pt x="49" y="21"/>
                  <a:pt x="49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50" y="13"/>
                  <a:pt x="50" y="13"/>
                  <a:pt x="50" y="13"/>
                </a:cubicBezTo>
                <a:lnTo>
                  <a:pt x="57" y="13"/>
                </a:lnTo>
                <a:close/>
                <a:moveTo>
                  <a:pt x="41" y="13"/>
                </a:moveTo>
                <a:cubicBezTo>
                  <a:pt x="48" y="5"/>
                  <a:pt x="48" y="5"/>
                  <a:pt x="48" y="5"/>
                </a:cubicBezTo>
                <a:cubicBezTo>
                  <a:pt x="48" y="12"/>
                  <a:pt x="48" y="12"/>
                  <a:pt x="48" y="12"/>
                </a:cubicBezTo>
                <a:cubicBezTo>
                  <a:pt x="41" y="20"/>
                  <a:pt x="41" y="20"/>
                  <a:pt x="41" y="20"/>
                </a:cubicBezTo>
                <a:lnTo>
                  <a:pt x="41" y="13"/>
                </a:lnTo>
                <a:close/>
                <a:moveTo>
                  <a:pt x="39" y="41"/>
                </a:moveTo>
                <a:cubicBezTo>
                  <a:pt x="39" y="52"/>
                  <a:pt x="30" y="60"/>
                  <a:pt x="20" y="60"/>
                </a:cubicBezTo>
                <a:cubicBezTo>
                  <a:pt x="10" y="60"/>
                  <a:pt x="2" y="52"/>
                  <a:pt x="2" y="41"/>
                </a:cubicBezTo>
                <a:cubicBezTo>
                  <a:pt x="2" y="31"/>
                  <a:pt x="10" y="23"/>
                  <a:pt x="20" y="23"/>
                </a:cubicBezTo>
                <a:cubicBezTo>
                  <a:pt x="25" y="23"/>
                  <a:pt x="29" y="25"/>
                  <a:pt x="33" y="28"/>
                </a:cubicBezTo>
                <a:cubicBezTo>
                  <a:pt x="27" y="33"/>
                  <a:pt x="27" y="33"/>
                  <a:pt x="27" y="33"/>
                </a:cubicBezTo>
                <a:cubicBezTo>
                  <a:pt x="25" y="32"/>
                  <a:pt x="23" y="31"/>
                  <a:pt x="20" y="31"/>
                </a:cubicBezTo>
                <a:cubicBezTo>
                  <a:pt x="14" y="31"/>
                  <a:pt x="9" y="36"/>
                  <a:pt x="9" y="41"/>
                </a:cubicBezTo>
                <a:cubicBezTo>
                  <a:pt x="9" y="47"/>
                  <a:pt x="14" y="52"/>
                  <a:pt x="20" y="52"/>
                </a:cubicBezTo>
                <a:cubicBezTo>
                  <a:pt x="26" y="52"/>
                  <a:pt x="31" y="47"/>
                  <a:pt x="31" y="41"/>
                </a:cubicBezTo>
                <a:cubicBezTo>
                  <a:pt x="31" y="39"/>
                  <a:pt x="30" y="36"/>
                  <a:pt x="28" y="35"/>
                </a:cubicBezTo>
                <a:cubicBezTo>
                  <a:pt x="34" y="29"/>
                  <a:pt x="34" y="29"/>
                  <a:pt x="34" y="29"/>
                </a:cubicBezTo>
                <a:cubicBezTo>
                  <a:pt x="37" y="32"/>
                  <a:pt x="39" y="37"/>
                  <a:pt x="39" y="41"/>
                </a:cubicBezTo>
                <a:close/>
                <a:moveTo>
                  <a:pt x="21" y="40"/>
                </a:moveTo>
                <a:cubicBezTo>
                  <a:pt x="20" y="40"/>
                  <a:pt x="20" y="40"/>
                  <a:pt x="20" y="40"/>
                </a:cubicBezTo>
                <a:cubicBezTo>
                  <a:pt x="19" y="40"/>
                  <a:pt x="18" y="40"/>
                  <a:pt x="18" y="41"/>
                </a:cubicBezTo>
                <a:cubicBezTo>
                  <a:pt x="18" y="43"/>
                  <a:pt x="19" y="43"/>
                  <a:pt x="20" y="43"/>
                </a:cubicBezTo>
                <a:cubicBezTo>
                  <a:pt x="21" y="43"/>
                  <a:pt x="22" y="43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8"/>
                  <a:pt x="29" y="39"/>
                  <a:pt x="29" y="41"/>
                </a:cubicBezTo>
                <a:cubicBezTo>
                  <a:pt x="29" y="46"/>
                  <a:pt x="25" y="50"/>
                  <a:pt x="20" y="50"/>
                </a:cubicBezTo>
                <a:cubicBezTo>
                  <a:pt x="15" y="50"/>
                  <a:pt x="11" y="46"/>
                  <a:pt x="11" y="41"/>
                </a:cubicBezTo>
                <a:cubicBezTo>
                  <a:pt x="11" y="37"/>
                  <a:pt x="15" y="33"/>
                  <a:pt x="20" y="33"/>
                </a:cubicBezTo>
                <a:cubicBezTo>
                  <a:pt x="22" y="33"/>
                  <a:pt x="24" y="33"/>
                  <a:pt x="26" y="35"/>
                </a:cubicBezTo>
                <a:lnTo>
                  <a:pt x="21" y="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8928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DEFINICIONES</a:t>
              </a: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/>
          <p:nvPr/>
        </p:nvSpPr>
        <p:spPr>
          <a:xfrm>
            <a:off x="303300" y="1078503"/>
            <a:ext cx="4202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ESCENARIO </a:t>
            </a:r>
            <a:r>
              <a:rPr lang="en-US" sz="3200" dirty="0"/>
              <a:t>DE CALIDAD</a:t>
            </a:r>
            <a:endParaRPr lang="es-ES_tradnl" sz="3200" dirty="0"/>
          </a:p>
        </p:txBody>
      </p:sp>
      <p:sp>
        <p:nvSpPr>
          <p:cNvPr id="15" name="Rectangle 12"/>
          <p:cNvSpPr/>
          <p:nvPr/>
        </p:nvSpPr>
        <p:spPr>
          <a:xfrm>
            <a:off x="290764" y="2178189"/>
            <a:ext cx="8063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400" dirty="0" smtClean="0"/>
              <a:t>Es una técnica que busca ayudar a precisar una determinada característica de calidad de una manera más precisa.</a:t>
            </a:r>
            <a:endParaRPr lang="es-CO" sz="2400" dirty="0"/>
          </a:p>
        </p:txBody>
      </p:sp>
      <p:sp>
        <p:nvSpPr>
          <p:cNvPr id="17" name="Freeform 79"/>
          <p:cNvSpPr>
            <a:spLocks noEditPoints="1"/>
          </p:cNvSpPr>
          <p:nvPr/>
        </p:nvSpPr>
        <p:spPr bwMode="auto">
          <a:xfrm rot="16200000">
            <a:off x="7802056" y="1244481"/>
            <a:ext cx="734633" cy="720296"/>
          </a:xfrm>
          <a:custGeom>
            <a:avLst/>
            <a:gdLst>
              <a:gd name="T0" fmla="*/ 541150 w 59"/>
              <a:gd name="T1" fmla="*/ 56555 h 32"/>
              <a:gd name="T2" fmla="*/ 541150 w 59"/>
              <a:gd name="T3" fmla="*/ 113109 h 32"/>
              <a:gd name="T4" fmla="*/ 383314 w 59"/>
              <a:gd name="T5" fmla="*/ 113109 h 32"/>
              <a:gd name="T6" fmla="*/ 214205 w 59"/>
              <a:gd name="T7" fmla="*/ 0 h 32"/>
              <a:gd name="T8" fmla="*/ 202931 w 59"/>
              <a:gd name="T9" fmla="*/ 0 h 32"/>
              <a:gd name="T10" fmla="*/ 202931 w 59"/>
              <a:gd name="T11" fmla="*/ 169664 h 32"/>
              <a:gd name="T12" fmla="*/ 0 w 59"/>
              <a:gd name="T13" fmla="*/ 169664 h 32"/>
              <a:gd name="T14" fmla="*/ 0 w 59"/>
              <a:gd name="T15" fmla="*/ 192286 h 32"/>
              <a:gd name="T16" fmla="*/ 202931 w 59"/>
              <a:gd name="T17" fmla="*/ 192286 h 32"/>
              <a:gd name="T18" fmla="*/ 202931 w 59"/>
              <a:gd name="T19" fmla="*/ 361950 h 32"/>
              <a:gd name="T20" fmla="*/ 214205 w 59"/>
              <a:gd name="T21" fmla="*/ 361950 h 32"/>
              <a:gd name="T22" fmla="*/ 383314 w 59"/>
              <a:gd name="T23" fmla="*/ 248841 h 32"/>
              <a:gd name="T24" fmla="*/ 541150 w 59"/>
              <a:gd name="T25" fmla="*/ 248841 h 32"/>
              <a:gd name="T26" fmla="*/ 541150 w 59"/>
              <a:gd name="T27" fmla="*/ 305395 h 32"/>
              <a:gd name="T28" fmla="*/ 665163 w 59"/>
              <a:gd name="T29" fmla="*/ 305395 h 32"/>
              <a:gd name="T30" fmla="*/ 665163 w 59"/>
              <a:gd name="T31" fmla="*/ 56555 h 32"/>
              <a:gd name="T32" fmla="*/ 541150 w 59"/>
              <a:gd name="T33" fmla="*/ 56555 h 32"/>
              <a:gd name="T34" fmla="*/ 642615 w 59"/>
              <a:gd name="T35" fmla="*/ 282773 h 32"/>
              <a:gd name="T36" fmla="*/ 552424 w 59"/>
              <a:gd name="T37" fmla="*/ 282773 h 32"/>
              <a:gd name="T38" fmla="*/ 552424 w 59"/>
              <a:gd name="T39" fmla="*/ 226219 h 32"/>
              <a:gd name="T40" fmla="*/ 360766 w 59"/>
              <a:gd name="T41" fmla="*/ 226219 h 32"/>
              <a:gd name="T42" fmla="*/ 360766 w 59"/>
              <a:gd name="T43" fmla="*/ 226219 h 32"/>
              <a:gd name="T44" fmla="*/ 225479 w 59"/>
              <a:gd name="T45" fmla="*/ 339328 h 32"/>
              <a:gd name="T46" fmla="*/ 225479 w 59"/>
              <a:gd name="T47" fmla="*/ 22622 h 32"/>
              <a:gd name="T48" fmla="*/ 360766 w 59"/>
              <a:gd name="T49" fmla="*/ 124420 h 32"/>
              <a:gd name="T50" fmla="*/ 360766 w 59"/>
              <a:gd name="T51" fmla="*/ 135731 h 32"/>
              <a:gd name="T52" fmla="*/ 552424 w 59"/>
              <a:gd name="T53" fmla="*/ 135731 h 32"/>
              <a:gd name="T54" fmla="*/ 552424 w 59"/>
              <a:gd name="T55" fmla="*/ 79177 h 32"/>
              <a:gd name="T56" fmla="*/ 642615 w 59"/>
              <a:gd name="T57" fmla="*/ 79177 h 32"/>
              <a:gd name="T58" fmla="*/ 642615 w 59"/>
              <a:gd name="T59" fmla="*/ 282773 h 3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9" h="32">
                <a:moveTo>
                  <a:pt x="48" y="5"/>
                </a:moveTo>
                <a:cubicBezTo>
                  <a:pt x="48" y="10"/>
                  <a:pt x="48" y="10"/>
                  <a:pt x="48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4"/>
                  <a:pt x="26" y="0"/>
                  <a:pt x="1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5"/>
                  <a:pt x="18" y="15"/>
                  <a:pt x="18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"/>
                  <a:pt x="0" y="17"/>
                  <a:pt x="0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6" y="32"/>
                  <a:pt x="31" y="28"/>
                  <a:pt x="34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7"/>
                  <a:pt x="48" y="27"/>
                  <a:pt x="48" y="27"/>
                </a:cubicBezTo>
                <a:cubicBezTo>
                  <a:pt x="59" y="27"/>
                  <a:pt x="59" y="27"/>
                  <a:pt x="59" y="27"/>
                </a:cubicBezTo>
                <a:cubicBezTo>
                  <a:pt x="59" y="5"/>
                  <a:pt x="59" y="5"/>
                  <a:pt x="59" y="5"/>
                </a:cubicBezTo>
                <a:lnTo>
                  <a:pt x="48" y="5"/>
                </a:lnTo>
                <a:close/>
                <a:moveTo>
                  <a:pt x="57" y="25"/>
                </a:moveTo>
                <a:cubicBezTo>
                  <a:pt x="49" y="25"/>
                  <a:pt x="49" y="25"/>
                  <a:pt x="49" y="25"/>
                </a:cubicBezTo>
                <a:cubicBezTo>
                  <a:pt x="49" y="20"/>
                  <a:pt x="49" y="20"/>
                  <a:pt x="49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0" y="26"/>
                  <a:pt x="26" y="29"/>
                  <a:pt x="20" y="30"/>
                </a:cubicBezTo>
                <a:cubicBezTo>
                  <a:pt x="20" y="2"/>
                  <a:pt x="20" y="2"/>
                  <a:pt x="20" y="2"/>
                </a:cubicBezTo>
                <a:cubicBezTo>
                  <a:pt x="26" y="3"/>
                  <a:pt x="30" y="6"/>
                  <a:pt x="32" y="11"/>
                </a:cubicBezTo>
                <a:cubicBezTo>
                  <a:pt x="32" y="12"/>
                  <a:pt x="32" y="12"/>
                  <a:pt x="32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7"/>
                  <a:pt x="49" y="7"/>
                  <a:pt x="49" y="7"/>
                </a:cubicBezTo>
                <a:cubicBezTo>
                  <a:pt x="57" y="7"/>
                  <a:pt x="57" y="7"/>
                  <a:pt x="57" y="7"/>
                </a:cubicBezTo>
                <a:lnTo>
                  <a:pt x="57" y="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s-ES_tradnl"/>
          </a:p>
        </p:txBody>
      </p:sp>
      <p:sp>
        <p:nvSpPr>
          <p:cNvPr id="18" name="Rectangle 12"/>
          <p:cNvSpPr/>
          <p:nvPr/>
        </p:nvSpPr>
        <p:spPr>
          <a:xfrm>
            <a:off x="303300" y="3674611"/>
            <a:ext cx="77083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400" dirty="0" smtClean="0"/>
              <a:t>El escenario de calidad incluye información acerca del entorno de ejecución, el estímulo y la respuesta del sistema ante el estímulo. Esto permite discutir y evaluar las cualidades del producto de software.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871978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DEFINICIONES - ESCENARIO DE CALIDAD</a:t>
              </a: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9 Imag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" y="1340768"/>
            <a:ext cx="7877570" cy="394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470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 smtClean="0">
                  <a:solidFill>
                    <a:srgbClr val="003882"/>
                  </a:solidFill>
                  <a:latin typeface="Calibri Light" panose="020F0302020204030204" pitchFamily="34" charset="0"/>
                </a:rPr>
                <a:t>PASOS DEL QAW</a:t>
              </a:r>
              <a:endParaRPr lang="es-CO" sz="28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41 Grupo"/>
          <p:cNvGrpSpPr/>
          <p:nvPr/>
        </p:nvGrpSpPr>
        <p:grpSpPr>
          <a:xfrm>
            <a:off x="365891" y="1052736"/>
            <a:ext cx="1944547" cy="5446424"/>
            <a:chOff x="1066800" y="1168400"/>
            <a:chExt cx="2362200" cy="49911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43" name="42 Rectángulo redondeado"/>
            <p:cNvSpPr/>
            <p:nvPr/>
          </p:nvSpPr>
          <p:spPr>
            <a:xfrm>
              <a:off x="1066800" y="1168400"/>
              <a:ext cx="2362200" cy="499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1263650" y="1295400"/>
              <a:ext cx="1993900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2000" b="1" dirty="0" smtClean="0"/>
                <a:t>Presentación Metodología</a:t>
              </a:r>
              <a:endParaRPr lang="es-CO" sz="2000" b="1" dirty="0"/>
            </a:p>
          </p:txBody>
        </p:sp>
        <p:sp>
          <p:nvSpPr>
            <p:cNvPr id="45" name="44 Rectángulo redondeado"/>
            <p:cNvSpPr/>
            <p:nvPr/>
          </p:nvSpPr>
          <p:spPr>
            <a:xfrm>
              <a:off x="1200150" y="2374900"/>
              <a:ext cx="2095500" cy="245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s-CO" dirty="0" smtClean="0">
                <a:solidFill>
                  <a:schemeClr val="tx1"/>
                </a:solidFill>
              </a:endParaRPr>
            </a:p>
            <a:p>
              <a:pPr lvl="0"/>
              <a:r>
                <a:rPr lang="es-CO" dirty="0" smtClean="0">
                  <a:solidFill>
                    <a:schemeClr val="tx1"/>
                  </a:solidFill>
                </a:rPr>
                <a:t>Presentación </a:t>
              </a:r>
              <a:r>
                <a:rPr lang="es-CO" dirty="0">
                  <a:solidFill>
                    <a:schemeClr val="tx1"/>
                  </a:solidFill>
                </a:rPr>
                <a:t>de la metodología </a:t>
              </a:r>
              <a:r>
                <a:rPr lang="es-CO" dirty="0" smtClean="0">
                  <a:solidFill>
                    <a:schemeClr val="tx1"/>
                  </a:solidFill>
                </a:rPr>
                <a:t>QAW.</a:t>
              </a:r>
              <a:endParaRPr lang="es-CO" dirty="0">
                <a:solidFill>
                  <a:schemeClr val="tx1"/>
                </a:solidFill>
              </a:endParaRPr>
            </a:p>
            <a:p>
              <a:pPr lvl="0"/>
              <a:r>
                <a:rPr lang="es-CO" dirty="0">
                  <a:solidFill>
                    <a:schemeClr val="tx1"/>
                  </a:solidFill>
                </a:rPr>
                <a:t>Presentación de todos los interesados y su función en el </a:t>
              </a:r>
              <a:r>
                <a:rPr lang="es-CO" dirty="0" smtClean="0">
                  <a:solidFill>
                    <a:schemeClr val="tx1"/>
                  </a:solidFill>
                </a:rPr>
                <a:t>proyecto.</a:t>
              </a:r>
              <a:endParaRPr lang="es-CO" dirty="0">
                <a:solidFill>
                  <a:schemeClr val="tx1"/>
                </a:solidFill>
              </a:endParaRPr>
            </a:p>
            <a:p>
              <a:pPr algn="ctr"/>
              <a:endParaRPr lang="es-CO" dirty="0"/>
            </a:p>
          </p:txBody>
        </p:sp>
        <p:grpSp>
          <p:nvGrpSpPr>
            <p:cNvPr id="46" name="45 Grupo"/>
            <p:cNvGrpSpPr/>
            <p:nvPr/>
          </p:nvGrpSpPr>
          <p:grpSpPr>
            <a:xfrm>
              <a:off x="1437029" y="4953001"/>
              <a:ext cx="1621741" cy="1041400"/>
              <a:chOff x="186976" y="3904194"/>
              <a:chExt cx="1621741" cy="161915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47" name="46 Rectángulo redondeado"/>
              <p:cNvSpPr/>
              <p:nvPr/>
            </p:nvSpPr>
            <p:spPr>
              <a:xfrm>
                <a:off x="186976" y="3904194"/>
                <a:ext cx="1621741" cy="161915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48" name="47 Rectángulo"/>
              <p:cNvSpPr/>
              <p:nvPr/>
            </p:nvSpPr>
            <p:spPr>
              <a:xfrm>
                <a:off x="234399" y="3951617"/>
                <a:ext cx="1526895" cy="15243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lvl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CO" sz="1600" kern="1200" dirty="0" smtClean="0"/>
                  <a:t>No genera salidas o entregables</a:t>
                </a:r>
                <a:endParaRPr lang="es-CO" sz="1600" kern="1200" dirty="0"/>
              </a:p>
            </p:txBody>
          </p:sp>
        </p:grpSp>
      </p:grpSp>
      <p:grpSp>
        <p:nvGrpSpPr>
          <p:cNvPr id="49" name="48 Grupo"/>
          <p:cNvGrpSpPr/>
          <p:nvPr/>
        </p:nvGrpSpPr>
        <p:grpSpPr>
          <a:xfrm>
            <a:off x="2550754" y="1052736"/>
            <a:ext cx="1944547" cy="5446424"/>
            <a:chOff x="1066800" y="1168400"/>
            <a:chExt cx="2362200" cy="49911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0" name="49 Rectángulo redondeado"/>
            <p:cNvSpPr/>
            <p:nvPr/>
          </p:nvSpPr>
          <p:spPr>
            <a:xfrm>
              <a:off x="1066800" y="1168400"/>
              <a:ext cx="2362200" cy="499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1263650" y="1295400"/>
              <a:ext cx="1993900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CO" sz="2000" b="1" dirty="0"/>
                <a:t>Contexto del negocio</a:t>
              </a:r>
            </a:p>
          </p:txBody>
        </p:sp>
        <p:sp>
          <p:nvSpPr>
            <p:cNvPr id="52" name="51 Rectángulo redondeado"/>
            <p:cNvSpPr/>
            <p:nvPr/>
          </p:nvSpPr>
          <p:spPr>
            <a:xfrm>
              <a:off x="1200150" y="2374900"/>
              <a:ext cx="2095500" cy="245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s-CO" dirty="0" smtClean="0">
                <a:solidFill>
                  <a:schemeClr val="tx1"/>
                </a:solidFill>
              </a:endParaRPr>
            </a:p>
            <a:p>
              <a:pPr lvl="0"/>
              <a:r>
                <a:rPr lang="es-CO" dirty="0">
                  <a:solidFill>
                    <a:schemeClr val="tx1"/>
                  </a:solidFill>
                </a:rPr>
                <a:t>Exponer la motivación para construir </a:t>
              </a:r>
              <a:r>
                <a:rPr lang="es-CO" dirty="0" smtClean="0">
                  <a:solidFill>
                    <a:schemeClr val="tx1"/>
                  </a:solidFill>
                </a:rPr>
                <a:t>el sistema.</a:t>
              </a:r>
              <a:endParaRPr lang="es-CO" dirty="0">
                <a:solidFill>
                  <a:schemeClr val="tx1"/>
                </a:solidFill>
              </a:endParaRPr>
            </a:p>
            <a:p>
              <a:pPr lvl="0"/>
              <a:r>
                <a:rPr lang="es-CO" dirty="0">
                  <a:solidFill>
                    <a:schemeClr val="tx1"/>
                  </a:solidFill>
                </a:rPr>
                <a:t>Requerimientos y restricciones de alto nivel</a:t>
              </a: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52 Grupo"/>
            <p:cNvGrpSpPr/>
            <p:nvPr/>
          </p:nvGrpSpPr>
          <p:grpSpPr>
            <a:xfrm>
              <a:off x="1437029" y="4953001"/>
              <a:ext cx="1621741" cy="1041400"/>
              <a:chOff x="186976" y="3904194"/>
              <a:chExt cx="1621741" cy="161915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4" name="53 Rectángulo redondeado"/>
              <p:cNvSpPr/>
              <p:nvPr/>
            </p:nvSpPr>
            <p:spPr>
              <a:xfrm>
                <a:off x="186976" y="3904194"/>
                <a:ext cx="1621741" cy="161915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55" name="54 Rectángulo"/>
              <p:cNvSpPr/>
              <p:nvPr/>
            </p:nvSpPr>
            <p:spPr>
              <a:xfrm>
                <a:off x="234399" y="3951617"/>
                <a:ext cx="1526895" cy="15243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lvl="0"/>
                <a:r>
                  <a:rPr lang="es-CO" sz="1600" dirty="0"/>
                  <a:t>No genera salidas o entregables</a:t>
                </a:r>
              </a:p>
            </p:txBody>
          </p:sp>
        </p:grpSp>
      </p:grpSp>
      <p:grpSp>
        <p:nvGrpSpPr>
          <p:cNvPr id="56" name="55 Grupo"/>
          <p:cNvGrpSpPr/>
          <p:nvPr/>
        </p:nvGrpSpPr>
        <p:grpSpPr>
          <a:xfrm>
            <a:off x="4677082" y="1061202"/>
            <a:ext cx="1944547" cy="5446424"/>
            <a:chOff x="1066800" y="1168400"/>
            <a:chExt cx="2362200" cy="49911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7" name="56 Rectángulo redondeado"/>
            <p:cNvSpPr/>
            <p:nvPr/>
          </p:nvSpPr>
          <p:spPr>
            <a:xfrm>
              <a:off x="1066800" y="1168400"/>
              <a:ext cx="2362200" cy="499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1263650" y="1308100"/>
              <a:ext cx="1993900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CO" sz="2000" b="1" dirty="0"/>
                <a:t>Presentación del plan de la arquitectura</a:t>
              </a:r>
            </a:p>
          </p:txBody>
        </p:sp>
        <p:sp>
          <p:nvSpPr>
            <p:cNvPr id="59" name="58 Rectángulo redondeado"/>
            <p:cNvSpPr/>
            <p:nvPr/>
          </p:nvSpPr>
          <p:spPr>
            <a:xfrm>
              <a:off x="1200150" y="2374900"/>
              <a:ext cx="2095500" cy="245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s-CO" dirty="0" smtClean="0">
                <a:solidFill>
                  <a:schemeClr val="tx1"/>
                </a:solidFill>
              </a:endParaRPr>
            </a:p>
            <a:p>
              <a:pPr lvl="0"/>
              <a:r>
                <a:rPr lang="es-CO" sz="1700" dirty="0" smtClean="0">
                  <a:solidFill>
                    <a:schemeClr val="tx1"/>
                  </a:solidFill>
                </a:rPr>
                <a:t>Presentar </a:t>
              </a:r>
              <a:r>
                <a:rPr lang="es-CO" sz="1700" dirty="0">
                  <a:solidFill>
                    <a:schemeClr val="tx1"/>
                  </a:solidFill>
                </a:rPr>
                <a:t>el plan de arquitectura del sistema: Arquitectura actual, arquitectura objetivo y posibles transiciones</a:t>
              </a: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59 Grupo"/>
            <p:cNvGrpSpPr/>
            <p:nvPr/>
          </p:nvGrpSpPr>
          <p:grpSpPr>
            <a:xfrm>
              <a:off x="1284629" y="4953001"/>
              <a:ext cx="1972921" cy="1041400"/>
              <a:chOff x="34576" y="3904194"/>
              <a:chExt cx="1972921" cy="161915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1" name="60 Rectángulo redondeado"/>
              <p:cNvSpPr/>
              <p:nvPr/>
            </p:nvSpPr>
            <p:spPr>
              <a:xfrm>
                <a:off x="34576" y="3904194"/>
                <a:ext cx="1972921" cy="161915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62" name="61 Rectángulo"/>
              <p:cNvSpPr/>
              <p:nvPr/>
            </p:nvSpPr>
            <p:spPr>
              <a:xfrm>
                <a:off x="120099" y="3991108"/>
                <a:ext cx="1677848" cy="148481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lvl="0"/>
                <a:r>
                  <a:rPr lang="es-CO" sz="1400" dirty="0"/>
                  <a:t>Diagrama de los componentes de arquitectura </a:t>
                </a:r>
                <a:r>
                  <a:rPr lang="es-CO" sz="1400" dirty="0" smtClean="0"/>
                  <a:t> de alto nivel del sistema.</a:t>
                </a:r>
                <a:endParaRPr lang="es-CO" sz="1400" dirty="0"/>
              </a:p>
            </p:txBody>
          </p:sp>
        </p:grpSp>
      </p:grpSp>
      <p:grpSp>
        <p:nvGrpSpPr>
          <p:cNvPr id="63" name="62 Grupo"/>
          <p:cNvGrpSpPr/>
          <p:nvPr/>
        </p:nvGrpSpPr>
        <p:grpSpPr>
          <a:xfrm>
            <a:off x="6875925" y="1059880"/>
            <a:ext cx="1944547" cy="5446424"/>
            <a:chOff x="1066800" y="1168400"/>
            <a:chExt cx="2362200" cy="49911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4" name="63 Rectángulo redondeado"/>
            <p:cNvSpPr/>
            <p:nvPr/>
          </p:nvSpPr>
          <p:spPr>
            <a:xfrm>
              <a:off x="1066800" y="1168400"/>
              <a:ext cx="2362200" cy="499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1263650" y="1308100"/>
              <a:ext cx="1993900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CO" sz="2000" b="1" dirty="0"/>
                <a:t>Identificar drivers </a:t>
              </a:r>
              <a:r>
                <a:rPr lang="es-CO" sz="2000" b="1" dirty="0" smtClean="0"/>
                <a:t>de arquitectura</a:t>
              </a:r>
              <a:endParaRPr lang="es-CO" sz="2000" b="1" dirty="0"/>
            </a:p>
          </p:txBody>
        </p:sp>
        <p:sp>
          <p:nvSpPr>
            <p:cNvPr id="66" name="65 Rectángulo redondeado"/>
            <p:cNvSpPr/>
            <p:nvPr/>
          </p:nvSpPr>
          <p:spPr>
            <a:xfrm>
              <a:off x="1200150" y="2374900"/>
              <a:ext cx="2095500" cy="245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s-CO" dirty="0" smtClean="0">
                <a:solidFill>
                  <a:schemeClr val="tx1"/>
                </a:solidFill>
              </a:endParaRPr>
            </a:p>
            <a:p>
              <a:pPr lvl="0"/>
              <a:r>
                <a:rPr lang="es-CO" sz="1700" dirty="0">
                  <a:solidFill>
                    <a:schemeClr val="tx1"/>
                  </a:solidFill>
                </a:rPr>
                <a:t>Consenso en la lista de </a:t>
              </a:r>
              <a:r>
                <a:rPr lang="es-CO" sz="1700" dirty="0" smtClean="0">
                  <a:solidFill>
                    <a:schemeClr val="tx1"/>
                  </a:solidFill>
                </a:rPr>
                <a:t>drivers </a:t>
              </a:r>
              <a:r>
                <a:rPr lang="es-CO" sz="1700" dirty="0">
                  <a:solidFill>
                    <a:schemeClr val="tx1"/>
                  </a:solidFill>
                </a:rPr>
                <a:t>teniendo en cuenta la opinión de los </a:t>
              </a:r>
              <a:r>
                <a:rPr lang="es-CO" sz="1700" dirty="0" smtClean="0">
                  <a:solidFill>
                    <a:schemeClr val="tx1"/>
                  </a:solidFill>
                </a:rPr>
                <a:t>interesados.</a:t>
              </a:r>
              <a:endParaRPr lang="es-CO" sz="1700" dirty="0">
                <a:solidFill>
                  <a:schemeClr val="tx1"/>
                </a:solidFill>
              </a:endParaRPr>
            </a:p>
            <a:p>
              <a:pPr lvl="0"/>
              <a:r>
                <a:rPr lang="es-CO" sz="1700" dirty="0">
                  <a:solidFill>
                    <a:schemeClr val="tx1"/>
                  </a:solidFill>
                </a:rPr>
                <a:t>Presentación de los drivers de arquitectura</a:t>
              </a:r>
            </a:p>
            <a:p>
              <a:pPr algn="ctr"/>
              <a:endParaRPr lang="es-CO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66 Grupo"/>
            <p:cNvGrpSpPr/>
            <p:nvPr/>
          </p:nvGrpSpPr>
          <p:grpSpPr>
            <a:xfrm>
              <a:off x="1263651" y="4953001"/>
              <a:ext cx="1993900" cy="1041400"/>
              <a:chOff x="13598" y="3904194"/>
              <a:chExt cx="1993900" cy="161915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8" name="67 Rectángulo redondeado"/>
              <p:cNvSpPr/>
              <p:nvPr/>
            </p:nvSpPr>
            <p:spPr>
              <a:xfrm>
                <a:off x="13598" y="3904194"/>
                <a:ext cx="1993900" cy="161915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69" name="68 Rectángulo"/>
              <p:cNvSpPr/>
              <p:nvPr/>
            </p:nvSpPr>
            <p:spPr>
              <a:xfrm>
                <a:off x="234399" y="3951617"/>
                <a:ext cx="1526895" cy="15243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lvl="0"/>
                <a:r>
                  <a:rPr lang="es-CO" sz="1600" dirty="0"/>
                  <a:t>Lista </a:t>
                </a:r>
                <a:r>
                  <a:rPr lang="es-CO" sz="1600" dirty="0" smtClean="0"/>
                  <a:t>de </a:t>
                </a:r>
                <a:r>
                  <a:rPr lang="es-CO" sz="1600" dirty="0"/>
                  <a:t>drivers de </a:t>
                </a:r>
                <a:r>
                  <a:rPr lang="es-CO" sz="1600" dirty="0" smtClean="0"/>
                  <a:t>arquitectura y restricciones.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643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 smtClean="0">
                  <a:solidFill>
                    <a:srgbClr val="003882"/>
                  </a:solidFill>
                  <a:latin typeface="Calibri Light" panose="020F0302020204030204" pitchFamily="34" charset="0"/>
                </a:rPr>
                <a:t>PASOS DEL QAW</a:t>
              </a:r>
              <a:endParaRPr lang="es-CO" sz="28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92 Grupo"/>
          <p:cNvGrpSpPr/>
          <p:nvPr/>
        </p:nvGrpSpPr>
        <p:grpSpPr>
          <a:xfrm>
            <a:off x="323528" y="1070992"/>
            <a:ext cx="1961058" cy="5310336"/>
            <a:chOff x="1066800" y="1168400"/>
            <a:chExt cx="2362200" cy="49911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94" name="93 Rectángulo redondeado"/>
            <p:cNvSpPr/>
            <p:nvPr/>
          </p:nvSpPr>
          <p:spPr>
            <a:xfrm>
              <a:off x="1066800" y="1168400"/>
              <a:ext cx="2362200" cy="499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sp>
          <p:nvSpPr>
            <p:cNvPr id="95" name="94 CuadroTexto"/>
            <p:cNvSpPr txBox="1"/>
            <p:nvPr/>
          </p:nvSpPr>
          <p:spPr>
            <a:xfrm>
              <a:off x="1263651" y="1295400"/>
              <a:ext cx="1993900" cy="8678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CO" b="1" dirty="0"/>
                <a:t>Lluvia de ideas sobre escenarios</a:t>
              </a:r>
            </a:p>
          </p:txBody>
        </p:sp>
        <p:sp>
          <p:nvSpPr>
            <p:cNvPr id="96" name="95 Rectángulo redondeado"/>
            <p:cNvSpPr/>
            <p:nvPr/>
          </p:nvSpPr>
          <p:spPr>
            <a:xfrm>
              <a:off x="1200150" y="2374900"/>
              <a:ext cx="2095500" cy="245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s-CO" sz="16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s-CO" sz="1600" dirty="0">
                  <a:solidFill>
                    <a:schemeClr val="tx1"/>
                  </a:solidFill>
                </a:rPr>
                <a:t>Cada interesado propone un escenario de calidad.</a:t>
              </a:r>
            </a:p>
            <a:p>
              <a:pPr lvl="0"/>
              <a:r>
                <a:rPr lang="es-CO" sz="1600" dirty="0">
                  <a:solidFill>
                    <a:schemeClr val="tx1"/>
                  </a:solidFill>
                </a:rPr>
                <a:t>El coordinador ayuda a los interesados a identificarlos </a:t>
              </a:r>
              <a:r>
                <a:rPr lang="es-CO" sz="1600" dirty="0" smtClean="0">
                  <a:solidFill>
                    <a:schemeClr val="tx1"/>
                  </a:solidFill>
                </a:rPr>
                <a:t>correctamente.</a:t>
              </a:r>
              <a:endParaRPr lang="es-CO" sz="1600" dirty="0">
                <a:solidFill>
                  <a:schemeClr val="tx1"/>
                </a:solidFill>
              </a:endParaRPr>
            </a:p>
            <a:p>
              <a:pPr algn="ctr"/>
              <a:endParaRPr lang="es-CO" sz="1600" dirty="0"/>
            </a:p>
          </p:txBody>
        </p:sp>
        <p:grpSp>
          <p:nvGrpSpPr>
            <p:cNvPr id="97" name="96 Grupo"/>
            <p:cNvGrpSpPr/>
            <p:nvPr/>
          </p:nvGrpSpPr>
          <p:grpSpPr>
            <a:xfrm>
              <a:off x="1200151" y="4953001"/>
              <a:ext cx="2057400" cy="1041400"/>
              <a:chOff x="-49902" y="3904194"/>
              <a:chExt cx="2057400" cy="161915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98" name="97 Rectángulo redondeado"/>
              <p:cNvSpPr/>
              <p:nvPr/>
            </p:nvSpPr>
            <p:spPr>
              <a:xfrm>
                <a:off x="-49902" y="3904194"/>
                <a:ext cx="2057400" cy="161915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99" name="98 Rectángulo"/>
              <p:cNvSpPr/>
              <p:nvPr/>
            </p:nvSpPr>
            <p:spPr>
              <a:xfrm>
                <a:off x="-11803" y="3971362"/>
                <a:ext cx="1993900" cy="15243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lvl="0"/>
                <a:r>
                  <a:rPr lang="es-CO" sz="1400" dirty="0"/>
                  <a:t>Lista de escenarios de calidad propuestos por los </a:t>
                </a:r>
                <a:r>
                  <a:rPr lang="es-CO" sz="1400" dirty="0" smtClean="0"/>
                  <a:t>interesados.</a:t>
                </a:r>
                <a:endParaRPr lang="es-CO" sz="1400" dirty="0"/>
              </a:p>
            </p:txBody>
          </p:sp>
        </p:grpSp>
      </p:grpSp>
      <p:grpSp>
        <p:nvGrpSpPr>
          <p:cNvPr id="100" name="99 Grupo"/>
          <p:cNvGrpSpPr/>
          <p:nvPr/>
        </p:nvGrpSpPr>
        <p:grpSpPr>
          <a:xfrm>
            <a:off x="2491880" y="1052736"/>
            <a:ext cx="1961058" cy="5310336"/>
            <a:chOff x="1066800" y="1168400"/>
            <a:chExt cx="2362200" cy="49911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1" name="100 Rectángulo redondeado"/>
            <p:cNvSpPr/>
            <p:nvPr/>
          </p:nvSpPr>
          <p:spPr>
            <a:xfrm>
              <a:off x="1066800" y="1168400"/>
              <a:ext cx="2362200" cy="499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sp>
          <p:nvSpPr>
            <p:cNvPr id="102" name="101 CuadroTexto"/>
            <p:cNvSpPr txBox="1"/>
            <p:nvPr/>
          </p:nvSpPr>
          <p:spPr>
            <a:xfrm>
              <a:off x="1263651" y="1295400"/>
              <a:ext cx="1993900" cy="6074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CO" b="1" dirty="0"/>
                <a:t>Consolidación de escenarios</a:t>
              </a:r>
            </a:p>
          </p:txBody>
        </p:sp>
        <p:sp>
          <p:nvSpPr>
            <p:cNvPr id="103" name="102 Rectángulo redondeado"/>
            <p:cNvSpPr/>
            <p:nvPr/>
          </p:nvSpPr>
          <p:spPr>
            <a:xfrm>
              <a:off x="1200150" y="2374900"/>
              <a:ext cx="2095500" cy="245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s-CO" sz="1600" dirty="0" smtClean="0">
                  <a:solidFill>
                    <a:schemeClr val="tx1"/>
                  </a:solidFill>
                </a:rPr>
                <a:t>Se </a:t>
              </a:r>
              <a:r>
                <a:rPr lang="es-CO" sz="1600" dirty="0">
                  <a:solidFill>
                    <a:schemeClr val="tx1"/>
                  </a:solidFill>
                </a:rPr>
                <a:t>agrupan </a:t>
              </a:r>
              <a:r>
                <a:rPr lang="es-CO" sz="1600" dirty="0" smtClean="0">
                  <a:solidFill>
                    <a:schemeClr val="tx1"/>
                  </a:solidFill>
                </a:rPr>
                <a:t>los escenarios similares por consenso.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103 Grupo"/>
            <p:cNvGrpSpPr/>
            <p:nvPr/>
          </p:nvGrpSpPr>
          <p:grpSpPr>
            <a:xfrm>
              <a:off x="1263650" y="4953001"/>
              <a:ext cx="1993899" cy="1041400"/>
              <a:chOff x="13597" y="3904194"/>
              <a:chExt cx="1993899" cy="161915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05" name="104 Rectángulo redondeado"/>
              <p:cNvSpPr/>
              <p:nvPr/>
            </p:nvSpPr>
            <p:spPr>
              <a:xfrm>
                <a:off x="13597" y="3904194"/>
                <a:ext cx="1993899" cy="161915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06" name="105 Rectángulo"/>
              <p:cNvSpPr/>
              <p:nvPr/>
            </p:nvSpPr>
            <p:spPr>
              <a:xfrm>
                <a:off x="234399" y="3951617"/>
                <a:ext cx="1526895" cy="1524304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lvl="0"/>
                <a:r>
                  <a:rPr lang="es-CO" sz="1400" dirty="0"/>
                  <a:t>Lista de escenarios de calidad </a:t>
                </a:r>
                <a:r>
                  <a:rPr lang="es-CO" sz="1400" dirty="0" smtClean="0"/>
                  <a:t>consolidados.</a:t>
                </a:r>
                <a:endParaRPr lang="es-CO" sz="1400" dirty="0"/>
              </a:p>
            </p:txBody>
          </p:sp>
        </p:grpSp>
      </p:grpSp>
      <p:grpSp>
        <p:nvGrpSpPr>
          <p:cNvPr id="107" name="106 Grupo"/>
          <p:cNvGrpSpPr/>
          <p:nvPr/>
        </p:nvGrpSpPr>
        <p:grpSpPr>
          <a:xfrm>
            <a:off x="4652120" y="1052736"/>
            <a:ext cx="1961058" cy="5310336"/>
            <a:chOff x="1066800" y="1168400"/>
            <a:chExt cx="2362200" cy="49911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8" name="107 Rectángulo redondeado"/>
            <p:cNvSpPr/>
            <p:nvPr/>
          </p:nvSpPr>
          <p:spPr>
            <a:xfrm>
              <a:off x="1066800" y="1168400"/>
              <a:ext cx="2362200" cy="499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1263651" y="1308100"/>
              <a:ext cx="1993900" cy="6074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CO" b="1" dirty="0"/>
                <a:t>Priorización de escenarios</a:t>
              </a:r>
            </a:p>
          </p:txBody>
        </p:sp>
        <p:sp>
          <p:nvSpPr>
            <p:cNvPr id="110" name="109 Rectángulo redondeado"/>
            <p:cNvSpPr/>
            <p:nvPr/>
          </p:nvSpPr>
          <p:spPr>
            <a:xfrm>
              <a:off x="1200150" y="2374900"/>
              <a:ext cx="2095500" cy="245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s-CO" sz="16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s-CO" sz="1600" dirty="0">
                  <a:solidFill>
                    <a:schemeClr val="tx1"/>
                  </a:solidFill>
                </a:rPr>
                <a:t>Se realiza mediante la votación de los participantes</a:t>
              </a:r>
            </a:p>
            <a:p>
              <a:pPr algn="ctr"/>
              <a:endParaRPr lang="es-CO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110 Grupo"/>
            <p:cNvGrpSpPr/>
            <p:nvPr/>
          </p:nvGrpSpPr>
          <p:grpSpPr>
            <a:xfrm>
              <a:off x="1284629" y="4953001"/>
              <a:ext cx="1972921" cy="1041400"/>
              <a:chOff x="34576" y="3904194"/>
              <a:chExt cx="1972921" cy="161915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12" name="111 Rectángulo redondeado"/>
              <p:cNvSpPr/>
              <p:nvPr/>
            </p:nvSpPr>
            <p:spPr>
              <a:xfrm>
                <a:off x="34576" y="3904194"/>
                <a:ext cx="1972921" cy="161915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13" name="112 Rectángulo"/>
              <p:cNvSpPr/>
              <p:nvPr/>
            </p:nvSpPr>
            <p:spPr>
              <a:xfrm>
                <a:off x="120099" y="3991108"/>
                <a:ext cx="1677848" cy="148481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lvl="0"/>
                <a:r>
                  <a:rPr lang="es-CO" sz="1400" dirty="0"/>
                  <a:t>Lista de escenarios  de calidad </a:t>
                </a:r>
                <a:r>
                  <a:rPr lang="es-CO" sz="1400" dirty="0" smtClean="0"/>
                  <a:t>priorizados.</a:t>
                </a:r>
                <a:endParaRPr lang="es-CO" sz="1400" dirty="0"/>
              </a:p>
            </p:txBody>
          </p:sp>
        </p:grpSp>
      </p:grpSp>
      <p:grpSp>
        <p:nvGrpSpPr>
          <p:cNvPr id="114" name="113 Grupo"/>
          <p:cNvGrpSpPr/>
          <p:nvPr/>
        </p:nvGrpSpPr>
        <p:grpSpPr>
          <a:xfrm>
            <a:off x="6812360" y="1070992"/>
            <a:ext cx="1961058" cy="5310336"/>
            <a:chOff x="1066800" y="1168400"/>
            <a:chExt cx="2362200" cy="49911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15" name="114 Rectángulo redondeado"/>
            <p:cNvSpPr/>
            <p:nvPr/>
          </p:nvSpPr>
          <p:spPr>
            <a:xfrm>
              <a:off x="1066800" y="1168400"/>
              <a:ext cx="2362200" cy="499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600"/>
            </a:p>
          </p:txBody>
        </p:sp>
        <p:sp>
          <p:nvSpPr>
            <p:cNvPr id="116" name="115 CuadroTexto"/>
            <p:cNvSpPr txBox="1"/>
            <p:nvPr/>
          </p:nvSpPr>
          <p:spPr>
            <a:xfrm>
              <a:off x="1263651" y="1308100"/>
              <a:ext cx="1993900" cy="6074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CO" b="1" dirty="0"/>
                <a:t>Refinamiento de escenarios</a:t>
              </a:r>
            </a:p>
          </p:txBody>
        </p:sp>
        <p:sp>
          <p:nvSpPr>
            <p:cNvPr id="117" name="116 Rectángulo redondeado"/>
            <p:cNvSpPr/>
            <p:nvPr/>
          </p:nvSpPr>
          <p:spPr>
            <a:xfrm>
              <a:off x="1200150" y="2374900"/>
              <a:ext cx="2095500" cy="24511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s-CO" sz="16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s-CO" sz="1600" dirty="0">
                  <a:solidFill>
                    <a:schemeClr val="tx1"/>
                  </a:solidFill>
                </a:rPr>
                <a:t>Se describen detalladamente los </a:t>
              </a:r>
              <a:r>
                <a:rPr lang="es-CO" sz="1600" dirty="0" smtClean="0">
                  <a:solidFill>
                    <a:schemeClr val="tx1"/>
                  </a:solidFill>
                </a:rPr>
                <a:t>escenarios.</a:t>
              </a:r>
              <a:endParaRPr lang="es-CO" sz="1600" dirty="0">
                <a:solidFill>
                  <a:schemeClr val="tx1"/>
                </a:solidFill>
              </a:endParaRPr>
            </a:p>
            <a:p>
              <a:pPr lvl="0"/>
              <a:r>
                <a:rPr lang="es-CO" sz="1600" dirty="0">
                  <a:solidFill>
                    <a:schemeClr val="tx1"/>
                  </a:solidFill>
                </a:rPr>
                <a:t>Se generan preguntas claves por cada </a:t>
              </a:r>
              <a:r>
                <a:rPr lang="es-CO" sz="1600" dirty="0" smtClean="0">
                  <a:solidFill>
                    <a:schemeClr val="tx1"/>
                  </a:solidFill>
                </a:rPr>
                <a:t>escenario.</a:t>
              </a:r>
              <a:endParaRPr lang="es-CO" sz="1600" dirty="0">
                <a:solidFill>
                  <a:schemeClr val="tx1"/>
                </a:solidFill>
              </a:endParaRPr>
            </a:p>
            <a:p>
              <a:pPr algn="ctr"/>
              <a:endParaRPr lang="es-CO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18" name="117 Grupo"/>
            <p:cNvGrpSpPr/>
            <p:nvPr/>
          </p:nvGrpSpPr>
          <p:grpSpPr>
            <a:xfrm>
              <a:off x="1263651" y="4953001"/>
              <a:ext cx="1993900" cy="1041400"/>
              <a:chOff x="13598" y="3904194"/>
              <a:chExt cx="1993900" cy="161915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19" name="118 Rectángulo redondeado"/>
              <p:cNvSpPr/>
              <p:nvPr/>
            </p:nvSpPr>
            <p:spPr>
              <a:xfrm>
                <a:off x="13598" y="3904194"/>
                <a:ext cx="1993900" cy="1619150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20" name="119 Rectángulo"/>
              <p:cNvSpPr/>
              <p:nvPr/>
            </p:nvSpPr>
            <p:spPr>
              <a:xfrm>
                <a:off x="77098" y="3991109"/>
                <a:ext cx="1898649" cy="135452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3020" tIns="24765" rIns="33020" bIns="24765" numCol="1" spcCol="1270" anchor="ctr" anchorCtr="0">
                <a:noAutofit/>
              </a:bodyPr>
              <a:lstStyle/>
              <a:p>
                <a:pPr lvl="0"/>
                <a:r>
                  <a:rPr lang="es-CO" sz="1400" dirty="0"/>
                  <a:t>Lista de escenarios de Calidad  </a:t>
                </a:r>
                <a:r>
                  <a:rPr lang="es-CO" sz="1400" dirty="0" smtClean="0"/>
                  <a:t>Refinados.</a:t>
                </a:r>
                <a:endParaRPr lang="es-CO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5298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 smtClean="0">
                  <a:solidFill>
                    <a:srgbClr val="003882"/>
                  </a:solidFill>
                  <a:latin typeface="Calibri Light" panose="020F0302020204030204" pitchFamily="34" charset="0"/>
                </a:rPr>
                <a:t>ACTIVIDADES </a:t>
              </a:r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POSTERIORES AL </a:t>
              </a:r>
              <a:r>
                <a:rPr lang="es-CO" sz="2800" dirty="0" smtClean="0">
                  <a:solidFill>
                    <a:srgbClr val="003882"/>
                  </a:solidFill>
                  <a:latin typeface="Calibri Light" panose="020F0302020204030204" pitchFamily="34" charset="0"/>
                </a:rPr>
                <a:t>QAW</a:t>
              </a:r>
              <a:endParaRPr lang="es-CO" sz="28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36 Grupo"/>
          <p:cNvGrpSpPr/>
          <p:nvPr/>
        </p:nvGrpSpPr>
        <p:grpSpPr>
          <a:xfrm>
            <a:off x="107504" y="1052736"/>
            <a:ext cx="6091751" cy="1080601"/>
            <a:chOff x="0" y="0"/>
            <a:chExt cx="7975600" cy="1080601"/>
          </a:xfrm>
          <a:scene3d>
            <a:camera prst="orthographicFront"/>
            <a:lightRig rig="flat" dir="t"/>
          </a:scene3d>
        </p:grpSpPr>
        <p:sp>
          <p:nvSpPr>
            <p:cNvPr id="38" name="37 Rectángulo redondeado"/>
            <p:cNvSpPr/>
            <p:nvPr/>
          </p:nvSpPr>
          <p:spPr>
            <a:xfrm>
              <a:off x="0" y="0"/>
              <a:ext cx="7975600" cy="1080601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39" name="38 Rectángulo"/>
            <p:cNvSpPr/>
            <p:nvPr/>
          </p:nvSpPr>
          <p:spPr>
            <a:xfrm>
              <a:off x="31650" y="31650"/>
              <a:ext cx="7928039" cy="101730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000" kern="1200" dirty="0" smtClean="0"/>
                <a:t>Consolidación  de la información recolectada en el QAW</a:t>
              </a:r>
              <a:endParaRPr lang="es-CO" sz="2000" kern="1200" dirty="0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983805" y="2270954"/>
            <a:ext cx="6091751" cy="1097364"/>
            <a:chOff x="0" y="0"/>
            <a:chExt cx="8474075" cy="1473547"/>
          </a:xfrm>
          <a:scene3d>
            <a:camera prst="orthographicFront"/>
            <a:lightRig rig="flat" dir="t"/>
          </a:scene3d>
        </p:grpSpPr>
        <p:sp>
          <p:nvSpPr>
            <p:cNvPr id="41" name="40 Rectángulo redondeado"/>
            <p:cNvSpPr/>
            <p:nvPr/>
          </p:nvSpPr>
          <p:spPr>
            <a:xfrm>
              <a:off x="0" y="0"/>
              <a:ext cx="8474075" cy="1473547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42" name="41 Rectángulo"/>
            <p:cNvSpPr/>
            <p:nvPr/>
          </p:nvSpPr>
          <p:spPr>
            <a:xfrm>
              <a:off x="43159" y="43159"/>
              <a:ext cx="8309471" cy="138722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000" kern="1200" dirty="0" smtClean="0"/>
                <a:t>Identificar tácticas para los atributos de calidad</a:t>
              </a:r>
              <a:endParaRPr lang="es-CO" sz="2000" kern="1200" dirty="0"/>
            </a:p>
          </p:txBody>
        </p:sp>
      </p:grpSp>
      <p:grpSp>
        <p:nvGrpSpPr>
          <p:cNvPr id="43" name="42 Grupo"/>
          <p:cNvGrpSpPr/>
          <p:nvPr/>
        </p:nvGrpSpPr>
        <p:grpSpPr>
          <a:xfrm>
            <a:off x="5148064" y="1707083"/>
            <a:ext cx="723282" cy="852508"/>
            <a:chOff x="7037366" y="1737557"/>
            <a:chExt cx="1436708" cy="1436708"/>
          </a:xfrm>
          <a:scene3d>
            <a:camera prst="orthographicFront"/>
            <a:lightRig rig="flat" dir="t"/>
          </a:scene3d>
        </p:grpSpPr>
        <p:sp>
          <p:nvSpPr>
            <p:cNvPr id="44" name="43 Flecha abajo"/>
            <p:cNvSpPr/>
            <p:nvPr/>
          </p:nvSpPr>
          <p:spPr>
            <a:xfrm>
              <a:off x="7037366" y="1737557"/>
              <a:ext cx="1436708" cy="1436708"/>
            </a:xfrm>
            <a:prstGeom prst="downArrow">
              <a:avLst>
                <a:gd name="adj1" fmla="val 55000"/>
                <a:gd name="adj2" fmla="val 45000"/>
              </a:avLst>
            </a:prstGeom>
            <a:sp3d z="190500" extrusionH="12700" prstMaterial="plastic">
              <a:bevelT w="50800" h="508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Flecha abajo 4"/>
            <p:cNvSpPr/>
            <p:nvPr/>
          </p:nvSpPr>
          <p:spPr>
            <a:xfrm>
              <a:off x="7360625" y="1737557"/>
              <a:ext cx="790190" cy="1081123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2800" kern="1200"/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1949005" y="3459677"/>
            <a:ext cx="6089020" cy="1168660"/>
            <a:chOff x="0" y="0"/>
            <a:chExt cx="8474075" cy="2210320"/>
          </a:xfrm>
          <a:scene3d>
            <a:camera prst="orthographicFront"/>
            <a:lightRig rig="flat" dir="t"/>
          </a:scene3d>
        </p:grpSpPr>
        <p:sp>
          <p:nvSpPr>
            <p:cNvPr id="47" name="46 Rectángulo redondeado"/>
            <p:cNvSpPr/>
            <p:nvPr/>
          </p:nvSpPr>
          <p:spPr>
            <a:xfrm>
              <a:off x="0" y="0"/>
              <a:ext cx="8474075" cy="221032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48" name="47 Rectángulo"/>
            <p:cNvSpPr/>
            <p:nvPr/>
          </p:nvSpPr>
          <p:spPr>
            <a:xfrm>
              <a:off x="64738" y="64738"/>
              <a:ext cx="8295707" cy="208084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000" kern="1200" dirty="0" smtClean="0"/>
                <a:t>Identificar patrones de diseño que apoyen las tácticas definidas para los atributos de calidad</a:t>
              </a:r>
              <a:endParaRPr lang="es-CO" sz="2000" kern="1200" dirty="0"/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2759724" y="4742637"/>
            <a:ext cx="6112742" cy="1295400"/>
            <a:chOff x="0" y="1227956"/>
            <a:chExt cx="9969500" cy="2455912"/>
          </a:xfrm>
          <a:scene3d>
            <a:camera prst="orthographicFront"/>
            <a:lightRig rig="flat" dir="t"/>
          </a:scene3d>
        </p:grpSpPr>
        <p:sp>
          <p:nvSpPr>
            <p:cNvPr id="50" name="49 Rectángulo redondeado"/>
            <p:cNvSpPr/>
            <p:nvPr/>
          </p:nvSpPr>
          <p:spPr>
            <a:xfrm>
              <a:off x="0" y="1227956"/>
              <a:ext cx="9969500" cy="2455912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  <p:sp>
          <p:nvSpPr>
            <p:cNvPr id="51" name="50 Rectángulo"/>
            <p:cNvSpPr/>
            <p:nvPr/>
          </p:nvSpPr>
          <p:spPr>
            <a:xfrm>
              <a:off x="71931" y="1299885"/>
              <a:ext cx="9897568" cy="23120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defTabSz="1733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2000" kern="1200" dirty="0" smtClean="0"/>
                <a:t>Refinar el documento de escenarios de calidad (Insumo para iniciar la fase de diseño)</a:t>
              </a:r>
              <a:endParaRPr lang="es-CO" sz="2000" kern="1200" dirty="0"/>
            </a:p>
          </p:txBody>
        </p:sp>
      </p:grpSp>
      <p:grpSp>
        <p:nvGrpSpPr>
          <p:cNvPr id="52" name="51 Grupo"/>
          <p:cNvGrpSpPr/>
          <p:nvPr/>
        </p:nvGrpSpPr>
        <p:grpSpPr>
          <a:xfrm>
            <a:off x="6024364" y="2852936"/>
            <a:ext cx="723282" cy="852508"/>
            <a:chOff x="7037366" y="1737557"/>
            <a:chExt cx="1436708" cy="1436708"/>
          </a:xfrm>
          <a:scene3d>
            <a:camera prst="orthographicFront"/>
            <a:lightRig rig="flat" dir="t"/>
          </a:scene3d>
        </p:grpSpPr>
        <p:sp>
          <p:nvSpPr>
            <p:cNvPr id="53" name="52 Flecha abajo"/>
            <p:cNvSpPr/>
            <p:nvPr/>
          </p:nvSpPr>
          <p:spPr>
            <a:xfrm>
              <a:off x="7037366" y="1737557"/>
              <a:ext cx="1436708" cy="1436708"/>
            </a:xfrm>
            <a:prstGeom prst="downArrow">
              <a:avLst>
                <a:gd name="adj1" fmla="val 55000"/>
                <a:gd name="adj2" fmla="val 45000"/>
              </a:avLst>
            </a:prstGeom>
            <a:sp3d z="190500" extrusionH="12700" prstMaterial="plastic">
              <a:bevelT w="50800" h="508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Flecha abajo 4"/>
            <p:cNvSpPr/>
            <p:nvPr/>
          </p:nvSpPr>
          <p:spPr>
            <a:xfrm>
              <a:off x="7360625" y="1737557"/>
              <a:ext cx="790190" cy="1081123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2800" kern="1200"/>
            </a:p>
          </p:txBody>
        </p:sp>
      </p:grpSp>
      <p:grpSp>
        <p:nvGrpSpPr>
          <p:cNvPr id="55" name="54 Grupo"/>
          <p:cNvGrpSpPr/>
          <p:nvPr/>
        </p:nvGrpSpPr>
        <p:grpSpPr>
          <a:xfrm>
            <a:off x="6989564" y="4221088"/>
            <a:ext cx="723282" cy="852508"/>
            <a:chOff x="7037366" y="1737557"/>
            <a:chExt cx="1436708" cy="1436708"/>
          </a:xfrm>
          <a:scene3d>
            <a:camera prst="orthographicFront"/>
            <a:lightRig rig="flat" dir="t"/>
          </a:scene3d>
        </p:grpSpPr>
        <p:sp>
          <p:nvSpPr>
            <p:cNvPr id="56" name="55 Flecha abajo"/>
            <p:cNvSpPr/>
            <p:nvPr/>
          </p:nvSpPr>
          <p:spPr>
            <a:xfrm>
              <a:off x="7037366" y="1737557"/>
              <a:ext cx="1436708" cy="1436708"/>
            </a:xfrm>
            <a:prstGeom prst="downArrow">
              <a:avLst>
                <a:gd name="adj1" fmla="val 55000"/>
                <a:gd name="adj2" fmla="val 45000"/>
              </a:avLst>
            </a:prstGeom>
            <a:sp3d z="190500" extrusionH="12700" prstMaterial="plastic">
              <a:bevelT w="50800" h="508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lecha abajo 4"/>
            <p:cNvSpPr/>
            <p:nvPr/>
          </p:nvSpPr>
          <p:spPr>
            <a:xfrm>
              <a:off x="7360625" y="1737557"/>
              <a:ext cx="790190" cy="1081123"/>
            </a:xfrm>
            <a:prstGeom prst="rect">
              <a:avLst/>
            </a:prstGeom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CO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3710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16 Rectángulo"/>
          <p:cNvSpPr/>
          <p:nvPr/>
        </p:nvSpPr>
        <p:spPr>
          <a:xfrm>
            <a:off x="4572000" y="3429000"/>
            <a:ext cx="457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17 Rectángulo"/>
          <p:cNvSpPr/>
          <p:nvPr/>
        </p:nvSpPr>
        <p:spPr>
          <a:xfrm>
            <a:off x="4572000" y="0"/>
            <a:ext cx="457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20 Rectángulo"/>
          <p:cNvSpPr/>
          <p:nvPr/>
        </p:nvSpPr>
        <p:spPr>
          <a:xfrm>
            <a:off x="-1" y="-1"/>
            <a:ext cx="9154829" cy="8367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rIns="72000" rtlCol="0" anchor="ctr"/>
          <a:lstStyle/>
          <a:p>
            <a:r>
              <a:rPr lang="es-CO" sz="2800" dirty="0" smtClean="0">
                <a:solidFill>
                  <a:srgbClr val="003882"/>
                </a:solidFill>
                <a:latin typeface="Calibri Light" panose="020F0302020204030204" pitchFamily="34" charset="0"/>
              </a:rPr>
              <a:t>Contáctenos</a:t>
            </a:r>
            <a:endParaRPr lang="es-CO" sz="2000" dirty="0">
              <a:solidFill>
                <a:srgbClr val="003882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3742" y="3429000"/>
            <a:ext cx="457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5 Elipse"/>
          <p:cNvSpPr/>
          <p:nvPr/>
        </p:nvSpPr>
        <p:spPr>
          <a:xfrm>
            <a:off x="1876602" y="764704"/>
            <a:ext cx="5390796" cy="53907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8 CuadroTexto"/>
          <p:cNvSpPr txBox="1"/>
          <p:nvPr/>
        </p:nvSpPr>
        <p:spPr>
          <a:xfrm>
            <a:off x="4172736" y="1412776"/>
            <a:ext cx="11913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900" dirty="0">
                <a:solidFill>
                  <a:srgbClr val="003882"/>
                </a:solidFill>
                <a:latin typeface="+mj-lt"/>
              </a:rPr>
              <a:t>OFICINA </a:t>
            </a:r>
            <a:r>
              <a:rPr lang="es-CO" sz="900" dirty="0" smtClean="0">
                <a:solidFill>
                  <a:srgbClr val="003882"/>
                </a:solidFill>
                <a:latin typeface="+mj-lt"/>
              </a:rPr>
              <a:t>MEDELLÍN</a:t>
            </a:r>
            <a:endParaRPr lang="es-CO" sz="900" dirty="0">
              <a:latin typeface="+mj-lt"/>
            </a:endParaRPr>
          </a:p>
          <a:p>
            <a:pPr algn="r"/>
            <a:r>
              <a:rPr lang="es-CO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Cra</a:t>
            </a:r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65 N° 48 - 162</a:t>
            </a:r>
          </a:p>
          <a:p>
            <a:pPr algn="r"/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PBX: (57)(4) 403 7250</a:t>
            </a:r>
          </a:p>
          <a:p>
            <a:pPr algn="r"/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FAX: (57)(4) 434 0657</a:t>
            </a:r>
          </a:p>
          <a:p>
            <a:pPr algn="r"/>
            <a:r>
              <a:rPr lang="es-CO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Medellín | Colombia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172735" y="2276872"/>
            <a:ext cx="11913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900" dirty="0">
                <a:solidFill>
                  <a:srgbClr val="003882"/>
                </a:solidFill>
                <a:latin typeface="+mj-lt"/>
              </a:rPr>
              <a:t>OFICINA </a:t>
            </a:r>
            <a:r>
              <a:rPr lang="es-CO" sz="900" dirty="0" smtClean="0">
                <a:solidFill>
                  <a:srgbClr val="003882"/>
                </a:solidFill>
                <a:latin typeface="+mj-lt"/>
              </a:rPr>
              <a:t>BOGOTÁ</a:t>
            </a:r>
            <a:endParaRPr lang="es-CO" sz="900" dirty="0">
              <a:latin typeface="+mj-lt"/>
            </a:endParaRPr>
          </a:p>
          <a:p>
            <a:pPr algn="r"/>
            <a:r>
              <a:rPr lang="es-CO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Cra</a:t>
            </a:r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14 N° 98 - 51</a:t>
            </a:r>
          </a:p>
          <a:p>
            <a:pPr algn="r"/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Interior 501</a:t>
            </a:r>
          </a:p>
          <a:p>
            <a:pPr algn="r"/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PBX: (57)(1) 489 7150</a:t>
            </a:r>
          </a:p>
          <a:p>
            <a:pPr algn="r"/>
            <a:r>
              <a:rPr lang="es-CO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Bogotá </a:t>
            </a:r>
            <a:r>
              <a:rPr lang="es-CO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Colombia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3627715" y="3140968"/>
            <a:ext cx="17363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900" dirty="0">
                <a:solidFill>
                  <a:srgbClr val="003882"/>
                </a:solidFill>
                <a:latin typeface="+mj-lt"/>
              </a:rPr>
              <a:t>OFICINA PANAMÁ</a:t>
            </a:r>
            <a:endParaRPr lang="es-CO" sz="900" dirty="0">
              <a:latin typeface="+mj-lt"/>
            </a:endParaRPr>
          </a:p>
          <a:p>
            <a:pPr algn="r"/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Ed. 224, Primer Piso</a:t>
            </a:r>
          </a:p>
          <a:p>
            <a:pPr algn="r"/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Ciudad del Saber, Clayton, Ancón</a:t>
            </a:r>
          </a:p>
          <a:p>
            <a:pPr algn="r"/>
            <a:r>
              <a:rPr lang="es-CO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TEL.: (507)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306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3700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ext.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3530</a:t>
            </a:r>
          </a:p>
          <a:p>
            <a:pPr algn="r"/>
            <a:r>
              <a:rPr lang="es-CO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Panamá </a:t>
            </a:r>
            <a:r>
              <a:rPr lang="es-CO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Rep. de Panamá</a:t>
            </a:r>
          </a:p>
        </p:txBody>
      </p:sp>
      <p:pic>
        <p:nvPicPr>
          <p:cNvPr id="26" name="Picture 4" descr="\\Psdatos\unidad e\Personalsoft\RepositorioProyectos\Personalsoft\DiseñoGrafico\PRESENTACIONES\2014\Votré\LogoPS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6" y="5085184"/>
            <a:ext cx="524381" cy="7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27 Conector recto"/>
          <p:cNvCxnSpPr/>
          <p:nvPr/>
        </p:nvCxnSpPr>
        <p:spPr>
          <a:xfrm>
            <a:off x="4572592" y="5590664"/>
            <a:ext cx="0" cy="1872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3871001" y="4499828"/>
            <a:ext cx="14638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1000" dirty="0">
                <a:solidFill>
                  <a:srgbClr val="003882"/>
                </a:solidFill>
                <a:latin typeface="+mj-lt"/>
              </a:rPr>
              <a:t>www.personalsoft.com</a:t>
            </a:r>
          </a:p>
          <a:p>
            <a:pPr algn="r"/>
            <a:r>
              <a:rPr lang="es-CO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contactenos@personalsoft.com.co</a:t>
            </a:r>
            <a:endParaRPr lang="es-CO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25" name="Picture 1" descr="E:\Biblioteca\Logos\Ciudad del saber\CDS-LOGO-H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87" y="3933056"/>
            <a:ext cx="934760" cy="38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lcortes\Downloads\Flaticon_33998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90" y="5184955"/>
            <a:ext cx="548301" cy="54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cortes\Downloads\Flaticon_9463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723" y="1384599"/>
            <a:ext cx="755237" cy="9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cortes\Downloads\Flaticon_16679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563" y="5201109"/>
            <a:ext cx="6508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lcortes\Downloads\Flaticon_89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14500"/>
            <a:ext cx="43204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89" y="5578771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" y="-1"/>
            <a:ext cx="9154829" cy="8367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endParaRPr lang="es-CO" sz="1600" dirty="0">
              <a:solidFill>
                <a:srgbClr val="003882"/>
              </a:solidFill>
              <a:latin typeface="Trebuchet MS" pitchFamily="34" charset="0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357267" y="2996952"/>
            <a:ext cx="6429465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600" dirty="0">
                <a:solidFill>
                  <a:srgbClr val="002060"/>
                </a:solidFill>
                <a:latin typeface="+mj-lt"/>
              </a:rPr>
              <a:t>¡MUCHAS GRACIAS</a:t>
            </a:r>
            <a:r>
              <a:rPr lang="es-CO" sz="3600" dirty="0" smtClean="0">
                <a:solidFill>
                  <a:srgbClr val="002060"/>
                </a:solidFill>
                <a:latin typeface="+mj-lt"/>
              </a:rPr>
              <a:t>!</a:t>
            </a:r>
            <a:endParaRPr lang="es-CO" sz="24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8316416" y="548680"/>
            <a:ext cx="0" cy="1872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1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20" y="148656"/>
            <a:ext cx="384494" cy="616048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pic>
        <p:nvPicPr>
          <p:cNvPr id="9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894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Trebuchet MS" pitchFamily="34" charset="0"/>
              </a:rPr>
              <a:t>www.personalsoft.com</a:t>
            </a:r>
            <a:endParaRPr lang="es-CO" sz="800" dirty="0">
              <a:latin typeface="Trebuchet MS" pitchFamily="34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20966"/>
              </p:ext>
            </p:extLst>
          </p:nvPr>
        </p:nvGraphicFramePr>
        <p:xfrm>
          <a:off x="1030398" y="980728"/>
          <a:ext cx="7563330" cy="104222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476745"/>
                <a:gridCol w="3001420"/>
                <a:gridCol w="1085165"/>
              </a:tblGrid>
              <a:tr h="29182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 smtClean="0">
                          <a:solidFill>
                            <a:srgbClr val="0A3782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GRCpl104_QAW</a:t>
                      </a:r>
                      <a:r>
                        <a:rPr lang="es-ES" sz="1600" b="1" baseline="0" dirty="0" smtClean="0">
                          <a:solidFill>
                            <a:srgbClr val="0A3782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 </a:t>
                      </a:r>
                      <a:r>
                        <a:rPr lang="es-ES" sz="1600" b="1" dirty="0" smtClean="0">
                          <a:solidFill>
                            <a:srgbClr val="0A3782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PLANEACIÓN</a:t>
                      </a:r>
                      <a:endParaRPr lang="es-CO" sz="1600" dirty="0">
                        <a:solidFill>
                          <a:srgbClr val="0A3782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 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</a:tr>
              <a:tr h="25013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CO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Subproceso</a:t>
                      </a:r>
                      <a:endParaRPr lang="es-CO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Desarrollo de Software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50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</a:rPr>
                        <a:t>Proceso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Gestión de Proyectos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501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+mn-lt"/>
                        </a:rPr>
                        <a:t>Macro-Proceso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Gestión de Relaciones con el Cliente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8337"/>
              </p:ext>
            </p:extLst>
          </p:nvPr>
        </p:nvGraphicFramePr>
        <p:xfrm>
          <a:off x="1004772" y="2204864"/>
          <a:ext cx="7614975" cy="116603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38325"/>
                <a:gridCol w="2538325"/>
                <a:gridCol w="2538325"/>
              </a:tblGrid>
              <a:tr h="2195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Elaborado Por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Revisado Por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Aprobado Por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05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</a:rPr>
                        <a:t>Mateo Peláez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</a:rPr>
                        <a:t>Analista de Arquitectura</a:t>
                      </a:r>
                      <a:endParaRPr lang="es-CO" sz="1400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Jhon Fredy Jimenez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</a:rPr>
                        <a:t>Director de Arquitectura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</a:rPr>
                        <a:t>Valentina </a:t>
                      </a:r>
                      <a:r>
                        <a:rPr lang="es-ES" sz="1400" dirty="0">
                          <a:effectLst/>
                        </a:rPr>
                        <a:t>Cadavid</a:t>
                      </a:r>
                      <a:endParaRPr lang="es-CO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Gerente de Operaciones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59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 smtClean="0">
                          <a:effectLst/>
                        </a:rPr>
                        <a:t>Fecha</a:t>
                      </a:r>
                      <a:endParaRPr lang="es-CO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 smtClean="0">
                          <a:effectLst/>
                        </a:rPr>
                        <a:t>2017/12/26</a:t>
                      </a:r>
                      <a:endParaRPr lang="es-CO" sz="1400" b="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</a:rPr>
                        <a:t>Fecha</a:t>
                      </a:r>
                      <a:endParaRPr lang="es-CO" sz="1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 smtClean="0">
                          <a:effectLst/>
                        </a:rPr>
                        <a:t>2017/12/26</a:t>
                      </a:r>
                      <a:endParaRPr lang="es-CO" sz="1400" b="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tx1"/>
                          </a:solidFill>
                          <a:effectLst/>
                        </a:rPr>
                        <a:t>Fecha</a:t>
                      </a:r>
                      <a:endParaRPr lang="es-CO" sz="1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 smtClean="0">
                          <a:effectLst/>
                        </a:rPr>
                        <a:t>2017/12/26</a:t>
                      </a:r>
                      <a:endParaRPr lang="es-CO" sz="1400" b="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0" name="9 Grupo"/>
          <p:cNvGrpSpPr/>
          <p:nvPr/>
        </p:nvGrpSpPr>
        <p:grpSpPr>
          <a:xfrm>
            <a:off x="-10829" y="-4422"/>
            <a:ext cx="9154829" cy="836713"/>
            <a:chOff x="19810" y="0"/>
            <a:chExt cx="9154829" cy="836713"/>
          </a:xfrm>
        </p:grpSpPr>
        <p:sp>
          <p:nvSpPr>
            <p:cNvPr id="11" name="10 Rectángulo"/>
            <p:cNvSpPr/>
            <p:nvPr/>
          </p:nvSpPr>
          <p:spPr>
            <a:xfrm>
              <a:off x="19810" y="0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endParaRPr lang="es-CO" sz="2000" b="1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20" y="148656"/>
              <a:ext cx="384494" cy="616048"/>
            </a:xfrm>
            <a:prstGeom prst="rect">
              <a:avLst/>
            </a:prstGeom>
          </p:spPr>
        </p:pic>
        <p:pic>
          <p:nvPicPr>
            <p:cNvPr id="13" name="Picture 2" descr="\\Psdatos\unidad e\Personalsoft\RepositorioProyectos\Personalsoft\DiseñoGrafico\Practicante\Angie Henao\logo\Logo_CMMI_5\24969 DEV Colo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288" y="553718"/>
              <a:ext cx="1088419" cy="210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7896"/>
              </p:ext>
            </p:extLst>
          </p:nvPr>
        </p:nvGraphicFramePr>
        <p:xfrm>
          <a:off x="971600" y="3789041"/>
          <a:ext cx="7622128" cy="105351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682025"/>
                <a:gridCol w="1561578"/>
                <a:gridCol w="4378525"/>
              </a:tblGrid>
              <a:tr h="269243">
                <a:tc gridSpan="3">
                  <a:txBody>
                    <a:bodyPr/>
                    <a:lstStyle/>
                    <a:p>
                      <a:pPr marL="179705" indent="-179705" algn="ctr">
                        <a:lnSpc>
                          <a:spcPts val="1200"/>
                        </a:lnSpc>
                        <a:spcAft>
                          <a:spcPts val="30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</a:rPr>
                        <a:t>CONTROL </a:t>
                      </a:r>
                      <a:r>
                        <a:rPr lang="es-CO" sz="1400" dirty="0">
                          <a:effectLst/>
                          <a:latin typeface="+mj-lt"/>
                        </a:rPr>
                        <a:t>DE CAMBIOS</a:t>
                      </a:r>
                      <a:endParaRPr lang="es-CO" sz="1400" dirty="0">
                        <a:solidFill>
                          <a:srgbClr val="365F91"/>
                        </a:solidFill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61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+mj-lt"/>
                        </a:rPr>
                        <a:t>Fecha</a:t>
                      </a:r>
                      <a:endParaRPr lang="es-CO" sz="1400" b="1" dirty="0">
                        <a:solidFill>
                          <a:srgbClr val="365F9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+mj-lt"/>
                        </a:rPr>
                        <a:t>Versión </a:t>
                      </a:r>
                      <a:endParaRPr lang="es-CO" sz="1400" b="1" dirty="0">
                        <a:solidFill>
                          <a:srgbClr val="365F9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+mj-lt"/>
                        </a:rPr>
                        <a:t>Descripción del Cambio</a:t>
                      </a:r>
                      <a:endParaRPr lang="es-CO" sz="1400" b="1" dirty="0">
                        <a:solidFill>
                          <a:srgbClr val="365F9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 smtClean="0">
                          <a:effectLst/>
                        </a:rPr>
                        <a:t>2017/12/26</a:t>
                      </a:r>
                      <a:endParaRPr lang="es-CO" sz="1400" b="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+mj-lt"/>
                          <a:ea typeface="+mn-ea"/>
                        </a:rPr>
                        <a:t>1</a:t>
                      </a:r>
                      <a:endParaRPr lang="es-CO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Times New Roman"/>
                        </a:rPr>
                        <a:t>Creación del documento</a:t>
                      </a:r>
                      <a:endParaRPr lang="es-CO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614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b="0" dirty="0" smtClean="0">
                          <a:effectLst/>
                        </a:rPr>
                        <a:t>2018/02/21</a:t>
                      </a:r>
                      <a:endParaRPr lang="es-CO" sz="1400" b="0" dirty="0">
                        <a:solidFill>
                          <a:srgbClr val="365F9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400" dirty="0" smtClean="0">
                          <a:effectLst/>
                          <a:latin typeface="+mj-lt"/>
                          <a:ea typeface="+mn-ea"/>
                        </a:rPr>
                        <a:t>2</a:t>
                      </a:r>
                      <a:endParaRPr lang="es-CO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  <a:latin typeface="+mj-lt"/>
                          <a:ea typeface="Times New Roman"/>
                        </a:rPr>
                        <a:t>Actualización</a:t>
                      </a:r>
                      <a:r>
                        <a:rPr lang="es-CO" sz="1400" baseline="0" dirty="0" smtClean="0">
                          <a:effectLst/>
                          <a:latin typeface="+mj-lt"/>
                          <a:ea typeface="Times New Roman"/>
                        </a:rPr>
                        <a:t> del documento</a:t>
                      </a:r>
                      <a:endParaRPr lang="es-CO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2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-1" y="-1"/>
            <a:ext cx="9154829" cy="8367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CO" sz="2400" dirty="0" smtClean="0">
                <a:solidFill>
                  <a:srgbClr val="003882"/>
                </a:solidFill>
                <a:latin typeface="Trebuchet MS" pitchFamily="34" charset="0"/>
              </a:rPr>
              <a:t>FACILITADORES</a:t>
            </a:r>
            <a:endParaRPr lang="es-CO" sz="1600" dirty="0">
              <a:solidFill>
                <a:srgbClr val="003882"/>
              </a:solidFill>
              <a:latin typeface="Trebuchet MS" pitchFamily="34" charset="0"/>
            </a:endParaRPr>
          </a:p>
        </p:txBody>
      </p:sp>
      <p:pic>
        <p:nvPicPr>
          <p:cNvPr id="15" name="Picture 4" descr="\\Psdatos\unidad e\Personalsoft\RepositorioProyectos\Personalsoft\DiseñoGrafico\PRESENTACIONES\2014\Votré\LogoPS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18" y="43200"/>
            <a:ext cx="524381" cy="7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16 Conector recto"/>
          <p:cNvCxnSpPr/>
          <p:nvPr/>
        </p:nvCxnSpPr>
        <p:spPr>
          <a:xfrm>
            <a:off x="8386531" y="548680"/>
            <a:ext cx="0" cy="1872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7711570" y="6525924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Trebuchet MS" pitchFamily="34" charset="0"/>
              </a:rPr>
              <a:t>www.personalsoft.com</a:t>
            </a:r>
            <a:endParaRPr lang="es-CO" sz="800" dirty="0">
              <a:latin typeface="Trebuchet MS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995270" y="1709188"/>
            <a:ext cx="348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[</a:t>
            </a:r>
            <a:r>
              <a:rPr lang="es-CO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Arquitecto</a:t>
            </a:r>
            <a:r>
              <a:rPr lang="es-C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]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995269" y="206084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18A5DA"/>
                </a:solidFill>
                <a:latin typeface="Trebuchet MS" pitchFamily="34" charset="0"/>
              </a:rPr>
              <a:t>[</a:t>
            </a:r>
            <a:r>
              <a:rPr lang="es-CO" sz="1400" i="1" dirty="0" smtClean="0">
                <a:solidFill>
                  <a:srgbClr val="18A5DA"/>
                </a:solidFill>
                <a:latin typeface="Trebuchet MS" pitchFamily="34" charset="0"/>
              </a:rPr>
              <a:t>Cargo</a:t>
            </a:r>
            <a:r>
              <a:rPr lang="es-CO" sz="1400" dirty="0" smtClean="0">
                <a:solidFill>
                  <a:srgbClr val="18A5DA"/>
                </a:solidFill>
                <a:latin typeface="Trebuchet MS" pitchFamily="34" charset="0"/>
              </a:rPr>
              <a:t>]</a:t>
            </a:r>
            <a:endParaRPr lang="es-CO" sz="1400" dirty="0">
              <a:solidFill>
                <a:srgbClr val="18A5DA"/>
              </a:solidFill>
              <a:latin typeface="Trebuchet MS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10675" y="2924944"/>
            <a:ext cx="348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[</a:t>
            </a:r>
            <a:r>
              <a:rPr lang="es-CO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Arquitecto</a:t>
            </a:r>
            <a:r>
              <a:rPr lang="es-CO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</a:rPr>
              <a:t>]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1010674" y="3276604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 smtClean="0">
                <a:solidFill>
                  <a:srgbClr val="18A5DA"/>
                </a:solidFill>
                <a:latin typeface="Trebuchet MS" pitchFamily="34" charset="0"/>
              </a:rPr>
              <a:t>[</a:t>
            </a:r>
            <a:r>
              <a:rPr lang="es-CO" sz="1400" i="1" dirty="0" smtClean="0">
                <a:solidFill>
                  <a:srgbClr val="18A5DA"/>
                </a:solidFill>
                <a:latin typeface="Trebuchet MS" pitchFamily="34" charset="0"/>
              </a:rPr>
              <a:t>Cargo</a:t>
            </a:r>
            <a:r>
              <a:rPr lang="es-CO" sz="1400" dirty="0" smtClean="0">
                <a:solidFill>
                  <a:srgbClr val="18A5DA"/>
                </a:solidFill>
                <a:latin typeface="Trebuchet MS" pitchFamily="34" charset="0"/>
              </a:rPr>
              <a:t>]</a:t>
            </a:r>
            <a:endParaRPr lang="es-CO" sz="1400" dirty="0">
              <a:solidFill>
                <a:srgbClr val="18A5DA"/>
              </a:solidFill>
              <a:latin typeface="Trebuchet MS" pitchFamily="34" charset="0"/>
            </a:endParaRPr>
          </a:p>
        </p:txBody>
      </p:sp>
      <p:pic>
        <p:nvPicPr>
          <p:cNvPr id="26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997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23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" y="-1"/>
            <a:ext cx="9154829" cy="8367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rIns="72000" rtlCol="0" anchor="ctr"/>
          <a:lstStyle/>
          <a:p>
            <a:r>
              <a:rPr lang="es-CO" sz="2800" dirty="0" smtClean="0">
                <a:solidFill>
                  <a:srgbClr val="003882"/>
                </a:solidFill>
                <a:latin typeface="Calibri Light" panose="020F0302020204030204" pitchFamily="34" charset="0"/>
              </a:rPr>
              <a:t>AGENDA</a:t>
            </a:r>
            <a:endParaRPr lang="es-CO" sz="2000" dirty="0">
              <a:solidFill>
                <a:srgbClr val="003882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8316416" y="548680"/>
            <a:ext cx="0" cy="1872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3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20" y="148656"/>
            <a:ext cx="384494" cy="616048"/>
          </a:xfrm>
          <a:prstGeom prst="rect">
            <a:avLst/>
          </a:prstGeom>
        </p:spPr>
      </p:pic>
      <p:sp>
        <p:nvSpPr>
          <p:cNvPr id="37" name="36 CuadroTexto"/>
          <p:cNvSpPr txBox="1"/>
          <p:nvPr/>
        </p:nvSpPr>
        <p:spPr>
          <a:xfrm>
            <a:off x="242753" y="6381908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>
                <a:latin typeface="+mj-lt"/>
              </a:rPr>
              <a:t>www.personalsoft.com</a:t>
            </a:r>
          </a:p>
        </p:txBody>
      </p:sp>
      <p:pic>
        <p:nvPicPr>
          <p:cNvPr id="3074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2613" y="980728"/>
            <a:ext cx="8229600" cy="4525963"/>
          </a:xfrm>
        </p:spPr>
        <p:txBody>
          <a:bodyPr>
            <a:normAutofit lnSpcReduction="10000"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dirty="0">
                <a:solidFill>
                  <a:prstClr val="black"/>
                </a:solidFill>
              </a:rPr>
              <a:t>DEFINICIONES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s-ES" sz="2000" dirty="0">
                <a:solidFill>
                  <a:prstClr val="black"/>
                </a:solidFill>
              </a:rPr>
              <a:t>1.1. Arquitectura de Software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s-ES" sz="2000" dirty="0">
                <a:solidFill>
                  <a:prstClr val="black"/>
                </a:solidFill>
              </a:rPr>
              <a:t>1.2. Atributos de Calidad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s-ES" sz="2000" dirty="0">
                <a:solidFill>
                  <a:prstClr val="black"/>
                </a:solidFill>
              </a:rPr>
              <a:t>1.3. </a:t>
            </a:r>
            <a:r>
              <a:rPr lang="es-ES" sz="2000" dirty="0" err="1">
                <a:solidFill>
                  <a:prstClr val="black"/>
                </a:solidFill>
              </a:rPr>
              <a:t>Trade</a:t>
            </a:r>
            <a:r>
              <a:rPr lang="es-ES" sz="2000" dirty="0">
                <a:solidFill>
                  <a:prstClr val="black"/>
                </a:solidFill>
              </a:rPr>
              <a:t>-Off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s-ES" sz="2000" dirty="0">
                <a:solidFill>
                  <a:prstClr val="black"/>
                </a:solidFill>
              </a:rPr>
              <a:t>1.4 Escenarios de Calidad</a:t>
            </a:r>
          </a:p>
          <a:p>
            <a:pPr marL="400050" lvl="2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s-ES" sz="2000" dirty="0">
                <a:solidFill>
                  <a:prstClr val="black"/>
                </a:solidFill>
              </a:rPr>
              <a:t>1.5. </a:t>
            </a:r>
            <a:r>
              <a:rPr lang="es-ES" sz="2000" dirty="0" smtClean="0">
                <a:solidFill>
                  <a:prstClr val="black"/>
                </a:solidFill>
              </a:rPr>
              <a:t>QAW</a:t>
            </a:r>
            <a:endParaRPr lang="es-ES" sz="20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dirty="0">
                <a:solidFill>
                  <a:prstClr val="black"/>
                </a:solidFill>
              </a:rPr>
              <a:t>PASOS PARA DESARROLLAR EL QAW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s-ES" dirty="0">
                <a:solidFill>
                  <a:prstClr val="black"/>
                </a:solidFill>
              </a:rPr>
              <a:t>REGLAS</a:t>
            </a:r>
          </a:p>
        </p:txBody>
      </p:sp>
    </p:spTree>
    <p:extLst>
      <p:ext uri="{BB962C8B-B14F-4D97-AF65-F5344CB8AC3E}">
        <p14:creationId xmlns:p14="http://schemas.microsoft.com/office/powerpoint/2010/main" val="930708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DEFINICIONES</a:t>
              </a: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/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12"/>
          <p:cNvSpPr/>
          <p:nvPr/>
        </p:nvSpPr>
        <p:spPr>
          <a:xfrm>
            <a:off x="184136" y="1889537"/>
            <a:ext cx="83279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b="1" dirty="0">
                <a:latin typeface="Calibri (Cuerpo)"/>
              </a:rPr>
              <a:t>SEI</a:t>
            </a:r>
          </a:p>
          <a:p>
            <a:pPr algn="just"/>
            <a:endParaRPr lang="es-CO" sz="1600" dirty="0">
              <a:latin typeface="Calibri (Cuerpo)"/>
            </a:endParaRPr>
          </a:p>
          <a:p>
            <a:pPr algn="just"/>
            <a:r>
              <a:rPr lang="es-CO" sz="1600" dirty="0" smtClean="0">
                <a:latin typeface="Calibri (Cuerpo)"/>
              </a:rPr>
              <a:t>“</a:t>
            </a:r>
            <a:r>
              <a:rPr lang="es-CO" sz="1600" dirty="0">
                <a:latin typeface="Calibri (Cuerpo)"/>
              </a:rPr>
              <a:t>La arquitectura de software es la estructura o estructuras del sistema que comprende elementos de software, las propiedades visibles de forma externa de estos elementos, y las relaciones entre los elementos</a:t>
            </a:r>
            <a:r>
              <a:rPr lang="es-CO" sz="1600" dirty="0" smtClean="0">
                <a:latin typeface="Calibri (Cuerpo)"/>
              </a:rPr>
              <a:t>”.</a:t>
            </a:r>
            <a:endParaRPr lang="es-CO" sz="1600" dirty="0">
              <a:latin typeface="Calibri (Cuerpo)"/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179512" y="1052736"/>
            <a:ext cx="5293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ARQUITECTURA</a:t>
            </a:r>
            <a:r>
              <a:rPr lang="en-US" b="1" dirty="0" smtClean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3200" dirty="0"/>
              <a:t>DE SOFTWARE</a:t>
            </a:r>
            <a:endParaRPr lang="es-ES_tradnl" sz="3200" dirty="0"/>
          </a:p>
        </p:txBody>
      </p:sp>
      <p:sp>
        <p:nvSpPr>
          <p:cNvPr id="38" name="Rectangle 12"/>
          <p:cNvSpPr/>
          <p:nvPr/>
        </p:nvSpPr>
        <p:spPr>
          <a:xfrm>
            <a:off x="202798" y="3248663"/>
            <a:ext cx="83093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b="1" dirty="0">
                <a:latin typeface="Calibri (Cuerpo)"/>
              </a:rPr>
              <a:t>IEEE</a:t>
            </a:r>
          </a:p>
          <a:p>
            <a:endParaRPr lang="es-CO" altLang="es-CO" sz="1600" dirty="0" smtClean="0">
              <a:latin typeface="Calibri (Cuerpo)"/>
            </a:endParaRPr>
          </a:p>
          <a:p>
            <a:r>
              <a:rPr lang="es-CO" altLang="es-CO" sz="1600" dirty="0" smtClean="0">
                <a:latin typeface="Calibri (Cuerpo)"/>
              </a:rPr>
              <a:t>Arquitectura </a:t>
            </a:r>
            <a:r>
              <a:rPr lang="es-CO" altLang="es-CO" sz="1600" dirty="0">
                <a:latin typeface="Calibri (Cuerpo)"/>
              </a:rPr>
              <a:t>es la organización fundamental de un sistema descrita en sus componentes, relación entre ellos y con el ambiente, principios que guían su diseño y </a:t>
            </a:r>
            <a:r>
              <a:rPr lang="es-CO" altLang="es-CO" sz="1600" dirty="0" smtClean="0">
                <a:latin typeface="Calibri (Cuerpo)"/>
              </a:rPr>
              <a:t>evolución.</a:t>
            </a:r>
            <a:endParaRPr lang="es-CO" sz="1600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369787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DEFINICIONES</a:t>
              </a: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/>
          <p:cNvSpPr/>
          <p:nvPr/>
        </p:nvSpPr>
        <p:spPr>
          <a:xfrm>
            <a:off x="448346" y="2780928"/>
            <a:ext cx="8325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Son </a:t>
            </a:r>
            <a:r>
              <a:rPr lang="es-CO" sz="2400" dirty="0" smtClean="0"/>
              <a:t>las cualidades o propiedades de calidad que debe satisfacer un sistema o aplicación de software.</a:t>
            </a:r>
            <a:endParaRPr lang="es-CO" sz="2400" dirty="0"/>
          </a:p>
        </p:txBody>
      </p:sp>
      <p:sp>
        <p:nvSpPr>
          <p:cNvPr id="13" name="Rectangle 13"/>
          <p:cNvSpPr/>
          <p:nvPr/>
        </p:nvSpPr>
        <p:spPr>
          <a:xfrm>
            <a:off x="448346" y="1268760"/>
            <a:ext cx="55342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ATRIBUTOS DE CALIDAD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REQUISITOS NO FUNCIONALES)</a:t>
            </a:r>
            <a:endParaRPr lang="es-ES_tradnl" sz="3200" dirty="0"/>
          </a:p>
        </p:txBody>
      </p:sp>
      <p:sp>
        <p:nvSpPr>
          <p:cNvPr id="14" name="Rectangle 12"/>
          <p:cNvSpPr/>
          <p:nvPr/>
        </p:nvSpPr>
        <p:spPr>
          <a:xfrm>
            <a:off x="446902" y="3933056"/>
            <a:ext cx="8085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/>
              <a:t>La calidad de un sistema se mide en función de sus atributos de calidad.</a:t>
            </a:r>
            <a:endParaRPr lang="es-CO" sz="2400" dirty="0"/>
          </a:p>
        </p:txBody>
      </p:sp>
      <p:sp>
        <p:nvSpPr>
          <p:cNvPr id="15" name="Rectangle 12"/>
          <p:cNvSpPr/>
          <p:nvPr/>
        </p:nvSpPr>
        <p:spPr>
          <a:xfrm>
            <a:off x="433838" y="5229200"/>
            <a:ext cx="80782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/>
              <a:t>Para facilitar su obtención y medición se utilizan escenarios y deben expresarse de manera cuantitativa o cualitativa.</a:t>
            </a:r>
            <a:endParaRPr lang="es-CO" sz="24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71" y="1011374"/>
            <a:ext cx="1530000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88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DEFINICIONES </a:t>
              </a:r>
              <a:r>
                <a:rPr lang="es-CO" sz="2800" dirty="0" smtClean="0">
                  <a:solidFill>
                    <a:srgbClr val="003882"/>
                  </a:solidFill>
                  <a:latin typeface="Calibri Light" panose="020F0302020204030204" pitchFamily="34" charset="0"/>
                </a:rPr>
                <a:t>- ATRIBUTOS </a:t>
              </a:r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DE CALIDAD</a:t>
              </a: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16 Diagrama"/>
          <p:cNvGraphicFramePr/>
          <p:nvPr>
            <p:extLst>
              <p:ext uri="{D42A27DB-BD31-4B8C-83A1-F6EECF244321}">
                <p14:modId xmlns:p14="http://schemas.microsoft.com/office/powerpoint/2010/main" val="1370181741"/>
              </p:ext>
            </p:extLst>
          </p:nvPr>
        </p:nvGraphicFramePr>
        <p:xfrm>
          <a:off x="461186" y="980728"/>
          <a:ext cx="823245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7271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>
                  <a:solidFill>
                    <a:srgbClr val="003882"/>
                  </a:solidFill>
                  <a:latin typeface="Calibri Light" panose="020F0302020204030204" pitchFamily="34" charset="0"/>
                </a:rPr>
                <a:t>DEFINICIONES</a:t>
              </a: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trade-o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04775"/>
            <a:ext cx="1448460" cy="16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2"/>
          <p:cNvSpPr/>
          <p:nvPr/>
        </p:nvSpPr>
        <p:spPr>
          <a:xfrm>
            <a:off x="448346" y="2532960"/>
            <a:ext cx="79381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dirty="0" err="1"/>
              <a:t>Trade</a:t>
            </a:r>
            <a:r>
              <a:rPr lang="es-CO" dirty="0"/>
              <a:t>-off es una situación en la cual se debe perder cierta cualidad a cambio de otra cualidad. Los atributos de calidad por su naturaleza son expectativas que tiene el usuario acerca de cualquier sistema del cual va a realizar su uso, sin embargo muchos de ellos entran en conflicto por lo que no todos pueden cumplirse en la misma medida y decidir entre ellos implica que se debe comprender totalmente las ventajas y desventajas de cada elección. A continuación se muestra una tabla con algunos atributos de calidad y como ellos entran en conflicto (-), se complementan (+) o no tienen una fuerte relación.</a:t>
            </a:r>
          </a:p>
        </p:txBody>
      </p:sp>
      <p:sp>
        <p:nvSpPr>
          <p:cNvPr id="19" name="Rectangle 13"/>
          <p:cNvSpPr/>
          <p:nvPr/>
        </p:nvSpPr>
        <p:spPr>
          <a:xfrm>
            <a:off x="448345" y="1004776"/>
            <a:ext cx="2074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TRADE-OFF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1256388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711570" y="6525924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 smtClean="0">
                <a:latin typeface="+mj-lt"/>
              </a:rPr>
              <a:t>www.personalsoft.com</a:t>
            </a:r>
            <a:endParaRPr lang="es-CO" sz="800" dirty="0">
              <a:latin typeface="+mj-lt"/>
            </a:endParaRPr>
          </a:p>
        </p:txBody>
      </p:sp>
      <p:grpSp>
        <p:nvGrpSpPr>
          <p:cNvPr id="30" name="29 Grupo"/>
          <p:cNvGrpSpPr/>
          <p:nvPr/>
        </p:nvGrpSpPr>
        <p:grpSpPr>
          <a:xfrm>
            <a:off x="-1" y="-1"/>
            <a:ext cx="9154829" cy="836713"/>
            <a:chOff x="-1" y="-1"/>
            <a:chExt cx="9154829" cy="836713"/>
          </a:xfrm>
        </p:grpSpPr>
        <p:sp>
          <p:nvSpPr>
            <p:cNvPr id="4" name="3 Rectángulo"/>
            <p:cNvSpPr/>
            <p:nvPr/>
          </p:nvSpPr>
          <p:spPr>
            <a:xfrm>
              <a:off x="-1" y="-1"/>
              <a:ext cx="9154829" cy="8367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36000" rIns="72000" rtlCol="0" anchor="ctr"/>
            <a:lstStyle/>
            <a:p>
              <a:r>
                <a:rPr lang="es-CO" sz="2800" dirty="0" smtClean="0">
                  <a:solidFill>
                    <a:srgbClr val="003882"/>
                  </a:solidFill>
                  <a:latin typeface="Calibri Light" panose="020F0302020204030204" pitchFamily="34" charset="0"/>
                </a:rPr>
                <a:t>DEFINICIONES – TRADE-OFF</a:t>
              </a:r>
              <a:endParaRPr lang="es-CO" sz="28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  <p:pic>
          <p:nvPicPr>
            <p:cNvPr id="2052" name="Picture 4" descr="\\Psdatos\unidad e\Personalsoft\RepositorioProyectos\Personalsoft\DiseñoGrafico\PRESENTACIONES\2014\Votré\LogoPScolo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2115" y="43200"/>
              <a:ext cx="524381" cy="7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2 Conector recto"/>
            <p:cNvCxnSpPr/>
            <p:nvPr/>
          </p:nvCxnSpPr>
          <p:spPr>
            <a:xfrm>
              <a:off x="8386531" y="548680"/>
              <a:ext cx="0" cy="18720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CuadroTexto"/>
            <p:cNvSpPr txBox="1"/>
            <p:nvPr/>
          </p:nvSpPr>
          <p:spPr>
            <a:xfrm>
              <a:off x="2051720" y="260648"/>
              <a:ext cx="10228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s-CO" sz="1200" dirty="0">
                <a:solidFill>
                  <a:srgbClr val="003882"/>
                </a:solidFill>
                <a:latin typeface="Calibri Light" panose="020F0302020204030204" pitchFamily="34" charset="0"/>
              </a:endParaRPr>
            </a:p>
          </p:txBody>
        </p:sp>
      </p:grpSp>
      <p:pic>
        <p:nvPicPr>
          <p:cNvPr id="31" name="Picture 2" descr="\\Psdatos\unidad e\Personalsoft\RepositorioProyectos\Personalsoft\DiseñoGrafico\Practicante\Angie Henao\logo\Logo_CMMI_5\24969 DEV 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53718"/>
            <a:ext cx="1088419" cy="21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039826"/>
              </p:ext>
            </p:extLst>
          </p:nvPr>
        </p:nvGraphicFramePr>
        <p:xfrm>
          <a:off x="323528" y="980728"/>
          <a:ext cx="8280921" cy="5320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605"/>
                <a:gridCol w="566943"/>
                <a:gridCol w="566943"/>
                <a:gridCol w="566943"/>
                <a:gridCol w="566943"/>
                <a:gridCol w="566943"/>
                <a:gridCol w="566943"/>
                <a:gridCol w="566943"/>
                <a:gridCol w="566943"/>
                <a:gridCol w="566943"/>
                <a:gridCol w="566943"/>
                <a:gridCol w="566943"/>
                <a:gridCol w="566943"/>
              </a:tblGrid>
              <a:tr h="15841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s-CO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Disponibilidad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Eficiencia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Flexibilidad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Integridad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Interoperabilidad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 err="1">
                          <a:effectLst/>
                        </a:rPr>
                        <a:t>Mantenibilidad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Portabilidad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Confiabilidad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Reusabilidad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Robustez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 smtClean="0">
                          <a:effectLst/>
                        </a:rPr>
                        <a:t>F.</a:t>
                      </a:r>
                      <a:r>
                        <a:rPr lang="es-CO" sz="1500" baseline="0" dirty="0" smtClean="0">
                          <a:effectLst/>
                        </a:rPr>
                        <a:t> De </a:t>
                      </a:r>
                      <a:r>
                        <a:rPr lang="es-CO" sz="1500" dirty="0" smtClean="0">
                          <a:effectLst/>
                        </a:rPr>
                        <a:t>Pruebas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Usabilidad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 vert="vert27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Disponibilidad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Eficiencia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-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-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-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-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-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Flexibilidad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-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Integridad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-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-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Interoperabilidad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 err="1">
                          <a:effectLst/>
                        </a:rPr>
                        <a:t>Mantenibilidad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Portabilidad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Confiabilidad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Reusabilidad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 err="1">
                          <a:effectLst/>
                        </a:rPr>
                        <a:t>Robustes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312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 smtClean="0">
                          <a:effectLst/>
                        </a:rPr>
                        <a:t>F. </a:t>
                      </a:r>
                      <a:r>
                        <a:rPr lang="es-CO" sz="1500" dirty="0">
                          <a:effectLst/>
                        </a:rPr>
                        <a:t>de Pruebas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+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  <a:tr h="1622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500" dirty="0">
                          <a:effectLst/>
                        </a:rPr>
                        <a:t>Usabilidad</a:t>
                      </a:r>
                      <a:endParaRPr lang="es-CO" sz="1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 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+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>
                          <a:effectLst/>
                        </a:rPr>
                        <a:t>-</a:t>
                      </a:r>
                      <a:endParaRPr lang="es-CO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700" dirty="0">
                          <a:effectLst/>
                        </a:rPr>
                        <a:t> </a:t>
                      </a:r>
                      <a:endParaRPr lang="es-CO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584" marR="405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70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10967</TotalTime>
  <Words>982</Words>
  <Application>Microsoft Office PowerPoint</Application>
  <PresentationFormat>Presentación en pantalla (4:3)</PresentationFormat>
  <Paragraphs>334</Paragraphs>
  <Slides>17</Slides>
  <Notes>1</Notes>
  <HiddenSlides>11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Alexander Cortes</dc:creator>
  <cp:lastModifiedBy>Tatiana Marcela Blandon Montoya</cp:lastModifiedBy>
  <cp:revision>791</cp:revision>
  <dcterms:created xsi:type="dcterms:W3CDTF">2014-03-31T21:01:16Z</dcterms:created>
  <dcterms:modified xsi:type="dcterms:W3CDTF">2018-02-22T19:00:47Z</dcterms:modified>
</cp:coreProperties>
</file>