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62" r:id="rId2"/>
    <p:sldId id="257" r:id="rId3"/>
    <p:sldId id="313" r:id="rId4"/>
    <p:sldId id="314" r:id="rId5"/>
    <p:sldId id="315" r:id="rId6"/>
    <p:sldId id="316" r:id="rId7"/>
    <p:sldId id="322" r:id="rId8"/>
    <p:sldId id="318" r:id="rId9"/>
    <p:sldId id="319" r:id="rId10"/>
    <p:sldId id="320" r:id="rId11"/>
    <p:sldId id="321" r:id="rId12"/>
    <p:sldId id="323" r:id="rId13"/>
    <p:sldId id="324" r:id="rId14"/>
    <p:sldId id="325" r:id="rId15"/>
    <p:sldId id="332" r:id="rId16"/>
    <p:sldId id="326" r:id="rId17"/>
    <p:sldId id="327" r:id="rId18"/>
    <p:sldId id="303" r:id="rId19"/>
    <p:sldId id="333" r:id="rId20"/>
    <p:sldId id="334" r:id="rId21"/>
    <p:sldId id="308" r:id="rId22"/>
    <p:sldId id="309" r:id="rId23"/>
    <p:sldId id="302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A5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79648" autoAdjust="0"/>
  </p:normalViewPr>
  <p:slideViewPr>
    <p:cSldViewPr snapToGrid="0">
      <p:cViewPr varScale="1">
        <p:scale>
          <a:sx n="62" d="100"/>
          <a:sy n="62" d="100"/>
        </p:scale>
        <p:origin x="1536" y="48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03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ad Iqbal Khan (PhD-Researcher)" userId="be91cea9-ad69-4eab-bd7d-4f55de691863" providerId="ADAL" clId="{EB28C57F-CF56-4481-A5AB-ED8EF23D4E87}"/>
    <pc:docChg chg="modSld">
      <pc:chgData name="Muhammad Iqbal Khan (PhD-Researcher)" userId="be91cea9-ad69-4eab-bd7d-4f55de691863" providerId="ADAL" clId="{EB28C57F-CF56-4481-A5AB-ED8EF23D4E87}" dt="2025-03-11T11:51:28.182" v="0" actId="729"/>
      <pc:docMkLst>
        <pc:docMk/>
      </pc:docMkLst>
      <pc:sldChg chg="mod modShow">
        <pc:chgData name="Muhammad Iqbal Khan (PhD-Researcher)" userId="be91cea9-ad69-4eab-bd7d-4f55de691863" providerId="ADAL" clId="{EB28C57F-CF56-4481-A5AB-ED8EF23D4E87}" dt="2025-03-11T11:51:28.182" v="0" actId="729"/>
        <pc:sldMkLst>
          <pc:docMk/>
          <pc:sldMk cId="1662182130" sldId="257"/>
        </pc:sldMkLst>
      </pc:sldChg>
    </pc:docChg>
  </pc:docChgLst>
  <pc:docChgLst>
    <pc:chgData name="Muhammad Iqbal Khan (PhD-Researcher)" userId="be91cea9-ad69-4eab-bd7d-4f55de691863" providerId="ADAL" clId="{EADB4F7D-44EF-4C24-AF45-656A37C23260}"/>
    <pc:docChg chg="undo custSel addSld modSld sldOrd">
      <pc:chgData name="Muhammad Iqbal Khan (PhD-Researcher)" userId="be91cea9-ad69-4eab-bd7d-4f55de691863" providerId="ADAL" clId="{EADB4F7D-44EF-4C24-AF45-656A37C23260}" dt="2025-02-25T11:29:37.508" v="528"/>
      <pc:docMkLst>
        <pc:docMk/>
      </pc:docMkLst>
      <pc:sldChg chg="mod modShow">
        <pc:chgData name="Muhammad Iqbal Khan (PhD-Researcher)" userId="be91cea9-ad69-4eab-bd7d-4f55de691863" providerId="ADAL" clId="{EADB4F7D-44EF-4C24-AF45-656A37C23260}" dt="2025-02-25T11:26:20.783" v="527" actId="729"/>
        <pc:sldMkLst>
          <pc:docMk/>
          <pc:sldMk cId="1662182130" sldId="257"/>
        </pc:sldMkLst>
      </pc:sldChg>
      <pc:sldChg chg="modSp mod">
        <pc:chgData name="Muhammad Iqbal Khan (PhD-Researcher)" userId="be91cea9-ad69-4eab-bd7d-4f55de691863" providerId="ADAL" clId="{EADB4F7D-44EF-4C24-AF45-656A37C23260}" dt="2025-02-25T11:22:49.773" v="526" actId="255"/>
        <pc:sldMkLst>
          <pc:docMk/>
          <pc:sldMk cId="4008960811" sldId="262"/>
        </pc:sldMkLst>
        <pc:spChg chg="mod">
          <ac:chgData name="Muhammad Iqbal Khan (PhD-Researcher)" userId="be91cea9-ad69-4eab-bd7d-4f55de691863" providerId="ADAL" clId="{EADB4F7D-44EF-4C24-AF45-656A37C23260}" dt="2025-02-25T11:22:49.773" v="526" actId="255"/>
          <ac:spMkLst>
            <pc:docMk/>
            <pc:sldMk cId="4008960811" sldId="262"/>
            <ac:spMk id="4" creationId="{B173FA0C-CF4D-3F57-F61F-004F2749AAB6}"/>
          </ac:spMkLst>
        </pc:spChg>
      </pc:sldChg>
      <pc:sldChg chg="addSp delSp modSp mod modClrScheme chgLayout">
        <pc:chgData name="Muhammad Iqbal Khan (PhD-Researcher)" userId="be91cea9-ad69-4eab-bd7d-4f55de691863" providerId="ADAL" clId="{EADB4F7D-44EF-4C24-AF45-656A37C23260}" dt="2025-02-25T11:20:30.296" v="479" actId="26606"/>
        <pc:sldMkLst>
          <pc:docMk/>
          <pc:sldMk cId="365163648" sldId="270"/>
        </pc:sldMkLst>
      </pc:sldChg>
      <pc:sldChg chg="addSp modSp mod">
        <pc:chgData name="Muhammad Iqbal Khan (PhD-Researcher)" userId="be91cea9-ad69-4eab-bd7d-4f55de691863" providerId="ADAL" clId="{EADB4F7D-44EF-4C24-AF45-656A37C23260}" dt="2025-02-24T16:33:09.037" v="241"/>
        <pc:sldMkLst>
          <pc:docMk/>
          <pc:sldMk cId="1290384812" sldId="309"/>
        </pc:sldMkLst>
        <pc:spChg chg="mod">
          <ac:chgData name="Muhammad Iqbal Khan (PhD-Researcher)" userId="be91cea9-ad69-4eab-bd7d-4f55de691863" providerId="ADAL" clId="{EADB4F7D-44EF-4C24-AF45-656A37C23260}" dt="2025-02-24T16:33:09.037" v="241"/>
          <ac:spMkLst>
            <pc:docMk/>
            <pc:sldMk cId="1290384812" sldId="309"/>
            <ac:spMk id="3" creationId="{AFD4BF4B-E00D-1EDF-85DA-C58193BA43B5}"/>
          </ac:spMkLst>
        </pc:spChg>
        <pc:spChg chg="mod">
          <ac:chgData name="Muhammad Iqbal Khan (PhD-Researcher)" userId="be91cea9-ad69-4eab-bd7d-4f55de691863" providerId="ADAL" clId="{EADB4F7D-44EF-4C24-AF45-656A37C23260}" dt="2025-02-24T16:31:57.364" v="237" actId="27636"/>
          <ac:spMkLst>
            <pc:docMk/>
            <pc:sldMk cId="1290384812" sldId="309"/>
            <ac:spMk id="4" creationId="{02765AEB-CACA-EA14-CD99-A6E45A8EA64A}"/>
          </ac:spMkLst>
        </pc:spChg>
      </pc:sldChg>
      <pc:sldChg chg="modSp add mod">
        <pc:chgData name="Muhammad Iqbal Khan (PhD-Researcher)" userId="be91cea9-ad69-4eab-bd7d-4f55de691863" providerId="ADAL" clId="{EADB4F7D-44EF-4C24-AF45-656A37C23260}" dt="2025-02-24T16:35:39.309" v="279" actId="108"/>
        <pc:sldMkLst>
          <pc:docMk/>
          <pc:sldMk cId="2622259040" sldId="310"/>
        </pc:sldMkLst>
      </pc:sldChg>
      <pc:sldChg chg="modSp add mod">
        <pc:chgData name="Muhammad Iqbal Khan (PhD-Researcher)" userId="be91cea9-ad69-4eab-bd7d-4f55de691863" providerId="ADAL" clId="{EADB4F7D-44EF-4C24-AF45-656A37C23260}" dt="2025-02-24T16:37:25.199" v="305" actId="14100"/>
        <pc:sldMkLst>
          <pc:docMk/>
          <pc:sldMk cId="2583683117" sldId="311"/>
        </pc:sldMkLst>
      </pc:sldChg>
      <pc:sldChg chg="addSp delSp modSp add mod">
        <pc:chgData name="Muhammad Iqbal Khan (PhD-Researcher)" userId="be91cea9-ad69-4eab-bd7d-4f55de691863" providerId="ADAL" clId="{EADB4F7D-44EF-4C24-AF45-656A37C23260}" dt="2025-02-25T11:14:51.367" v="452" actId="1076"/>
        <pc:sldMkLst>
          <pc:docMk/>
          <pc:sldMk cId="1804143555" sldId="312"/>
        </pc:sldMkLst>
      </pc:sldChg>
      <pc:sldChg chg="addSp delSp modSp add mod">
        <pc:chgData name="Muhammad Iqbal Khan (PhD-Researcher)" userId="be91cea9-ad69-4eab-bd7d-4f55de691863" providerId="ADAL" clId="{EADB4F7D-44EF-4C24-AF45-656A37C23260}" dt="2025-02-25T11:29:37.508" v="528"/>
        <pc:sldMkLst>
          <pc:docMk/>
          <pc:sldMk cId="1461732488" sldId="313"/>
        </pc:sldMkLst>
      </pc:sldChg>
      <pc:sldChg chg="addSp delSp modSp add mod ord">
        <pc:chgData name="Muhammad Iqbal Khan (PhD-Researcher)" userId="be91cea9-ad69-4eab-bd7d-4f55de691863" providerId="ADAL" clId="{EADB4F7D-44EF-4C24-AF45-656A37C23260}" dt="2025-02-25T11:17:28.783" v="473"/>
        <pc:sldMkLst>
          <pc:docMk/>
          <pc:sldMk cId="2450804823" sldId="314"/>
        </pc:sldMkLst>
      </pc:sldChg>
      <pc:sldChg chg="addSp delSp modSp add mod ord modClrScheme chgLayout">
        <pc:chgData name="Muhammad Iqbal Khan (PhD-Researcher)" userId="be91cea9-ad69-4eab-bd7d-4f55de691863" providerId="ADAL" clId="{EADB4F7D-44EF-4C24-AF45-656A37C23260}" dt="2025-02-25T11:15:06.920" v="458" actId="26606"/>
        <pc:sldMkLst>
          <pc:docMk/>
          <pc:sldMk cId="2086879719" sldId="315"/>
        </pc:sldMkLst>
      </pc:sldChg>
      <pc:sldChg chg="addSp delSp modSp add mod">
        <pc:chgData name="Muhammad Iqbal Khan (PhD-Researcher)" userId="be91cea9-ad69-4eab-bd7d-4f55de691863" providerId="ADAL" clId="{EADB4F7D-44EF-4C24-AF45-656A37C23260}" dt="2025-02-25T11:06:40.757" v="432"/>
        <pc:sldMkLst>
          <pc:docMk/>
          <pc:sldMk cId="2773591360" sldId="316"/>
        </pc:sldMkLst>
      </pc:sldChg>
      <pc:sldChg chg="addSp delSp modSp add mod">
        <pc:chgData name="Muhammad Iqbal Khan (PhD-Researcher)" userId="be91cea9-ad69-4eab-bd7d-4f55de691863" providerId="ADAL" clId="{EADB4F7D-44EF-4C24-AF45-656A37C23260}" dt="2025-02-25T11:04:11.115" v="427" actId="20577"/>
        <pc:sldMkLst>
          <pc:docMk/>
          <pc:sldMk cId="3825110558" sldId="317"/>
        </pc:sldMkLst>
      </pc:sldChg>
      <pc:sldChg chg="addSp delSp modSp add mod">
        <pc:chgData name="Muhammad Iqbal Khan (PhD-Researcher)" userId="be91cea9-ad69-4eab-bd7d-4f55de691863" providerId="ADAL" clId="{EADB4F7D-44EF-4C24-AF45-656A37C23260}" dt="2025-02-25T10:52:47.890" v="399"/>
        <pc:sldMkLst>
          <pc:docMk/>
          <pc:sldMk cId="181076899" sldId="318"/>
        </pc:sldMkLst>
      </pc:sldChg>
      <pc:sldChg chg="addSp delSp modSp add mod ord modClrScheme chgLayout">
        <pc:chgData name="Muhammad Iqbal Khan (PhD-Researcher)" userId="be91cea9-ad69-4eab-bd7d-4f55de691863" providerId="ADAL" clId="{EADB4F7D-44EF-4C24-AF45-656A37C23260}" dt="2025-02-25T11:16:38.214" v="471"/>
        <pc:sldMkLst>
          <pc:docMk/>
          <pc:sldMk cId="2974531023" sldId="319"/>
        </pc:sldMkLst>
      </pc:sldChg>
      <pc:sldChg chg="addSp delSp modSp add mod ord">
        <pc:chgData name="Muhammad Iqbal Khan (PhD-Researcher)" userId="be91cea9-ad69-4eab-bd7d-4f55de691863" providerId="ADAL" clId="{EADB4F7D-44EF-4C24-AF45-656A37C23260}" dt="2025-02-25T11:16:34.648" v="470"/>
        <pc:sldMkLst>
          <pc:docMk/>
          <pc:sldMk cId="2300967670" sldId="320"/>
        </pc:sldMkLst>
      </pc:sldChg>
      <pc:sldChg chg="addSp delSp modSp add mod">
        <pc:chgData name="Muhammad Iqbal Khan (PhD-Researcher)" userId="be91cea9-ad69-4eab-bd7d-4f55de691863" providerId="ADAL" clId="{EADB4F7D-44EF-4C24-AF45-656A37C23260}" dt="2025-02-25T11:21:26.637" v="484" actId="478"/>
        <pc:sldMkLst>
          <pc:docMk/>
          <pc:sldMk cId="2821460541" sldId="32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7F5EBA3-E7BD-75A4-0245-A9F4C84A737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7BFB5B5-4DC4-2FD8-9AE7-782655D1EE4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1F6F2-EFC6-4A0F-865C-9FB99BB637A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D69F8A-54C9-8CBF-5F41-CCFAD8A7DD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70A6746-CEDB-C641-86C1-6EED01B5F8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B8DD5-0C29-4E9B-9D41-DFB7B52E1D6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81071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AE78F9-4D9E-4DB4-BB4D-4491AD13A414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E11F3-7B84-4743-8071-8FA0247D47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9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E11F3-7B84-4743-8071-8FA0247D475C}" type="slidenum">
              <a:rPr lang="zh-CN" altLang="en-US" smtClean="0"/>
              <a:t>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3548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E11F3-7B84-4743-8071-8FA0247D475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741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E11F3-7B84-4743-8071-8FA0247D475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810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E11F3-7B84-4743-8071-8FA0247D475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47024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E11F3-7B84-4743-8071-8FA0247D475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4023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E11F3-7B84-4743-8071-8FA0247D475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5100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>
            <a:extLst>
              <a:ext uri="{FF2B5EF4-FFF2-40B4-BE49-F238E27FC236}">
                <a16:creationId xmlns:a16="http://schemas.microsoft.com/office/drawing/2014/main" id="{4B4B2BCE-A05A-F731-B7B3-75F641DC6B40}"/>
              </a:ext>
            </a:extLst>
          </p:cNvPr>
          <p:cNvSpPr/>
          <p:nvPr userDrawn="1"/>
        </p:nvSpPr>
        <p:spPr>
          <a:xfrm>
            <a:off x="8808684" y="4213085"/>
            <a:ext cx="3383316" cy="1378536"/>
          </a:xfrm>
          <a:custGeom>
            <a:avLst/>
            <a:gdLst>
              <a:gd name="connsiteX0" fmla="*/ 0 w 3448050"/>
              <a:gd name="connsiteY0" fmla="*/ 0 h 1352550"/>
              <a:gd name="connsiteX1" fmla="*/ 3448050 w 3448050"/>
              <a:gd name="connsiteY1" fmla="*/ 0 h 1352550"/>
              <a:gd name="connsiteX2" fmla="*/ 3448050 w 3448050"/>
              <a:gd name="connsiteY2" fmla="*/ 1352550 h 1352550"/>
              <a:gd name="connsiteX3" fmla="*/ 0 w 3448050"/>
              <a:gd name="connsiteY3" fmla="*/ 1352550 h 1352550"/>
              <a:gd name="connsiteX4" fmla="*/ 0 w 3448050"/>
              <a:gd name="connsiteY4" fmla="*/ 0 h 1352550"/>
              <a:gd name="connsiteX0" fmla="*/ 1133475 w 3448050"/>
              <a:gd name="connsiteY0" fmla="*/ 9525 h 1352550"/>
              <a:gd name="connsiteX1" fmla="*/ 3448050 w 3448050"/>
              <a:gd name="connsiteY1" fmla="*/ 0 h 1352550"/>
              <a:gd name="connsiteX2" fmla="*/ 3448050 w 3448050"/>
              <a:gd name="connsiteY2" fmla="*/ 1352550 h 1352550"/>
              <a:gd name="connsiteX3" fmla="*/ 0 w 3448050"/>
              <a:gd name="connsiteY3" fmla="*/ 1352550 h 1352550"/>
              <a:gd name="connsiteX4" fmla="*/ 1133475 w 3448050"/>
              <a:gd name="connsiteY4" fmla="*/ 9525 h 1352550"/>
              <a:gd name="connsiteX0" fmla="*/ 828675 w 3143250"/>
              <a:gd name="connsiteY0" fmla="*/ 9525 h 1352550"/>
              <a:gd name="connsiteX1" fmla="*/ 3143250 w 3143250"/>
              <a:gd name="connsiteY1" fmla="*/ 0 h 1352550"/>
              <a:gd name="connsiteX2" fmla="*/ 3143250 w 3143250"/>
              <a:gd name="connsiteY2" fmla="*/ 1352550 h 1352550"/>
              <a:gd name="connsiteX3" fmla="*/ 0 w 3143250"/>
              <a:gd name="connsiteY3" fmla="*/ 1352550 h 1352550"/>
              <a:gd name="connsiteX4" fmla="*/ 828675 w 3143250"/>
              <a:gd name="connsiteY4" fmla="*/ 9525 h 1352550"/>
              <a:gd name="connsiteX0" fmla="*/ 770941 w 3143250"/>
              <a:gd name="connsiteY0" fmla="*/ 0 h 1378536"/>
              <a:gd name="connsiteX1" fmla="*/ 3143250 w 3143250"/>
              <a:gd name="connsiteY1" fmla="*/ 25986 h 1378536"/>
              <a:gd name="connsiteX2" fmla="*/ 3143250 w 3143250"/>
              <a:gd name="connsiteY2" fmla="*/ 1378536 h 1378536"/>
              <a:gd name="connsiteX3" fmla="*/ 0 w 3143250"/>
              <a:gd name="connsiteY3" fmla="*/ 1378536 h 1378536"/>
              <a:gd name="connsiteX4" fmla="*/ 770941 w 3143250"/>
              <a:gd name="connsiteY4" fmla="*/ 0 h 1378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43250" h="1378536">
                <a:moveTo>
                  <a:pt x="770941" y="0"/>
                </a:moveTo>
                <a:lnTo>
                  <a:pt x="3143250" y="25986"/>
                </a:lnTo>
                <a:lnTo>
                  <a:pt x="3143250" y="1378536"/>
                </a:lnTo>
                <a:lnTo>
                  <a:pt x="0" y="1378536"/>
                </a:lnTo>
                <a:lnTo>
                  <a:pt x="770941" y="0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8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2EB709F7-CF6E-656E-94C3-5F89693AEC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74" y="6237310"/>
            <a:ext cx="1440331" cy="603203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94A49A-0981-D41A-0716-088F92D1E5A0}"/>
              </a:ext>
            </a:extLst>
          </p:cNvPr>
          <p:cNvCxnSpPr>
            <a:cxnSpLocks/>
          </p:cNvCxnSpPr>
          <p:nvPr userDrawn="1"/>
        </p:nvCxnSpPr>
        <p:spPr>
          <a:xfrm flipH="1">
            <a:off x="8010525" y="-28575"/>
            <a:ext cx="4181475" cy="692467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476B747B-FACD-CC4C-894A-5782B900D6A0}"/>
              </a:ext>
            </a:extLst>
          </p:cNvPr>
          <p:cNvSpPr txBox="1"/>
          <p:nvPr userDrawn="1"/>
        </p:nvSpPr>
        <p:spPr>
          <a:xfrm>
            <a:off x="4074851" y="6538911"/>
            <a:ext cx="2991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Multiprocessor and Reconfigurable Architecture</a:t>
            </a:r>
            <a:endParaRPr lang="LID4096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8648B-E98B-6F09-931C-1A177C54F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557" y="939744"/>
            <a:ext cx="8845118" cy="1873048"/>
          </a:xfrm>
        </p:spPr>
        <p:txBody>
          <a:bodyPr anchor="ctr"/>
          <a:lstStyle>
            <a:lvl1pPr algn="ctr">
              <a:defRPr sz="6000" b="1"/>
            </a:lvl1pPr>
          </a:lstStyle>
          <a:p>
            <a:r>
              <a:rPr lang="en-GB" dirty="0"/>
              <a:t>Click to edit Master title style</a:t>
            </a:r>
            <a:endParaRPr lang="LID4096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B21E2E1-9FC1-CAE4-3A8B-AECAB6CA90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9570" y="3455593"/>
            <a:ext cx="7243092" cy="783477"/>
          </a:xfrm>
        </p:spPr>
        <p:txBody>
          <a:bodyPr anchor="ctr"/>
          <a:lstStyle>
            <a:lvl1pPr marL="0" indent="0" algn="ctr">
              <a:buNone/>
              <a:defRPr sz="2400" b="1">
                <a:solidFill>
                  <a:srgbClr val="FF66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2165F7A8-E60E-209F-ADE4-96F1F500B9C9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9632272" y="4239070"/>
            <a:ext cx="2441359" cy="1352551"/>
          </a:xfrm>
        </p:spPr>
        <p:txBody>
          <a:bodyPr anchor="ctr">
            <a:normAutofit/>
          </a:bodyPr>
          <a:lstStyle>
            <a:lvl1pPr marL="0" indent="0" algn="r">
              <a:buNone/>
              <a:defRPr sz="16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855054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D4A5816A-CF92-113D-5647-E0A591027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74" y="6237310"/>
            <a:ext cx="1440331" cy="603203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D3ABC7C5-1FC9-25F1-E1A3-CC53F9226E0B}"/>
              </a:ext>
            </a:extLst>
          </p:cNvPr>
          <p:cNvSpPr/>
          <p:nvPr userDrawn="1"/>
        </p:nvSpPr>
        <p:spPr>
          <a:xfrm>
            <a:off x="11969270" y="6237310"/>
            <a:ext cx="222730" cy="541314"/>
          </a:xfrm>
          <a:custGeom>
            <a:avLst/>
            <a:gdLst>
              <a:gd name="connsiteX0" fmla="*/ 0 w 1589850"/>
              <a:gd name="connsiteY0" fmla="*/ 0 h 3863901"/>
              <a:gd name="connsiteX1" fmla="*/ 1589850 w 1589850"/>
              <a:gd name="connsiteY1" fmla="*/ 0 h 3863901"/>
              <a:gd name="connsiteX2" fmla="*/ 1589850 w 1589850"/>
              <a:gd name="connsiteY2" fmla="*/ 3863901 h 386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850" h="3863901">
                <a:moveTo>
                  <a:pt x="0" y="0"/>
                </a:moveTo>
                <a:lnTo>
                  <a:pt x="1589850" y="0"/>
                </a:lnTo>
                <a:lnTo>
                  <a:pt x="1589850" y="3863901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CC27122-CF53-C2B0-BF64-9B427915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644074-07ED-4536-B998-2B298B28E7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F6702A60-ED0C-C392-B503-7D2401215E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150" y="136526"/>
            <a:ext cx="11203619" cy="6032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DA58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GB" dirty="0"/>
              <a:t>Click to edit slide title style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4F668-C165-B90C-D6C1-C3335F213C8A}"/>
              </a:ext>
            </a:extLst>
          </p:cNvPr>
          <p:cNvSpPr txBox="1"/>
          <p:nvPr userDrawn="1"/>
        </p:nvSpPr>
        <p:spPr>
          <a:xfrm>
            <a:off x="4600237" y="6538911"/>
            <a:ext cx="2991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Multiprocessor and Reconfigurable Architecture</a:t>
            </a:r>
            <a:endParaRPr lang="LID4096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1694F3DD-BC99-4FFF-2A1A-CC027EE33B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150" y="858769"/>
            <a:ext cx="11203619" cy="5318194"/>
          </a:xfrm>
        </p:spPr>
        <p:txBody>
          <a:bodyPr/>
          <a:lstStyle>
            <a:lvl2pPr marL="461963" indent="-231775"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LID4096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26E8A75-493C-F47B-2951-106EF370B2FE}"/>
              </a:ext>
            </a:extLst>
          </p:cNvPr>
          <p:cNvCxnSpPr>
            <a:cxnSpLocks/>
          </p:cNvCxnSpPr>
          <p:nvPr userDrawn="1"/>
        </p:nvCxnSpPr>
        <p:spPr>
          <a:xfrm>
            <a:off x="497150" y="731102"/>
            <a:ext cx="11203619" cy="0"/>
          </a:xfrm>
          <a:prstGeom prst="line">
            <a:avLst/>
          </a:prstGeom>
          <a:ln w="3175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22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D4A5816A-CF92-113D-5647-E0A591027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74" y="6237310"/>
            <a:ext cx="1440331" cy="603203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D3ABC7C5-1FC9-25F1-E1A3-CC53F9226E0B}"/>
              </a:ext>
            </a:extLst>
          </p:cNvPr>
          <p:cNvSpPr/>
          <p:nvPr userDrawn="1"/>
        </p:nvSpPr>
        <p:spPr>
          <a:xfrm>
            <a:off x="11969270" y="6237310"/>
            <a:ext cx="222730" cy="541314"/>
          </a:xfrm>
          <a:custGeom>
            <a:avLst/>
            <a:gdLst>
              <a:gd name="connsiteX0" fmla="*/ 0 w 1589850"/>
              <a:gd name="connsiteY0" fmla="*/ 0 h 3863901"/>
              <a:gd name="connsiteX1" fmla="*/ 1589850 w 1589850"/>
              <a:gd name="connsiteY1" fmla="*/ 0 h 3863901"/>
              <a:gd name="connsiteX2" fmla="*/ 1589850 w 1589850"/>
              <a:gd name="connsiteY2" fmla="*/ 3863901 h 386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850" h="3863901">
                <a:moveTo>
                  <a:pt x="0" y="0"/>
                </a:moveTo>
                <a:lnTo>
                  <a:pt x="1589850" y="0"/>
                </a:lnTo>
                <a:lnTo>
                  <a:pt x="1589850" y="3863901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CC27122-CF53-C2B0-BF64-9B427915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644074-07ED-4536-B998-2B298B28E7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4F668-C165-B90C-D6C1-C3335F213C8A}"/>
              </a:ext>
            </a:extLst>
          </p:cNvPr>
          <p:cNvSpPr txBox="1"/>
          <p:nvPr userDrawn="1"/>
        </p:nvSpPr>
        <p:spPr>
          <a:xfrm>
            <a:off x="4600237" y="6538911"/>
            <a:ext cx="2991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Multiprocessor and Reconfigurable Architecture</a:t>
            </a:r>
            <a:endParaRPr lang="LID4096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C1A41-AF8A-23D3-CC18-C3616CE0FC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7150" y="858768"/>
            <a:ext cx="5498235" cy="537854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3141D76E-E463-1AA3-2265-1DFAFD272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614" y="858768"/>
            <a:ext cx="5498235" cy="537854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3492F4B1-F877-D238-1181-44D9A814DC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150" y="136526"/>
            <a:ext cx="11203619" cy="6032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DA58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GB" dirty="0"/>
              <a:t>Click to edit slide title style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D6AC6B-6C7E-00F7-6E7B-BEC3B912ADCA}"/>
              </a:ext>
            </a:extLst>
          </p:cNvPr>
          <p:cNvCxnSpPr>
            <a:cxnSpLocks/>
          </p:cNvCxnSpPr>
          <p:nvPr userDrawn="1"/>
        </p:nvCxnSpPr>
        <p:spPr>
          <a:xfrm>
            <a:off x="497150" y="731102"/>
            <a:ext cx="11203619" cy="0"/>
          </a:xfrm>
          <a:prstGeom prst="line">
            <a:avLst/>
          </a:prstGeom>
          <a:ln w="3175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45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D4A5816A-CF92-113D-5647-E0A591027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74" y="6237310"/>
            <a:ext cx="1440331" cy="603203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D3ABC7C5-1FC9-25F1-E1A3-CC53F9226E0B}"/>
              </a:ext>
            </a:extLst>
          </p:cNvPr>
          <p:cNvSpPr/>
          <p:nvPr userDrawn="1"/>
        </p:nvSpPr>
        <p:spPr>
          <a:xfrm>
            <a:off x="11969270" y="6237310"/>
            <a:ext cx="222730" cy="541314"/>
          </a:xfrm>
          <a:custGeom>
            <a:avLst/>
            <a:gdLst>
              <a:gd name="connsiteX0" fmla="*/ 0 w 1589850"/>
              <a:gd name="connsiteY0" fmla="*/ 0 h 3863901"/>
              <a:gd name="connsiteX1" fmla="*/ 1589850 w 1589850"/>
              <a:gd name="connsiteY1" fmla="*/ 0 h 3863901"/>
              <a:gd name="connsiteX2" fmla="*/ 1589850 w 1589850"/>
              <a:gd name="connsiteY2" fmla="*/ 3863901 h 386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850" h="3863901">
                <a:moveTo>
                  <a:pt x="0" y="0"/>
                </a:moveTo>
                <a:lnTo>
                  <a:pt x="1589850" y="0"/>
                </a:lnTo>
                <a:lnTo>
                  <a:pt x="1589850" y="3863901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CC27122-CF53-C2B0-BF64-9B427915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644074-07ED-4536-B998-2B298B28E7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4F668-C165-B90C-D6C1-C3335F213C8A}"/>
              </a:ext>
            </a:extLst>
          </p:cNvPr>
          <p:cNvSpPr txBox="1"/>
          <p:nvPr userDrawn="1"/>
        </p:nvSpPr>
        <p:spPr>
          <a:xfrm>
            <a:off x="4600237" y="6538911"/>
            <a:ext cx="2991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Multiprocessor and Reconfigurable Architecture</a:t>
            </a:r>
            <a:endParaRPr lang="LID4096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D0E23EC-1B37-5427-DEE1-E74495000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36489" y="858769"/>
            <a:ext cx="7164280" cy="537854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5EF11DE0-E593-3AE1-1114-F0B6FB466D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8271" y="2057399"/>
            <a:ext cx="3773011" cy="40982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E099D5A1-ADAE-3F08-EEC7-5BFE26477C5F}"/>
              </a:ext>
            </a:extLst>
          </p:cNvPr>
          <p:cNvSpPr>
            <a:spLocks noGrp="1"/>
          </p:cNvSpPr>
          <p:nvPr>
            <p:ph type="body" sz="half" idx="10"/>
          </p:nvPr>
        </p:nvSpPr>
        <p:spPr>
          <a:xfrm>
            <a:off x="488271" y="858769"/>
            <a:ext cx="3773011" cy="1117006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EDEE59B-2BFA-00E0-EF6A-73FADE483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150" y="136526"/>
            <a:ext cx="11203619" cy="6032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DA58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GB" dirty="0"/>
              <a:t>Click to edit slide title style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DB648-4FD0-AFC9-FF0C-BF96397710DB}"/>
              </a:ext>
            </a:extLst>
          </p:cNvPr>
          <p:cNvCxnSpPr>
            <a:cxnSpLocks/>
          </p:cNvCxnSpPr>
          <p:nvPr userDrawn="1"/>
        </p:nvCxnSpPr>
        <p:spPr>
          <a:xfrm>
            <a:off x="497150" y="731102"/>
            <a:ext cx="11203619" cy="0"/>
          </a:xfrm>
          <a:prstGeom prst="line">
            <a:avLst/>
          </a:prstGeom>
          <a:ln w="3175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248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D4A5816A-CF92-113D-5647-E0A591027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74" y="6237310"/>
            <a:ext cx="1440331" cy="603203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D3ABC7C5-1FC9-25F1-E1A3-CC53F9226E0B}"/>
              </a:ext>
            </a:extLst>
          </p:cNvPr>
          <p:cNvSpPr/>
          <p:nvPr userDrawn="1"/>
        </p:nvSpPr>
        <p:spPr>
          <a:xfrm>
            <a:off x="11969270" y="6237310"/>
            <a:ext cx="222730" cy="541314"/>
          </a:xfrm>
          <a:custGeom>
            <a:avLst/>
            <a:gdLst>
              <a:gd name="connsiteX0" fmla="*/ 0 w 1589850"/>
              <a:gd name="connsiteY0" fmla="*/ 0 h 3863901"/>
              <a:gd name="connsiteX1" fmla="*/ 1589850 w 1589850"/>
              <a:gd name="connsiteY1" fmla="*/ 0 h 3863901"/>
              <a:gd name="connsiteX2" fmla="*/ 1589850 w 1589850"/>
              <a:gd name="connsiteY2" fmla="*/ 3863901 h 386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850" h="3863901">
                <a:moveTo>
                  <a:pt x="0" y="0"/>
                </a:moveTo>
                <a:lnTo>
                  <a:pt x="1589850" y="0"/>
                </a:lnTo>
                <a:lnTo>
                  <a:pt x="1589850" y="3863901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CC27122-CF53-C2B0-BF64-9B427915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644074-07ED-4536-B998-2B298B28E7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4F668-C165-B90C-D6C1-C3335F213C8A}"/>
              </a:ext>
            </a:extLst>
          </p:cNvPr>
          <p:cNvSpPr txBox="1"/>
          <p:nvPr userDrawn="1"/>
        </p:nvSpPr>
        <p:spPr>
          <a:xfrm>
            <a:off x="4600237" y="6538911"/>
            <a:ext cx="2991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Multiprocessor and Reconfigurable Architecture</a:t>
            </a:r>
            <a:endParaRPr lang="LID4096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EDEE59B-2BFA-00E0-EF6A-73FADE483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150" y="136526"/>
            <a:ext cx="11203619" cy="6032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DA58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GB" dirty="0"/>
              <a:t>Click to edit slide title style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DB648-4FD0-AFC9-FF0C-BF96397710DB}"/>
              </a:ext>
            </a:extLst>
          </p:cNvPr>
          <p:cNvCxnSpPr>
            <a:cxnSpLocks/>
          </p:cNvCxnSpPr>
          <p:nvPr userDrawn="1"/>
        </p:nvCxnSpPr>
        <p:spPr>
          <a:xfrm>
            <a:off x="497150" y="731102"/>
            <a:ext cx="11203619" cy="0"/>
          </a:xfrm>
          <a:prstGeom prst="line">
            <a:avLst/>
          </a:prstGeom>
          <a:ln w="3175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F6EEB9-4DBC-6F55-EFF4-961983D6A47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97151" y="858769"/>
            <a:ext cx="5024760" cy="5318194"/>
          </a:xfrm>
        </p:spPr>
        <p:txBody>
          <a:bodyPr/>
          <a:lstStyle>
            <a:lvl1pPr>
              <a:defRPr sz="1800"/>
            </a:lvl1pPr>
            <a:lvl2pPr marL="461963" indent="-231775">
              <a:defRPr sz="16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E1B6162-7544-861A-FCE3-AB40715C330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5615465" y="840380"/>
            <a:ext cx="6079383" cy="5318194"/>
          </a:xfrm>
        </p:spPr>
        <p:txBody>
          <a:bodyPr/>
          <a:lstStyle>
            <a:lvl1pPr>
              <a:defRPr sz="1800"/>
            </a:lvl1pPr>
            <a:lvl2pPr marL="461963" indent="-231775">
              <a:defRPr sz="16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423634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A blue and black logo&#10;&#10;Description automatically generated">
            <a:extLst>
              <a:ext uri="{FF2B5EF4-FFF2-40B4-BE49-F238E27FC236}">
                <a16:creationId xmlns:a16="http://schemas.microsoft.com/office/drawing/2014/main" id="{D4A5816A-CF92-113D-5647-E0A5910279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0174" y="6237310"/>
            <a:ext cx="1440331" cy="603203"/>
          </a:xfrm>
          <a:prstGeom prst="rect">
            <a:avLst/>
          </a:prstGeom>
        </p:spPr>
      </p:pic>
      <p:sp>
        <p:nvSpPr>
          <p:cNvPr id="2" name="Freeform 1">
            <a:extLst>
              <a:ext uri="{FF2B5EF4-FFF2-40B4-BE49-F238E27FC236}">
                <a16:creationId xmlns:a16="http://schemas.microsoft.com/office/drawing/2014/main" id="{D3ABC7C5-1FC9-25F1-E1A3-CC53F9226E0B}"/>
              </a:ext>
            </a:extLst>
          </p:cNvPr>
          <p:cNvSpPr/>
          <p:nvPr userDrawn="1"/>
        </p:nvSpPr>
        <p:spPr>
          <a:xfrm>
            <a:off x="11969270" y="6237310"/>
            <a:ext cx="222730" cy="541314"/>
          </a:xfrm>
          <a:custGeom>
            <a:avLst/>
            <a:gdLst>
              <a:gd name="connsiteX0" fmla="*/ 0 w 1589850"/>
              <a:gd name="connsiteY0" fmla="*/ 0 h 3863901"/>
              <a:gd name="connsiteX1" fmla="*/ 1589850 w 1589850"/>
              <a:gd name="connsiteY1" fmla="*/ 0 h 3863901"/>
              <a:gd name="connsiteX2" fmla="*/ 1589850 w 1589850"/>
              <a:gd name="connsiteY2" fmla="*/ 3863901 h 3863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9850" h="3863901">
                <a:moveTo>
                  <a:pt x="0" y="0"/>
                </a:moveTo>
                <a:lnTo>
                  <a:pt x="1589850" y="0"/>
                </a:lnTo>
                <a:lnTo>
                  <a:pt x="1589850" y="3863901"/>
                </a:lnTo>
                <a:close/>
              </a:path>
            </a:pathLst>
          </a:cu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0CC27122-CF53-C2B0-BF64-9B427915AE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3399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10644074-07ED-4536-B998-2B298B28E74A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4F668-C165-B90C-D6C1-C3335F213C8A}"/>
              </a:ext>
            </a:extLst>
          </p:cNvPr>
          <p:cNvSpPr txBox="1"/>
          <p:nvPr userDrawn="1"/>
        </p:nvSpPr>
        <p:spPr>
          <a:xfrm>
            <a:off x="4600237" y="6538911"/>
            <a:ext cx="299152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chemeClr val="accent5">
                    <a:lumMod val="50000"/>
                  </a:schemeClr>
                </a:solidFill>
              </a:rPr>
              <a:t>Multiprocessor and Reconfigurable Architecture</a:t>
            </a:r>
            <a:endParaRPr lang="LID4096" sz="10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9D0E23EC-1B37-5427-DEE1-E74495000D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527613" y="858769"/>
            <a:ext cx="7173156" cy="529691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6EDEE59B-2BFA-00E0-EF6A-73FADE483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7150" y="136526"/>
            <a:ext cx="11203619" cy="60320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DA58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GB" dirty="0"/>
              <a:t>Click to edit slide title style</a:t>
            </a:r>
            <a:endParaRPr lang="zh-CN" alt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DB648-4FD0-AFC9-FF0C-BF96397710DB}"/>
              </a:ext>
            </a:extLst>
          </p:cNvPr>
          <p:cNvCxnSpPr>
            <a:cxnSpLocks/>
          </p:cNvCxnSpPr>
          <p:nvPr userDrawn="1"/>
        </p:nvCxnSpPr>
        <p:spPr>
          <a:xfrm>
            <a:off x="497150" y="731102"/>
            <a:ext cx="11203619" cy="0"/>
          </a:xfrm>
          <a:prstGeom prst="line">
            <a:avLst/>
          </a:prstGeom>
          <a:ln w="31750" cmpd="dbl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8EE0295-A36D-A7DF-C4A2-05EF140E145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97151" y="858769"/>
            <a:ext cx="3950562" cy="5318194"/>
          </a:xfrm>
        </p:spPr>
        <p:txBody>
          <a:bodyPr/>
          <a:lstStyle>
            <a:lvl1pPr>
              <a:defRPr sz="1800"/>
            </a:lvl1pPr>
            <a:lvl2pPr marL="461963" indent="-231775">
              <a:defRPr sz="16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05291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A8F6E6-8A97-2AFC-4840-88DAE529B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3CAA99-D5A8-4726-97E9-C52AF58A19A5}" type="datetime1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80EF08-01CB-1B9E-775C-29C6C81C0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989BD8-638F-47DB-5430-7B18E963D5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644074-07ED-4536-B998-2B298B28E74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83C618C-E485-A3A2-642F-9512C798A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136525"/>
            <a:ext cx="10963922" cy="7090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68B9D48-AC54-621A-0550-5CB53E8ABC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1437" y="1029810"/>
            <a:ext cx="10963922" cy="5147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50093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64" r:id="rId3"/>
    <p:sldLayoutId id="2147483665" r:id="rId4"/>
    <p:sldLayoutId id="2147483666" r:id="rId5"/>
    <p:sldLayoutId id="214748366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3399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346075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30238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798513" indent="-23018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23177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814F-ED06-90AA-F4F3-A3398B0C79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Improving Area and Resources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250A3B-4C24-5B3C-A03B-9ECB658313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Vitis Unified IDE 2024.1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73FA0C-CF4D-3F57-F61F-004F2749AAB6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pPr algn="ctr"/>
            <a:r>
              <a:rPr lang="en-US" sz="2400" dirty="0"/>
              <a:t>IQBAL</a:t>
            </a:r>
          </a:p>
          <a:p>
            <a:pPr algn="ctr"/>
            <a:r>
              <a:rPr lang="en-US" dirty="0"/>
              <a:t>PhD Researcher </a:t>
            </a:r>
          </a:p>
          <a:p>
            <a:pPr algn="ctr"/>
            <a:r>
              <a:rPr lang="en-US" dirty="0"/>
              <a:t>with Prof. Bruno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08960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CDC2B-BE66-CD16-9BD2-D2CF8334A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56CB19-7DA8-E4F7-385E-2A4299A6D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Controlling Inlining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A8A9D5-2BBC-3D53-40A1-E2D4A30B73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8588" y="858769"/>
            <a:ext cx="8900742" cy="5318194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08233CD-BF4A-E86A-4400-8EC2AE3432AF}"/>
              </a:ext>
            </a:extLst>
          </p:cNvPr>
          <p:cNvSpPr txBox="1"/>
          <p:nvPr/>
        </p:nvSpPr>
        <p:spPr>
          <a:xfrm>
            <a:off x="2068830" y="4743450"/>
            <a:ext cx="9166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Improve the area by allowing the components within the function to be better shared</a:t>
            </a:r>
          </a:p>
          <a:p>
            <a:r>
              <a:rPr lang="en-GB" b="1" dirty="0">
                <a:solidFill>
                  <a:schemeClr val="bg2">
                    <a:lumMod val="25000"/>
                  </a:schemeClr>
                </a:solidFill>
              </a:rPr>
              <a:t>or optimized with the logic in the calling function.</a:t>
            </a:r>
            <a:endParaRPr lang="LID4096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703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3478375-EC74-F99E-B7CD-1542C8FDC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418599-B905-5216-3BC4-78B60EA51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Function Inlining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7788B-1467-03FD-270D-1045626AA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50" y="1053070"/>
            <a:ext cx="11203619" cy="49295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6600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0A1972-DC59-C387-1F5F-C2879A62E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11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AB5FBD-9385-EE62-347A-1F5AA5D36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GB" dirty="0"/>
              <a:t>Inline and Allocation: Shape the Hierarchy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A7D07-D9F6-8FD0-E0BD-20C1D3E31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236" y="858769"/>
            <a:ext cx="9669446" cy="531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0668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F99609-3A1B-F90E-390C-1C7DF5DE9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12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35A6D5-2CF5-CF48-272F-BB78F5082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Loops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7EAEFD-ACF8-661F-5F29-928848649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0" y="927029"/>
            <a:ext cx="11203619" cy="5181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436931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A94589-2D08-CC92-33F2-54E5C1A9FE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13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8D028F-0483-212C-E8F3-ED107EBCD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Loop Merging &amp; Flattening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C1F1C6-C3F8-D056-A660-839BC6570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858769"/>
            <a:ext cx="10965348" cy="531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87724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55344B-AF31-11DE-2E11-5FC80A352D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14</a:t>
            </a:fld>
            <a:endParaRPr lang="zh-CN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FA84A1-E64B-AC90-1665-B510EEDC9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94" y="2367838"/>
            <a:ext cx="9381935" cy="4034232"/>
          </a:xfrm>
          <a:prstGeom prst="rect">
            <a:avLst/>
          </a:prstGeom>
          <a:noFill/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3091BB8-81C0-5FDD-9EC0-6E31D9AE8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Array Reshaping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613C1-7524-114B-0F02-26D81505C2D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97150" y="858769"/>
            <a:ext cx="10224189" cy="5318194"/>
          </a:xfrm>
        </p:spPr>
        <p:txBody>
          <a:bodyPr>
            <a:normAutofit/>
          </a:bodyPr>
          <a:lstStyle/>
          <a:p>
            <a:r>
              <a:rPr lang="en-GB" sz="2800" dirty="0"/>
              <a:t>Reforms the array with a vertical mode of re-mapping</a:t>
            </a:r>
          </a:p>
          <a:p>
            <a:r>
              <a:rPr lang="en-GB" sz="2800" dirty="0"/>
              <a:t>Reduce the number of block RAM consumed.</a:t>
            </a:r>
          </a:p>
          <a:p>
            <a:r>
              <a:rPr lang="en-GB" sz="2800" dirty="0"/>
              <a:t>Provide parallel access to the data.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3088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72090C-71FA-79F5-4965-825959B498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15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0CD4C0-3A56-1EAA-422C-CC5C5C048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Arbitrary Precision Integers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7FA2F-7B58-DB33-6A56-A6AE35F21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877" y="858769"/>
            <a:ext cx="9330165" cy="531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1582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39E32A-7104-B8E7-5FFF-80B48D97FD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16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CF2AD5-45AF-4FA0-1BEA-ABD20908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GB" dirty="0"/>
              <a:t>Why are Arbitrary Precision types Needed?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62585A-CC7D-78AB-FD28-E115D2D3D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360" y="858769"/>
            <a:ext cx="10479199" cy="531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5326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4A33E-BBB7-0CD5-0486-63EC48CE2A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Lab-3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40AB3F-56F0-5455-E43E-96820AC4FC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Performance vs Resource Utilization</a:t>
            </a:r>
          </a:p>
          <a:p>
            <a:r>
              <a:rPr lang="en-US" dirty="0"/>
              <a:t>Using DCT Design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E3D81-F0E5-9C7F-1480-5941FED46BE9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54918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B5E909-9AE3-9838-5D51-A694B8FA56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644074-07ED-4536-B998-2B298B28E74A}" type="slidenum">
              <a:rPr lang="zh-CN" altLang="en-US" smtClean="0"/>
              <a:pPr/>
              <a:t>18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8B3AC6B-C0FC-B1BC-37D5-1B3BF53B1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E9369-83A8-A8C0-2134-107283A2A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completing this lab, you will be able to:</a:t>
            </a:r>
          </a:p>
          <a:p>
            <a:pPr lvl="1"/>
            <a:r>
              <a:rPr lang="en-GB" dirty="0"/>
              <a:t>Add directives in your design</a:t>
            </a:r>
          </a:p>
          <a:p>
            <a:pPr lvl="1"/>
            <a:r>
              <a:rPr lang="en-GB" dirty="0"/>
              <a:t>Understand the effect of 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PIPELINE</a:t>
            </a:r>
            <a:r>
              <a:rPr lang="en-GB" dirty="0"/>
              <a:t> directive</a:t>
            </a:r>
          </a:p>
          <a:p>
            <a:pPr lvl="1"/>
            <a:r>
              <a:rPr lang="en-GB" dirty="0"/>
              <a:t>Understand the effect 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DATAFLOW</a:t>
            </a:r>
            <a:r>
              <a:rPr lang="en-GB" dirty="0"/>
              <a:t> directive on throughput</a:t>
            </a:r>
          </a:p>
          <a:p>
            <a:pPr lvl="1"/>
            <a:r>
              <a:rPr lang="en-GB" dirty="0"/>
              <a:t>Using </a:t>
            </a:r>
            <a:r>
              <a:rPr lang="en-GB" sz="2800" dirty="0">
                <a:solidFill>
                  <a:schemeClr val="bg2">
                    <a:lumMod val="25000"/>
                  </a:schemeClr>
                </a:solidFill>
              </a:rPr>
              <a:t>ALLOCATION</a:t>
            </a:r>
            <a:r>
              <a:rPr lang="en-GB" dirty="0"/>
              <a:t> to limit the resources consumption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87565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A7256DB-A55D-CFD9-FEC9-A7A58FC27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644074-07ED-4536-B998-2B298B28E74A}" type="slidenum">
              <a:rPr lang="zh-CN" altLang="en-US" smtClean="0"/>
              <a:pPr/>
              <a:t>1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E1C20B-1ECF-2025-87C9-CC176C44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3BAE1-1168-DCCE-2FBD-99168E66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After completing this module, you will be able to:</a:t>
            </a:r>
          </a:p>
          <a:p>
            <a:pPr lvl="1"/>
            <a:r>
              <a:rPr lang="en-GB" dirty="0"/>
              <a:t>Describe how arbitrary precision data types can reduce resource utilization</a:t>
            </a:r>
          </a:p>
          <a:p>
            <a:pPr lvl="1"/>
            <a:r>
              <a:rPr lang="en-GB" dirty="0"/>
              <a:t>List various area optimization techniques</a:t>
            </a:r>
          </a:p>
          <a:p>
            <a:pPr lvl="1"/>
            <a:r>
              <a:rPr lang="en-GB" dirty="0"/>
              <a:t>List means by which resource utilization can be reduced</a:t>
            </a:r>
          </a:p>
        </p:txBody>
      </p:sp>
    </p:spTree>
    <p:extLst>
      <p:ext uri="{BB962C8B-B14F-4D97-AF65-F5344CB8AC3E}">
        <p14:creationId xmlns:p14="http://schemas.microsoft.com/office/powerpoint/2010/main" val="16621821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FDC8C-0196-F629-F99C-5730F4F7F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19</a:t>
            </a:fld>
            <a:endParaRPr lang="zh-CN" altLang="en-US"/>
          </a:p>
        </p:txBody>
      </p:sp>
      <p:sp>
        <p:nvSpPr>
          <p:cNvPr id="11" name="Title 2">
            <a:extLst>
              <a:ext uri="{FF2B5EF4-FFF2-40B4-BE49-F238E27FC236}">
                <a16:creationId xmlns:a16="http://schemas.microsoft.com/office/drawing/2014/main" id="{06F78614-E0AC-78DC-00C8-F85AF89A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/>
          <a:lstStyle/>
          <a:p>
            <a:r>
              <a:rPr lang="en-US" dirty="0"/>
              <a:t>The Design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2BC4E-5C73-0492-1A0F-1C2E811D27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170" y="858769"/>
            <a:ext cx="11137579" cy="531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7465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7D673-E376-2F07-1B0D-4EA41FCC3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862FF-6494-370A-7849-CD8DBC901A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Task-3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D4350A-03DE-CED0-0BBA-B6A09935AE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Performance vs Resource Utilization</a:t>
            </a:r>
          </a:p>
          <a:p>
            <a:r>
              <a:rPr lang="en-GB" dirty="0"/>
              <a:t>Image Processing Task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DE8E8-5498-3FC6-7CBB-B0A44739895B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9255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8B282-F5FA-F387-4331-430C3955E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CC9F57-E8BF-0D95-AF48-EE4B4CF873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644074-07ED-4536-B998-2B298B28E74A}" type="slidenum">
              <a:rPr lang="zh-CN" altLang="en-US" smtClean="0"/>
              <a:pPr/>
              <a:t>21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D4BF4B-E00D-1EDF-85DA-C58193BA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Procedure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65AEB-CACA-EA14-CD99-A6E45A8EA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the optimizations used in the lab 3 to reduce the area consumption of the function </a:t>
            </a:r>
            <a:r>
              <a:rPr lang="en-GB" dirty="0" err="1">
                <a:solidFill>
                  <a:schemeClr val="bg2">
                    <a:lumMod val="25000"/>
                  </a:schemeClr>
                </a:solidFill>
              </a:rPr>
              <a:t>imGrayscale</a:t>
            </a:r>
            <a:r>
              <a:rPr lang="en-GB" dirty="0">
                <a:solidFill>
                  <a:schemeClr val="bg2">
                    <a:lumMod val="25000"/>
                  </a:schemeClr>
                </a:solidFill>
              </a:rPr>
              <a:t>()</a:t>
            </a:r>
          </a:p>
          <a:p>
            <a:endParaRPr lang="en-GB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3848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7FB0-7EAC-CA97-A3C7-E6C2255C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549" y="2492476"/>
            <a:ext cx="8845118" cy="1873048"/>
          </a:xfrm>
        </p:spPr>
        <p:txBody>
          <a:bodyPr/>
          <a:lstStyle/>
          <a:p>
            <a:r>
              <a:rPr lang="en-US" dirty="0"/>
              <a:t>Thanks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8708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A1CC7-436A-3D6D-644C-B4409D378E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557" y="996894"/>
            <a:ext cx="8845118" cy="1873048"/>
          </a:xfrm>
        </p:spPr>
        <p:txBody>
          <a:bodyPr/>
          <a:lstStyle/>
          <a:p>
            <a:r>
              <a:rPr lang="en-US" dirty="0"/>
              <a:t>Optimizing Resource Utilization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61F5E-2099-EF5C-784C-95979848D0ED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ED693B27-D52C-E439-5E01-798F18008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12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1B8C8D-1D28-372C-C721-6B0A912AE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3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188FAE-CEE8-DE38-512F-48B3D8FE4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Review: Control Scheduling &amp; Binding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546A28-FD59-C8EE-951A-B2019430A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77" y="858769"/>
            <a:ext cx="9539364" cy="5318194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CD4560-5354-333A-59B9-F69561A63A61}"/>
              </a:ext>
            </a:extLst>
          </p:cNvPr>
          <p:cNvSpPr txBox="1"/>
          <p:nvPr/>
        </p:nvSpPr>
        <p:spPr>
          <a:xfrm>
            <a:off x="4754880" y="5440680"/>
            <a:ext cx="3752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:    BIND_STORAGE  and  BIND_OP</a:t>
            </a:r>
            <a:endParaRPr lang="LID4096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494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BE0310-F25C-863B-3D0F-B836AC97F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41729B-755A-48A6-5C4A-85360AEB5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Allocation: Limit the Numbers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30937-BB43-248C-1F36-F14EBD21F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55" y="858769"/>
            <a:ext cx="8475208" cy="531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6849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86B64C-F95C-DE5E-4DCB-56A7B6761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7BE107-D21B-99AD-71B6-F605F884F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Additional Control: Specify Resources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01640D-D4B6-7BB3-B2FF-AB9BEC750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861" y="858769"/>
            <a:ext cx="11196196" cy="531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59963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DE21D-072A-9BEB-CACE-4EBE7B6B9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B3627-CB6D-701D-C9FC-086A24F81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557" y="996894"/>
            <a:ext cx="8845118" cy="1873048"/>
          </a:xfrm>
        </p:spPr>
        <p:txBody>
          <a:bodyPr/>
          <a:lstStyle/>
          <a:p>
            <a:r>
              <a:rPr lang="en-US" dirty="0"/>
              <a:t>Reducing Area Usage</a:t>
            </a:r>
            <a:endParaRPr lang="LID4096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8A815-297F-EA37-832C-E0AA779EAF71}"/>
              </a:ext>
            </a:extLst>
          </p:cNvPr>
          <p:cNvSpPr>
            <a:spLocks noGrp="1"/>
          </p:cNvSpPr>
          <p:nvPr>
            <p:ph type="body" sz="half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9D5863-3513-E226-E63F-4F57820691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16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EC037F-DA26-DCB2-0C9D-607690FBCD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7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F76C9D-211F-2795-232F-69D850F7E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Improving Area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7AC53-C915-87EA-0863-F04A699E9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0" y="927029"/>
            <a:ext cx="11203619" cy="518167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299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2DFE5-BFD6-45AA-53E8-F5927C613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68626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10644074-07ED-4536-B998-2B298B28E74A}" type="slidenum">
              <a:rPr lang="zh-CN" alt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zh-CN" alt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E4D78C-677C-D1F1-0FBE-A05464087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150" y="136526"/>
            <a:ext cx="11203619" cy="603203"/>
          </a:xfrm>
        </p:spPr>
        <p:txBody>
          <a:bodyPr anchor="ctr">
            <a:normAutofit/>
          </a:bodyPr>
          <a:lstStyle/>
          <a:p>
            <a:r>
              <a:rPr lang="en-US" dirty="0"/>
              <a:t>Review: Functions &amp; RTL Hierarchy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9745E9-583F-F94D-704F-2F9550BEE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285" y="858769"/>
            <a:ext cx="10965348" cy="53181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3382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VUB">
      <a:dk1>
        <a:srgbClr val="003399"/>
      </a:dk1>
      <a:lt1>
        <a:sysClr val="window" lastClr="FFFFFF"/>
      </a:lt1>
      <a:dk2>
        <a:srgbClr val="0E2841"/>
      </a:dk2>
      <a:lt2>
        <a:srgbClr val="E8E8E8"/>
      </a:lt2>
      <a:accent1>
        <a:srgbClr val="003399"/>
      </a:accent1>
      <a:accent2>
        <a:srgbClr val="FF6600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4079</TotalTime>
  <Words>263</Words>
  <Application>Microsoft Office PowerPoint</Application>
  <PresentationFormat>Widescreen</PresentationFormat>
  <Paragraphs>70</Paragraphs>
  <Slides>23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等线</vt:lpstr>
      <vt:lpstr>等线 Light</vt:lpstr>
      <vt:lpstr>微软雅黑</vt:lpstr>
      <vt:lpstr>Arial</vt:lpstr>
      <vt:lpstr>Office 主题​​</vt:lpstr>
      <vt:lpstr>Improving Area and Resources</vt:lpstr>
      <vt:lpstr>Objectives</vt:lpstr>
      <vt:lpstr>Optimizing Resource Utilization</vt:lpstr>
      <vt:lpstr>Review: Control Scheduling &amp; Binding</vt:lpstr>
      <vt:lpstr>Allocation: Limit the Numbers</vt:lpstr>
      <vt:lpstr>Additional Control: Specify Resources</vt:lpstr>
      <vt:lpstr>Reducing Area Usage</vt:lpstr>
      <vt:lpstr>Improving Area</vt:lpstr>
      <vt:lpstr>Review: Functions &amp; RTL Hierarchy</vt:lpstr>
      <vt:lpstr>Controlling Inlining</vt:lpstr>
      <vt:lpstr>Function Inlining</vt:lpstr>
      <vt:lpstr>Inline and Allocation: Shape the Hierarchy</vt:lpstr>
      <vt:lpstr>Loops</vt:lpstr>
      <vt:lpstr>Loop Merging &amp; Flattening</vt:lpstr>
      <vt:lpstr>Array Reshaping</vt:lpstr>
      <vt:lpstr>Arbitrary Precision Integers</vt:lpstr>
      <vt:lpstr>Why are Arbitrary Precision types Needed?</vt:lpstr>
      <vt:lpstr>Lab-3</vt:lpstr>
      <vt:lpstr>Objectives</vt:lpstr>
      <vt:lpstr>The Design</vt:lpstr>
      <vt:lpstr>Task-3</vt:lpstr>
      <vt:lpstr>Procedure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Ricky Chen</dc:creator>
  <cp:lastModifiedBy>Muhammad Iqbal Khan (PhD-Researcher)</cp:lastModifiedBy>
  <cp:revision>244</cp:revision>
  <dcterms:created xsi:type="dcterms:W3CDTF">2024-06-24T09:18:46Z</dcterms:created>
  <dcterms:modified xsi:type="dcterms:W3CDTF">2025-03-11T11:51:38Z</dcterms:modified>
</cp:coreProperties>
</file>