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313" r:id="rId4"/>
    <p:sldId id="300" r:id="rId5"/>
    <p:sldId id="301" r:id="rId6"/>
    <p:sldId id="302" r:id="rId7"/>
    <p:sldId id="303" r:id="rId8"/>
    <p:sldId id="290" r:id="rId9"/>
    <p:sldId id="270" r:id="rId10"/>
    <p:sldId id="258" r:id="rId11"/>
    <p:sldId id="304" r:id="rId12"/>
    <p:sldId id="305" r:id="rId13"/>
    <p:sldId id="312" r:id="rId14"/>
    <p:sldId id="262" r:id="rId15"/>
    <p:sldId id="278" r:id="rId16"/>
    <p:sldId id="279" r:id="rId17"/>
    <p:sldId id="306" r:id="rId18"/>
    <p:sldId id="307" r:id="rId19"/>
    <p:sldId id="277" r:id="rId20"/>
    <p:sldId id="308" r:id="rId21"/>
    <p:sldId id="263" r:id="rId22"/>
    <p:sldId id="310" r:id="rId23"/>
    <p:sldId id="297" r:id="rId24"/>
    <p:sldId id="314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60"/>
  </p:normalViewPr>
  <p:slideViewPr>
    <p:cSldViewPr>
      <p:cViewPr>
        <p:scale>
          <a:sx n="69" d="100"/>
          <a:sy n="69" d="100"/>
        </p:scale>
        <p:origin x="-153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sfsdf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4380F-0AED-487E-8BDC-C8988E1DE1EF}" type="datetimeFigureOut">
              <a:rPr lang="en-US" smtClean="0"/>
              <a:t>04-Jun-16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AE640-E9CC-4F57-8DE7-D33A4B14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89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sfsdf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448E7-9B37-42E3-9DB2-C969F53B3267}" type="datetimeFigureOut">
              <a:rPr lang="en-US" smtClean="0"/>
              <a:pPr/>
              <a:t>04-Jun-16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DCA7F-6878-475A-B12B-7484F6A167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631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CA7F-6878-475A-B12B-7484F6A167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sfsdf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Put paragraphs</a:t>
            </a:r>
            <a:r>
              <a:rPr lang="en-IN" baseline="0" dirty="0" smtClean="0"/>
              <a:t> in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CA7F-6878-475A-B12B-7484F6A167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sfsdf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Give an introduction of the literature survey</a:t>
            </a:r>
            <a:r>
              <a:rPr lang="en-IN" baseline="0" dirty="0" smtClean="0"/>
              <a:t>, give headings for tables, list out advantages and disadvantages from each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CA7F-6878-475A-B12B-7484F6A167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sfsdf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Give heading for the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CA7F-6878-475A-B12B-7484F6A167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sfsdf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CA7F-6878-475A-B12B-7484F6A167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sfsdf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Reduce</a:t>
            </a:r>
            <a:r>
              <a:rPr lang="en-IN" baseline="0" dirty="0" smtClean="0"/>
              <a:t> the number of sentences, increase spacing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CA7F-6878-475A-B12B-7484F6A167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sfsdf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Increase conclusion by adding</a:t>
            </a:r>
            <a:r>
              <a:rPr lang="en-IN" baseline="0" dirty="0" smtClean="0"/>
              <a:t> on stuff about the lit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CA7F-6878-475A-B12B-7484F6A167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sfsdf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B8E-E920-4533-9BEC-39A5A6F59FA9}" type="datetime1">
              <a:rPr lang="en-IN" smtClean="0"/>
              <a:t>04-06-2016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9C1E-62EE-4322-AFF4-4DA899994F2B}" type="datetime1">
              <a:rPr lang="en-IN" smtClean="0"/>
              <a:t>04-06-2016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29ED-280F-4871-8834-A680BE5D21FA}" type="datetime1">
              <a:rPr lang="en-IN" smtClean="0"/>
              <a:t>04-06-2016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E22-4B37-4581-8FCA-EA9BAE5D6056}" type="datetime1">
              <a:rPr lang="en-IN" smtClean="0"/>
              <a:t>04-06-2016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ED6D-3625-49C5-88BE-6BABA4FC166B}" type="datetime1">
              <a:rPr lang="en-IN" smtClean="0"/>
              <a:t>04-06-2016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731E-574E-4301-9012-F8B6A897F492}" type="datetime1">
              <a:rPr lang="en-IN" smtClean="0"/>
              <a:t>04-06-2016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89E4-9EF5-4E6F-A52B-2EC506CBB184}" type="datetime1">
              <a:rPr lang="en-IN" smtClean="0"/>
              <a:t>04-06-2016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93D-143E-469D-8D78-31C0A7107BE5}" type="datetime1">
              <a:rPr lang="en-IN" smtClean="0"/>
              <a:t>04-06-2016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AA6C-2EEF-4025-A206-081A710116D1}" type="datetime1">
              <a:rPr lang="en-IN" smtClean="0"/>
              <a:t>04-06-2016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AB0-B84D-4CCA-BDF2-7BD6E13AE088}" type="datetime1">
              <a:rPr lang="en-IN" smtClean="0"/>
              <a:t>04-06-2016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F4BD-5029-40ED-AFDF-DE85D1E1AB30}" type="datetime1">
              <a:rPr lang="en-IN" smtClean="0"/>
              <a:t>04-06-2016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6329CF8-8B52-4CA6-B312-EC9D807BBC29}" type="datetime1">
              <a:rPr lang="en-IN" smtClean="0"/>
              <a:t>04-06-2016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283E6B8-FDC6-447A-8D31-9B23F09BC6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www.makershed.com/products/arduino-uno-rev-3-make-smd-ver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kershed.com/products/beagleboard-beaglebone-black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makershed.com/products/raspberry-pi-model-b-revision-2-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900709"/>
            <a:ext cx="6624736" cy="1371228"/>
          </a:xfrm>
        </p:spPr>
        <p:txBody>
          <a:bodyPr/>
          <a:lstStyle/>
          <a:p>
            <a:pPr algn="ctr"/>
            <a:r>
              <a:rPr lang="en-IN" sz="5400" dirty="0" smtClean="0">
                <a:solidFill>
                  <a:schemeClr val="tx1"/>
                </a:solidFill>
              </a:rPr>
              <a:t>Infant Monitoring System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6300936" cy="58864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Sponsored By – Connasys.com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07707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Project by:</a:t>
            </a:r>
          </a:p>
          <a:p>
            <a:pPr algn="just"/>
            <a:r>
              <a:rPr lang="en-IN" dirty="0" err="1" smtClean="0"/>
              <a:t>Divya</a:t>
            </a:r>
            <a:r>
              <a:rPr lang="en-IN" dirty="0" smtClean="0"/>
              <a:t> </a:t>
            </a:r>
            <a:r>
              <a:rPr lang="en-IN" dirty="0" err="1" smtClean="0"/>
              <a:t>Venkataramani</a:t>
            </a:r>
            <a:r>
              <a:rPr lang="en-IN" dirty="0" smtClean="0"/>
              <a:t> </a:t>
            </a:r>
          </a:p>
          <a:p>
            <a:pPr algn="just"/>
            <a:r>
              <a:rPr lang="en-IN" dirty="0" err="1" smtClean="0"/>
              <a:t>Jaikumar</a:t>
            </a:r>
            <a:r>
              <a:rPr lang="en-IN" dirty="0" smtClean="0"/>
              <a:t> </a:t>
            </a:r>
            <a:r>
              <a:rPr lang="en-IN" dirty="0" err="1" smtClean="0"/>
              <a:t>Ambekar</a:t>
            </a:r>
            <a:endParaRPr lang="en-IN" dirty="0" smtClean="0"/>
          </a:p>
          <a:p>
            <a:pPr algn="just"/>
            <a:r>
              <a:rPr lang="en-IN" dirty="0" err="1" smtClean="0"/>
              <a:t>Aaishwarya</a:t>
            </a:r>
            <a:r>
              <a:rPr lang="en-IN" dirty="0" smtClean="0"/>
              <a:t> </a:t>
            </a:r>
            <a:r>
              <a:rPr lang="en-IN" dirty="0" err="1" smtClean="0"/>
              <a:t>Jadhav</a:t>
            </a:r>
            <a:endParaRPr lang="en-IN" dirty="0" smtClean="0"/>
          </a:p>
          <a:p>
            <a:pPr algn="just"/>
            <a:r>
              <a:rPr lang="en-IN" dirty="0" err="1" smtClean="0"/>
              <a:t>Shubham</a:t>
            </a:r>
            <a:r>
              <a:rPr lang="en-IN" dirty="0" smtClean="0"/>
              <a:t> </a:t>
            </a:r>
            <a:r>
              <a:rPr lang="en-IN" dirty="0" err="1" smtClean="0"/>
              <a:t>Wadzirkar</a:t>
            </a:r>
            <a:endParaRPr lang="en-IN" dirty="0" smtClean="0"/>
          </a:p>
        </p:txBody>
      </p:sp>
      <p:pic>
        <p:nvPicPr>
          <p:cNvPr id="1026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33" y="54868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407707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Under the guidance of:</a:t>
            </a:r>
          </a:p>
          <a:p>
            <a:pPr algn="just"/>
            <a:r>
              <a:rPr lang="en-IN" dirty="0" smtClean="0"/>
              <a:t>Internal Guide:</a:t>
            </a:r>
          </a:p>
          <a:p>
            <a:pPr algn="just"/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Kranti</a:t>
            </a:r>
            <a:r>
              <a:rPr lang="en-IN" dirty="0" smtClean="0"/>
              <a:t> Dive</a:t>
            </a:r>
          </a:p>
          <a:p>
            <a:pPr algn="just"/>
            <a:r>
              <a:rPr lang="en-IN" dirty="0" smtClean="0"/>
              <a:t>External Guide:</a:t>
            </a:r>
          </a:p>
          <a:p>
            <a:pPr algn="just"/>
            <a:r>
              <a:rPr lang="en-IN" dirty="0" smtClean="0"/>
              <a:t>Mr. Gaurav </a:t>
            </a:r>
            <a:r>
              <a:rPr lang="en-IN" dirty="0" err="1" smtClean="0"/>
              <a:t>Khadse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1071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19256" cy="1268760"/>
          </a:xfrm>
        </p:spPr>
        <p:txBody>
          <a:bodyPr/>
          <a:lstStyle/>
          <a:p>
            <a:pPr algn="ctr"/>
            <a:r>
              <a:rPr lang="en-IN" dirty="0" smtClean="0"/>
              <a:t>Platform/Technology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543800" cy="3886200"/>
          </a:xfrm>
        </p:spPr>
        <p:txBody>
          <a:bodyPr/>
          <a:lstStyle/>
          <a:p>
            <a:r>
              <a:rPr lang="en-IN" dirty="0" smtClean="0"/>
              <a:t>The system consists of three phases-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Hardware Device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Software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1196752"/>
          </a:xfrm>
        </p:spPr>
        <p:txBody>
          <a:bodyPr/>
          <a:lstStyle/>
          <a:p>
            <a:pPr algn="ctr"/>
            <a:r>
              <a:rPr lang="en-IN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543800" cy="3886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database used is an unstructured database which stores key value pairs of the temperature, heart rate and position of the infant</a:t>
            </a:r>
          </a:p>
          <a:p>
            <a:r>
              <a:rPr lang="en-IN" dirty="0" smtClean="0"/>
              <a:t>The database has three channels:</a:t>
            </a:r>
          </a:p>
          <a:p>
            <a:pPr lvl="1"/>
            <a:r>
              <a:rPr lang="en-IN" dirty="0" smtClean="0"/>
              <a:t>Temperature channel</a:t>
            </a:r>
          </a:p>
          <a:p>
            <a:pPr lvl="1"/>
            <a:r>
              <a:rPr lang="en-IN" dirty="0" smtClean="0"/>
              <a:t>Heart rate channel</a:t>
            </a:r>
          </a:p>
          <a:p>
            <a:pPr lvl="1"/>
            <a:r>
              <a:rPr lang="en-IN" dirty="0" smtClean="0"/>
              <a:t>Position channel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sz="2400" dirty="0" smtClean="0"/>
              <a:t>The database stores data in a JSON format with the timestamp, id, and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7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50138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Implementation</a:t>
            </a:r>
            <a:endParaRPr lang="en-US" dirty="0"/>
          </a:p>
        </p:txBody>
      </p:sp>
      <p:pic>
        <p:nvPicPr>
          <p:cNvPr id="3074" name="Picture 2" descr="C:\Users\Divya\Desktop\IMG_20160422_11082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3" y="1324593"/>
            <a:ext cx="259423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07" b="20007"/>
          <a:stretch/>
        </p:blipFill>
        <p:spPr bwMode="auto">
          <a:xfrm>
            <a:off x="45462" y="3645024"/>
            <a:ext cx="6470754" cy="308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Divya\Desktop\Screenshot_2016-04-22-11-13-4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/>
          <a:stretch/>
        </p:blipFill>
        <p:spPr bwMode="auto">
          <a:xfrm>
            <a:off x="6876256" y="3476779"/>
            <a:ext cx="1831082" cy="29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 b="14446"/>
          <a:stretch/>
        </p:blipFill>
        <p:spPr bwMode="auto">
          <a:xfrm>
            <a:off x="4115311" y="1195264"/>
            <a:ext cx="4968553" cy="220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3074" idx="3"/>
            <a:endCxn id="3077" idx="1"/>
          </p:cNvCxnSpPr>
          <p:nvPr/>
        </p:nvCxnSpPr>
        <p:spPr>
          <a:xfrm>
            <a:off x="3144029" y="2296701"/>
            <a:ext cx="9712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98913" y="2712902"/>
            <a:ext cx="212734" cy="932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16216" y="54040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91797" y="6459905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9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1268760"/>
          </a:xfrm>
        </p:spPr>
        <p:txBody>
          <a:bodyPr/>
          <a:lstStyle/>
          <a:p>
            <a:pPr algn="ctr"/>
            <a:r>
              <a:rPr lang="en-IN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0" t="11172" r="26407" b="11074"/>
          <a:stretch/>
        </p:blipFill>
        <p:spPr>
          <a:xfrm>
            <a:off x="2260624" y="1310593"/>
            <a:ext cx="4869726" cy="4812880"/>
          </a:xfrm>
        </p:spPr>
      </p:pic>
      <p:pic>
        <p:nvPicPr>
          <p:cNvPr id="1026" name="Picture 2" descr="http://www.adhiratech.com/image/cache/catalog/category%20Image%20Home/Breakout%20Boards/SparkFun%20Electric%20Imp%20Breakout/12886-04-500x5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60" y="3140969"/>
            <a:ext cx="1118027" cy="115212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24328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2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6781800" cy="1600200"/>
          </a:xfrm>
        </p:spPr>
        <p:txBody>
          <a:bodyPr/>
          <a:lstStyle/>
          <a:p>
            <a:pPr algn="ctr"/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63272" cy="4709120"/>
          </a:xfrm>
        </p:spPr>
        <p:txBody>
          <a:bodyPr/>
          <a:lstStyle/>
          <a:p>
            <a:r>
              <a:rPr lang="en-IN" dirty="0" smtClean="0"/>
              <a:t>Positive Testing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Negative Testing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30326"/>
              </p:ext>
            </p:extLst>
          </p:nvPr>
        </p:nvGraphicFramePr>
        <p:xfrm>
          <a:off x="971601" y="2204864"/>
          <a:ext cx="75590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3"/>
                <a:gridCol w="2133918"/>
                <a:gridCol w="300102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Pulse(normal)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alert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alert generated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Temperature(normal)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alert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alert</a:t>
                      </a:r>
                      <a:r>
                        <a:rPr lang="en-IN" baseline="0" dirty="0" smtClean="0"/>
                        <a:t> generated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Position(on the 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alert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alert generated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5469"/>
              </p:ext>
            </p:extLst>
          </p:nvPr>
        </p:nvGraphicFramePr>
        <p:xfrm>
          <a:off x="971600" y="4365104"/>
          <a:ext cx="75608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809"/>
                <a:gridCol w="2053654"/>
                <a:gridCol w="21883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Pulse &lt;80bpm and &gt;160bpm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Alert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Alert generated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Temperature &gt;36</a:t>
                      </a:r>
                      <a:r>
                        <a:rPr lang="en-IN" baseline="30000" dirty="0" smtClean="0"/>
                        <a:t>o</a:t>
                      </a:r>
                      <a:r>
                        <a:rPr lang="en-IN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Alert</a:t>
                      </a:r>
                      <a:r>
                        <a:rPr lang="en-IN" baseline="0" dirty="0" smtClean="0"/>
                        <a:t>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Alert generated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Position</a:t>
                      </a:r>
                      <a:r>
                        <a:rPr lang="en-IN" baseline="0" dirty="0" smtClean="0"/>
                        <a:t>(on the stomach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Alert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Alert generated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68344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611058"/>
            <a:ext cx="761804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60" y="188640"/>
            <a:ext cx="8075240" cy="1340768"/>
          </a:xfrm>
        </p:spPr>
        <p:txBody>
          <a:bodyPr/>
          <a:lstStyle/>
          <a:p>
            <a:pPr algn="ctr"/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endParaRPr lang="en-US" dirty="0"/>
          </a:p>
        </p:txBody>
      </p:sp>
      <p:pic>
        <p:nvPicPr>
          <p:cNvPr id="5122" name="Picture 2" descr="C:\Users\Divya\Desktop\project1 Class diagram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70" y="2057368"/>
            <a:ext cx="7429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3961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4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988840"/>
            <a:ext cx="7344816" cy="3816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Divya\Desktop\project1 Use Case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26" y="2309155"/>
            <a:ext cx="6846179" cy="31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608" y="9128"/>
            <a:ext cx="6781800" cy="1600200"/>
          </a:xfrm>
        </p:spPr>
        <p:txBody>
          <a:bodyPr/>
          <a:lstStyle/>
          <a:p>
            <a:pPr algn="ctr"/>
            <a:r>
              <a:rPr lang="en-IN" dirty="0" smtClean="0"/>
              <a:t>Use-Case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424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4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781800" cy="1600200"/>
          </a:xfrm>
        </p:spPr>
        <p:txBody>
          <a:bodyPr/>
          <a:lstStyle/>
          <a:p>
            <a:pPr algn="ctr"/>
            <a:r>
              <a:rPr lang="en-IN" dirty="0" smtClean="0"/>
              <a:t>Result/Analysis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543800" cy="3886200"/>
          </a:xfrm>
        </p:spPr>
        <p:txBody>
          <a:bodyPr/>
          <a:lstStyle/>
          <a:p>
            <a:r>
              <a:rPr lang="en-IN" dirty="0" smtClean="0"/>
              <a:t>Accurate information 90% of the time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Noise reduction needs to be worked in case of infrared sensor for increase in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6781800" cy="1600200"/>
          </a:xfrm>
        </p:spPr>
        <p:txBody>
          <a:bodyPr/>
          <a:lstStyle/>
          <a:p>
            <a:pPr algn="ctr"/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09192"/>
            <a:ext cx="7543800" cy="3886200"/>
          </a:xfrm>
        </p:spPr>
        <p:txBody>
          <a:bodyPr/>
          <a:lstStyle/>
          <a:p>
            <a:r>
              <a:rPr lang="en-IN" dirty="0" smtClean="0"/>
              <a:t>To measure the infant’s vitals at home by parents</a:t>
            </a:r>
          </a:p>
          <a:p>
            <a:r>
              <a:rPr lang="en-IN" dirty="0" smtClean="0"/>
              <a:t>To keep a check on the infants by easy monitoring and alert generation anywhere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1710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91264" cy="1340768"/>
          </a:xfrm>
        </p:spPr>
        <p:txBody>
          <a:bodyPr/>
          <a:lstStyle/>
          <a:p>
            <a:pPr algn="ctr"/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7543800" cy="3886200"/>
          </a:xfrm>
        </p:spPr>
        <p:txBody>
          <a:bodyPr/>
          <a:lstStyle/>
          <a:p>
            <a:r>
              <a:rPr lang="en-IN" dirty="0" smtClean="0"/>
              <a:t>Works better even remotely as opposed to </a:t>
            </a:r>
            <a:r>
              <a:rPr lang="en-IN" dirty="0" err="1" smtClean="0"/>
              <a:t>MonBaby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existing system also adds a new feature, a vaccination </a:t>
            </a:r>
            <a:r>
              <a:rPr lang="en-US" dirty="0"/>
              <a:t>s</a:t>
            </a:r>
            <a:r>
              <a:rPr lang="en-US" dirty="0" smtClean="0"/>
              <a:t>chedule.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089" y="188640"/>
            <a:ext cx="6781800" cy="1600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291264" cy="3489251"/>
          </a:xfrm>
        </p:spPr>
        <p:txBody>
          <a:bodyPr>
            <a:normAutofit/>
          </a:bodyPr>
          <a:lstStyle/>
          <a:p>
            <a:pPr marL="662940" lvl="1" indent="-342900"/>
            <a:r>
              <a:rPr lang="en-IN" sz="2000" dirty="0" smtClean="0">
                <a:latin typeface="+mn-lt"/>
              </a:rPr>
              <a:t>Working parents don’t have time for the infant.</a:t>
            </a:r>
          </a:p>
          <a:p>
            <a:pPr marL="662940" lvl="1" indent="-342900"/>
            <a:r>
              <a:rPr lang="en-IN" sz="2000" dirty="0" smtClean="0">
                <a:latin typeface="+mn-lt"/>
              </a:rPr>
              <a:t>Difficult to interpret the infant’s behaviour in the initial stages.</a:t>
            </a:r>
          </a:p>
          <a:p>
            <a:pPr marL="662940" lvl="1" indent="-342900"/>
            <a:r>
              <a:rPr lang="en-IN" sz="2000" dirty="0" smtClean="0">
                <a:latin typeface="+mn-lt"/>
              </a:rPr>
              <a:t>IMS helps the parents by providing necessary alerts and vitals of the baby.</a:t>
            </a: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16239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026" name="Picture 2" descr="http://i979.photobucket.com/albums/ae277/coolmomphotos/2014-August-Tech/Sproutling-Baby-Monitor-Wireless-Chargerjpg_zpsed5cee5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4" y="4725144"/>
            <a:ext cx="1391383" cy="13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6" y="47667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.aolcdn.com/dims-shared/dims3/GLOB/crop/624x337+0+49/resize/604x327%21/format/jpg/quality/85/http:/o.aolcdn.com/hss/storage/midas/709371922f1867eae679c3f5520d5b54/201130488/Screen+Shot+2014-11-21+at+4.29.01+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2537822" cy="13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44" y="4725144"/>
            <a:ext cx="2350495" cy="13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075240" cy="1268760"/>
          </a:xfrm>
        </p:spPr>
        <p:txBody>
          <a:bodyPr/>
          <a:lstStyle/>
          <a:p>
            <a:pPr algn="ctr"/>
            <a:r>
              <a:rPr lang="en-IN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543800" cy="3886200"/>
          </a:xfrm>
        </p:spPr>
        <p:txBody>
          <a:bodyPr/>
          <a:lstStyle/>
          <a:p>
            <a:r>
              <a:rPr lang="en-US" dirty="0"/>
              <a:t>Power consumption in mobile phones may vary according to the </a:t>
            </a:r>
            <a:r>
              <a:rPr lang="en-US" dirty="0" smtClean="0"/>
              <a:t>phone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wearable device needs to be charged frequently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772400" cy="1143000"/>
          </a:xfrm>
        </p:spPr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60848"/>
            <a:ext cx="7931224" cy="3958952"/>
          </a:xfrm>
        </p:spPr>
        <p:txBody>
          <a:bodyPr>
            <a:normAutofit/>
          </a:bodyPr>
          <a:lstStyle/>
          <a:p>
            <a:r>
              <a:rPr lang="en-IN" dirty="0" smtClean="0"/>
              <a:t>After a thorough study of existing systems we have proposed a system which combines the advantages of each system to provide a cheaper and better system.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device to aims at developing a system that is futuristic and helps parents living in first world to lead a less exhausting life.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781800" cy="1600200"/>
          </a:xfrm>
        </p:spPr>
        <p:txBody>
          <a:bodyPr/>
          <a:lstStyle/>
          <a:p>
            <a:pPr algn="ctr"/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47248" cy="4137323"/>
          </a:xfrm>
        </p:spPr>
        <p:txBody>
          <a:bodyPr/>
          <a:lstStyle/>
          <a:p>
            <a:r>
              <a:rPr lang="en-IN" dirty="0" smtClean="0"/>
              <a:t>To include a cry detection by using a sound sensor and a database of cries as to why the baby was crying at that instant.</a:t>
            </a:r>
          </a:p>
          <a:p>
            <a:endParaRPr lang="en-IN" dirty="0" smtClean="0"/>
          </a:p>
          <a:p>
            <a:r>
              <a:rPr lang="en-IN" dirty="0" smtClean="0"/>
              <a:t>To map the voices of the cry sounds to the existing database to predict the reason of the infant’s cry.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91" y="308066"/>
            <a:ext cx="8147248" cy="126876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31" y="1734534"/>
            <a:ext cx="7715200" cy="4277072"/>
          </a:xfrm>
        </p:spPr>
        <p:txBody>
          <a:bodyPr numCol="1"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err="1" smtClean="0"/>
              <a:t>G.Rajesh</a:t>
            </a:r>
            <a:r>
              <a:rPr lang="en-US" dirty="0"/>
              <a:t>, R.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Lakshman</a:t>
            </a:r>
            <a:r>
              <a:rPr lang="en-US" dirty="0"/>
              <a:t>, L. Hari Prasad and  R. </a:t>
            </a:r>
            <a:r>
              <a:rPr lang="en-US" dirty="0" err="1"/>
              <a:t>Chandira</a:t>
            </a:r>
            <a:r>
              <a:rPr lang="en-US" dirty="0"/>
              <a:t> </a:t>
            </a:r>
            <a:r>
              <a:rPr lang="en-US" dirty="0" err="1"/>
              <a:t>Mouli</a:t>
            </a:r>
            <a:r>
              <a:rPr lang="en-US" dirty="0"/>
              <a:t>, “</a:t>
            </a:r>
            <a:r>
              <a:rPr lang="en-US" i="1" dirty="0"/>
              <a:t>Baby monitoring system using wireless sensor networks” ,</a:t>
            </a:r>
            <a:r>
              <a:rPr lang="en-US" dirty="0"/>
              <a:t>Published in</a:t>
            </a:r>
            <a:r>
              <a:rPr lang="en-US" i="1" dirty="0"/>
              <a:t> ICTACT JOURNAL ON COMMUNICATION TECHNOLOGY</a:t>
            </a:r>
            <a:r>
              <a:rPr lang="en-US" dirty="0"/>
              <a:t>, September 2014, Volume: 05, Issue: 03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err="1" smtClean="0"/>
              <a:t>Sibrecht</a:t>
            </a:r>
            <a:r>
              <a:rPr lang="en-US" dirty="0" smtClean="0"/>
              <a:t> </a:t>
            </a:r>
            <a:r>
              <a:rPr lang="en-US" dirty="0" err="1"/>
              <a:t>Bouwstra</a:t>
            </a:r>
            <a:r>
              <a:rPr lang="en-US" dirty="0"/>
              <a:t>, Wei Chen, </a:t>
            </a:r>
            <a:r>
              <a:rPr lang="en-US" dirty="0" err="1"/>
              <a:t>Loe</a:t>
            </a:r>
            <a:r>
              <a:rPr lang="en-US" dirty="0"/>
              <a:t> </a:t>
            </a:r>
            <a:r>
              <a:rPr lang="en-US" dirty="0" err="1"/>
              <a:t>Feijs</a:t>
            </a:r>
            <a:r>
              <a:rPr lang="en-US" dirty="0"/>
              <a:t>, </a:t>
            </a:r>
            <a:r>
              <a:rPr lang="en-US" dirty="0" err="1"/>
              <a:t>Sidarto</a:t>
            </a:r>
            <a:r>
              <a:rPr lang="en-US" dirty="0"/>
              <a:t> </a:t>
            </a:r>
            <a:r>
              <a:rPr lang="en-US" dirty="0" err="1"/>
              <a:t>Bambang</a:t>
            </a:r>
            <a:r>
              <a:rPr lang="en-US" dirty="0"/>
              <a:t> </a:t>
            </a:r>
            <a:r>
              <a:rPr lang="en-US" dirty="0" err="1"/>
              <a:t>Oetomo</a:t>
            </a:r>
            <a:r>
              <a:rPr lang="en-US" dirty="0"/>
              <a:t> M.D., “</a:t>
            </a:r>
            <a:r>
              <a:rPr lang="en-US" i="1" dirty="0"/>
              <a:t>Smart Jacket Design for Neonatal Monitoring with Wearable Sensors</a:t>
            </a:r>
            <a:r>
              <a:rPr lang="en-US" dirty="0"/>
              <a:t>”, Published in: Wearable and Implantable Body Sensor Networks, June 2009, Page(s):162 </a:t>
            </a:r>
            <a:r>
              <a:rPr lang="en-US" dirty="0" smtClean="0"/>
              <a:t>– 167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Wearable </a:t>
            </a:r>
            <a:r>
              <a:rPr lang="en-US" dirty="0"/>
              <a:t>devices, “</a:t>
            </a:r>
            <a:r>
              <a:rPr lang="en-US" i="1" dirty="0"/>
              <a:t>Tracked Since Birth: The Rise Of Extreme Baby Monitoring</a:t>
            </a:r>
            <a:r>
              <a:rPr lang="en-US" dirty="0"/>
              <a:t>”, Available: http://www.fastcompany.com/3021601/innovation-agents/tracked-since-birth-the-pros-and-cons-of-extreme-baby-monitoring, </a:t>
            </a:r>
            <a:r>
              <a:rPr lang="en-US" dirty="0" smtClean="0"/>
              <a:t>2014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err="1" smtClean="0"/>
              <a:t>Ziganshin</a:t>
            </a:r>
            <a:r>
              <a:rPr lang="en-US" dirty="0" smtClean="0"/>
              <a:t> </a:t>
            </a:r>
            <a:r>
              <a:rPr lang="en-US" dirty="0"/>
              <a:t>E.G. ; </a:t>
            </a:r>
            <a:r>
              <a:rPr lang="en-US" dirty="0" err="1"/>
              <a:t>NanoPulse</a:t>
            </a:r>
            <a:r>
              <a:rPr lang="en-US" dirty="0"/>
              <a:t>, Inc., Moscow, Russia ; </a:t>
            </a:r>
            <a:r>
              <a:rPr lang="en-US" dirty="0" err="1"/>
              <a:t>Numerov</a:t>
            </a:r>
            <a:r>
              <a:rPr lang="en-US" dirty="0"/>
              <a:t>, M.A. ; </a:t>
            </a:r>
            <a:r>
              <a:rPr lang="en-US" dirty="0" err="1"/>
              <a:t>Vygolov</a:t>
            </a:r>
            <a:r>
              <a:rPr lang="en-US" dirty="0"/>
              <a:t>, S.A., “</a:t>
            </a:r>
            <a:r>
              <a:rPr lang="en-US" i="1" dirty="0"/>
              <a:t>UWB Baby Monitor</a:t>
            </a:r>
            <a:r>
              <a:rPr lang="en-US" dirty="0"/>
              <a:t>” Published in: </a:t>
            </a:r>
            <a:r>
              <a:rPr lang="en-US" i="1" dirty="0" err="1"/>
              <a:t>Ultrawideband</a:t>
            </a:r>
            <a:r>
              <a:rPr lang="en-US" i="1" dirty="0"/>
              <a:t> and Ultrashort Impulse Signals (UWBUSIS),</a:t>
            </a:r>
            <a:r>
              <a:rPr lang="en-US" dirty="0"/>
              <a:t> Sept. 2010, Pages </a:t>
            </a:r>
            <a:r>
              <a:rPr lang="en-US" dirty="0" smtClean="0"/>
              <a:t>159-161</a:t>
            </a:r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/>
              <a:t>Minetto</a:t>
            </a:r>
            <a:r>
              <a:rPr lang="en-US" dirty="0"/>
              <a:t>, , N. J. </a:t>
            </a:r>
            <a:r>
              <a:rPr lang="en-US" dirty="0" err="1"/>
              <a:t>Leite</a:t>
            </a:r>
            <a:r>
              <a:rPr lang="en-US" dirty="0"/>
              <a:t> and J. </a:t>
            </a:r>
            <a:r>
              <a:rPr lang="en-US" dirty="0" err="1"/>
              <a:t>Stolfi</a:t>
            </a:r>
            <a:r>
              <a:rPr lang="en-US" dirty="0"/>
              <a:t>, </a:t>
            </a:r>
            <a:r>
              <a:rPr lang="en-US" dirty="0" err="1"/>
              <a:t>AffTrack</a:t>
            </a:r>
            <a:r>
              <a:rPr lang="en-US" dirty="0"/>
              <a:t>: “</a:t>
            </a:r>
            <a:r>
              <a:rPr lang="en-US" i="1" dirty="0"/>
              <a:t>Robust tracking of features in variable-zoom videos</a:t>
            </a:r>
            <a:r>
              <a:rPr lang="en-US" dirty="0"/>
              <a:t>”, 16th IEEE International Conference on Image Processing, pp. 4285-4288, 2009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		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291" y="1823577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291" y="2702823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291" y="3518830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[3]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291" y="4346253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[4]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291" y="5151095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[5]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23</a:t>
            </a:fld>
            <a:endParaRPr lang="en-IN" dirty="0"/>
          </a:p>
        </p:txBody>
      </p:sp>
      <p:pic>
        <p:nvPicPr>
          <p:cNvPr id="10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59" y="239401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82" y="252673"/>
            <a:ext cx="8219256" cy="1196752"/>
          </a:xfrm>
        </p:spPr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228" y="1726812"/>
            <a:ext cx="7643192" cy="464137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Centers for Disease Control and Prevention, Sudden Infant Death, Available:  http://www.cdc.gov/sids/, 2013. 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G.Z. Yang, “</a:t>
            </a:r>
            <a:r>
              <a:rPr lang="en-US" i="1" dirty="0" smtClean="0"/>
              <a:t>Body Sensor Networks</a:t>
            </a:r>
            <a:r>
              <a:rPr lang="en-US" dirty="0" smtClean="0"/>
              <a:t>,” Springer </a:t>
            </a:r>
            <a:r>
              <a:rPr lang="en-US" dirty="0" err="1" smtClean="0"/>
              <a:t>Verslag</a:t>
            </a:r>
            <a:r>
              <a:rPr lang="en-US" dirty="0" smtClean="0"/>
              <a:t> London Limited, 2006.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L. Van </a:t>
            </a:r>
            <a:r>
              <a:rPr lang="en-US" dirty="0" err="1" smtClean="0"/>
              <a:t>Langenhove</a:t>
            </a:r>
            <a:r>
              <a:rPr lang="en-US" dirty="0" smtClean="0"/>
              <a:t>, “</a:t>
            </a:r>
            <a:r>
              <a:rPr lang="en-US" i="1" dirty="0" smtClean="0"/>
              <a:t>Smart textiles for medicine and healthcare: materials, systems and applications</a:t>
            </a:r>
            <a:r>
              <a:rPr lang="en-US" dirty="0" smtClean="0"/>
              <a:t>,” England: Woodhead Publishing Ltd, 2007.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M. </a:t>
            </a:r>
            <a:r>
              <a:rPr lang="en-US" dirty="0" err="1" smtClean="0"/>
              <a:t>Catrysse</a:t>
            </a:r>
            <a:r>
              <a:rPr lang="en-US" dirty="0" smtClean="0"/>
              <a:t> , R. </a:t>
            </a:r>
            <a:r>
              <a:rPr lang="en-US" dirty="0" err="1" smtClean="0"/>
              <a:t>Puers</a:t>
            </a:r>
            <a:r>
              <a:rPr lang="en-US" dirty="0" smtClean="0"/>
              <a:t>, C. </a:t>
            </a:r>
            <a:r>
              <a:rPr lang="en-US" dirty="0" err="1" smtClean="0"/>
              <a:t>Hertleer</a:t>
            </a:r>
            <a:r>
              <a:rPr lang="en-US" dirty="0" smtClean="0"/>
              <a:t>, L. Van </a:t>
            </a:r>
            <a:r>
              <a:rPr lang="en-US" dirty="0" err="1" smtClean="0"/>
              <a:t>Langenhove</a:t>
            </a:r>
            <a:r>
              <a:rPr lang="en-US" dirty="0" smtClean="0"/>
              <a:t>, H. van </a:t>
            </a:r>
            <a:r>
              <a:rPr lang="en-US" dirty="0" err="1" smtClean="0"/>
              <a:t>Egmond</a:t>
            </a:r>
            <a:r>
              <a:rPr lang="en-US" dirty="0" smtClean="0"/>
              <a:t>, and D. </a:t>
            </a:r>
            <a:r>
              <a:rPr lang="en-US" dirty="0" err="1" smtClean="0"/>
              <a:t>Matthys</a:t>
            </a:r>
            <a:r>
              <a:rPr lang="en-US" dirty="0" smtClean="0"/>
              <a:t>, ”</a:t>
            </a:r>
            <a:r>
              <a:rPr lang="en-US" i="1" dirty="0" smtClean="0"/>
              <a:t>Towards the integration of textile sensors in a wireless monitoring suit</a:t>
            </a:r>
            <a:r>
              <a:rPr lang="en-US" dirty="0" smtClean="0"/>
              <a:t>,” Sensors and Actuators A: Physical, vol. 114, pp. 302-311, 2004.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</a:p>
          <a:p>
            <a:pPr marL="0" lvl="0" indent="0">
              <a:buNone/>
            </a:pPr>
            <a:r>
              <a:rPr lang="en-US" dirty="0" err="1" smtClean="0"/>
              <a:t>Sproutling</a:t>
            </a:r>
            <a:r>
              <a:rPr lang="en-US" dirty="0" smtClean="0"/>
              <a:t> Baby Monitor, “</a:t>
            </a:r>
            <a:r>
              <a:rPr lang="en-US" i="1" dirty="0" smtClean="0"/>
              <a:t>Wearable ’smart’ baby monitor provides parents with insight</a:t>
            </a:r>
            <a:r>
              <a:rPr lang="en-US" dirty="0" smtClean="0"/>
              <a:t>”, Available at http://www.medicalnewstoday.com/articles/280874.php, 2014.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288" y="1643137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[6]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288" y="2381835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[7]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288" y="3266667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[8]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288" y="4080324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[9]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82" y="5373216"/>
            <a:ext cx="5469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[10]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11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55" y="58961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6781800" cy="1600200"/>
          </a:xfrm>
        </p:spPr>
        <p:txBody>
          <a:bodyPr/>
          <a:lstStyle/>
          <a:p>
            <a:pPr algn="ctr"/>
            <a:r>
              <a:rPr lang="en-IN" sz="4000" dirty="0" smtClean="0"/>
              <a:t>Participation in project competitions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/>
          <a:lstStyle/>
          <a:p>
            <a:r>
              <a:rPr lang="en-IN" dirty="0" smtClean="0"/>
              <a:t>Won the 1</a:t>
            </a:r>
            <a:r>
              <a:rPr lang="en-IN" baseline="30000" dirty="0" smtClean="0"/>
              <a:t>st</a:t>
            </a:r>
            <a:r>
              <a:rPr lang="en-IN" dirty="0" smtClean="0"/>
              <a:t> prize in PICT Impetus and Concepts-2015 in the domain “Wireless Networking and Applications”</a:t>
            </a:r>
          </a:p>
          <a:p>
            <a:r>
              <a:rPr lang="en-IN" dirty="0" smtClean="0"/>
              <a:t>Won the 3</a:t>
            </a:r>
            <a:r>
              <a:rPr lang="en-IN" baseline="30000" dirty="0" smtClean="0"/>
              <a:t>rd</a:t>
            </a:r>
            <a:r>
              <a:rPr lang="en-IN" dirty="0" smtClean="0"/>
              <a:t> prize in PICT Impetus and Concepts-2015 in the domain “Open Software”</a:t>
            </a:r>
          </a:p>
          <a:p>
            <a:r>
              <a:rPr lang="en-IN" dirty="0" smtClean="0"/>
              <a:t>Participated In </a:t>
            </a:r>
            <a:r>
              <a:rPr lang="en-IN" dirty="0" err="1" smtClean="0"/>
              <a:t>TechnoGenesis</a:t>
            </a:r>
            <a:r>
              <a:rPr lang="en-IN" dirty="0" smtClean="0"/>
              <a:t> 2016 </a:t>
            </a:r>
          </a:p>
          <a:p>
            <a:r>
              <a:rPr lang="en-IN" dirty="0" smtClean="0"/>
              <a:t>Participated in Poster Competition 2016 in MITCOE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6781800" cy="1600200"/>
          </a:xfrm>
        </p:spPr>
        <p:txBody>
          <a:bodyPr/>
          <a:lstStyle/>
          <a:p>
            <a:r>
              <a:rPr lang="en-IN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/>
          <a:lstStyle/>
          <a:p>
            <a:r>
              <a:rPr lang="en-IN" dirty="0" smtClean="0"/>
              <a:t>We have studied the existing systems in the market and various hardware technologies used for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576064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Literature Survey- Existing Systems</a:t>
            </a:r>
            <a:endParaRPr lang="en-US" sz="3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845811"/>
              </p:ext>
            </p:extLst>
          </p:nvPr>
        </p:nvGraphicFramePr>
        <p:xfrm>
          <a:off x="179512" y="1052735"/>
          <a:ext cx="8784976" cy="504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39"/>
                <a:gridCol w="1566610"/>
                <a:gridCol w="1849469"/>
                <a:gridCol w="1541224"/>
                <a:gridCol w="2311834"/>
              </a:tblGrid>
              <a:tr h="93468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  <a:p>
                      <a:pPr algn="ctr"/>
                      <a:endParaRPr lang="en-US" sz="1400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Existing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Device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Type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Parameters</a:t>
                      </a:r>
                      <a:r>
                        <a:rPr lang="en-US" sz="1400" baseline="0" dirty="0" smtClean="0"/>
                        <a:t> Monitored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Special 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 smtClean="0"/>
                    </a:p>
                    <a:p>
                      <a:pPr algn="ctr"/>
                      <a:endParaRPr lang="en-IN" sz="1400" dirty="0" smtClean="0"/>
                    </a:p>
                    <a:p>
                      <a:pPr algn="ctr"/>
                      <a:r>
                        <a:rPr lang="en-IN" sz="1400" dirty="0" smtClean="0"/>
                        <a:t>Limitations</a:t>
                      </a:r>
                    </a:p>
                  </a:txBody>
                  <a:tcPr/>
                </a:tc>
              </a:tr>
              <a:tr h="931517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Sproutling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 Baby Monitor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Wearable Band</a:t>
                      </a:r>
                      <a:r>
                        <a:rPr lang="en-US" sz="1400" baseline="0" dirty="0" smtClean="0"/>
                        <a:t> for your baby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Heart rate,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baby position, noise levels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Predicts baby’s sleep pattern</a:t>
                      </a:r>
                      <a:r>
                        <a:rPr lang="en-US" sz="1400" baseline="0" dirty="0" smtClean="0"/>
                        <a:t> and optimal sleep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dirty="0" smtClean="0"/>
                        <a:t>Expensive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</a:tr>
              <a:tr h="766225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MonBaby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Monitor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Wearable Smart button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Breathing and</a:t>
                      </a:r>
                      <a:r>
                        <a:rPr lang="en-US" sz="1400" baseline="0" dirty="0" smtClean="0"/>
                        <a:t> position using pulse oximeter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Real time in every 5 seconds.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optimally when placed in the same room with your smartphone</a:t>
                      </a:r>
                      <a:r>
                        <a:rPr lang="en-IN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88127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Owlet Baby Monitor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Wearable Sock-like device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Heart rate</a:t>
                      </a:r>
                      <a:r>
                        <a:rPr lang="en-US" sz="1400" baseline="0" dirty="0" smtClean="0"/>
                        <a:t> and</a:t>
                      </a:r>
                      <a:r>
                        <a:rPr lang="en-US" sz="1400" dirty="0" smtClean="0"/>
                        <a:t> oxygen levels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Detects</a:t>
                      </a:r>
                      <a:r>
                        <a:rPr lang="en-US" sz="1400" baseline="0" dirty="0" smtClean="0"/>
                        <a:t> sleep disturbances and breathing pattern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b="0" dirty="0" smtClean="0"/>
                        <a:t>More effective with alerts if the baby and the parent</a:t>
                      </a:r>
                      <a:r>
                        <a:rPr lang="en-IN" sz="1400" b="0" baseline="0" dirty="0" smtClean="0"/>
                        <a:t> are in the same room</a:t>
                      </a:r>
                      <a:endParaRPr lang="en-US" sz="1400" b="0" dirty="0"/>
                    </a:p>
                  </a:txBody>
                  <a:tcPr/>
                </a:tc>
              </a:tr>
              <a:tr h="1505814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Withings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Baby Monitor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 up camera attachable to the crib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Room temperature,</a:t>
                      </a:r>
                      <a:r>
                        <a:rPr lang="en-US" sz="1400" baseline="0" dirty="0" smtClean="0"/>
                        <a:t> ideal environment, can talk to the baby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Smart</a:t>
                      </a:r>
                      <a:r>
                        <a:rPr lang="en-US" sz="1400" baseline="0" dirty="0" smtClean="0"/>
                        <a:t> light to fascinate baby, plays lullabies for baby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/>
                        <a:t>Does not measure any vitals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/>
                        <a:t>Drains more</a:t>
                      </a:r>
                      <a:r>
                        <a:rPr lang="en-IN" sz="1400" baseline="0" dirty="0" smtClean="0"/>
                        <a:t> battery since it monitors using a video camera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4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308817"/>
              </p:ext>
            </p:extLst>
          </p:nvPr>
        </p:nvGraphicFramePr>
        <p:xfrm>
          <a:off x="632662" y="1268760"/>
          <a:ext cx="7937697" cy="5138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422"/>
                <a:gridCol w="1863940"/>
                <a:gridCol w="1610445"/>
                <a:gridCol w="1610445"/>
                <a:gridCol w="1610445"/>
              </a:tblGrid>
              <a:tr h="767686">
                <a:tc>
                  <a:txBody>
                    <a:bodyPr/>
                    <a:lstStyle/>
                    <a:p>
                      <a:endParaRPr lang="en-US" sz="1500" dirty="0" smtClean="0">
                        <a:effectLst/>
                        <a:latin typeface="+mn-lt"/>
                      </a:endParaRPr>
                    </a:p>
                    <a:p>
                      <a:endParaRPr lang="en-US" sz="1500" dirty="0" smtClean="0">
                        <a:effectLst/>
                        <a:latin typeface="+mn-lt"/>
                      </a:endParaRPr>
                    </a:p>
                    <a:p>
                      <a:r>
                        <a:rPr lang="en-US" sz="1500" dirty="0" smtClean="0">
                          <a:effectLst/>
                          <a:latin typeface="+mn-lt"/>
                        </a:rPr>
                        <a:t>Image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  <a:tr h="259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Board: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Arduino Uno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Electric</a:t>
                      </a:r>
                      <a:r>
                        <a:rPr lang="en-IN" sz="1500" b="1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Imp</a:t>
                      </a:r>
                      <a:endParaRPr lang="en-US" sz="1500" b="1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Raspberry Pi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effectLst/>
                          <a:latin typeface="+mn-lt"/>
                        </a:rPr>
                        <a:t>BeagleBone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 Black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  <a:tr h="259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Price: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$29.99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$29.95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$39.99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$59.99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  <a:tr h="518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Processor: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ATmega328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Cortex</a:t>
                      </a:r>
                      <a:r>
                        <a:rPr lang="en-IN" sz="15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M3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ARM1176JZF-S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+mn-lt"/>
                        </a:rPr>
                        <a:t>Sitara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ARM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Cortex-A8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  <a:tr h="518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Processor Speed: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16 MHz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+mn-lt"/>
                        </a:rPr>
                        <a:t>31 </a:t>
                      </a:r>
                      <a:r>
                        <a:rPr lang="en-US" sz="1500" b="1" dirty="0">
                          <a:effectLst/>
                          <a:latin typeface="+mn-lt"/>
                        </a:rPr>
                        <a:t>MHz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700 MHz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1 GHz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  <a:tr h="7313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Memory: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SRAM 2KB - EEPROM 1KB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r>
                        <a:rPr lang="en-IN" sz="15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128KB, 64KB available to user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RAM 512MB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DRAM 512MB 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+mn-lt"/>
                        </a:rPr>
                        <a:t>eMMC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 2GB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  <a:tr h="1011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Programming Language: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Arduino / C Variant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Squirrel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Any language 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supported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Any language supported 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  <a:tr h="1036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Assembled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or Kit: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Assembled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IN" sz="15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card like device with embedded Wi-Fi transceiver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Assembled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Assembled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064" marR="45064" marT="0" marB="0"/>
                </a:tc>
              </a:tr>
            </a:tbl>
          </a:graphicData>
        </a:graphic>
      </p:graphicFrame>
      <p:pic>
        <p:nvPicPr>
          <p:cNvPr id="9" name="Picture 8" descr="Arduino Uno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1" y="1268760"/>
            <a:ext cx="777875" cy="72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Raspberry Pi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56" y="1268759"/>
            <a:ext cx="718559" cy="72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BeagleBone Black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268760"/>
            <a:ext cx="861055" cy="72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00" y="1268760"/>
            <a:ext cx="761173" cy="76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1757" y="515469"/>
            <a:ext cx="5360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 – Processors</a:t>
            </a:r>
            <a:endParaRPr lang="en-US" sz="3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23382" y="6381328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1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93708"/>
              </p:ext>
            </p:extLst>
          </p:nvPr>
        </p:nvGraphicFramePr>
        <p:xfrm>
          <a:off x="323528" y="907494"/>
          <a:ext cx="8568953" cy="5134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541"/>
                <a:gridCol w="1477684"/>
                <a:gridCol w="1563007"/>
                <a:gridCol w="1563007"/>
                <a:gridCol w="2022714"/>
              </a:tblGrid>
              <a:tr h="767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TEMPERATURE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SENSORS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Dallas DS1820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DHT11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DHT22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 LM35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</a:tr>
              <a:tr h="1243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DESCRIPTION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This device is 1-wire device.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It is a basic ultra-low-cost digital temperature sensor.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Basic ultra-low cost digital temperature sensor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is common TO-92 temperature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Sensor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</a:tr>
              <a:tr h="504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ACCURACY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0.5 </a:t>
                      </a:r>
                      <a:r>
                        <a:rPr lang="en-US" sz="1500" baseline="3000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>
                          <a:effectLst/>
                          <a:latin typeface="+mn-lt"/>
                        </a:rPr>
                        <a:t> C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2</a:t>
                      </a:r>
                      <a:r>
                        <a:rPr lang="en-US" sz="1500" baseline="3000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>
                          <a:effectLst/>
                          <a:latin typeface="+mn-lt"/>
                        </a:rPr>
                        <a:t>C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0.5</a:t>
                      </a:r>
                      <a:r>
                        <a:rPr lang="en-US" sz="1500" baseline="3000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>
                          <a:effectLst/>
                          <a:latin typeface="+mn-lt"/>
                        </a:rPr>
                        <a:t>C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0.4</a:t>
                      </a:r>
                      <a:r>
                        <a:rPr lang="en-US" sz="1500" b="1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</a:tr>
              <a:tr h="7547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RANGE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-55</a:t>
                      </a:r>
                      <a:r>
                        <a:rPr lang="en-US" sz="1500" baseline="30000" dirty="0">
                          <a:effectLst/>
                          <a:latin typeface="+mn-lt"/>
                        </a:rPr>
                        <a:t> o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 C TO 125</a:t>
                      </a:r>
                      <a:r>
                        <a:rPr lang="en-US" sz="1500" baseline="30000" dirty="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C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0</a:t>
                      </a:r>
                      <a:r>
                        <a:rPr lang="en-US" sz="1500" baseline="3000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>
                          <a:effectLst/>
                          <a:latin typeface="+mn-lt"/>
                        </a:rPr>
                        <a:t>C TO +50</a:t>
                      </a:r>
                      <a:r>
                        <a:rPr lang="en-US" sz="1500" baseline="3000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>
                          <a:effectLst/>
                          <a:latin typeface="+mn-lt"/>
                        </a:rPr>
                        <a:t>C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-40</a:t>
                      </a:r>
                      <a:r>
                        <a:rPr lang="en-US" sz="1500" baseline="3000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>
                          <a:effectLst/>
                          <a:latin typeface="+mn-lt"/>
                        </a:rPr>
                        <a:t>C TO 80</a:t>
                      </a:r>
                      <a:r>
                        <a:rPr lang="en-US" sz="1500" baseline="30000">
                          <a:effectLst/>
                          <a:latin typeface="+mn-lt"/>
                        </a:rPr>
                        <a:t>o</a:t>
                      </a:r>
                      <a:r>
                        <a:rPr lang="en-US" sz="1500">
                          <a:effectLst/>
                          <a:latin typeface="+mn-lt"/>
                        </a:rPr>
                        <a:t>C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-55</a:t>
                      </a:r>
                      <a:r>
                        <a:rPr lang="en-US" sz="1500" b="1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 TO +150</a:t>
                      </a:r>
                      <a:r>
                        <a:rPr lang="en-US" sz="1500" b="1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</a:tr>
              <a:tr h="7945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LIBRARIES USE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One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wire and Dallas temperature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</a:t>
                      </a:r>
                      <a:r>
                        <a:rPr lang="en-US" sz="1500" dirty="0" err="1">
                          <a:effectLst/>
                          <a:latin typeface="+mn-lt"/>
                        </a:rPr>
                        <a:t>Dhtlib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Dthlib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Temp=(5.0*AR*100/1024)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</a:tr>
              <a:tr h="251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PRICE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$4.25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 $5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    $10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1.5$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</a:tr>
              <a:tr h="767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SENSOR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649" marR="606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0649" marR="60649" marT="0" marB="0"/>
                </a:tc>
              </a:tr>
            </a:tbl>
          </a:graphicData>
        </a:graphic>
      </p:graphicFrame>
      <p:pic>
        <p:nvPicPr>
          <p:cNvPr id="205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60" y="5403444"/>
            <a:ext cx="490800" cy="6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42" y="5394383"/>
            <a:ext cx="427900" cy="6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74" y="5379210"/>
            <a:ext cx="438409" cy="6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379210"/>
            <a:ext cx="432048" cy="65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327" y="269030"/>
            <a:ext cx="7101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 – Temperature sensors</a:t>
            </a:r>
            <a:endParaRPr lang="en-US" sz="3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53336" y="6449257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2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909183"/>
              </p:ext>
            </p:extLst>
          </p:nvPr>
        </p:nvGraphicFramePr>
        <p:xfrm>
          <a:off x="163550" y="980728"/>
          <a:ext cx="8856984" cy="5433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619"/>
                <a:gridCol w="2049562"/>
                <a:gridCol w="2169575"/>
                <a:gridCol w="2052228"/>
              </a:tblGrid>
              <a:tr h="678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ACCELEROMETERS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PARAMETERS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  <a:latin typeface="+mn-lt"/>
                        </a:rPr>
                        <a:t>ADXL345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ADXL335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L3G4200D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4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IMAGE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+mn-lt"/>
                        </a:rPr>
                        <a:t>  </a:t>
                      </a:r>
                      <a:endParaRPr lang="en-US" sz="15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POWER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Ultra Low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(0.1 </a:t>
                      </a:r>
                      <a:r>
                        <a:rPr lang="en-IN" sz="15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µA</a:t>
                      </a:r>
                      <a:r>
                        <a:rPr lang="en-IN" sz="15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Low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(350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µA)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Low power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9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SUPPLY VOLTAGE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</a:rPr>
                        <a:t>1.7 V to </a:t>
                      </a:r>
                      <a:r>
                        <a:rPr lang="en-US" sz="1500" b="1" dirty="0" smtClean="0">
                          <a:effectLst/>
                          <a:latin typeface="+mn-lt"/>
                        </a:rPr>
                        <a:t>2.5 </a:t>
                      </a:r>
                      <a:r>
                        <a:rPr lang="en-US" sz="1500" b="1" dirty="0">
                          <a:effectLst/>
                          <a:latin typeface="+mn-lt"/>
                        </a:rPr>
                        <a:t>V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1.8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V to 3.6 V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2.2 V</a:t>
                      </a:r>
                      <a:r>
                        <a:rPr lang="en-US" sz="1500" baseline="0" dirty="0" smtClean="0">
                          <a:effectLst/>
                          <a:latin typeface="+mn-lt"/>
                        </a:rPr>
                        <a:t> to 3.6 V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9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en-IN" sz="15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- 16g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+ - 3 g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- 15g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0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HARDWARE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</a:rPr>
                        <a:t>Accelerometer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Angular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Rate Sensor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Motion Sensor</a:t>
                      </a:r>
                      <a:endParaRPr lang="en-US" sz="15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9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NO OF AXES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+mn-lt"/>
                        </a:rPr>
                        <a:t>           3</a:t>
                      </a:r>
                      <a:endParaRPr lang="en-US" sz="15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         3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         3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9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MEASUREMENT AXIS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</a:rPr>
                        <a:t>          </a:t>
                      </a:r>
                      <a:r>
                        <a:rPr lang="en-US" sz="1500" b="1" dirty="0" smtClean="0">
                          <a:effectLst/>
                          <a:latin typeface="+mn-lt"/>
                        </a:rPr>
                        <a:t>X,</a:t>
                      </a:r>
                      <a:r>
                        <a:rPr lang="en-US" sz="1500" b="1" baseline="0" dirty="0" smtClean="0">
                          <a:effectLst/>
                          <a:latin typeface="+mn-lt"/>
                        </a:rPr>
                        <a:t> Y, Z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    X, Y, Z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   Pitch, Roll,     Yaw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SPECIAL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FEATURES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Fall detection measurement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fall</a:t>
                      </a:r>
                      <a:r>
                        <a:rPr lang="en-IN" sz="15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detection measurement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fall detection measurement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9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COST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n-lt"/>
                        </a:rPr>
                        <a:t>$ </a:t>
                      </a:r>
                      <a:r>
                        <a:rPr lang="en-US" sz="1500" b="1" dirty="0" smtClean="0">
                          <a:effectLst/>
                          <a:latin typeface="+mn-lt"/>
                        </a:rPr>
                        <a:t>7.64</a:t>
                      </a:r>
                      <a:endParaRPr lang="en-US" sz="15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$ 4.99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$ 4.30</a:t>
                      </a:r>
                      <a:endParaRPr lang="en-US" sz="15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6" name="Picture 14" descr="EVAL-ADXL346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78" y="1772816"/>
            <a:ext cx="609600" cy="71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13" descr="EVAL-ADXL346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06" y="1817649"/>
            <a:ext cx="590550" cy="6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12" descr="27911a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3" t="15566" r="14902" b="15566"/>
          <a:stretch/>
        </p:blipFill>
        <p:spPr bwMode="auto">
          <a:xfrm>
            <a:off x="7506907" y="1715939"/>
            <a:ext cx="691661" cy="8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2892" y="269030"/>
            <a:ext cx="6438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 – Accelerometers </a:t>
            </a:r>
            <a:endParaRPr lang="en-US" sz="3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811193" y="6492875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47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6061720" cy="16002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7543800" cy="3886200"/>
          </a:xfrm>
        </p:spPr>
        <p:txBody>
          <a:bodyPr/>
          <a:lstStyle/>
          <a:p>
            <a:r>
              <a:rPr lang="en-US" dirty="0" smtClean="0"/>
              <a:t>To develop an infant monitoring system that measures baby’s vitals and provides alerts if anything goes abnormal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6B8-FDC6-447A-8D31-9B23F09BC656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2" descr="A:\BE project\Json\app\src\main\res\drawable\baby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7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49" y="260648"/>
            <a:ext cx="8219256" cy="1124744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1628230"/>
            <a:ext cx="1214446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 35 </a:t>
            </a:r>
          </a:p>
          <a:p>
            <a:pPr algn="ctr"/>
            <a:r>
              <a:rPr lang="en-US" dirty="0" smtClean="0"/>
              <a:t>Temp sensor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910" y="2914114"/>
            <a:ext cx="1214446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Infrared Sensor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7488" y="4842940"/>
            <a:ext cx="1428760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ADXL 345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14612" y="1556792"/>
            <a:ext cx="1714512" cy="2500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Electric Imp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342850" y="3057784"/>
            <a:ext cx="1409836" cy="200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29520" y="1688837"/>
            <a:ext cx="1390952" cy="182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57356" y="213126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1857356" y="3378461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10" idx="2"/>
          </p:cNvCxnSpPr>
          <p:nvPr/>
        </p:nvCxnSpPr>
        <p:spPr>
          <a:xfrm rot="5400000" flipH="1" flipV="1">
            <a:off x="3178959" y="445003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4395232" y="3654177"/>
            <a:ext cx="947618" cy="403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 flipV="1">
            <a:off x="6752686" y="2599595"/>
            <a:ext cx="676834" cy="14583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30775" y="3248426"/>
            <a:ext cx="67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19804" y="3510353"/>
            <a:ext cx="67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323" y="5796003"/>
            <a:ext cx="467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1: Block Diagram for working of IMS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96336" y="6309320"/>
            <a:ext cx="762000" cy="365125"/>
          </a:xfrm>
        </p:spPr>
        <p:txBody>
          <a:bodyPr/>
          <a:lstStyle/>
          <a:p>
            <a:fld id="{0283E6B8-FDC6-447A-8D31-9B23F09BC656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2724</TotalTime>
  <Words>1365</Words>
  <Application>Microsoft Office PowerPoint</Application>
  <PresentationFormat>On-screen Show (4:3)</PresentationFormat>
  <Paragraphs>379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NewsPrint</vt:lpstr>
      <vt:lpstr>Infant Monitoring System</vt:lpstr>
      <vt:lpstr>Introduction</vt:lpstr>
      <vt:lpstr>Literature Survey</vt:lpstr>
      <vt:lpstr>Literature Survey- Existing Systems</vt:lpstr>
      <vt:lpstr>PowerPoint Presentation</vt:lpstr>
      <vt:lpstr>PowerPoint Presentation</vt:lpstr>
      <vt:lpstr>PowerPoint Presentation</vt:lpstr>
      <vt:lpstr>Problem statement</vt:lpstr>
      <vt:lpstr>Block Diagram</vt:lpstr>
      <vt:lpstr>Platform/Technology</vt:lpstr>
      <vt:lpstr>Database Design</vt:lpstr>
      <vt:lpstr>Implementation</vt:lpstr>
      <vt:lpstr>Implementation</vt:lpstr>
      <vt:lpstr>Testing</vt:lpstr>
      <vt:lpstr>UML diagrams</vt:lpstr>
      <vt:lpstr>Use-Case Diagram</vt:lpstr>
      <vt:lpstr>Result/Analysis</vt:lpstr>
      <vt:lpstr>Applications</vt:lpstr>
      <vt:lpstr>Advantages </vt:lpstr>
      <vt:lpstr>Limitations</vt:lpstr>
      <vt:lpstr>Conclusion</vt:lpstr>
      <vt:lpstr>Future Scope</vt:lpstr>
      <vt:lpstr>References</vt:lpstr>
      <vt:lpstr>References</vt:lpstr>
      <vt:lpstr>Participation in project competitions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Baby Monitoring System</dc:title>
  <dc:creator>hp</dc:creator>
  <cp:lastModifiedBy>Divya</cp:lastModifiedBy>
  <cp:revision>96</cp:revision>
  <dcterms:created xsi:type="dcterms:W3CDTF">2015-09-29T18:19:01Z</dcterms:created>
  <dcterms:modified xsi:type="dcterms:W3CDTF">2016-06-04T07:49:47Z</dcterms:modified>
</cp:coreProperties>
</file>