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Baskerville Display PT" charset="1" panose="02030602080406020203"/>
      <p:regular r:id="rId16"/>
    </p:embeddedFont>
    <p:embeddedFont>
      <p:font typeface="DM Sans" charset="1" panose="00000000000000000000"/>
      <p:regular r:id="rId17"/>
    </p:embeddedFont>
    <p:embeddedFont>
      <p:font typeface="Inter" charset="1" panose="020B0502030000000004"/>
      <p:regular r:id="rId18"/>
    </p:embeddedFont>
    <p:embeddedFont>
      <p:font typeface="DM Sans Bold"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2743880" y="2689756"/>
            <a:ext cx="12800240" cy="2635250"/>
          </a:xfrm>
          <a:prstGeom prst="rect">
            <a:avLst/>
          </a:prstGeom>
        </p:spPr>
        <p:txBody>
          <a:bodyPr anchor="t" rtlCol="false" tIns="0" lIns="0" bIns="0" rIns="0">
            <a:spAutoFit/>
          </a:bodyPr>
          <a:lstStyle/>
          <a:p>
            <a:pPr algn="ctr">
              <a:lnSpc>
                <a:spcPts val="7000"/>
              </a:lnSpc>
            </a:pPr>
            <a:r>
              <a:rPr lang="en-US" sz="5000" spc="1000">
                <a:solidFill>
                  <a:srgbClr val="504C44"/>
                </a:solidFill>
                <a:latin typeface="Baskerville Display PT"/>
                <a:ea typeface="Baskerville Display PT"/>
                <a:cs typeface="Baskerville Display PT"/>
                <a:sym typeface="Baskerville Display PT"/>
              </a:rPr>
              <a:t>SECURITY CONTROLS IN SHARED SOURCE CODE REPOSITORIES</a:t>
            </a:r>
          </a:p>
        </p:txBody>
      </p:sp>
      <p:sp>
        <p:nvSpPr>
          <p:cNvPr name="TextBox 3" id="3"/>
          <p:cNvSpPr txBox="true"/>
          <p:nvPr/>
        </p:nvSpPr>
        <p:spPr>
          <a:xfrm rot="0">
            <a:off x="5545397" y="6142898"/>
            <a:ext cx="7197206" cy="523246"/>
          </a:xfrm>
          <a:prstGeom prst="rect">
            <a:avLst/>
          </a:prstGeom>
        </p:spPr>
        <p:txBody>
          <a:bodyPr anchor="t" rtlCol="false" tIns="0" lIns="0" bIns="0" rIns="0">
            <a:spAutoFit/>
          </a:bodyPr>
          <a:lstStyle/>
          <a:p>
            <a:pPr algn="ctr">
              <a:lnSpc>
                <a:spcPts val="4070"/>
              </a:lnSpc>
            </a:pPr>
            <a:r>
              <a:rPr lang="en-US" sz="3700">
                <a:solidFill>
                  <a:srgbClr val="545454"/>
                </a:solidFill>
                <a:latin typeface="DM Sans"/>
                <a:ea typeface="DM Sans"/>
                <a:cs typeface="DM Sans"/>
                <a:sym typeface="DM Sans"/>
              </a:rPr>
              <a:t>Jacob Ambrose</a:t>
            </a:r>
          </a:p>
        </p:txBody>
      </p:sp>
      <p:sp>
        <p:nvSpPr>
          <p:cNvPr name="TextBox 4" id="4"/>
          <p:cNvSpPr txBox="true"/>
          <p:nvPr/>
        </p:nvSpPr>
        <p:spPr>
          <a:xfrm rot="0">
            <a:off x="5545397" y="7003008"/>
            <a:ext cx="7197206" cy="1491615"/>
          </a:xfrm>
          <a:prstGeom prst="rect">
            <a:avLst/>
          </a:prstGeom>
        </p:spPr>
        <p:txBody>
          <a:bodyPr anchor="t" rtlCol="false" tIns="0" lIns="0" bIns="0" rIns="0">
            <a:spAutoFit/>
          </a:bodyPr>
          <a:lstStyle/>
          <a:p>
            <a:pPr algn="ctr">
              <a:lnSpc>
                <a:spcPts val="2970"/>
              </a:lnSpc>
            </a:pPr>
            <a:r>
              <a:rPr lang="en-US" sz="2700">
                <a:solidFill>
                  <a:srgbClr val="545454"/>
                </a:solidFill>
                <a:latin typeface="DM Sans"/>
                <a:ea typeface="DM Sans"/>
                <a:cs typeface="DM Sans"/>
                <a:sym typeface="DM Sans"/>
              </a:rPr>
              <a:t>CSD 380: DevOps</a:t>
            </a:r>
          </a:p>
          <a:p>
            <a:pPr algn="ctr">
              <a:lnSpc>
                <a:spcPts val="2970"/>
              </a:lnSpc>
            </a:pPr>
            <a:r>
              <a:rPr lang="en-US" sz="2700">
                <a:solidFill>
                  <a:srgbClr val="545454"/>
                </a:solidFill>
                <a:latin typeface="DM Sans"/>
                <a:ea typeface="DM Sans"/>
                <a:cs typeface="DM Sans"/>
                <a:sym typeface="DM Sans"/>
              </a:rPr>
              <a:t>10/05/2024</a:t>
            </a:r>
          </a:p>
          <a:p>
            <a:pPr algn="ctr">
              <a:lnSpc>
                <a:spcPts val="2970"/>
              </a:lnSpc>
            </a:pPr>
            <a:r>
              <a:rPr lang="en-US" sz="2700">
                <a:solidFill>
                  <a:srgbClr val="545454"/>
                </a:solidFill>
                <a:latin typeface="DM Sans"/>
                <a:ea typeface="DM Sans"/>
                <a:cs typeface="DM Sans"/>
                <a:sym typeface="DM Sans"/>
              </a:rPr>
              <a:t>Module 11 assignment 02</a:t>
            </a:r>
          </a:p>
          <a:p>
            <a:pPr algn="ctr">
              <a:lnSpc>
                <a:spcPts val="2970"/>
              </a:lnSpc>
            </a:pP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2963799" y="2343640"/>
            <a:ext cx="11381944" cy="701675"/>
          </a:xfrm>
          <a:prstGeom prst="rect">
            <a:avLst/>
          </a:prstGeom>
        </p:spPr>
        <p:txBody>
          <a:bodyPr anchor="t" rtlCol="false" tIns="0" lIns="0" bIns="0" rIns="0">
            <a:spAutoFit/>
          </a:bodyPr>
          <a:lstStyle/>
          <a:p>
            <a:pPr algn="l">
              <a:lnSpc>
                <a:spcPts val="2800"/>
              </a:lnSpc>
            </a:pPr>
            <a:r>
              <a:rPr lang="en-US" sz="2000">
                <a:solidFill>
                  <a:srgbClr val="504C44"/>
                </a:solidFill>
                <a:latin typeface="Inter"/>
                <a:ea typeface="Inter"/>
                <a:cs typeface="Inter"/>
                <a:sym typeface="Inter"/>
              </a:rPr>
              <a:t>Berecki, B. (2022, June 10). Best practices for source code security. Endpoint Protector Blog. https://www.endpointprotector.com/blog/your-ultimate-guide-to-source-code-protection/ </a:t>
            </a:r>
          </a:p>
        </p:txBody>
      </p:sp>
      <p:sp>
        <p:nvSpPr>
          <p:cNvPr name="TextBox 3" id="3"/>
          <p:cNvSpPr txBox="true"/>
          <p:nvPr/>
        </p:nvSpPr>
        <p:spPr>
          <a:xfrm rot="0">
            <a:off x="1627915" y="2201384"/>
            <a:ext cx="1135110" cy="929037"/>
          </a:xfrm>
          <a:prstGeom prst="rect">
            <a:avLst/>
          </a:prstGeom>
        </p:spPr>
        <p:txBody>
          <a:bodyPr anchor="t" rtlCol="false" tIns="0" lIns="0" bIns="0" rIns="0">
            <a:spAutoFit/>
          </a:bodyPr>
          <a:lstStyle/>
          <a:p>
            <a:pPr algn="ctr">
              <a:lnSpc>
                <a:spcPts val="7593"/>
              </a:lnSpc>
            </a:pPr>
            <a:r>
              <a:rPr lang="en-US" sz="5423">
                <a:solidFill>
                  <a:srgbClr val="504C44">
                    <a:alpha val="19608"/>
                  </a:srgbClr>
                </a:solidFill>
                <a:latin typeface="Inter"/>
                <a:ea typeface="Inter"/>
                <a:cs typeface="Inter"/>
                <a:sym typeface="Inter"/>
              </a:rPr>
              <a:t>01</a:t>
            </a:r>
          </a:p>
        </p:txBody>
      </p:sp>
      <p:sp>
        <p:nvSpPr>
          <p:cNvPr name="TextBox 4" id="4"/>
          <p:cNvSpPr txBox="true"/>
          <p:nvPr/>
        </p:nvSpPr>
        <p:spPr>
          <a:xfrm rot="0">
            <a:off x="1627915" y="3411316"/>
            <a:ext cx="1135110" cy="929037"/>
          </a:xfrm>
          <a:prstGeom prst="rect">
            <a:avLst/>
          </a:prstGeom>
        </p:spPr>
        <p:txBody>
          <a:bodyPr anchor="t" rtlCol="false" tIns="0" lIns="0" bIns="0" rIns="0">
            <a:spAutoFit/>
          </a:bodyPr>
          <a:lstStyle/>
          <a:p>
            <a:pPr algn="ctr">
              <a:lnSpc>
                <a:spcPts val="7593"/>
              </a:lnSpc>
            </a:pPr>
            <a:r>
              <a:rPr lang="en-US" sz="5423">
                <a:solidFill>
                  <a:srgbClr val="504C44">
                    <a:alpha val="19608"/>
                  </a:srgbClr>
                </a:solidFill>
                <a:latin typeface="Inter"/>
                <a:ea typeface="Inter"/>
                <a:cs typeface="Inter"/>
                <a:sym typeface="Inter"/>
              </a:rPr>
              <a:t>02</a:t>
            </a:r>
          </a:p>
        </p:txBody>
      </p:sp>
      <p:sp>
        <p:nvSpPr>
          <p:cNvPr name="TextBox 5" id="5"/>
          <p:cNvSpPr txBox="true"/>
          <p:nvPr/>
        </p:nvSpPr>
        <p:spPr>
          <a:xfrm rot="0">
            <a:off x="1627915" y="4624166"/>
            <a:ext cx="1135110" cy="929037"/>
          </a:xfrm>
          <a:prstGeom prst="rect">
            <a:avLst/>
          </a:prstGeom>
        </p:spPr>
        <p:txBody>
          <a:bodyPr anchor="t" rtlCol="false" tIns="0" lIns="0" bIns="0" rIns="0">
            <a:spAutoFit/>
          </a:bodyPr>
          <a:lstStyle/>
          <a:p>
            <a:pPr algn="ctr">
              <a:lnSpc>
                <a:spcPts val="7593"/>
              </a:lnSpc>
            </a:pPr>
            <a:r>
              <a:rPr lang="en-US" sz="5423">
                <a:solidFill>
                  <a:srgbClr val="504C44">
                    <a:alpha val="19608"/>
                  </a:srgbClr>
                </a:solidFill>
                <a:latin typeface="Inter"/>
                <a:ea typeface="Inter"/>
                <a:cs typeface="Inter"/>
                <a:sym typeface="Inter"/>
              </a:rPr>
              <a:t>03</a:t>
            </a:r>
          </a:p>
        </p:txBody>
      </p:sp>
      <p:sp>
        <p:nvSpPr>
          <p:cNvPr name="TextBox 6" id="6"/>
          <p:cNvSpPr txBox="true"/>
          <p:nvPr/>
        </p:nvSpPr>
        <p:spPr>
          <a:xfrm rot="0">
            <a:off x="1627915" y="5837016"/>
            <a:ext cx="1135110" cy="929037"/>
          </a:xfrm>
          <a:prstGeom prst="rect">
            <a:avLst/>
          </a:prstGeom>
        </p:spPr>
        <p:txBody>
          <a:bodyPr anchor="t" rtlCol="false" tIns="0" lIns="0" bIns="0" rIns="0">
            <a:spAutoFit/>
          </a:bodyPr>
          <a:lstStyle/>
          <a:p>
            <a:pPr algn="ctr">
              <a:lnSpc>
                <a:spcPts val="7593"/>
              </a:lnSpc>
            </a:pPr>
            <a:r>
              <a:rPr lang="en-US" sz="5423">
                <a:solidFill>
                  <a:srgbClr val="504C44">
                    <a:alpha val="19608"/>
                  </a:srgbClr>
                </a:solidFill>
                <a:latin typeface="Inter"/>
                <a:ea typeface="Inter"/>
                <a:cs typeface="Inter"/>
                <a:sym typeface="Inter"/>
              </a:rPr>
              <a:t>04</a:t>
            </a:r>
          </a:p>
        </p:txBody>
      </p:sp>
      <p:sp>
        <p:nvSpPr>
          <p:cNvPr name="TextBox 7" id="7"/>
          <p:cNvSpPr txBox="true"/>
          <p:nvPr/>
        </p:nvSpPr>
        <p:spPr>
          <a:xfrm rot="0">
            <a:off x="4521994" y="962025"/>
            <a:ext cx="9244012" cy="669925"/>
          </a:xfrm>
          <a:prstGeom prst="rect">
            <a:avLst/>
          </a:prstGeom>
        </p:spPr>
        <p:txBody>
          <a:bodyPr anchor="t" rtlCol="false" tIns="0" lIns="0" bIns="0" rIns="0">
            <a:spAutoFit/>
          </a:bodyPr>
          <a:lstStyle/>
          <a:p>
            <a:pPr algn="ctr">
              <a:lnSpc>
                <a:spcPts val="5599"/>
              </a:lnSpc>
            </a:pPr>
            <a:r>
              <a:rPr lang="en-US" sz="3999" spc="799">
                <a:solidFill>
                  <a:srgbClr val="504C44"/>
                </a:solidFill>
                <a:latin typeface="Baskerville Display PT"/>
                <a:ea typeface="Baskerville Display PT"/>
                <a:cs typeface="Baskerville Display PT"/>
                <a:sym typeface="Baskerville Display PT"/>
              </a:rPr>
              <a:t>WORKS CITED</a:t>
            </a:r>
          </a:p>
        </p:txBody>
      </p:sp>
      <p:sp>
        <p:nvSpPr>
          <p:cNvPr name="TextBox 8" id="8"/>
          <p:cNvSpPr txBox="true"/>
          <p:nvPr/>
        </p:nvSpPr>
        <p:spPr>
          <a:xfrm rot="0">
            <a:off x="1627915" y="7051804"/>
            <a:ext cx="1135110" cy="929037"/>
          </a:xfrm>
          <a:prstGeom prst="rect">
            <a:avLst/>
          </a:prstGeom>
        </p:spPr>
        <p:txBody>
          <a:bodyPr anchor="t" rtlCol="false" tIns="0" lIns="0" bIns="0" rIns="0">
            <a:spAutoFit/>
          </a:bodyPr>
          <a:lstStyle/>
          <a:p>
            <a:pPr algn="ctr">
              <a:lnSpc>
                <a:spcPts val="7593"/>
              </a:lnSpc>
            </a:pPr>
            <a:r>
              <a:rPr lang="en-US" sz="5423">
                <a:solidFill>
                  <a:srgbClr val="504C44">
                    <a:alpha val="19608"/>
                  </a:srgbClr>
                </a:solidFill>
                <a:latin typeface="Inter"/>
                <a:ea typeface="Inter"/>
                <a:cs typeface="Inter"/>
                <a:sym typeface="Inter"/>
              </a:rPr>
              <a:t>05</a:t>
            </a:r>
          </a:p>
        </p:txBody>
      </p:sp>
      <p:sp>
        <p:nvSpPr>
          <p:cNvPr name="TextBox 9" id="9"/>
          <p:cNvSpPr txBox="true"/>
          <p:nvPr/>
        </p:nvSpPr>
        <p:spPr>
          <a:xfrm rot="0">
            <a:off x="8778080" y="10169083"/>
            <a:ext cx="1135110" cy="929037"/>
          </a:xfrm>
          <a:prstGeom prst="rect">
            <a:avLst/>
          </a:prstGeom>
        </p:spPr>
        <p:txBody>
          <a:bodyPr anchor="t" rtlCol="false" tIns="0" lIns="0" bIns="0" rIns="0">
            <a:spAutoFit/>
          </a:bodyPr>
          <a:lstStyle/>
          <a:p>
            <a:pPr algn="ctr">
              <a:lnSpc>
                <a:spcPts val="7593"/>
              </a:lnSpc>
            </a:pPr>
            <a:r>
              <a:rPr lang="en-US" sz="5423">
                <a:solidFill>
                  <a:srgbClr val="504C44">
                    <a:alpha val="19608"/>
                  </a:srgbClr>
                </a:solidFill>
                <a:latin typeface="Inter"/>
                <a:ea typeface="Inter"/>
                <a:cs typeface="Inter"/>
                <a:sym typeface="Inter"/>
              </a:rPr>
              <a:t>07</a:t>
            </a:r>
          </a:p>
        </p:txBody>
      </p:sp>
      <p:sp>
        <p:nvSpPr>
          <p:cNvPr name="TextBox 10" id="10"/>
          <p:cNvSpPr txBox="true"/>
          <p:nvPr/>
        </p:nvSpPr>
        <p:spPr>
          <a:xfrm rot="0">
            <a:off x="2963799" y="4803022"/>
            <a:ext cx="11381944" cy="701675"/>
          </a:xfrm>
          <a:prstGeom prst="rect">
            <a:avLst/>
          </a:prstGeom>
        </p:spPr>
        <p:txBody>
          <a:bodyPr anchor="t" rtlCol="false" tIns="0" lIns="0" bIns="0" rIns="0">
            <a:spAutoFit/>
          </a:bodyPr>
          <a:lstStyle/>
          <a:p>
            <a:pPr algn="l">
              <a:lnSpc>
                <a:spcPts val="2800"/>
              </a:lnSpc>
            </a:pPr>
            <a:r>
              <a:rPr lang="en-US" sz="2000">
                <a:solidFill>
                  <a:srgbClr val="504C44"/>
                </a:solidFill>
                <a:latin typeface="Inter"/>
                <a:ea typeface="Inter"/>
                <a:cs typeface="Inter"/>
                <a:sym typeface="Inter"/>
              </a:rPr>
              <a:t>Fernandes, C. (2024, March 18). Source code security best practices: A complete guide - blog. Assembla. https://get.assembla.com/blog/source-code-security/ </a:t>
            </a:r>
          </a:p>
        </p:txBody>
      </p:sp>
      <p:sp>
        <p:nvSpPr>
          <p:cNvPr name="TextBox 11" id="11"/>
          <p:cNvSpPr txBox="true"/>
          <p:nvPr/>
        </p:nvSpPr>
        <p:spPr>
          <a:xfrm rot="0">
            <a:off x="2963799" y="3468466"/>
            <a:ext cx="11381944" cy="1054100"/>
          </a:xfrm>
          <a:prstGeom prst="rect">
            <a:avLst/>
          </a:prstGeom>
        </p:spPr>
        <p:txBody>
          <a:bodyPr anchor="t" rtlCol="false" tIns="0" lIns="0" bIns="0" rIns="0">
            <a:spAutoFit/>
          </a:bodyPr>
          <a:lstStyle/>
          <a:p>
            <a:pPr algn="l">
              <a:lnSpc>
                <a:spcPts val="2800"/>
              </a:lnSpc>
            </a:pPr>
            <a:r>
              <a:rPr lang="en-US" sz="2000">
                <a:solidFill>
                  <a:srgbClr val="504C44"/>
                </a:solidFill>
                <a:latin typeface="Inter"/>
                <a:ea typeface="Inter"/>
                <a:cs typeface="Inter"/>
                <a:sym typeface="Inter"/>
              </a:rPr>
              <a:t>Brook, C. (2024, May 2). Source code security best practices to protect against theft. Digital Guardian. https://www.digitalguardian.com/blog/source-code-security-best-practices-protect-against-theft </a:t>
            </a:r>
          </a:p>
        </p:txBody>
      </p:sp>
      <p:sp>
        <p:nvSpPr>
          <p:cNvPr name="TextBox 12" id="12"/>
          <p:cNvSpPr txBox="true"/>
          <p:nvPr/>
        </p:nvSpPr>
        <p:spPr>
          <a:xfrm rot="0">
            <a:off x="2963799" y="5979273"/>
            <a:ext cx="11381944" cy="701675"/>
          </a:xfrm>
          <a:prstGeom prst="rect">
            <a:avLst/>
          </a:prstGeom>
        </p:spPr>
        <p:txBody>
          <a:bodyPr anchor="t" rtlCol="false" tIns="0" lIns="0" bIns="0" rIns="0">
            <a:spAutoFit/>
          </a:bodyPr>
          <a:lstStyle/>
          <a:p>
            <a:pPr algn="l">
              <a:lnSpc>
                <a:spcPts val="2800"/>
              </a:lnSpc>
            </a:pPr>
            <a:r>
              <a:rPr lang="en-US" sz="2000">
                <a:solidFill>
                  <a:srgbClr val="504C44"/>
                </a:solidFill>
                <a:latin typeface="Inter"/>
                <a:ea typeface="Inter"/>
                <a:cs typeface="Inter"/>
                <a:sym typeface="Inter"/>
              </a:rPr>
              <a:t>Protect your code repository. NCSC. (n.d.). https://www.ncsc.gov.uk/collection/developers-collection/principles/protect-your-code-repository </a:t>
            </a:r>
          </a:p>
        </p:txBody>
      </p:sp>
      <p:sp>
        <p:nvSpPr>
          <p:cNvPr name="TextBox 13" id="13"/>
          <p:cNvSpPr txBox="true"/>
          <p:nvPr/>
        </p:nvSpPr>
        <p:spPr>
          <a:xfrm rot="0">
            <a:off x="2963799" y="7194060"/>
            <a:ext cx="11381944" cy="701675"/>
          </a:xfrm>
          <a:prstGeom prst="rect">
            <a:avLst/>
          </a:prstGeom>
        </p:spPr>
        <p:txBody>
          <a:bodyPr anchor="t" rtlCol="false" tIns="0" lIns="0" bIns="0" rIns="0">
            <a:spAutoFit/>
          </a:bodyPr>
          <a:lstStyle/>
          <a:p>
            <a:pPr algn="l">
              <a:lnSpc>
                <a:spcPts val="2800"/>
              </a:lnSpc>
            </a:pPr>
            <a:r>
              <a:rPr lang="en-US" sz="2000">
                <a:solidFill>
                  <a:srgbClr val="504C44"/>
                </a:solidFill>
                <a:latin typeface="Inter"/>
                <a:ea typeface="Inter"/>
                <a:cs typeface="Inter"/>
                <a:sym typeface="Inter"/>
              </a:rPr>
              <a:t>Securing source code in repositories is essential: How to get started. Snyk. (2023, November 16). https://snyk.io/learn/securing-source-code-repositories/ </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2781592" y="3811074"/>
            <a:ext cx="5827114" cy="349250"/>
          </a:xfrm>
          <a:prstGeom prst="rect">
            <a:avLst/>
          </a:prstGeom>
        </p:spPr>
        <p:txBody>
          <a:bodyPr anchor="t" rtlCol="false" tIns="0" lIns="0" bIns="0" rIns="0">
            <a:spAutoFit/>
          </a:bodyPr>
          <a:lstStyle/>
          <a:p>
            <a:pPr algn="l">
              <a:lnSpc>
                <a:spcPts val="2800"/>
              </a:lnSpc>
            </a:pPr>
            <a:r>
              <a:rPr lang="en-US" sz="2000">
                <a:solidFill>
                  <a:srgbClr val="504C44"/>
                </a:solidFill>
                <a:latin typeface="Inter"/>
                <a:ea typeface="Inter"/>
                <a:cs typeface="Inter"/>
                <a:sym typeface="Inter"/>
              </a:rPr>
              <a:t>Code Repositories</a:t>
            </a:r>
          </a:p>
        </p:txBody>
      </p:sp>
      <p:sp>
        <p:nvSpPr>
          <p:cNvPr name="TextBox 3" id="3"/>
          <p:cNvSpPr txBox="true"/>
          <p:nvPr/>
        </p:nvSpPr>
        <p:spPr>
          <a:xfrm rot="0">
            <a:off x="1646482" y="3492605"/>
            <a:ext cx="1135110" cy="929037"/>
          </a:xfrm>
          <a:prstGeom prst="rect">
            <a:avLst/>
          </a:prstGeom>
        </p:spPr>
        <p:txBody>
          <a:bodyPr anchor="t" rtlCol="false" tIns="0" lIns="0" bIns="0" rIns="0">
            <a:spAutoFit/>
          </a:bodyPr>
          <a:lstStyle/>
          <a:p>
            <a:pPr algn="ctr">
              <a:lnSpc>
                <a:spcPts val="7593"/>
              </a:lnSpc>
            </a:pPr>
            <a:r>
              <a:rPr lang="en-US" sz="5423">
                <a:solidFill>
                  <a:srgbClr val="504C44">
                    <a:alpha val="19608"/>
                  </a:srgbClr>
                </a:solidFill>
                <a:latin typeface="Inter"/>
                <a:ea typeface="Inter"/>
                <a:cs typeface="Inter"/>
                <a:sym typeface="Inter"/>
              </a:rPr>
              <a:t>01</a:t>
            </a:r>
          </a:p>
        </p:txBody>
      </p:sp>
      <p:sp>
        <p:nvSpPr>
          <p:cNvPr name="TextBox 4" id="4"/>
          <p:cNvSpPr txBox="true"/>
          <p:nvPr/>
        </p:nvSpPr>
        <p:spPr>
          <a:xfrm rot="0">
            <a:off x="1646482" y="4702537"/>
            <a:ext cx="1135110" cy="929037"/>
          </a:xfrm>
          <a:prstGeom prst="rect">
            <a:avLst/>
          </a:prstGeom>
        </p:spPr>
        <p:txBody>
          <a:bodyPr anchor="t" rtlCol="false" tIns="0" lIns="0" bIns="0" rIns="0">
            <a:spAutoFit/>
          </a:bodyPr>
          <a:lstStyle/>
          <a:p>
            <a:pPr algn="ctr">
              <a:lnSpc>
                <a:spcPts val="7593"/>
              </a:lnSpc>
            </a:pPr>
            <a:r>
              <a:rPr lang="en-US" sz="5423">
                <a:solidFill>
                  <a:srgbClr val="504C44">
                    <a:alpha val="19608"/>
                  </a:srgbClr>
                </a:solidFill>
                <a:latin typeface="Inter"/>
                <a:ea typeface="Inter"/>
                <a:cs typeface="Inter"/>
                <a:sym typeface="Inter"/>
              </a:rPr>
              <a:t>02</a:t>
            </a:r>
          </a:p>
        </p:txBody>
      </p:sp>
      <p:sp>
        <p:nvSpPr>
          <p:cNvPr name="TextBox 5" id="5"/>
          <p:cNvSpPr txBox="true"/>
          <p:nvPr/>
        </p:nvSpPr>
        <p:spPr>
          <a:xfrm rot="0">
            <a:off x="1646482" y="5915387"/>
            <a:ext cx="1135110" cy="929037"/>
          </a:xfrm>
          <a:prstGeom prst="rect">
            <a:avLst/>
          </a:prstGeom>
        </p:spPr>
        <p:txBody>
          <a:bodyPr anchor="t" rtlCol="false" tIns="0" lIns="0" bIns="0" rIns="0">
            <a:spAutoFit/>
          </a:bodyPr>
          <a:lstStyle/>
          <a:p>
            <a:pPr algn="ctr">
              <a:lnSpc>
                <a:spcPts val="7593"/>
              </a:lnSpc>
            </a:pPr>
            <a:r>
              <a:rPr lang="en-US" sz="5423">
                <a:solidFill>
                  <a:srgbClr val="504C44">
                    <a:alpha val="19608"/>
                  </a:srgbClr>
                </a:solidFill>
                <a:latin typeface="Inter"/>
                <a:ea typeface="Inter"/>
                <a:cs typeface="Inter"/>
                <a:sym typeface="Inter"/>
              </a:rPr>
              <a:t>03</a:t>
            </a:r>
          </a:p>
        </p:txBody>
      </p:sp>
      <p:sp>
        <p:nvSpPr>
          <p:cNvPr name="TextBox 6" id="6"/>
          <p:cNvSpPr txBox="true"/>
          <p:nvPr/>
        </p:nvSpPr>
        <p:spPr>
          <a:xfrm rot="0">
            <a:off x="1646482" y="7128237"/>
            <a:ext cx="1135110" cy="929037"/>
          </a:xfrm>
          <a:prstGeom prst="rect">
            <a:avLst/>
          </a:prstGeom>
        </p:spPr>
        <p:txBody>
          <a:bodyPr anchor="t" rtlCol="false" tIns="0" lIns="0" bIns="0" rIns="0">
            <a:spAutoFit/>
          </a:bodyPr>
          <a:lstStyle/>
          <a:p>
            <a:pPr algn="ctr">
              <a:lnSpc>
                <a:spcPts val="7593"/>
              </a:lnSpc>
            </a:pPr>
            <a:r>
              <a:rPr lang="en-US" sz="5423">
                <a:solidFill>
                  <a:srgbClr val="504C44">
                    <a:alpha val="19608"/>
                  </a:srgbClr>
                </a:solidFill>
                <a:latin typeface="Inter"/>
                <a:ea typeface="Inter"/>
                <a:cs typeface="Inter"/>
                <a:sym typeface="Inter"/>
              </a:rPr>
              <a:t>04</a:t>
            </a:r>
          </a:p>
        </p:txBody>
      </p:sp>
      <p:sp>
        <p:nvSpPr>
          <p:cNvPr name="TextBox 7" id="7"/>
          <p:cNvSpPr txBox="true"/>
          <p:nvPr/>
        </p:nvSpPr>
        <p:spPr>
          <a:xfrm rot="0">
            <a:off x="4421981" y="2163050"/>
            <a:ext cx="9244012" cy="669925"/>
          </a:xfrm>
          <a:prstGeom prst="rect">
            <a:avLst/>
          </a:prstGeom>
        </p:spPr>
        <p:txBody>
          <a:bodyPr anchor="t" rtlCol="false" tIns="0" lIns="0" bIns="0" rIns="0">
            <a:spAutoFit/>
          </a:bodyPr>
          <a:lstStyle/>
          <a:p>
            <a:pPr algn="ctr">
              <a:lnSpc>
                <a:spcPts val="5599"/>
              </a:lnSpc>
            </a:pPr>
            <a:r>
              <a:rPr lang="en-US" sz="3999" spc="799">
                <a:solidFill>
                  <a:srgbClr val="504C44"/>
                </a:solidFill>
                <a:latin typeface="Baskerville Display PT"/>
                <a:ea typeface="Baskerville Display PT"/>
                <a:cs typeface="Baskerville Display PT"/>
                <a:sym typeface="Baskerville Display PT"/>
              </a:rPr>
              <a:t>TABLE OF CONTENTS</a:t>
            </a:r>
          </a:p>
        </p:txBody>
      </p:sp>
      <p:sp>
        <p:nvSpPr>
          <p:cNvPr name="TextBox 8" id="8"/>
          <p:cNvSpPr txBox="true"/>
          <p:nvPr/>
        </p:nvSpPr>
        <p:spPr>
          <a:xfrm rot="0">
            <a:off x="9478520" y="3492605"/>
            <a:ext cx="1135110" cy="929037"/>
          </a:xfrm>
          <a:prstGeom prst="rect">
            <a:avLst/>
          </a:prstGeom>
        </p:spPr>
        <p:txBody>
          <a:bodyPr anchor="t" rtlCol="false" tIns="0" lIns="0" bIns="0" rIns="0">
            <a:spAutoFit/>
          </a:bodyPr>
          <a:lstStyle/>
          <a:p>
            <a:pPr algn="ctr">
              <a:lnSpc>
                <a:spcPts val="7593"/>
              </a:lnSpc>
            </a:pPr>
            <a:r>
              <a:rPr lang="en-US" sz="5423">
                <a:solidFill>
                  <a:srgbClr val="504C44">
                    <a:alpha val="19608"/>
                  </a:srgbClr>
                </a:solidFill>
                <a:latin typeface="Inter"/>
                <a:ea typeface="Inter"/>
                <a:cs typeface="Inter"/>
                <a:sym typeface="Inter"/>
              </a:rPr>
              <a:t>05</a:t>
            </a:r>
          </a:p>
        </p:txBody>
      </p:sp>
      <p:sp>
        <p:nvSpPr>
          <p:cNvPr name="TextBox 9" id="9"/>
          <p:cNvSpPr txBox="true"/>
          <p:nvPr/>
        </p:nvSpPr>
        <p:spPr>
          <a:xfrm rot="0">
            <a:off x="9478520" y="4702537"/>
            <a:ext cx="1135110" cy="929037"/>
          </a:xfrm>
          <a:prstGeom prst="rect">
            <a:avLst/>
          </a:prstGeom>
        </p:spPr>
        <p:txBody>
          <a:bodyPr anchor="t" rtlCol="false" tIns="0" lIns="0" bIns="0" rIns="0">
            <a:spAutoFit/>
          </a:bodyPr>
          <a:lstStyle/>
          <a:p>
            <a:pPr algn="ctr">
              <a:lnSpc>
                <a:spcPts val="7593"/>
              </a:lnSpc>
            </a:pPr>
            <a:r>
              <a:rPr lang="en-US" sz="5423">
                <a:solidFill>
                  <a:srgbClr val="504C44">
                    <a:alpha val="19608"/>
                  </a:srgbClr>
                </a:solidFill>
                <a:latin typeface="Inter"/>
                <a:ea typeface="Inter"/>
                <a:cs typeface="Inter"/>
                <a:sym typeface="Inter"/>
              </a:rPr>
              <a:t>06</a:t>
            </a:r>
          </a:p>
        </p:txBody>
      </p:sp>
      <p:sp>
        <p:nvSpPr>
          <p:cNvPr name="TextBox 10" id="10"/>
          <p:cNvSpPr txBox="true"/>
          <p:nvPr/>
        </p:nvSpPr>
        <p:spPr>
          <a:xfrm rot="0">
            <a:off x="9478520" y="5915387"/>
            <a:ext cx="1135110" cy="929037"/>
          </a:xfrm>
          <a:prstGeom prst="rect">
            <a:avLst/>
          </a:prstGeom>
        </p:spPr>
        <p:txBody>
          <a:bodyPr anchor="t" rtlCol="false" tIns="0" lIns="0" bIns="0" rIns="0">
            <a:spAutoFit/>
          </a:bodyPr>
          <a:lstStyle/>
          <a:p>
            <a:pPr algn="ctr">
              <a:lnSpc>
                <a:spcPts val="7593"/>
              </a:lnSpc>
            </a:pPr>
            <a:r>
              <a:rPr lang="en-US" sz="5423">
                <a:solidFill>
                  <a:srgbClr val="504C44">
                    <a:alpha val="19608"/>
                  </a:srgbClr>
                </a:solidFill>
                <a:latin typeface="Inter"/>
                <a:ea typeface="Inter"/>
                <a:cs typeface="Inter"/>
                <a:sym typeface="Inter"/>
              </a:rPr>
              <a:t>07</a:t>
            </a:r>
          </a:p>
        </p:txBody>
      </p:sp>
      <p:sp>
        <p:nvSpPr>
          <p:cNvPr name="TextBox 11" id="11"/>
          <p:cNvSpPr txBox="true"/>
          <p:nvPr/>
        </p:nvSpPr>
        <p:spPr>
          <a:xfrm rot="0">
            <a:off x="9478520" y="7128237"/>
            <a:ext cx="1135110" cy="929037"/>
          </a:xfrm>
          <a:prstGeom prst="rect">
            <a:avLst/>
          </a:prstGeom>
        </p:spPr>
        <p:txBody>
          <a:bodyPr anchor="t" rtlCol="false" tIns="0" lIns="0" bIns="0" rIns="0">
            <a:spAutoFit/>
          </a:bodyPr>
          <a:lstStyle/>
          <a:p>
            <a:pPr algn="ctr">
              <a:lnSpc>
                <a:spcPts val="7593"/>
              </a:lnSpc>
            </a:pPr>
            <a:r>
              <a:rPr lang="en-US" sz="5423">
                <a:solidFill>
                  <a:srgbClr val="504C44">
                    <a:alpha val="19608"/>
                  </a:srgbClr>
                </a:solidFill>
                <a:latin typeface="Inter"/>
                <a:ea typeface="Inter"/>
                <a:cs typeface="Inter"/>
                <a:sym typeface="Inter"/>
              </a:rPr>
              <a:t>08</a:t>
            </a:r>
          </a:p>
        </p:txBody>
      </p:sp>
      <p:sp>
        <p:nvSpPr>
          <p:cNvPr name="TextBox 12" id="12"/>
          <p:cNvSpPr txBox="true"/>
          <p:nvPr/>
        </p:nvSpPr>
        <p:spPr>
          <a:xfrm rot="0">
            <a:off x="2781592" y="4945063"/>
            <a:ext cx="5827114" cy="349250"/>
          </a:xfrm>
          <a:prstGeom prst="rect">
            <a:avLst/>
          </a:prstGeom>
        </p:spPr>
        <p:txBody>
          <a:bodyPr anchor="t" rtlCol="false" tIns="0" lIns="0" bIns="0" rIns="0">
            <a:spAutoFit/>
          </a:bodyPr>
          <a:lstStyle/>
          <a:p>
            <a:pPr algn="l">
              <a:lnSpc>
                <a:spcPts val="2800"/>
              </a:lnSpc>
            </a:pPr>
            <a:r>
              <a:rPr lang="en-US" sz="2000">
                <a:solidFill>
                  <a:srgbClr val="504C44"/>
                </a:solidFill>
                <a:latin typeface="Inter"/>
                <a:ea typeface="Inter"/>
                <a:cs typeface="Inter"/>
                <a:sym typeface="Inter"/>
              </a:rPr>
              <a:t>Controls Overview</a:t>
            </a:r>
          </a:p>
        </p:txBody>
      </p:sp>
      <p:sp>
        <p:nvSpPr>
          <p:cNvPr name="TextBox 13" id="13"/>
          <p:cNvSpPr txBox="true"/>
          <p:nvPr/>
        </p:nvSpPr>
        <p:spPr>
          <a:xfrm rot="0">
            <a:off x="10613630" y="7446706"/>
            <a:ext cx="5827114" cy="349250"/>
          </a:xfrm>
          <a:prstGeom prst="rect">
            <a:avLst/>
          </a:prstGeom>
        </p:spPr>
        <p:txBody>
          <a:bodyPr anchor="t" rtlCol="false" tIns="0" lIns="0" bIns="0" rIns="0">
            <a:spAutoFit/>
          </a:bodyPr>
          <a:lstStyle/>
          <a:p>
            <a:pPr algn="l">
              <a:lnSpc>
                <a:spcPts val="2800"/>
              </a:lnSpc>
            </a:pPr>
            <a:r>
              <a:rPr lang="en-US" sz="2000">
                <a:solidFill>
                  <a:srgbClr val="504C44"/>
                </a:solidFill>
                <a:latin typeface="Inter"/>
                <a:ea typeface="Inter"/>
                <a:cs typeface="Inter"/>
                <a:sym typeface="Inter"/>
              </a:rPr>
              <a:t>Works Cited</a:t>
            </a:r>
          </a:p>
        </p:txBody>
      </p:sp>
      <p:sp>
        <p:nvSpPr>
          <p:cNvPr name="TextBox 14" id="14"/>
          <p:cNvSpPr txBox="true"/>
          <p:nvPr/>
        </p:nvSpPr>
        <p:spPr>
          <a:xfrm rot="0">
            <a:off x="10613630" y="5023924"/>
            <a:ext cx="5827114" cy="349250"/>
          </a:xfrm>
          <a:prstGeom prst="rect">
            <a:avLst/>
          </a:prstGeom>
        </p:spPr>
        <p:txBody>
          <a:bodyPr anchor="t" rtlCol="false" tIns="0" lIns="0" bIns="0" rIns="0">
            <a:spAutoFit/>
          </a:bodyPr>
          <a:lstStyle/>
          <a:p>
            <a:pPr algn="l">
              <a:lnSpc>
                <a:spcPts val="2800"/>
              </a:lnSpc>
            </a:pPr>
            <a:r>
              <a:rPr lang="en-US" sz="2000">
                <a:solidFill>
                  <a:srgbClr val="504C44"/>
                </a:solidFill>
                <a:latin typeface="Inter"/>
                <a:ea typeface="Inter"/>
                <a:cs typeface="Inter"/>
                <a:sym typeface="Inter"/>
              </a:rPr>
              <a:t>Hardware</a:t>
            </a:r>
          </a:p>
        </p:txBody>
      </p:sp>
      <p:sp>
        <p:nvSpPr>
          <p:cNvPr name="TextBox 15" id="15"/>
          <p:cNvSpPr txBox="true"/>
          <p:nvPr/>
        </p:nvSpPr>
        <p:spPr>
          <a:xfrm rot="0">
            <a:off x="10613630" y="3811074"/>
            <a:ext cx="5827114" cy="349250"/>
          </a:xfrm>
          <a:prstGeom prst="rect">
            <a:avLst/>
          </a:prstGeom>
        </p:spPr>
        <p:txBody>
          <a:bodyPr anchor="t" rtlCol="false" tIns="0" lIns="0" bIns="0" rIns="0">
            <a:spAutoFit/>
          </a:bodyPr>
          <a:lstStyle/>
          <a:p>
            <a:pPr algn="l">
              <a:lnSpc>
                <a:spcPts val="2800"/>
              </a:lnSpc>
            </a:pPr>
            <a:r>
              <a:rPr lang="en-US" sz="2000">
                <a:solidFill>
                  <a:srgbClr val="504C44"/>
                </a:solidFill>
                <a:latin typeface="Inter"/>
                <a:ea typeface="Inter"/>
                <a:cs typeface="Inter"/>
                <a:sym typeface="Inter"/>
              </a:rPr>
              <a:t>Software</a:t>
            </a:r>
          </a:p>
        </p:txBody>
      </p:sp>
      <p:sp>
        <p:nvSpPr>
          <p:cNvPr name="TextBox 16" id="16"/>
          <p:cNvSpPr txBox="true"/>
          <p:nvPr/>
        </p:nvSpPr>
        <p:spPr>
          <a:xfrm rot="0">
            <a:off x="2781592" y="7446706"/>
            <a:ext cx="5827114" cy="349250"/>
          </a:xfrm>
          <a:prstGeom prst="rect">
            <a:avLst/>
          </a:prstGeom>
        </p:spPr>
        <p:txBody>
          <a:bodyPr anchor="t" rtlCol="false" tIns="0" lIns="0" bIns="0" rIns="0">
            <a:spAutoFit/>
          </a:bodyPr>
          <a:lstStyle/>
          <a:p>
            <a:pPr algn="l">
              <a:lnSpc>
                <a:spcPts val="2800"/>
              </a:lnSpc>
            </a:pPr>
            <a:r>
              <a:rPr lang="en-US" sz="2000">
                <a:solidFill>
                  <a:srgbClr val="504C44"/>
                </a:solidFill>
                <a:latin typeface="Inter"/>
                <a:ea typeface="Inter"/>
                <a:cs typeface="Inter"/>
                <a:sym typeface="Inter"/>
              </a:rPr>
              <a:t>People</a:t>
            </a:r>
          </a:p>
        </p:txBody>
      </p:sp>
      <p:sp>
        <p:nvSpPr>
          <p:cNvPr name="TextBox 17" id="17"/>
          <p:cNvSpPr txBox="true"/>
          <p:nvPr/>
        </p:nvSpPr>
        <p:spPr>
          <a:xfrm rot="0">
            <a:off x="2781592" y="6233856"/>
            <a:ext cx="5827114" cy="349250"/>
          </a:xfrm>
          <a:prstGeom prst="rect">
            <a:avLst/>
          </a:prstGeom>
        </p:spPr>
        <p:txBody>
          <a:bodyPr anchor="t" rtlCol="false" tIns="0" lIns="0" bIns="0" rIns="0">
            <a:spAutoFit/>
          </a:bodyPr>
          <a:lstStyle/>
          <a:p>
            <a:pPr algn="l">
              <a:lnSpc>
                <a:spcPts val="2800"/>
              </a:lnSpc>
            </a:pPr>
            <a:r>
              <a:rPr lang="en-US" sz="2000">
                <a:solidFill>
                  <a:srgbClr val="504C44"/>
                </a:solidFill>
                <a:latin typeface="Inter"/>
                <a:ea typeface="Inter"/>
                <a:cs typeface="Inter"/>
                <a:sym typeface="Inter"/>
              </a:rPr>
              <a:t>Policies</a:t>
            </a:r>
          </a:p>
        </p:txBody>
      </p:sp>
      <p:sp>
        <p:nvSpPr>
          <p:cNvPr name="TextBox 18" id="18"/>
          <p:cNvSpPr txBox="true"/>
          <p:nvPr/>
        </p:nvSpPr>
        <p:spPr>
          <a:xfrm rot="0">
            <a:off x="10613630" y="6239949"/>
            <a:ext cx="5827114" cy="349250"/>
          </a:xfrm>
          <a:prstGeom prst="rect">
            <a:avLst/>
          </a:prstGeom>
        </p:spPr>
        <p:txBody>
          <a:bodyPr anchor="t" rtlCol="false" tIns="0" lIns="0" bIns="0" rIns="0">
            <a:spAutoFit/>
          </a:bodyPr>
          <a:lstStyle/>
          <a:p>
            <a:pPr algn="l">
              <a:lnSpc>
                <a:spcPts val="2800"/>
              </a:lnSpc>
            </a:pPr>
            <a:r>
              <a:rPr lang="en-US" sz="2000">
                <a:solidFill>
                  <a:srgbClr val="504C44"/>
                </a:solidFill>
                <a:latin typeface="Inter"/>
                <a:ea typeface="Inter"/>
                <a:cs typeface="Inter"/>
                <a:sym typeface="Inter"/>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005943" y="2530987"/>
            <a:ext cx="5224007" cy="5225027"/>
            <a:chOff x="0" y="0"/>
            <a:chExt cx="6965342" cy="6966702"/>
          </a:xfrm>
        </p:grpSpPr>
        <p:pic>
          <p:nvPicPr>
            <p:cNvPr name="Picture 3" id="3"/>
            <p:cNvPicPr>
              <a:picLocks noChangeAspect="true"/>
            </p:cNvPicPr>
            <p:nvPr/>
          </p:nvPicPr>
          <p:blipFill>
            <a:blip r:embed="rId2"/>
            <a:srcRect l="16694" t="0" r="16694" b="0"/>
            <a:stretch>
              <a:fillRect/>
            </a:stretch>
          </p:blipFill>
          <p:spPr>
            <a:xfrm flipH="false" flipV="false">
              <a:off x="0" y="0"/>
              <a:ext cx="6965342" cy="6966702"/>
            </a:xfrm>
            <a:prstGeom prst="rect">
              <a:avLst/>
            </a:prstGeom>
          </p:spPr>
        </p:pic>
      </p:grpSp>
      <p:sp>
        <p:nvSpPr>
          <p:cNvPr name="TextBox 4" id="4"/>
          <p:cNvSpPr txBox="true"/>
          <p:nvPr/>
        </p:nvSpPr>
        <p:spPr>
          <a:xfrm rot="0">
            <a:off x="8452317" y="1749505"/>
            <a:ext cx="6000364" cy="606425"/>
          </a:xfrm>
          <a:prstGeom prst="rect">
            <a:avLst/>
          </a:prstGeom>
        </p:spPr>
        <p:txBody>
          <a:bodyPr anchor="t" rtlCol="false" tIns="0" lIns="0" bIns="0" rIns="0">
            <a:spAutoFit/>
          </a:bodyPr>
          <a:lstStyle/>
          <a:p>
            <a:pPr algn="l">
              <a:lnSpc>
                <a:spcPts val="4900"/>
              </a:lnSpc>
            </a:pPr>
            <a:r>
              <a:rPr lang="en-US" sz="3500" spc="700">
                <a:solidFill>
                  <a:srgbClr val="504C44"/>
                </a:solidFill>
                <a:latin typeface="Baskerville Display PT"/>
                <a:ea typeface="Baskerville Display PT"/>
                <a:cs typeface="Baskerville Display PT"/>
                <a:sym typeface="Baskerville Display PT"/>
              </a:rPr>
              <a:t>CODE REPOSITORIES</a:t>
            </a:r>
          </a:p>
        </p:txBody>
      </p:sp>
      <p:sp>
        <p:nvSpPr>
          <p:cNvPr name="TextBox 5" id="5"/>
          <p:cNvSpPr txBox="true"/>
          <p:nvPr/>
        </p:nvSpPr>
        <p:spPr>
          <a:xfrm rot="0">
            <a:off x="8452317" y="2757170"/>
            <a:ext cx="6713943" cy="108585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Code repositories act as an all access journal that organizations can use to maintain and share their code.</a:t>
            </a:r>
          </a:p>
        </p:txBody>
      </p:sp>
      <p:sp>
        <p:nvSpPr>
          <p:cNvPr name="TextBox 6" id="6"/>
          <p:cNvSpPr txBox="true"/>
          <p:nvPr/>
        </p:nvSpPr>
        <p:spPr>
          <a:xfrm rot="0">
            <a:off x="8452317" y="4271645"/>
            <a:ext cx="6713943" cy="108585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These repositories also act as version control, allowing organizations to roll back versions as needed and to slowly implement new features.</a:t>
            </a:r>
          </a:p>
        </p:txBody>
      </p:sp>
      <p:sp>
        <p:nvSpPr>
          <p:cNvPr name="TextBox 7" id="7"/>
          <p:cNvSpPr txBox="true"/>
          <p:nvPr/>
        </p:nvSpPr>
        <p:spPr>
          <a:xfrm rot="0">
            <a:off x="8452317" y="5786120"/>
            <a:ext cx="6713943" cy="144780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As these repositories allow access to organizations code, it is important to ensure that best practices are followed to ensure they are secure.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492078" y="1880691"/>
            <a:ext cx="6910122" cy="1374775"/>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ea typeface="Baskerville Display PT"/>
                <a:cs typeface="Baskerville Display PT"/>
                <a:sym typeface="Baskerville Display PT"/>
              </a:rPr>
              <a:t>SECURITY CONTROL OVERVIEW</a:t>
            </a:r>
          </a:p>
        </p:txBody>
      </p:sp>
      <p:grpSp>
        <p:nvGrpSpPr>
          <p:cNvPr name="Group 3" id="3"/>
          <p:cNvGrpSpPr/>
          <p:nvPr/>
        </p:nvGrpSpPr>
        <p:grpSpPr>
          <a:xfrm rot="0">
            <a:off x="9795288" y="3223716"/>
            <a:ext cx="7464012" cy="3839568"/>
            <a:chOff x="0" y="0"/>
            <a:chExt cx="9952016" cy="5119424"/>
          </a:xfrm>
        </p:grpSpPr>
        <p:pic>
          <p:nvPicPr>
            <p:cNvPr name="Picture 4" id="4"/>
            <p:cNvPicPr>
              <a:picLocks noChangeAspect="true"/>
            </p:cNvPicPr>
            <p:nvPr/>
          </p:nvPicPr>
          <p:blipFill>
            <a:blip r:embed="rId2"/>
            <a:srcRect l="0" t="11395" r="0" b="11395"/>
            <a:stretch>
              <a:fillRect/>
            </a:stretch>
          </p:blipFill>
          <p:spPr>
            <a:xfrm flipH="false" flipV="false">
              <a:off x="0" y="0"/>
              <a:ext cx="9952016" cy="5119424"/>
            </a:xfrm>
            <a:prstGeom prst="rect">
              <a:avLst/>
            </a:prstGeom>
          </p:spPr>
        </p:pic>
      </p:grpSp>
      <p:sp>
        <p:nvSpPr>
          <p:cNvPr name="TextBox 5" id="5"/>
          <p:cNvSpPr txBox="true"/>
          <p:nvPr/>
        </p:nvSpPr>
        <p:spPr>
          <a:xfrm rot="0">
            <a:off x="1492078" y="3255466"/>
            <a:ext cx="6713943" cy="108585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There are various ways companies can work to secure their code repositories. These roughly can fall into four different approaches.</a:t>
            </a:r>
          </a:p>
        </p:txBody>
      </p:sp>
      <p:sp>
        <p:nvSpPr>
          <p:cNvPr name="TextBox 6" id="6"/>
          <p:cNvSpPr txBox="true"/>
          <p:nvPr/>
        </p:nvSpPr>
        <p:spPr>
          <a:xfrm rot="0">
            <a:off x="1492078" y="4769941"/>
            <a:ext cx="6713943" cy="723900"/>
          </a:xfrm>
          <a:prstGeom prst="rect">
            <a:avLst/>
          </a:prstGeom>
        </p:spPr>
        <p:txBody>
          <a:bodyPr anchor="t" rtlCol="false" tIns="0" lIns="0" bIns="0" rIns="0">
            <a:spAutoFit/>
          </a:bodyPr>
          <a:lstStyle/>
          <a:p>
            <a:pPr algn="l">
              <a:lnSpc>
                <a:spcPts val="2879"/>
              </a:lnSpc>
            </a:pPr>
            <a:r>
              <a:rPr lang="en-US" sz="2400" b="true">
                <a:solidFill>
                  <a:srgbClr val="545454"/>
                </a:solidFill>
                <a:latin typeface="DM Sans Bold"/>
                <a:ea typeface="DM Sans Bold"/>
                <a:cs typeface="DM Sans Bold"/>
                <a:sym typeface="DM Sans Bold"/>
              </a:rPr>
              <a:t>Policies:</a:t>
            </a:r>
            <a:r>
              <a:rPr lang="en-US" sz="2400">
                <a:solidFill>
                  <a:srgbClr val="545454"/>
                </a:solidFill>
                <a:latin typeface="DM Sans"/>
                <a:ea typeface="DM Sans"/>
                <a:cs typeface="DM Sans"/>
                <a:sym typeface="DM Sans"/>
              </a:rPr>
              <a:t> Internal and external organizational policies such as an incident response plan.</a:t>
            </a:r>
          </a:p>
        </p:txBody>
      </p:sp>
      <p:sp>
        <p:nvSpPr>
          <p:cNvPr name="TextBox 7" id="7"/>
          <p:cNvSpPr txBox="true"/>
          <p:nvPr/>
        </p:nvSpPr>
        <p:spPr>
          <a:xfrm rot="0">
            <a:off x="1492078" y="5794966"/>
            <a:ext cx="6713943" cy="723900"/>
          </a:xfrm>
          <a:prstGeom prst="rect">
            <a:avLst/>
          </a:prstGeom>
        </p:spPr>
        <p:txBody>
          <a:bodyPr anchor="t" rtlCol="false" tIns="0" lIns="0" bIns="0" rIns="0">
            <a:spAutoFit/>
          </a:bodyPr>
          <a:lstStyle/>
          <a:p>
            <a:pPr algn="l">
              <a:lnSpc>
                <a:spcPts val="2879"/>
              </a:lnSpc>
            </a:pPr>
            <a:r>
              <a:rPr lang="en-US" sz="2400" b="true">
                <a:solidFill>
                  <a:srgbClr val="545454"/>
                </a:solidFill>
                <a:latin typeface="DM Sans Bold"/>
                <a:ea typeface="DM Sans Bold"/>
                <a:cs typeface="DM Sans Bold"/>
                <a:sym typeface="DM Sans Bold"/>
              </a:rPr>
              <a:t>People:</a:t>
            </a:r>
            <a:r>
              <a:rPr lang="en-US" sz="2400">
                <a:solidFill>
                  <a:srgbClr val="545454"/>
                </a:solidFill>
                <a:latin typeface="DM Sans"/>
                <a:ea typeface="DM Sans"/>
                <a:cs typeface="DM Sans"/>
                <a:sym typeface="DM Sans"/>
              </a:rPr>
              <a:t> These can be the NDAs or other legal agreements with staff. </a:t>
            </a:r>
          </a:p>
        </p:txBody>
      </p:sp>
      <p:sp>
        <p:nvSpPr>
          <p:cNvPr name="TextBox 8" id="8"/>
          <p:cNvSpPr txBox="true"/>
          <p:nvPr/>
        </p:nvSpPr>
        <p:spPr>
          <a:xfrm rot="0">
            <a:off x="1492078" y="6823666"/>
            <a:ext cx="6713943" cy="361950"/>
          </a:xfrm>
          <a:prstGeom prst="rect">
            <a:avLst/>
          </a:prstGeom>
        </p:spPr>
        <p:txBody>
          <a:bodyPr anchor="t" rtlCol="false" tIns="0" lIns="0" bIns="0" rIns="0">
            <a:spAutoFit/>
          </a:bodyPr>
          <a:lstStyle/>
          <a:p>
            <a:pPr algn="l">
              <a:lnSpc>
                <a:spcPts val="2879"/>
              </a:lnSpc>
            </a:pPr>
            <a:r>
              <a:rPr lang="en-US" sz="2400" b="true">
                <a:solidFill>
                  <a:srgbClr val="545454"/>
                </a:solidFill>
                <a:latin typeface="DM Sans Bold"/>
                <a:ea typeface="DM Sans Bold"/>
                <a:cs typeface="DM Sans Bold"/>
                <a:sym typeface="DM Sans Bold"/>
              </a:rPr>
              <a:t>Software:</a:t>
            </a:r>
            <a:r>
              <a:rPr lang="en-US" sz="2400">
                <a:solidFill>
                  <a:srgbClr val="545454"/>
                </a:solidFill>
                <a:latin typeface="DM Sans"/>
                <a:ea typeface="DM Sans"/>
                <a:cs typeface="DM Sans"/>
                <a:sym typeface="DM Sans"/>
              </a:rPr>
              <a:t> Restricting access controls.</a:t>
            </a:r>
          </a:p>
        </p:txBody>
      </p:sp>
      <p:sp>
        <p:nvSpPr>
          <p:cNvPr name="TextBox 9" id="9"/>
          <p:cNvSpPr txBox="true"/>
          <p:nvPr/>
        </p:nvSpPr>
        <p:spPr>
          <a:xfrm rot="0">
            <a:off x="1492078" y="7852366"/>
            <a:ext cx="6713943" cy="723900"/>
          </a:xfrm>
          <a:prstGeom prst="rect">
            <a:avLst/>
          </a:prstGeom>
        </p:spPr>
        <p:txBody>
          <a:bodyPr anchor="t" rtlCol="false" tIns="0" lIns="0" bIns="0" rIns="0">
            <a:spAutoFit/>
          </a:bodyPr>
          <a:lstStyle/>
          <a:p>
            <a:pPr algn="l">
              <a:lnSpc>
                <a:spcPts val="2879"/>
              </a:lnSpc>
            </a:pPr>
            <a:r>
              <a:rPr lang="en-US" sz="2400" b="true">
                <a:solidFill>
                  <a:srgbClr val="545454"/>
                </a:solidFill>
                <a:latin typeface="DM Sans Bold"/>
                <a:ea typeface="DM Sans Bold"/>
                <a:cs typeface="DM Sans Bold"/>
                <a:sym typeface="DM Sans Bold"/>
              </a:rPr>
              <a:t>Hardware</a:t>
            </a:r>
            <a:r>
              <a:rPr lang="en-US" sz="2400">
                <a:solidFill>
                  <a:srgbClr val="545454"/>
                </a:solidFill>
                <a:latin typeface="DM Sans"/>
                <a:ea typeface="DM Sans"/>
                <a:cs typeface="DM Sans"/>
                <a:sym typeface="DM Sans"/>
              </a:rPr>
              <a:t> Offsite backups and secure endpoint devices assist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028700" y="1830464"/>
            <a:ext cx="4363094" cy="669925"/>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ea typeface="Baskerville Display PT"/>
                <a:cs typeface="Baskerville Display PT"/>
                <a:sym typeface="Baskerville Display PT"/>
              </a:rPr>
              <a:t>POLICIES</a:t>
            </a:r>
          </a:p>
        </p:txBody>
      </p:sp>
      <p:grpSp>
        <p:nvGrpSpPr>
          <p:cNvPr name="Group 3" id="3"/>
          <p:cNvGrpSpPr/>
          <p:nvPr/>
        </p:nvGrpSpPr>
        <p:grpSpPr>
          <a:xfrm rot="0">
            <a:off x="1028700" y="3605832"/>
            <a:ext cx="6747921" cy="2712332"/>
            <a:chOff x="0" y="0"/>
            <a:chExt cx="8997228" cy="3616443"/>
          </a:xfrm>
        </p:grpSpPr>
        <p:pic>
          <p:nvPicPr>
            <p:cNvPr name="Picture 4" id="4"/>
            <p:cNvPicPr>
              <a:picLocks noChangeAspect="true"/>
            </p:cNvPicPr>
            <p:nvPr/>
          </p:nvPicPr>
          <p:blipFill>
            <a:blip r:embed="rId2"/>
            <a:srcRect l="0" t="22038" r="0" b="22038"/>
            <a:stretch>
              <a:fillRect/>
            </a:stretch>
          </p:blipFill>
          <p:spPr>
            <a:xfrm flipH="false" flipV="false">
              <a:off x="0" y="0"/>
              <a:ext cx="8997228" cy="3616443"/>
            </a:xfrm>
            <a:prstGeom prst="rect">
              <a:avLst/>
            </a:prstGeom>
          </p:spPr>
        </p:pic>
      </p:grpSp>
      <p:sp>
        <p:nvSpPr>
          <p:cNvPr name="TextBox 5" id="5"/>
          <p:cNvSpPr txBox="true"/>
          <p:nvPr/>
        </p:nvSpPr>
        <p:spPr>
          <a:xfrm rot="0">
            <a:off x="8603047" y="3152248"/>
            <a:ext cx="6713943" cy="108585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Internal and external Policies can be applied to assist in ensuring code repositories are as secure as possible. </a:t>
            </a:r>
          </a:p>
        </p:txBody>
      </p:sp>
      <p:sp>
        <p:nvSpPr>
          <p:cNvPr name="TextBox 6" id="6"/>
          <p:cNvSpPr txBox="true"/>
          <p:nvPr/>
        </p:nvSpPr>
        <p:spPr>
          <a:xfrm rot="0">
            <a:off x="8603047" y="4508414"/>
            <a:ext cx="6713943" cy="180975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Some examples can be internal policies such as threat modeling, and incident response procedures. It is important to note that these policies should reflect local regulations and be updated frequently.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2453694" y="3086100"/>
            <a:ext cx="4805606" cy="4114800"/>
          </a:xfrm>
          <a:custGeom>
            <a:avLst/>
            <a:gdLst/>
            <a:ahLst/>
            <a:cxnLst/>
            <a:rect r="r" b="b" t="t" l="l"/>
            <a:pathLst>
              <a:path h="4114800" w="4805606">
                <a:moveTo>
                  <a:pt x="0" y="0"/>
                </a:moveTo>
                <a:lnTo>
                  <a:pt x="4805606" y="0"/>
                </a:lnTo>
                <a:lnTo>
                  <a:pt x="480560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830464"/>
            <a:ext cx="4363094" cy="669925"/>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ea typeface="Baskerville Display PT"/>
                <a:cs typeface="Baskerville Display PT"/>
                <a:sym typeface="Baskerville Display PT"/>
              </a:rPr>
              <a:t>PEOPLE</a:t>
            </a:r>
          </a:p>
        </p:txBody>
      </p:sp>
      <p:sp>
        <p:nvSpPr>
          <p:cNvPr name="TextBox 4" id="4"/>
          <p:cNvSpPr txBox="true"/>
          <p:nvPr/>
        </p:nvSpPr>
        <p:spPr>
          <a:xfrm rot="0">
            <a:off x="1028700" y="3200400"/>
            <a:ext cx="6713943" cy="1485900"/>
          </a:xfrm>
          <a:prstGeom prst="rect">
            <a:avLst/>
          </a:prstGeom>
        </p:spPr>
        <p:txBody>
          <a:bodyPr anchor="t" rtlCol="false" tIns="0" lIns="0" bIns="0" rIns="0">
            <a:spAutoFit/>
          </a:bodyPr>
          <a:lstStyle/>
          <a:p>
            <a:pPr algn="l">
              <a:lnSpc>
                <a:spcPts val="2999"/>
              </a:lnSpc>
            </a:pPr>
            <a:r>
              <a:rPr lang="en-US" sz="2499">
                <a:solidFill>
                  <a:srgbClr val="545454"/>
                </a:solidFill>
                <a:latin typeface="DM Sans"/>
                <a:ea typeface="DM Sans"/>
                <a:cs typeface="DM Sans"/>
                <a:sym typeface="DM Sans"/>
              </a:rPr>
              <a:t>The human element of software development cannot be overstated. Maintaining policies to assist in ensuring that the human element does not fail intentionally or unintentionally.</a:t>
            </a:r>
          </a:p>
        </p:txBody>
      </p:sp>
      <p:sp>
        <p:nvSpPr>
          <p:cNvPr name="TextBox 5" id="5"/>
          <p:cNvSpPr txBox="true"/>
          <p:nvPr/>
        </p:nvSpPr>
        <p:spPr>
          <a:xfrm rot="0">
            <a:off x="1028700" y="5229225"/>
            <a:ext cx="6713943" cy="1857375"/>
          </a:xfrm>
          <a:prstGeom prst="rect">
            <a:avLst/>
          </a:prstGeom>
        </p:spPr>
        <p:txBody>
          <a:bodyPr anchor="t" rtlCol="false" tIns="0" lIns="0" bIns="0" rIns="0">
            <a:spAutoFit/>
          </a:bodyPr>
          <a:lstStyle/>
          <a:p>
            <a:pPr algn="l">
              <a:lnSpc>
                <a:spcPts val="2999"/>
              </a:lnSpc>
            </a:pPr>
            <a:r>
              <a:rPr lang="en-US" sz="2499">
                <a:solidFill>
                  <a:srgbClr val="545454"/>
                </a:solidFill>
                <a:latin typeface="DM Sans"/>
                <a:ea typeface="DM Sans"/>
                <a:cs typeface="DM Sans"/>
                <a:sym typeface="DM Sans"/>
              </a:rPr>
              <a:t>To help mitigate the human element, legal agreements between employees and contractors such as NDAs can be used. These help mitigate any proprietary information being shared.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028700" y="1830464"/>
            <a:ext cx="4363094" cy="669925"/>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ea typeface="Baskerville Display PT"/>
                <a:cs typeface="Baskerville Display PT"/>
                <a:sym typeface="Baskerville Display PT"/>
              </a:rPr>
              <a:t>SOFTWARE</a:t>
            </a:r>
          </a:p>
        </p:txBody>
      </p:sp>
      <p:grpSp>
        <p:nvGrpSpPr>
          <p:cNvPr name="Group 3" id="3"/>
          <p:cNvGrpSpPr/>
          <p:nvPr/>
        </p:nvGrpSpPr>
        <p:grpSpPr>
          <a:xfrm rot="0">
            <a:off x="1028700" y="3514198"/>
            <a:ext cx="6747921" cy="3454992"/>
            <a:chOff x="0" y="0"/>
            <a:chExt cx="8997228" cy="4606656"/>
          </a:xfrm>
        </p:grpSpPr>
        <p:pic>
          <p:nvPicPr>
            <p:cNvPr name="Picture 4" id="4"/>
            <p:cNvPicPr>
              <a:picLocks noChangeAspect="true"/>
            </p:cNvPicPr>
            <p:nvPr/>
          </p:nvPicPr>
          <p:blipFill>
            <a:blip r:embed="rId2"/>
            <a:srcRect l="0" t="4488" r="0" b="4488"/>
            <a:stretch>
              <a:fillRect/>
            </a:stretch>
          </p:blipFill>
          <p:spPr>
            <a:xfrm flipH="false" flipV="false">
              <a:off x="0" y="0"/>
              <a:ext cx="8997228" cy="4606656"/>
            </a:xfrm>
            <a:prstGeom prst="rect">
              <a:avLst/>
            </a:prstGeom>
          </p:spPr>
        </p:pic>
      </p:grpSp>
      <p:sp>
        <p:nvSpPr>
          <p:cNvPr name="TextBox 5" id="5"/>
          <p:cNvSpPr txBox="true"/>
          <p:nvPr/>
        </p:nvSpPr>
        <p:spPr>
          <a:xfrm rot="0">
            <a:off x="8621613" y="2474692"/>
            <a:ext cx="6713943" cy="72390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Various software systems can be implemented to help secure code repositories.</a:t>
            </a:r>
          </a:p>
        </p:txBody>
      </p:sp>
      <p:sp>
        <p:nvSpPr>
          <p:cNvPr name="TextBox 6" id="6"/>
          <p:cNvSpPr txBox="true"/>
          <p:nvPr/>
        </p:nvSpPr>
        <p:spPr>
          <a:xfrm rot="0">
            <a:off x="8621613" y="3468908"/>
            <a:ext cx="6713943" cy="434340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Implementing access control such as pull requests so that new code that is not reviewed is pushed into the production branch. </a:t>
            </a:r>
          </a:p>
          <a:p>
            <a:pPr algn="l">
              <a:lnSpc>
                <a:spcPts val="2879"/>
              </a:lnSpc>
            </a:pPr>
            <a:r>
              <a:rPr lang="en-US" sz="2400">
                <a:solidFill>
                  <a:srgbClr val="545454"/>
                </a:solidFill>
                <a:latin typeface="DM Sans"/>
                <a:ea typeface="DM Sans"/>
                <a:cs typeface="DM Sans"/>
                <a:sym typeface="DM Sans"/>
              </a:rPr>
              <a:t>Encryption such as code signing or obfuscation of confidential information such as API keys or passwords are a must. Once an API key is on the internet or password, then everyone will have access to that API or password, necessitating a change across the entire application everywhere. </a:t>
            </a:r>
          </a:p>
          <a:p>
            <a:pPr algn="l">
              <a:lnSpc>
                <a:spcPts val="2879"/>
              </a:lnSpc>
            </a:pPr>
            <a:r>
              <a:rPr lang="en-US" sz="2400">
                <a:solidFill>
                  <a:srgbClr val="545454"/>
                </a:solidFill>
                <a:latin typeface="DM Sans"/>
                <a:ea typeface="DM Sans"/>
                <a:cs typeface="DM Sans"/>
                <a:sym typeface="DM Sans"/>
              </a:rPr>
              <a:t>Additionally, choosing a secure repository software such as Git is a must. </a:t>
            </a:r>
          </a:p>
        </p:txBody>
      </p:sp>
      <p:sp>
        <p:nvSpPr>
          <p:cNvPr name="TextBox 7" id="7"/>
          <p:cNvSpPr txBox="true"/>
          <p:nvPr/>
        </p:nvSpPr>
        <p:spPr>
          <a:xfrm rot="0">
            <a:off x="8621613" y="8079008"/>
            <a:ext cx="6713943" cy="144780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Continuous monitoring upon the repository for any pull requests, changes, or other items can help alert the appropriate parties when changes are made.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0601470" y="2779753"/>
            <a:ext cx="4727494" cy="4727494"/>
          </a:xfrm>
          <a:custGeom>
            <a:avLst/>
            <a:gdLst/>
            <a:ahLst/>
            <a:cxnLst/>
            <a:rect r="r" b="b" t="t" l="l"/>
            <a:pathLst>
              <a:path h="4727494" w="4727494">
                <a:moveTo>
                  <a:pt x="0" y="0"/>
                </a:moveTo>
                <a:lnTo>
                  <a:pt x="4727494" y="0"/>
                </a:lnTo>
                <a:lnTo>
                  <a:pt x="4727494" y="4727494"/>
                </a:lnTo>
                <a:lnTo>
                  <a:pt x="0" y="4727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830464"/>
            <a:ext cx="4363094" cy="669925"/>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ea typeface="Baskerville Display PT"/>
                <a:cs typeface="Baskerville Display PT"/>
                <a:sym typeface="Baskerville Display PT"/>
              </a:rPr>
              <a:t>HARDWARE</a:t>
            </a:r>
          </a:p>
        </p:txBody>
      </p:sp>
      <p:sp>
        <p:nvSpPr>
          <p:cNvPr name="TextBox 4" id="4"/>
          <p:cNvSpPr txBox="true"/>
          <p:nvPr/>
        </p:nvSpPr>
        <p:spPr>
          <a:xfrm rot="0">
            <a:off x="1028700" y="2779753"/>
            <a:ext cx="6713943" cy="1114425"/>
          </a:xfrm>
          <a:prstGeom prst="rect">
            <a:avLst/>
          </a:prstGeom>
        </p:spPr>
        <p:txBody>
          <a:bodyPr anchor="t" rtlCol="false" tIns="0" lIns="0" bIns="0" rIns="0">
            <a:spAutoFit/>
          </a:bodyPr>
          <a:lstStyle/>
          <a:p>
            <a:pPr algn="l">
              <a:lnSpc>
                <a:spcPts val="2999"/>
              </a:lnSpc>
            </a:pPr>
            <a:r>
              <a:rPr lang="en-US" sz="2499">
                <a:solidFill>
                  <a:srgbClr val="545454"/>
                </a:solidFill>
                <a:latin typeface="DM Sans"/>
                <a:ea typeface="DM Sans"/>
                <a:cs typeface="DM Sans"/>
                <a:sym typeface="DM Sans"/>
              </a:rPr>
              <a:t>One of the last items organizations can work to make their repositories as secure as possible is ensuring the hardware is secure.</a:t>
            </a:r>
          </a:p>
        </p:txBody>
      </p:sp>
      <p:sp>
        <p:nvSpPr>
          <p:cNvPr name="TextBox 5" id="5"/>
          <p:cNvSpPr txBox="true"/>
          <p:nvPr/>
        </p:nvSpPr>
        <p:spPr>
          <a:xfrm rot="0">
            <a:off x="1028700" y="4214812"/>
            <a:ext cx="6713943" cy="1114425"/>
          </a:xfrm>
          <a:prstGeom prst="rect">
            <a:avLst/>
          </a:prstGeom>
        </p:spPr>
        <p:txBody>
          <a:bodyPr anchor="t" rtlCol="false" tIns="0" lIns="0" bIns="0" rIns="0">
            <a:spAutoFit/>
          </a:bodyPr>
          <a:lstStyle/>
          <a:p>
            <a:pPr algn="l">
              <a:lnSpc>
                <a:spcPts val="2999"/>
              </a:lnSpc>
            </a:pPr>
            <a:r>
              <a:rPr lang="en-US" sz="2499">
                <a:solidFill>
                  <a:srgbClr val="545454"/>
                </a:solidFill>
                <a:latin typeface="DM Sans"/>
                <a:ea typeface="DM Sans"/>
                <a:cs typeface="DM Sans"/>
                <a:sym typeface="DM Sans"/>
              </a:rPr>
              <a:t>Ensuring endpoint devices that developers use to access the source are secure and trusted. </a:t>
            </a:r>
          </a:p>
        </p:txBody>
      </p:sp>
      <p:sp>
        <p:nvSpPr>
          <p:cNvPr name="TextBox 6" id="6"/>
          <p:cNvSpPr txBox="true"/>
          <p:nvPr/>
        </p:nvSpPr>
        <p:spPr>
          <a:xfrm rot="0">
            <a:off x="1028700" y="5653088"/>
            <a:ext cx="6713943" cy="1857375"/>
          </a:xfrm>
          <a:prstGeom prst="rect">
            <a:avLst/>
          </a:prstGeom>
        </p:spPr>
        <p:txBody>
          <a:bodyPr anchor="t" rtlCol="false" tIns="0" lIns="0" bIns="0" rIns="0">
            <a:spAutoFit/>
          </a:bodyPr>
          <a:lstStyle/>
          <a:p>
            <a:pPr algn="l">
              <a:lnSpc>
                <a:spcPts val="2999"/>
              </a:lnSpc>
            </a:pPr>
            <a:r>
              <a:rPr lang="en-US" sz="2499">
                <a:solidFill>
                  <a:srgbClr val="545454"/>
                </a:solidFill>
                <a:latin typeface="DM Sans"/>
                <a:ea typeface="DM Sans"/>
                <a:cs typeface="DM Sans"/>
                <a:sym typeface="DM Sans"/>
              </a:rPr>
              <a:t>Maintaining multiple off-site backups of software is a must. Whether that is on various cloud services or an off-site data center is dependent on the organization and their policies.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6328668" y="1849030"/>
            <a:ext cx="4363094" cy="669925"/>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ea typeface="Baskerville Display PT"/>
                <a:cs typeface="Baskerville Display PT"/>
                <a:sym typeface="Baskerville Display PT"/>
              </a:rPr>
              <a:t>CONCLUSION</a:t>
            </a:r>
          </a:p>
        </p:txBody>
      </p:sp>
      <p:grpSp>
        <p:nvGrpSpPr>
          <p:cNvPr name="Group 3" id="3"/>
          <p:cNvGrpSpPr/>
          <p:nvPr/>
        </p:nvGrpSpPr>
        <p:grpSpPr>
          <a:xfrm rot="0">
            <a:off x="1028700" y="3514198"/>
            <a:ext cx="6747921" cy="3454992"/>
            <a:chOff x="0" y="0"/>
            <a:chExt cx="8997228" cy="4606656"/>
          </a:xfrm>
        </p:grpSpPr>
        <p:pic>
          <p:nvPicPr>
            <p:cNvPr name="Picture 4" id="4"/>
            <p:cNvPicPr>
              <a:picLocks noChangeAspect="true"/>
            </p:cNvPicPr>
            <p:nvPr/>
          </p:nvPicPr>
          <p:blipFill>
            <a:blip r:embed="rId2"/>
            <a:srcRect l="0" t="11575" r="0" b="11575"/>
            <a:stretch>
              <a:fillRect/>
            </a:stretch>
          </p:blipFill>
          <p:spPr>
            <a:xfrm flipH="false" flipV="false">
              <a:off x="0" y="0"/>
              <a:ext cx="8997228" cy="4606656"/>
            </a:xfrm>
            <a:prstGeom prst="rect">
              <a:avLst/>
            </a:prstGeom>
          </p:spPr>
        </p:pic>
      </p:grpSp>
      <p:sp>
        <p:nvSpPr>
          <p:cNvPr name="TextBox 5" id="5"/>
          <p:cNvSpPr txBox="true"/>
          <p:nvPr/>
        </p:nvSpPr>
        <p:spPr>
          <a:xfrm rot="0">
            <a:off x="8510214" y="3514198"/>
            <a:ext cx="6713943" cy="108585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There are many different approaches to ensuring that an organization’s software repository is kept as secure as possible. </a:t>
            </a:r>
          </a:p>
        </p:txBody>
      </p:sp>
      <p:sp>
        <p:nvSpPr>
          <p:cNvPr name="TextBox 6" id="6"/>
          <p:cNvSpPr txBox="true"/>
          <p:nvPr/>
        </p:nvSpPr>
        <p:spPr>
          <a:xfrm rot="0">
            <a:off x="8510214" y="5143500"/>
            <a:ext cx="6713943" cy="253365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It is important to remember that not one of the past approaches is a standalone item. Each and every single one is needed to ensure that the code is secure. By maintaining vigilance and reviewing the internal and external sources of the repository, organizations can mitigate direct threats to the source code.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DAGSulfNVkE</dc:identifier>
  <dcterms:modified xsi:type="dcterms:W3CDTF">2011-08-01T06:04:30Z</dcterms:modified>
  <cp:revision>1</cp:revision>
  <dc:title>assignment-02</dc:title>
</cp:coreProperties>
</file>