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9753600" cy="14630400"/>
  <p:notesSz cx="6858000" cy="9144000"/>
  <p:embeddedFontLst>
    <p:embeddedFont>
      <p:font typeface="Cinzel" panose="00000500000000000000" pitchFamily="2" charset="0"/>
      <p:regular r:id="rId10"/>
    </p:embeddedFont>
    <p:embeddedFont>
      <p:font typeface="Cinzel Bold" panose="020B0604020202020204" charset="0"/>
      <p:regular r:id="rId11"/>
    </p:embeddedFont>
    <p:embeddedFont>
      <p:font typeface="Futura Bk BT" panose="020B0502020204020303" pitchFamily="34" charset="0"/>
      <p:regular r:id="rId12"/>
      <p:italic r:id="rId13"/>
    </p:embeddedFont>
    <p:embeddedFont>
      <p:font typeface="Futura Cyrillic Book" panose="020B0502020204020303" pitchFamily="34" charset="0"/>
      <p:regular r:id="rId14"/>
    </p:embeddedFont>
    <p:embeddedFont>
      <p:font typeface="Futura Cyrillic Demi" panose="020B0702020204020303" pitchFamily="34" charset="0"/>
      <p:regular r:id="rId15"/>
    </p:embeddedFont>
    <p:embeddedFont>
      <p:font typeface="Futura Cyrillic Heavy" panose="020B0802020204020303" pitchFamily="34" charset="0"/>
      <p:bold r:id="rId16"/>
    </p:embeddedFont>
    <p:embeddedFont>
      <p:font typeface="Futura Cyrillic Medium" panose="020B0602020204020303" pitchFamily="34" charset="0"/>
      <p:regular r:id="rId17"/>
    </p:embeddedFont>
    <p:embeddedFont>
      <p:font typeface="Futura PT Bold" panose="020B0604020202020204" charset="0"/>
      <p:regular r:id="rId18"/>
    </p:embeddedFont>
    <p:embeddedFont>
      <p:font typeface="Futura PT Light" panose="020B0604020202020204" charset="0"/>
      <p:regular r:id="rId19"/>
    </p:embeddedFont>
    <p:embeddedFont>
      <p:font typeface="Futura PT Medium" panose="020B0604020202020204" charset="0"/>
      <p:regular r:id="rId20"/>
    </p:embeddedFont>
    <p:embeddedFont>
      <p:font typeface="Futura Std Book" panose="020B0502020204020303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100" d="100"/>
          <a:sy n="100" d="100"/>
        </p:scale>
        <p:origin x="1780" y="-27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D365-19C3-7AE6-C913-F287FB721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2394374"/>
            <a:ext cx="7315200" cy="509354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A357C-55FB-EFEC-A20A-DAFAEF3E3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7684348"/>
            <a:ext cx="7315200" cy="3532292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FE6C7-A6B5-A154-37BF-0F5FB4D7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23052-7539-ADF3-F61E-64538067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395F3-490B-FFDB-ABF5-1FC07BEE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A9A2-F1C3-E85B-5AFF-428592A6A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029DE-5396-3046-96C8-99B8CB118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DCA8A-C491-3539-59FD-ADEA2398B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BE3C3-3AAB-4F45-DE4D-6335461E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4C6B7-1F94-B9DD-B7EF-D2B280F3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6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9979E4-727B-631D-12CB-F71FD9F04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79920" y="778933"/>
            <a:ext cx="210312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3B601-9B4E-5E2C-8797-AA208BB56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70560" y="778933"/>
            <a:ext cx="6187440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D5DCA-2F3A-5D1A-63D0-F38AB9E4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79BC7-57B5-ABA9-62D3-1964371DB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68C18-BC7E-2A3C-4577-A6569649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8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481D3-47E1-EE82-9C38-6E37AAAB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1784A-DB42-AF60-F482-C697D1E49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637E5-C763-E6E7-CDDB-2018AF9F4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CA002-1F2C-FCC5-E526-F09D63E2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DBAC3-2A3E-1586-A2A0-48FB62F9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3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3E0-4382-249F-413F-4F5BC4C6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" y="3647442"/>
            <a:ext cx="8412480" cy="608583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0A1D8-2999-A9E5-1E61-32E809E5E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" y="9790855"/>
            <a:ext cx="8412480" cy="32003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E8D34-1A1C-5433-C3D6-DCADB904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17D96-16B1-5286-4E62-B21CB6C8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72F0E-B89A-35B3-B5C7-399ECCD9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5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B67F-9D29-8588-5CCF-B6B62D04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F68A7-14A2-E117-9164-CD4750547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0560" y="3894667"/>
            <a:ext cx="414528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25D80-DE65-3F4F-1667-9A8734032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37760" y="3894667"/>
            <a:ext cx="414528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DA9EE-283D-5A52-D869-F02716CDF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540BF-9417-D896-D93D-A2E9797D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CBCCC-8924-4CB4-23F0-837343C2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6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ABAE4-FBED-EE56-CD6E-76B306EE5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830" y="778934"/>
            <a:ext cx="841248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F8787-6B13-D85D-A12F-1AEC3FCC4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831" y="3586481"/>
            <a:ext cx="4126230" cy="175767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7C0A4-D343-ABC0-CD6A-39530B473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1831" y="5344160"/>
            <a:ext cx="4126230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8A63A3-D4C6-D9FE-6D4F-0F08646B1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37760" y="3586481"/>
            <a:ext cx="4146550" cy="175767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BEE63E-38C9-F139-A596-7406694D5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37760" y="5344160"/>
            <a:ext cx="4146550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EE5C1E-F7C1-D79C-9401-6B753D20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BB579-B049-2888-3F10-6498653E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9E580F-95BA-4F25-3324-FB779050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7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4E62-F9F3-AA55-886F-C17463ABC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9E9095-CB72-0E13-B7C7-EDF93F19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15385-DB3B-D361-2AA6-07A91C42C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CE8C1-81CD-35BD-2987-8C2692F9C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6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66832-495E-AF12-78C6-EE604327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245302-6B06-C8A3-B879-B4548826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510BA-2A97-4C5A-29B4-281CFFE0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6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16BDB-727E-5675-8E39-CE540EF8D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831" y="975360"/>
            <a:ext cx="3145790" cy="34137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0309D-0690-9CA2-AF73-0BD961D46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6550" y="2106508"/>
            <a:ext cx="4937760" cy="10397067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8F3F7-7FFB-BB79-DB22-6C23A7FB1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1831" y="4389120"/>
            <a:ext cx="3145790" cy="8131388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37527-7EC5-5CB6-D360-94784FE3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328B5-0302-87AA-5DC9-0730A388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ED5DB-AA92-BE39-FD78-5B2D56DD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5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84633-0713-9E6F-1E81-ED095E291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831" y="975360"/>
            <a:ext cx="3145790" cy="34137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95530-842F-B956-EB39-A928D25F7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46550" y="2106508"/>
            <a:ext cx="4937760" cy="10397067"/>
          </a:xfrm>
        </p:spPr>
        <p:txBody>
          <a:bodyPr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E3F1A-F15C-B591-0AEE-B69EA512E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1831" y="4389120"/>
            <a:ext cx="3145790" cy="8131388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91216-20FC-0984-B1C8-98246D7D8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20B21-16D5-BE55-0301-1DCAEE7D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72EB7-3880-8A50-E197-F673EEFE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9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FFC378-2ADB-8333-8001-304606F38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778934"/>
            <a:ext cx="841248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81AA0-5804-60D9-5E6E-6DC392D64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560" y="3894667"/>
            <a:ext cx="841248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AB20F-A7F1-C4FE-0208-568CCF846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0560" y="13560215"/>
            <a:ext cx="21945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0C0AF-2653-8F78-636F-80344275B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30880" y="13560215"/>
            <a:ext cx="32918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A3F1B-E40F-C3EB-0F17-DD97C27A6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88480" y="13560215"/>
            <a:ext cx="21945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22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21636" y="2708016"/>
            <a:ext cx="7310328" cy="5806701"/>
            <a:chOff x="0" y="0"/>
            <a:chExt cx="9747104" cy="7742269"/>
          </a:xfrm>
        </p:grpSpPr>
        <p:grpSp>
          <p:nvGrpSpPr>
            <p:cNvPr id="3" name="Group 3"/>
            <p:cNvGrpSpPr/>
            <p:nvPr/>
          </p:nvGrpSpPr>
          <p:grpSpPr>
            <a:xfrm>
              <a:off x="1103463" y="4581656"/>
              <a:ext cx="7540179" cy="1452667"/>
              <a:chOff x="0" y="0"/>
              <a:chExt cx="1570871" cy="302639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570871" cy="302639"/>
              </a:xfrm>
              <a:custGeom>
                <a:avLst/>
                <a:gdLst/>
                <a:ahLst/>
                <a:cxnLst/>
                <a:rect l="l" t="t" r="r" b="b"/>
                <a:pathLst>
                  <a:path w="1570871" h="302639">
                    <a:moveTo>
                      <a:pt x="203200" y="0"/>
                    </a:moveTo>
                    <a:lnTo>
                      <a:pt x="1367671" y="0"/>
                    </a:lnTo>
                    <a:lnTo>
                      <a:pt x="1570871" y="302639"/>
                    </a:lnTo>
                    <a:lnTo>
                      <a:pt x="0" y="302639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C7A04A"/>
              </a:solidFill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127000" y="47625"/>
                <a:ext cx="1316871" cy="2550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499"/>
                  </a:lnSpc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2637154" y="4619184"/>
              <a:ext cx="4323588" cy="6447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060"/>
                </a:lnSpc>
                <a:spcBef>
                  <a:spcPct val="0"/>
                </a:spcBef>
              </a:pPr>
              <a:r>
                <a:rPr lang="en-US" sz="2900" b="1" u="none" strike="noStrike">
                  <a:solidFill>
                    <a:srgbClr val="063831"/>
                  </a:solidFill>
                  <a:latin typeface="Cinzel Bold"/>
                  <a:ea typeface="Cinzel Bold"/>
                  <a:cs typeface="Cinzel Bold"/>
                  <a:sym typeface="Cinzel Bold"/>
                </a:rPr>
                <a:t>TIER 1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709439" y="5346089"/>
              <a:ext cx="6328227" cy="4210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06"/>
                </a:lnSpc>
              </a:pPr>
              <a:r>
                <a:rPr lang="en-US" sz="2306">
                  <a:solidFill>
                    <a:srgbClr val="063831"/>
                  </a:solidFill>
                  <a:latin typeface="Futura PT Light"/>
                  <a:ea typeface="Futura PT Light"/>
                  <a:cs typeface="Futura PT Light"/>
                  <a:sym typeface="Futura PT Light"/>
                </a:rPr>
                <a:t>Important</a:t>
              </a:r>
              <a:r>
                <a:rPr lang="en-US" sz="2306" b="1">
                  <a:solidFill>
                    <a:srgbClr val="063831"/>
                  </a:solidFill>
                  <a:latin typeface="Futura PT Bold"/>
                  <a:ea typeface="Futura PT Bold"/>
                  <a:cs typeface="Futura PT Bold"/>
                  <a:sym typeface="Futura PT Bold"/>
                </a:rPr>
                <a:t> but not</a:t>
              </a:r>
              <a:r>
                <a:rPr lang="en-US" sz="2306">
                  <a:solidFill>
                    <a:srgbClr val="063831"/>
                  </a:solidFill>
                  <a:latin typeface="Futura PT Light"/>
                  <a:ea typeface="Futura PT Light"/>
                  <a:cs typeface="Futura PT Light"/>
                  <a:sym typeface="Futura PT Light"/>
                </a:rPr>
                <a:t> business critical</a:t>
              </a:r>
            </a:p>
          </p:txBody>
        </p:sp>
        <p:grpSp>
          <p:nvGrpSpPr>
            <p:cNvPr id="8" name="Group 8"/>
            <p:cNvGrpSpPr/>
            <p:nvPr/>
          </p:nvGrpSpPr>
          <p:grpSpPr>
            <a:xfrm>
              <a:off x="2143876" y="0"/>
              <a:ext cx="5459353" cy="4444916"/>
              <a:chOff x="0" y="0"/>
              <a:chExt cx="1137365" cy="926024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137365" cy="926024"/>
              </a:xfrm>
              <a:custGeom>
                <a:avLst/>
                <a:gdLst/>
                <a:ahLst/>
                <a:cxnLst/>
                <a:rect l="l" t="t" r="r" b="b"/>
                <a:pathLst>
                  <a:path w="1137365" h="926024">
                    <a:moveTo>
                      <a:pt x="568683" y="0"/>
                    </a:moveTo>
                    <a:lnTo>
                      <a:pt x="1137365" y="926024"/>
                    </a:lnTo>
                    <a:lnTo>
                      <a:pt x="0" y="926024"/>
                    </a:lnTo>
                    <a:lnTo>
                      <a:pt x="568683" y="0"/>
                    </a:lnTo>
                    <a:close/>
                  </a:path>
                </a:pathLst>
              </a:custGeom>
              <a:solidFill>
                <a:srgbClr val="0A1F44"/>
              </a:solidFill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177713" y="468040"/>
                <a:ext cx="781939" cy="39184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207"/>
                  </a:lnSpc>
                </a:pPr>
                <a:endParaRPr/>
              </a:p>
            </p:txBody>
          </p:sp>
        </p:grpSp>
        <p:sp>
          <p:nvSpPr>
            <p:cNvPr id="11" name="Freeform 11"/>
            <p:cNvSpPr/>
            <p:nvPr/>
          </p:nvSpPr>
          <p:spPr>
            <a:xfrm>
              <a:off x="4398447" y="720890"/>
              <a:ext cx="950211" cy="1268266"/>
            </a:xfrm>
            <a:custGeom>
              <a:avLst/>
              <a:gdLst/>
              <a:ahLst/>
              <a:cxnLst/>
              <a:rect l="l" t="t" r="r" b="b"/>
              <a:pathLst>
                <a:path w="950211" h="1268266">
                  <a:moveTo>
                    <a:pt x="0" y="0"/>
                  </a:moveTo>
                  <a:lnTo>
                    <a:pt x="950210" y="0"/>
                  </a:lnTo>
                  <a:lnTo>
                    <a:pt x="950210" y="1268266"/>
                  </a:lnTo>
                  <a:lnTo>
                    <a:pt x="0" y="12682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5049" t="-30759" r="-35049" b="-60523"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711729" y="2135206"/>
              <a:ext cx="6323647" cy="6447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60"/>
                </a:lnSpc>
                <a:spcBef>
                  <a:spcPct val="0"/>
                </a:spcBef>
              </a:pPr>
              <a:r>
                <a:rPr lang="en-US" sz="2900" b="1">
                  <a:solidFill>
                    <a:srgbClr val="E2B34B"/>
                  </a:solidFill>
                  <a:latin typeface="Cinzel Bold"/>
                  <a:ea typeface="Cinzel Bold"/>
                  <a:cs typeface="Cinzel Bold"/>
                  <a:sym typeface="Cinzel Bold"/>
                </a:rPr>
                <a:t>TIER 0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540274" y="2870461"/>
              <a:ext cx="4666557" cy="14039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85"/>
                </a:lnSpc>
              </a:pPr>
              <a:r>
                <a:rPr lang="en-US" sz="2303" b="1">
                  <a:solidFill>
                    <a:srgbClr val="C7A04A"/>
                  </a:solidFill>
                  <a:latin typeface="Futura PT Bold"/>
                  <a:ea typeface="Futura PT Bold"/>
                  <a:cs typeface="Futura PT Bold"/>
                  <a:sym typeface="Futura PT Bold"/>
                </a:rPr>
                <a:t>Business Critical</a:t>
              </a:r>
              <a:r>
                <a:rPr lang="en-US" sz="2303" b="1">
                  <a:solidFill>
                    <a:srgbClr val="C7A04A"/>
                  </a:solidFill>
                  <a:latin typeface="Futura PT Medium"/>
                  <a:ea typeface="Futura PT Medium"/>
                  <a:cs typeface="Futura PT Medium"/>
                  <a:sym typeface="Futura PT Medium"/>
                </a:rPr>
                <a:t> </a:t>
              </a:r>
            </a:p>
            <a:p>
              <a:pPr algn="ctr">
                <a:lnSpc>
                  <a:spcPts val="2207"/>
                </a:lnSpc>
              </a:pPr>
              <a:r>
                <a:rPr lang="en-US" sz="2207">
                  <a:solidFill>
                    <a:srgbClr val="C7A04A"/>
                  </a:solidFill>
                  <a:latin typeface="Futura PT Light"/>
                  <a:ea typeface="Futura PT Light"/>
                  <a:cs typeface="Futura PT Light"/>
                  <a:sym typeface="Futura PT Light"/>
                </a:rPr>
                <a:t>Data, Privileged Identities</a:t>
              </a:r>
            </a:p>
            <a:p>
              <a:pPr algn="ctr">
                <a:lnSpc>
                  <a:spcPts val="2207"/>
                </a:lnSpc>
              </a:pPr>
              <a:r>
                <a:rPr lang="en-US" sz="2207">
                  <a:solidFill>
                    <a:srgbClr val="C7A04A"/>
                  </a:solidFill>
                  <a:latin typeface="Futura PT Light"/>
                  <a:ea typeface="Futura PT Light"/>
                  <a:cs typeface="Futura PT Light"/>
                  <a:sym typeface="Futura PT Light"/>
                </a:rPr>
                <a:t> &amp; Intellectual Property </a:t>
              </a:r>
            </a:p>
          </p:txBody>
        </p:sp>
        <p:grpSp>
          <p:nvGrpSpPr>
            <p:cNvPr id="14" name="Group 14"/>
            <p:cNvGrpSpPr/>
            <p:nvPr/>
          </p:nvGrpSpPr>
          <p:grpSpPr>
            <a:xfrm>
              <a:off x="0" y="6212123"/>
              <a:ext cx="9747104" cy="1530146"/>
              <a:chOff x="0" y="0"/>
              <a:chExt cx="2030647" cy="31878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2030647" cy="318780"/>
              </a:xfrm>
              <a:custGeom>
                <a:avLst/>
                <a:gdLst/>
                <a:ahLst/>
                <a:cxnLst/>
                <a:rect l="l" t="t" r="r" b="b"/>
                <a:pathLst>
                  <a:path w="2030647" h="318780">
                    <a:moveTo>
                      <a:pt x="203200" y="0"/>
                    </a:moveTo>
                    <a:lnTo>
                      <a:pt x="1827447" y="0"/>
                    </a:lnTo>
                    <a:lnTo>
                      <a:pt x="2030647" y="318780"/>
                    </a:lnTo>
                    <a:lnTo>
                      <a:pt x="0" y="318780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192E22"/>
              </a:solidFill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127000" y="47625"/>
                <a:ext cx="1776647" cy="27115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499"/>
                  </a:lnSpc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1513788" y="6345473"/>
              <a:ext cx="6719528" cy="6447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060"/>
                </a:lnSpc>
                <a:spcBef>
                  <a:spcPct val="0"/>
                </a:spcBef>
              </a:pPr>
              <a:r>
                <a:rPr lang="en-US" sz="2900" b="1" u="none" strike="noStrike">
                  <a:solidFill>
                    <a:srgbClr val="A4ABA4"/>
                  </a:solidFill>
                  <a:latin typeface="Cinzel Bold"/>
                  <a:ea typeface="Cinzel Bold"/>
                  <a:cs typeface="Cinzel Bold"/>
                  <a:sym typeface="Cinzel Bold"/>
                </a:rPr>
                <a:t>TIER 2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244701" y="7066409"/>
              <a:ext cx="9257702" cy="4049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206"/>
                </a:lnSpc>
                <a:spcBef>
                  <a:spcPct val="0"/>
                </a:spcBef>
              </a:pPr>
              <a:r>
                <a:rPr lang="en-US" sz="2206">
                  <a:solidFill>
                    <a:srgbClr val="A4ABA4"/>
                  </a:solidFill>
                  <a:latin typeface="Futura PT Light"/>
                  <a:ea typeface="Futura PT Light"/>
                  <a:cs typeface="Futura PT Light"/>
                  <a:sym typeface="Futura PT Light"/>
                </a:rPr>
                <a:t>Standard </a:t>
              </a:r>
              <a:r>
                <a:rPr lang="en-US" sz="2206" u="none" strike="noStrike">
                  <a:solidFill>
                    <a:srgbClr val="A4ABA4"/>
                  </a:solidFill>
                  <a:latin typeface="Futura PT Light"/>
                  <a:ea typeface="Futura PT Light"/>
                  <a:cs typeface="Futura PT Light"/>
                  <a:sym typeface="Futura PT Light"/>
                </a:rPr>
                <a:t>Users, Low sensitivity data, Public Information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8131" y="3218892"/>
            <a:ext cx="9504286" cy="8221207"/>
          </a:xfrm>
          <a:custGeom>
            <a:avLst/>
            <a:gdLst/>
            <a:ahLst/>
            <a:cxnLst/>
            <a:rect l="l" t="t" r="r" b="b"/>
            <a:pathLst>
              <a:path w="9504286" h="8221207">
                <a:moveTo>
                  <a:pt x="0" y="0"/>
                </a:moveTo>
                <a:lnTo>
                  <a:pt x="9504285" y="0"/>
                </a:lnTo>
                <a:lnTo>
                  <a:pt x="9504285" y="8221207"/>
                </a:lnTo>
                <a:lnTo>
                  <a:pt x="0" y="82212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4325869" y="4153124"/>
            <a:ext cx="1068809" cy="821647"/>
          </a:xfrm>
          <a:custGeom>
            <a:avLst/>
            <a:gdLst/>
            <a:ahLst/>
            <a:cxnLst/>
            <a:rect l="l" t="t" r="r" b="b"/>
            <a:pathLst>
              <a:path w="1068809" h="821647">
                <a:moveTo>
                  <a:pt x="0" y="0"/>
                </a:moveTo>
                <a:lnTo>
                  <a:pt x="1068809" y="0"/>
                </a:lnTo>
                <a:lnTo>
                  <a:pt x="1068809" y="821646"/>
                </a:lnTo>
                <a:lnTo>
                  <a:pt x="0" y="8216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TextBox 4"/>
          <p:cNvSpPr txBox="1"/>
          <p:nvPr/>
        </p:nvSpPr>
        <p:spPr>
          <a:xfrm>
            <a:off x="215886" y="4832768"/>
            <a:ext cx="9288774" cy="9337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73"/>
              </a:lnSpc>
              <a:spcBef>
                <a:spcPct val="0"/>
              </a:spcBef>
            </a:pPr>
            <a:r>
              <a:rPr lang="en-US" sz="5480" b="1">
                <a:solidFill>
                  <a:srgbClr val="FFFFFF"/>
                </a:solidFill>
                <a:latin typeface="Futura PT Bold"/>
                <a:ea typeface="Futura PT Bold"/>
                <a:cs typeface="Futura PT Bold"/>
                <a:sym typeface="Futura PT Bold"/>
              </a:rPr>
              <a:t>TIER 0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15886" y="6110993"/>
            <a:ext cx="9288774" cy="9337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73"/>
              </a:lnSpc>
              <a:spcBef>
                <a:spcPct val="0"/>
              </a:spcBef>
            </a:pPr>
            <a:r>
              <a:rPr lang="en-US" sz="5480" b="1">
                <a:solidFill>
                  <a:srgbClr val="0A1F44"/>
                </a:solidFill>
                <a:latin typeface="Futura PT Bold"/>
                <a:ea typeface="Futura PT Bold"/>
                <a:cs typeface="Futura PT Bold"/>
                <a:sym typeface="Futura PT Bold"/>
              </a:rPr>
              <a:t>TIER 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5886" y="8840257"/>
            <a:ext cx="9288774" cy="9337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73"/>
              </a:lnSpc>
              <a:spcBef>
                <a:spcPct val="0"/>
              </a:spcBef>
            </a:pPr>
            <a:r>
              <a:rPr lang="en-US" sz="5480" b="1">
                <a:solidFill>
                  <a:srgbClr val="0A1F44"/>
                </a:solidFill>
                <a:latin typeface="Futura PT Bold"/>
                <a:ea typeface="Futura PT Bold"/>
                <a:cs typeface="Futura PT Bold"/>
                <a:sym typeface="Futura PT Bold"/>
              </a:rPr>
              <a:t>TIER 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783789" y="7120969"/>
            <a:ext cx="4152968" cy="1283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82"/>
              </a:lnSpc>
            </a:pPr>
            <a:r>
              <a:rPr lang="en-US" sz="4982">
                <a:solidFill>
                  <a:srgbClr val="000000"/>
                </a:solidFill>
                <a:latin typeface="Futura PT Light"/>
                <a:ea typeface="Futura PT Light"/>
                <a:cs typeface="Futura PT Light"/>
                <a:sym typeface="Futura PT Light"/>
              </a:rPr>
              <a:t>important but not</a:t>
            </a:r>
          </a:p>
          <a:p>
            <a:pPr algn="ctr">
              <a:lnSpc>
                <a:spcPts val="4883"/>
              </a:lnSpc>
            </a:pPr>
            <a:r>
              <a:rPr lang="en-US" sz="4883">
                <a:solidFill>
                  <a:srgbClr val="000000"/>
                </a:solidFill>
                <a:latin typeface="Futura PT Light"/>
                <a:ea typeface="Futura PT Light"/>
                <a:cs typeface="Futura PT Light"/>
                <a:sym typeface="Futura PT Light"/>
              </a:rPr>
              <a:t>business critical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68777" y="9924270"/>
            <a:ext cx="6182993" cy="667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82"/>
              </a:lnSpc>
            </a:pPr>
            <a:r>
              <a:rPr lang="en-US" sz="4982">
                <a:solidFill>
                  <a:srgbClr val="000000"/>
                </a:solidFill>
                <a:latin typeface="Futura PT Light"/>
                <a:ea typeface="Futura PT Light"/>
                <a:cs typeface="Futura PT Light"/>
                <a:sym typeface="Futura PT Light"/>
              </a:rPr>
              <a:t>User / Public Information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8131" y="3190301"/>
            <a:ext cx="9537339" cy="8249798"/>
            <a:chOff x="0" y="0"/>
            <a:chExt cx="12716452" cy="109997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716452" cy="10999731"/>
            </a:xfrm>
            <a:custGeom>
              <a:avLst/>
              <a:gdLst/>
              <a:ahLst/>
              <a:cxnLst/>
              <a:rect l="l" t="t" r="r" b="b"/>
              <a:pathLst>
                <a:path w="12716452" h="10999731">
                  <a:moveTo>
                    <a:pt x="0" y="0"/>
                  </a:moveTo>
                  <a:lnTo>
                    <a:pt x="12716452" y="0"/>
                  </a:lnTo>
                  <a:lnTo>
                    <a:pt x="12716452" y="10999731"/>
                  </a:lnTo>
                  <a:lnTo>
                    <a:pt x="0" y="109997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Freeform 4"/>
            <p:cNvSpPr/>
            <p:nvPr/>
          </p:nvSpPr>
          <p:spPr>
            <a:xfrm>
              <a:off x="5643209" y="1249974"/>
              <a:ext cx="1430034" cy="1099339"/>
            </a:xfrm>
            <a:custGeom>
              <a:avLst/>
              <a:gdLst/>
              <a:ahLst/>
              <a:cxnLst/>
              <a:rect l="l" t="t" r="r" b="b"/>
              <a:pathLst>
                <a:path w="1430034" h="1099339">
                  <a:moveTo>
                    <a:pt x="0" y="0"/>
                  </a:moveTo>
                  <a:lnTo>
                    <a:pt x="1430034" y="0"/>
                  </a:lnTo>
                  <a:lnTo>
                    <a:pt x="1430034" y="1099339"/>
                  </a:lnTo>
                  <a:lnTo>
                    <a:pt x="0" y="10993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44174" y="2194729"/>
              <a:ext cx="12428104" cy="12139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699"/>
                </a:lnSpc>
                <a:spcBef>
                  <a:spcPct val="0"/>
                </a:spcBef>
              </a:pPr>
              <a:r>
                <a:rPr lang="en-US" sz="5499" b="1">
                  <a:solidFill>
                    <a:srgbClr val="000000"/>
                  </a:solidFill>
                  <a:latin typeface="Futura PT Bold"/>
                  <a:ea typeface="Futura PT Bold"/>
                  <a:cs typeface="Futura PT Bold"/>
                  <a:sym typeface="Futura PT Bold"/>
                </a:rPr>
                <a:t>TIER 0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44174" y="3904957"/>
              <a:ext cx="12428104" cy="12139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699"/>
                </a:lnSpc>
                <a:spcBef>
                  <a:spcPct val="0"/>
                </a:spcBef>
              </a:pPr>
              <a:r>
                <a:rPr lang="en-US" sz="5499" b="1">
                  <a:solidFill>
                    <a:srgbClr val="0A1F44"/>
                  </a:solidFill>
                  <a:latin typeface="Futura PT Bold"/>
                  <a:ea typeface="Futura PT Bold"/>
                  <a:cs typeface="Futura PT Bold"/>
                  <a:sym typeface="Futura PT Bold"/>
                </a:rPr>
                <a:t>TIER 1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44174" y="7556630"/>
              <a:ext cx="12428104" cy="12139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699"/>
                </a:lnSpc>
                <a:spcBef>
                  <a:spcPct val="0"/>
                </a:spcBef>
              </a:pPr>
              <a:r>
                <a:rPr lang="en-US" sz="5499" b="1">
                  <a:solidFill>
                    <a:srgbClr val="0A1F44"/>
                  </a:solidFill>
                  <a:latin typeface="Futura PT Bold"/>
                  <a:ea typeface="Futura PT Bold"/>
                  <a:cs typeface="Futura PT Bold"/>
                  <a:sym typeface="Futura PT Bold"/>
                </a:rPr>
                <a:t>TIER 2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3579952" y="5201415"/>
              <a:ext cx="5556548" cy="1736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99"/>
                </a:lnSpc>
              </a:pPr>
              <a:r>
                <a:rPr lang="en-US" sz="4999">
                  <a:solidFill>
                    <a:srgbClr val="000000"/>
                  </a:solidFill>
                  <a:latin typeface="Futura PT Light"/>
                  <a:ea typeface="Futura PT Light"/>
                  <a:cs typeface="Futura PT Light"/>
                  <a:sym typeface="Futura PT Light"/>
                </a:rPr>
                <a:t>important but not</a:t>
              </a:r>
            </a:p>
            <a:p>
              <a:pPr algn="ctr">
                <a:lnSpc>
                  <a:spcPts val="4899"/>
                </a:lnSpc>
              </a:pPr>
              <a:r>
                <a:rPr lang="en-US" sz="4899">
                  <a:solidFill>
                    <a:srgbClr val="000000"/>
                  </a:solidFill>
                  <a:latin typeface="Futura PT Light"/>
                  <a:ea typeface="Futura PT Light"/>
                  <a:cs typeface="Futura PT Light"/>
                  <a:sym typeface="Futura PT Light"/>
                </a:rPr>
                <a:t>business critical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221896" y="8952149"/>
              <a:ext cx="8272661" cy="9122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99"/>
                </a:lnSpc>
              </a:pPr>
              <a:r>
                <a:rPr lang="en-US" sz="4999">
                  <a:solidFill>
                    <a:srgbClr val="000000"/>
                  </a:solidFill>
                  <a:latin typeface="Futura PT Light"/>
                  <a:ea typeface="Futura PT Light"/>
                  <a:cs typeface="Futura PT Light"/>
                  <a:sym typeface="Futura PT Light"/>
                </a:rPr>
                <a:t>User / Public Information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8131" y="3190301"/>
            <a:ext cx="9537339" cy="8249798"/>
            <a:chOff x="0" y="0"/>
            <a:chExt cx="12716452" cy="109997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716452" cy="10999731"/>
            </a:xfrm>
            <a:custGeom>
              <a:avLst/>
              <a:gdLst/>
              <a:ahLst/>
              <a:cxnLst/>
              <a:rect l="l" t="t" r="r" b="b"/>
              <a:pathLst>
                <a:path w="12716452" h="10999731">
                  <a:moveTo>
                    <a:pt x="0" y="0"/>
                  </a:moveTo>
                  <a:lnTo>
                    <a:pt x="12716452" y="0"/>
                  </a:lnTo>
                  <a:lnTo>
                    <a:pt x="12716452" y="10999731"/>
                  </a:lnTo>
                  <a:lnTo>
                    <a:pt x="0" y="109997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Freeform 4"/>
            <p:cNvSpPr/>
            <p:nvPr/>
          </p:nvSpPr>
          <p:spPr>
            <a:xfrm>
              <a:off x="5643209" y="1249974"/>
              <a:ext cx="1430034" cy="1099339"/>
            </a:xfrm>
            <a:custGeom>
              <a:avLst/>
              <a:gdLst/>
              <a:ahLst/>
              <a:cxnLst/>
              <a:rect l="l" t="t" r="r" b="b"/>
              <a:pathLst>
                <a:path w="1430034" h="1099339">
                  <a:moveTo>
                    <a:pt x="0" y="0"/>
                  </a:moveTo>
                  <a:lnTo>
                    <a:pt x="1430034" y="0"/>
                  </a:lnTo>
                  <a:lnTo>
                    <a:pt x="1430034" y="1099339"/>
                  </a:lnTo>
                  <a:lnTo>
                    <a:pt x="0" y="10993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44174" y="2194729"/>
              <a:ext cx="12428104" cy="12139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699"/>
                </a:lnSpc>
                <a:spcBef>
                  <a:spcPct val="0"/>
                </a:spcBef>
              </a:pPr>
              <a:r>
                <a:rPr lang="en-US" sz="5499" b="1">
                  <a:solidFill>
                    <a:srgbClr val="000000"/>
                  </a:solidFill>
                  <a:latin typeface="Futura PT Bold"/>
                  <a:ea typeface="Futura PT Bold"/>
                  <a:cs typeface="Futura PT Bold"/>
                  <a:sym typeface="Futura PT Bold"/>
                </a:rPr>
                <a:t>TIER 0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44174" y="3904957"/>
              <a:ext cx="12428104" cy="12139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699"/>
                </a:lnSpc>
                <a:spcBef>
                  <a:spcPct val="0"/>
                </a:spcBef>
              </a:pPr>
              <a:r>
                <a:rPr lang="en-US" sz="5499" b="1">
                  <a:solidFill>
                    <a:srgbClr val="0A1F44"/>
                  </a:solidFill>
                  <a:latin typeface="Futura PT Bold"/>
                  <a:ea typeface="Futura PT Bold"/>
                  <a:cs typeface="Futura PT Bold"/>
                  <a:sym typeface="Futura PT Bold"/>
                </a:rPr>
                <a:t>TIER 1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44174" y="7556630"/>
              <a:ext cx="12428104" cy="12139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699"/>
                </a:lnSpc>
                <a:spcBef>
                  <a:spcPct val="0"/>
                </a:spcBef>
              </a:pPr>
              <a:r>
                <a:rPr lang="en-US" sz="5499" b="1">
                  <a:solidFill>
                    <a:srgbClr val="0A1F44"/>
                  </a:solidFill>
                  <a:latin typeface="Futura PT Bold"/>
                  <a:ea typeface="Futura PT Bold"/>
                  <a:cs typeface="Futura PT Bold"/>
                  <a:sym typeface="Futura PT Bold"/>
                </a:rPr>
                <a:t>TIER 2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3579952" y="5201415"/>
              <a:ext cx="5556548" cy="1736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99"/>
                </a:lnSpc>
              </a:pPr>
              <a:r>
                <a:rPr lang="en-US" sz="4999">
                  <a:solidFill>
                    <a:srgbClr val="000000"/>
                  </a:solidFill>
                  <a:latin typeface="Futura PT Light"/>
                  <a:ea typeface="Futura PT Light"/>
                  <a:cs typeface="Futura PT Light"/>
                  <a:sym typeface="Futura PT Light"/>
                </a:rPr>
                <a:t>important but not</a:t>
              </a:r>
            </a:p>
            <a:p>
              <a:pPr algn="ctr">
                <a:lnSpc>
                  <a:spcPts val="4899"/>
                </a:lnSpc>
              </a:pPr>
              <a:r>
                <a:rPr lang="en-US" sz="4899">
                  <a:solidFill>
                    <a:srgbClr val="000000"/>
                  </a:solidFill>
                  <a:latin typeface="Futura PT Light"/>
                  <a:ea typeface="Futura PT Light"/>
                  <a:cs typeface="Futura PT Light"/>
                  <a:sym typeface="Futura PT Light"/>
                </a:rPr>
                <a:t>business critical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221896" y="8952149"/>
              <a:ext cx="8272661" cy="9122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99"/>
                </a:lnSpc>
              </a:pPr>
              <a:r>
                <a:rPr lang="en-US" sz="4999">
                  <a:solidFill>
                    <a:srgbClr val="000000"/>
                  </a:solidFill>
                  <a:latin typeface="Futura PT Light"/>
                  <a:ea typeface="Futura PT Light"/>
                  <a:cs typeface="Futura PT Light"/>
                  <a:sym typeface="Futura PT Light"/>
                </a:rPr>
                <a:t>User / Public Information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AF6AC4BC-AB63-E5D6-CBD3-9CF92C39A0C6}"/>
              </a:ext>
            </a:extLst>
          </p:cNvPr>
          <p:cNvGrpSpPr/>
          <p:nvPr/>
        </p:nvGrpSpPr>
        <p:grpSpPr>
          <a:xfrm>
            <a:off x="2984223" y="4551543"/>
            <a:ext cx="4237057" cy="618597"/>
            <a:chOff x="2984223" y="4551543"/>
            <a:chExt cx="4237057" cy="6185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568E483-0B28-F6B7-6A58-230ADB5FA437}"/>
                </a:ext>
              </a:extLst>
            </p:cNvPr>
            <p:cNvSpPr txBox="1"/>
            <p:nvPr/>
          </p:nvSpPr>
          <p:spPr>
            <a:xfrm>
              <a:off x="2984223" y="4551543"/>
              <a:ext cx="423705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2100" b="1" spc="0" baseline="0" dirty="0">
                  <a:ln/>
                  <a:solidFill>
                    <a:schemeClr val="bg1"/>
                  </a:solidFill>
                  <a:latin typeface="Cinzel" panose="00000500000000000000" pitchFamily="2" charset="0"/>
                  <a:cs typeface="Arial"/>
                  <a:sym typeface="Arial"/>
                  <a:rtl val="0"/>
                </a:rPr>
                <a:t>Deepfake Defense Hierarchy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24902A-2699-DAA5-EC61-9C87D34F5916}"/>
                </a:ext>
              </a:extLst>
            </p:cNvPr>
            <p:cNvSpPr txBox="1"/>
            <p:nvPr/>
          </p:nvSpPr>
          <p:spPr>
            <a:xfrm>
              <a:off x="3167412" y="4893141"/>
              <a:ext cx="34724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200" spc="0" baseline="0" dirty="0">
                  <a:ln/>
                  <a:solidFill>
                    <a:schemeClr val="bg2"/>
                  </a:solidFill>
                  <a:latin typeface="Futura Cyrillic Heavy" panose="020B0802020204020303" pitchFamily="34" charset="0"/>
                  <a:cs typeface="Arial"/>
                  <a:sym typeface="Arial"/>
                  <a:rtl val="0"/>
                </a:rPr>
                <a:t>Crown Jewels Approach to Executive Protection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CB48B53-D213-6445-CE1A-0EDA17546A86}"/>
              </a:ext>
            </a:extLst>
          </p:cNvPr>
          <p:cNvGrpSpPr/>
          <p:nvPr/>
        </p:nvGrpSpPr>
        <p:grpSpPr>
          <a:xfrm>
            <a:off x="1884634" y="9358929"/>
            <a:ext cx="5984331" cy="485908"/>
            <a:chOff x="2808150" y="9358929"/>
            <a:chExt cx="3946724" cy="48590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2D0D5B6-EE70-CACB-DFBF-6C4355CA6DAE}"/>
                </a:ext>
              </a:extLst>
            </p:cNvPr>
            <p:cNvSpPr txBox="1"/>
            <p:nvPr/>
          </p:nvSpPr>
          <p:spPr>
            <a:xfrm>
              <a:off x="2808150" y="9358929"/>
              <a:ext cx="39467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900" b="1" spc="0" baseline="0" dirty="0">
                  <a:ln/>
                  <a:solidFill>
                    <a:srgbClr val="0A1F44"/>
                  </a:solidFill>
                  <a:latin typeface="Futura Cyrillic Demi" panose="020B0702020204020303" pitchFamily="34" charset="0"/>
                  <a:cs typeface="Arial"/>
                  <a:sym typeface="Arial"/>
                  <a:rtl val="0"/>
                </a:rPr>
                <a:t>Implementation: Tier 0 (30 days) → Tier 1 (90 days) → Tier 2 (180 days) | 78% attack reduction → 94% full protection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518DE4C-AD2F-E74E-5B80-25CEE392D730}"/>
                </a:ext>
              </a:extLst>
            </p:cNvPr>
            <p:cNvSpPr txBox="1"/>
            <p:nvPr/>
          </p:nvSpPr>
          <p:spPr>
            <a:xfrm>
              <a:off x="3842812" y="9629393"/>
              <a:ext cx="21473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800" spc="0" baseline="0" dirty="0">
                  <a:ln/>
                  <a:solidFill>
                    <a:schemeClr val="bg2"/>
                  </a:solidFill>
                  <a:latin typeface="Futura Cyrillic Medium" panose="020B0602020204020303" pitchFamily="34" charset="0"/>
                  <a:cs typeface="Arial"/>
                  <a:sym typeface="Arial"/>
                  <a:rtl val="0"/>
                </a:rPr>
                <a:t>© 2025 James Cameron | Big Rock Intelligence | Deepfake Defense Series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9E70037-275B-23D7-DDE9-BD36EA028FDF}"/>
              </a:ext>
            </a:extLst>
          </p:cNvPr>
          <p:cNvGrpSpPr/>
          <p:nvPr/>
        </p:nvGrpSpPr>
        <p:grpSpPr>
          <a:xfrm>
            <a:off x="2905320" y="6389119"/>
            <a:ext cx="3942960" cy="443072"/>
            <a:chOff x="3574012" y="6607580"/>
            <a:chExt cx="2605574" cy="54515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6BC6B54-792B-0C88-ED0C-0C906C78BF13}"/>
                </a:ext>
              </a:extLst>
            </p:cNvPr>
            <p:cNvSpPr/>
            <p:nvPr/>
          </p:nvSpPr>
          <p:spPr>
            <a:xfrm>
              <a:off x="3574012" y="6609324"/>
              <a:ext cx="2605574" cy="543406"/>
            </a:xfrm>
            <a:custGeom>
              <a:avLst/>
              <a:gdLst>
                <a:gd name="connsiteX0" fmla="*/ 381000 w 2286000"/>
                <a:gd name="connsiteY0" fmla="*/ 0 h 762000"/>
                <a:gd name="connsiteX1" fmla="*/ 1905000 w 2286000"/>
                <a:gd name="connsiteY1" fmla="*/ 0 h 762000"/>
                <a:gd name="connsiteX2" fmla="*/ 2286000 w 2286000"/>
                <a:gd name="connsiteY2" fmla="*/ 762000 h 762000"/>
                <a:gd name="connsiteX3" fmla="*/ 0 w 2286000"/>
                <a:gd name="connsiteY3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762000">
                  <a:moveTo>
                    <a:pt x="381000" y="0"/>
                  </a:moveTo>
                  <a:lnTo>
                    <a:pt x="1905000" y="0"/>
                  </a:lnTo>
                  <a:lnTo>
                    <a:pt x="2286000" y="762000"/>
                  </a:lnTo>
                  <a:lnTo>
                    <a:pt x="0" y="7620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0000">
                  <a:srgbClr val="E7C456"/>
                </a:gs>
                <a:gs pos="100000">
                  <a:srgbClr val="F4D03F"/>
                </a:gs>
              </a:gsLst>
              <a:lin ang="2700000" scaled="1"/>
            </a:gradFill>
            <a:ln w="19050" cap="flat">
              <a:solidFill>
                <a:srgbClr val="0A1F4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F7766E-B3DB-B5A7-B601-0288BC205A77}"/>
                </a:ext>
              </a:extLst>
            </p:cNvPr>
            <p:cNvSpPr txBox="1"/>
            <p:nvPr/>
          </p:nvSpPr>
          <p:spPr>
            <a:xfrm>
              <a:off x="4506373" y="6607580"/>
              <a:ext cx="740855" cy="267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500" b="1" spc="0" baseline="0" dirty="0">
                  <a:ln/>
                  <a:solidFill>
                    <a:srgbClr val="0A1F44"/>
                  </a:solidFill>
                  <a:latin typeface="Cinzel" panose="00000500000000000000" pitchFamily="2" charset="0"/>
                  <a:cs typeface="Arial"/>
                  <a:sym typeface="Arial"/>
                  <a:rtl val="0"/>
                </a:rPr>
                <a:t>TIER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75116D8-DD89-2252-A7A9-35BA7B18E219}"/>
                </a:ext>
              </a:extLst>
            </p:cNvPr>
            <p:cNvSpPr txBox="1"/>
            <p:nvPr/>
          </p:nvSpPr>
          <p:spPr>
            <a:xfrm>
              <a:off x="3976380" y="6816656"/>
              <a:ext cx="1800840" cy="219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b="1" spc="0" baseline="0" dirty="0">
                  <a:ln/>
                  <a:solidFill>
                    <a:srgbClr val="0A1F44"/>
                  </a:solidFill>
                  <a:latin typeface="Futura Cyrillic Book" panose="020B0502020204020303" pitchFamily="34" charset="0"/>
                  <a:cs typeface="Arial"/>
                  <a:sym typeface="Arial"/>
                  <a:rtl val="0"/>
                </a:rPr>
                <a:t>Important but not business critical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F9D5E14-1DD8-E261-B8BC-E5520F253B00}"/>
                </a:ext>
              </a:extLst>
            </p:cNvPr>
            <p:cNvSpPr txBox="1"/>
            <p:nvPr/>
          </p:nvSpPr>
          <p:spPr>
            <a:xfrm>
              <a:off x="3857751" y="6943724"/>
              <a:ext cx="2038099" cy="181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825" spc="0" baseline="0" dirty="0">
                  <a:ln/>
                  <a:solidFill>
                    <a:srgbClr val="0A1F44"/>
                  </a:solidFill>
                  <a:latin typeface="Futura Cyrillic Book" panose="020B0502020204020303" pitchFamily="34" charset="0"/>
                  <a:cs typeface="Arial"/>
                  <a:sym typeface="Arial"/>
                  <a:rtl val="0"/>
                </a:rPr>
                <a:t>Senior Management &amp; Department Heads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B2F5B2-ED6D-EBAE-0B9F-F77ED1439A29}"/>
              </a:ext>
            </a:extLst>
          </p:cNvPr>
          <p:cNvGrpSpPr/>
          <p:nvPr/>
        </p:nvGrpSpPr>
        <p:grpSpPr>
          <a:xfrm>
            <a:off x="1872751" y="6901951"/>
            <a:ext cx="5996214" cy="615721"/>
            <a:chOff x="2895599" y="7203820"/>
            <a:chExt cx="3962399" cy="67864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2FCA22-F483-A518-CC9B-70072960AC9A}"/>
                </a:ext>
              </a:extLst>
            </p:cNvPr>
            <p:cNvSpPr/>
            <p:nvPr/>
          </p:nvSpPr>
          <p:spPr>
            <a:xfrm>
              <a:off x="2895599" y="7203820"/>
              <a:ext cx="3962399" cy="678645"/>
            </a:xfrm>
            <a:custGeom>
              <a:avLst/>
              <a:gdLst>
                <a:gd name="connsiteX0" fmla="*/ 476250 w 2857500"/>
                <a:gd name="connsiteY0" fmla="*/ 0 h 762000"/>
                <a:gd name="connsiteX1" fmla="*/ 2381250 w 2857500"/>
                <a:gd name="connsiteY1" fmla="*/ 0 h 762000"/>
                <a:gd name="connsiteX2" fmla="*/ 2857500 w 2857500"/>
                <a:gd name="connsiteY2" fmla="*/ 762000 h 762000"/>
                <a:gd name="connsiteX3" fmla="*/ 0 w 2857500"/>
                <a:gd name="connsiteY3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00" h="762000">
                  <a:moveTo>
                    <a:pt x="476250" y="0"/>
                  </a:moveTo>
                  <a:lnTo>
                    <a:pt x="2381250" y="0"/>
                  </a:lnTo>
                  <a:lnTo>
                    <a:pt x="2857500" y="76200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chemeClr val="bg2"/>
            </a:solidFill>
            <a:ln w="190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A14D59-AD17-B383-CCC3-FB9070C045DC}"/>
                </a:ext>
              </a:extLst>
            </p:cNvPr>
            <p:cNvSpPr txBox="1"/>
            <p:nvPr/>
          </p:nvSpPr>
          <p:spPr>
            <a:xfrm>
              <a:off x="4501028" y="7209893"/>
              <a:ext cx="76174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500" b="1" spc="0" baseline="0" dirty="0">
                  <a:ln/>
                  <a:solidFill>
                    <a:schemeClr val="tx2"/>
                  </a:solidFill>
                  <a:latin typeface="Cinzel" panose="00000500000000000000" pitchFamily="2" charset="0"/>
                  <a:cs typeface="Arial"/>
                  <a:sym typeface="Arial"/>
                  <a:rtl val="0"/>
                </a:rPr>
                <a:t>TIER 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5529F96-ACB7-FF41-28BF-F19ED9DFC31C}"/>
                </a:ext>
              </a:extLst>
            </p:cNvPr>
            <p:cNvSpPr txBox="1"/>
            <p:nvPr/>
          </p:nvSpPr>
          <p:spPr>
            <a:xfrm>
              <a:off x="4076734" y="7454171"/>
              <a:ext cx="1610335" cy="288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spc="0" baseline="0" dirty="0">
                  <a:ln/>
                  <a:solidFill>
                    <a:srgbClr val="FFFFFF"/>
                  </a:solidFill>
                  <a:latin typeface="Futura Cyrillic Book" panose="020B0502020204020303" pitchFamily="34" charset="0"/>
                  <a:cs typeface="Arial"/>
                  <a:sym typeface="Arial"/>
                  <a:rtl val="0"/>
                </a:rPr>
                <a:t>Standard Users &amp; Public Communications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DBE07AF-2952-F250-8005-FCFD07338129}"/>
                </a:ext>
              </a:extLst>
            </p:cNvPr>
            <p:cNvSpPr txBox="1"/>
            <p:nvPr/>
          </p:nvSpPr>
          <p:spPr>
            <a:xfrm>
              <a:off x="4279061" y="7596791"/>
              <a:ext cx="1205685" cy="279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50" spc="0" baseline="0" dirty="0">
                  <a:ln/>
                  <a:solidFill>
                    <a:srgbClr val="FFFFFF"/>
                  </a:solidFill>
                  <a:latin typeface="Futura Cyrillic Book" panose="020B0502020204020303" pitchFamily="34" charset="0"/>
                  <a:cs typeface="Arial"/>
                  <a:sym typeface="Arial"/>
                  <a:rtl val="0"/>
                </a:rPr>
                <a:t>General Staff &amp; External Facing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DE336FE-6508-4B21-1244-CC21E7F97F9C}"/>
              </a:ext>
            </a:extLst>
          </p:cNvPr>
          <p:cNvGrpSpPr/>
          <p:nvPr/>
        </p:nvGrpSpPr>
        <p:grpSpPr>
          <a:xfrm>
            <a:off x="3572340" y="5263027"/>
            <a:ext cx="2603760" cy="1063276"/>
            <a:chOff x="3994392" y="5282535"/>
            <a:chExt cx="1764815" cy="128143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0D7D654-E6B9-291D-3C93-EE98646CD61E}"/>
                </a:ext>
              </a:extLst>
            </p:cNvPr>
            <p:cNvSpPr/>
            <p:nvPr/>
          </p:nvSpPr>
          <p:spPr>
            <a:xfrm>
              <a:off x="3994392" y="5282535"/>
              <a:ext cx="1764815" cy="1281438"/>
            </a:xfrm>
            <a:custGeom>
              <a:avLst/>
              <a:gdLst>
                <a:gd name="connsiteX0" fmla="*/ 952500 w 1905000"/>
                <a:gd name="connsiteY0" fmla="*/ 0 h 952500"/>
                <a:gd name="connsiteX1" fmla="*/ 0 w 1905000"/>
                <a:gd name="connsiteY1" fmla="*/ 952500 h 952500"/>
                <a:gd name="connsiteX2" fmla="*/ 1905000 w 1905000"/>
                <a:gd name="connsiteY2" fmla="*/ 95250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0" h="952500">
                  <a:moveTo>
                    <a:pt x="952500" y="0"/>
                  </a:moveTo>
                  <a:lnTo>
                    <a:pt x="0" y="952500"/>
                  </a:lnTo>
                  <a:lnTo>
                    <a:pt x="1905000" y="952500"/>
                  </a:lnTo>
                  <a:close/>
                </a:path>
              </a:pathLst>
            </a:custGeom>
            <a:gradFill>
              <a:gsLst>
                <a:gs pos="0">
                  <a:srgbClr val="0A1F44"/>
                </a:gs>
                <a:gs pos="50000">
                  <a:srgbClr val="122C57"/>
                </a:gs>
                <a:gs pos="100000">
                  <a:srgbClr val="1A3A6B"/>
                </a:gs>
              </a:gsLst>
              <a:lin ang="2700000" scaled="1"/>
            </a:gradFill>
            <a:ln w="19050" cap="flat">
              <a:solidFill>
                <a:srgbClr val="DAB86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D4D8AF-A303-B35D-4918-6686F98B5E79}"/>
                </a:ext>
              </a:extLst>
            </p:cNvPr>
            <p:cNvSpPr txBox="1"/>
            <p:nvPr/>
          </p:nvSpPr>
          <p:spPr>
            <a:xfrm>
              <a:off x="4468446" y="5928322"/>
              <a:ext cx="771365" cy="3231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CA" sz="1500" b="1" spc="0" baseline="0" dirty="0">
                  <a:ln/>
                  <a:solidFill>
                    <a:schemeClr val="accent1"/>
                  </a:solidFill>
                  <a:latin typeface="Cinzel" panose="00000500000000000000" pitchFamily="2" charset="0"/>
                  <a:cs typeface="Arial"/>
                  <a:sym typeface="Arial"/>
                  <a:rtl val="0"/>
                </a:rPr>
                <a:t>TIER 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9C26E8-B57F-8421-BF37-BA20BCC40E4B}"/>
                </a:ext>
              </a:extLst>
            </p:cNvPr>
            <p:cNvSpPr txBox="1"/>
            <p:nvPr/>
          </p:nvSpPr>
          <p:spPr>
            <a:xfrm>
              <a:off x="4158264" y="6204707"/>
              <a:ext cx="1391727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CA" sz="900" b="1" spc="0" baseline="0" dirty="0">
                  <a:ln/>
                  <a:solidFill>
                    <a:srgbClr val="FFFFFF"/>
                  </a:solidFill>
                  <a:latin typeface="Futura Cyrillic Book" panose="020B0502020204020303" pitchFamily="34" charset="0"/>
                  <a:cs typeface="Arial"/>
                  <a:sym typeface="Arial"/>
                  <a:rtl val="0"/>
                </a:rPr>
                <a:t>Business Critical Executives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61564B-9BE5-BEB4-B72D-53695303FE52}"/>
                </a:ext>
              </a:extLst>
            </p:cNvPr>
            <p:cNvSpPr txBox="1"/>
            <p:nvPr/>
          </p:nvSpPr>
          <p:spPr>
            <a:xfrm>
              <a:off x="4182834" y="6363851"/>
              <a:ext cx="1342588" cy="181619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CA" sz="825" spc="0" baseline="0" dirty="0">
                  <a:ln/>
                  <a:solidFill>
                    <a:srgbClr val="FFFFFF"/>
                  </a:solidFill>
                  <a:latin typeface="Futura Cyrillic Book" panose="020B0502020204020303" pitchFamily="34" charset="0"/>
                  <a:cs typeface="Arial"/>
                  <a:sym typeface="Arial"/>
                  <a:rtl val="0"/>
                </a:rPr>
                <a:t>C-Suite &amp; Board Members</a:t>
              </a:r>
            </a:p>
          </p:txBody>
        </p:sp>
        <p:sp>
          <p:nvSpPr>
            <p:cNvPr id="55" name="Freeform 2">
              <a:extLst>
                <a:ext uri="{FF2B5EF4-FFF2-40B4-BE49-F238E27FC236}">
                  <a16:creationId xmlns:a16="http://schemas.microsoft.com/office/drawing/2014/main" id="{30A8E028-247C-0905-7A02-EEE98C28A187}"/>
                </a:ext>
              </a:extLst>
            </p:cNvPr>
            <p:cNvSpPr/>
            <p:nvPr/>
          </p:nvSpPr>
          <p:spPr>
            <a:xfrm>
              <a:off x="4703477" y="5499864"/>
              <a:ext cx="301301" cy="374451"/>
            </a:xfrm>
            <a:custGeom>
              <a:avLst/>
              <a:gdLst/>
              <a:ahLst/>
              <a:cxnLst/>
              <a:rect l="l" t="t" r="r" b="b"/>
              <a:pathLst>
                <a:path w="2796773" h="3732913">
                  <a:moveTo>
                    <a:pt x="0" y="0"/>
                  </a:moveTo>
                  <a:lnTo>
                    <a:pt x="2796773" y="0"/>
                  </a:lnTo>
                  <a:lnTo>
                    <a:pt x="2796773" y="3732913"/>
                  </a:lnTo>
                  <a:lnTo>
                    <a:pt x="0" y="3732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5049" t="-30759" r="-35049" b="-60523"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8EC2D22-AC0F-62D3-E002-3E29953A1875}"/>
              </a:ext>
            </a:extLst>
          </p:cNvPr>
          <p:cNvGrpSpPr/>
          <p:nvPr/>
        </p:nvGrpSpPr>
        <p:grpSpPr>
          <a:xfrm>
            <a:off x="190500" y="8113972"/>
            <a:ext cx="9372600" cy="1163718"/>
            <a:chOff x="2015413" y="8113972"/>
            <a:chExt cx="6181320" cy="1163718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05643D3C-E473-AA5C-23C0-26E3918681BB}"/>
                </a:ext>
              </a:extLst>
            </p:cNvPr>
            <p:cNvGrpSpPr/>
            <p:nvPr/>
          </p:nvGrpSpPr>
          <p:grpSpPr>
            <a:xfrm>
              <a:off x="4045340" y="8123779"/>
              <a:ext cx="2000250" cy="1153911"/>
              <a:chOff x="4045340" y="8123779"/>
              <a:chExt cx="2000250" cy="1153911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C4AC3486-F6F1-260C-F056-98D2F36FA6BD}"/>
                  </a:ext>
                </a:extLst>
              </p:cNvPr>
              <p:cNvGrpSpPr/>
              <p:nvPr/>
            </p:nvGrpSpPr>
            <p:grpSpPr>
              <a:xfrm>
                <a:off x="4045340" y="8144716"/>
                <a:ext cx="2000250" cy="1132974"/>
                <a:chOff x="4903624" y="8038259"/>
                <a:chExt cx="2000250" cy="1428750"/>
              </a:xfrm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67D363E9-77FF-A38E-E4AE-F839AFBCD605}"/>
                    </a:ext>
                  </a:extLst>
                </p:cNvPr>
                <p:cNvSpPr/>
                <p:nvPr/>
              </p:nvSpPr>
              <p:spPr>
                <a:xfrm>
                  <a:off x="4903624" y="8038259"/>
                  <a:ext cx="2000250" cy="1428750"/>
                </a:xfrm>
                <a:custGeom>
                  <a:avLst/>
                  <a:gdLst>
                    <a:gd name="connsiteX0" fmla="*/ 1924050 w 2000250"/>
                    <a:gd name="connsiteY0" fmla="*/ 0 h 1428750"/>
                    <a:gd name="connsiteX1" fmla="*/ 2000250 w 2000250"/>
                    <a:gd name="connsiteY1" fmla="*/ 0 h 1428750"/>
                    <a:gd name="connsiteX2" fmla="*/ 2000250 w 2000250"/>
                    <a:gd name="connsiteY2" fmla="*/ 1428750 h 1428750"/>
                    <a:gd name="connsiteX3" fmla="*/ 1924050 w 2000250"/>
                    <a:gd name="connsiteY3" fmla="*/ 1428750 h 1428750"/>
                    <a:gd name="connsiteX4" fmla="*/ 76200 w 2000250"/>
                    <a:gd name="connsiteY4" fmla="*/ 1428750 h 1428750"/>
                    <a:gd name="connsiteX5" fmla="*/ 0 w 2000250"/>
                    <a:gd name="connsiteY5" fmla="*/ 1428750 h 1428750"/>
                    <a:gd name="connsiteX6" fmla="*/ 0 w 2000250"/>
                    <a:gd name="connsiteY6" fmla="*/ 0 h 1428750"/>
                    <a:gd name="connsiteX7" fmla="*/ 76200 w 2000250"/>
                    <a:gd name="connsiteY7" fmla="*/ 0 h 1428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00250" h="1428750">
                      <a:moveTo>
                        <a:pt x="1924050" y="0"/>
                      </a:moveTo>
                      <a:cubicBezTo>
                        <a:pt x="1966134" y="0"/>
                        <a:pt x="2000250" y="0"/>
                        <a:pt x="2000250" y="0"/>
                      </a:cubicBezTo>
                      <a:lnTo>
                        <a:pt x="2000250" y="1428750"/>
                      </a:lnTo>
                      <a:cubicBezTo>
                        <a:pt x="2000250" y="1428750"/>
                        <a:pt x="1966134" y="1428750"/>
                        <a:pt x="1924050" y="1428750"/>
                      </a:cubicBezTo>
                      <a:lnTo>
                        <a:pt x="76200" y="1428750"/>
                      </a:lnTo>
                      <a:cubicBezTo>
                        <a:pt x="34116" y="1428750"/>
                        <a:pt x="0" y="1428750"/>
                        <a:pt x="0" y="1428750"/>
                      </a:cubicBezTo>
                      <a:lnTo>
                        <a:pt x="0" y="0"/>
                      </a:lnTo>
                      <a:cubicBezTo>
                        <a:pt x="0" y="0"/>
                        <a:pt x="34116" y="0"/>
                        <a:pt x="762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DAB86E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A141B8FC-D307-B612-4291-D8B963DC55D4}"/>
                    </a:ext>
                  </a:extLst>
                </p:cNvPr>
                <p:cNvSpPr/>
                <p:nvPr/>
              </p:nvSpPr>
              <p:spPr>
                <a:xfrm>
                  <a:off x="4903624" y="8038259"/>
                  <a:ext cx="2000250" cy="238125"/>
                </a:xfrm>
                <a:custGeom>
                  <a:avLst/>
                  <a:gdLst>
                    <a:gd name="connsiteX0" fmla="*/ 1924050 w 2000250"/>
                    <a:gd name="connsiteY0" fmla="*/ 0 h 238125"/>
                    <a:gd name="connsiteX1" fmla="*/ 2000250 w 2000250"/>
                    <a:gd name="connsiteY1" fmla="*/ 0 h 238125"/>
                    <a:gd name="connsiteX2" fmla="*/ 2000250 w 2000250"/>
                    <a:gd name="connsiteY2" fmla="*/ 238125 h 238125"/>
                    <a:gd name="connsiteX3" fmla="*/ 1924050 w 2000250"/>
                    <a:gd name="connsiteY3" fmla="*/ 238125 h 238125"/>
                    <a:gd name="connsiteX4" fmla="*/ 76200 w 2000250"/>
                    <a:gd name="connsiteY4" fmla="*/ 238125 h 238125"/>
                    <a:gd name="connsiteX5" fmla="*/ 0 w 2000250"/>
                    <a:gd name="connsiteY5" fmla="*/ 238125 h 238125"/>
                    <a:gd name="connsiteX6" fmla="*/ 0 w 2000250"/>
                    <a:gd name="connsiteY6" fmla="*/ 0 h 238125"/>
                    <a:gd name="connsiteX7" fmla="*/ 76200 w 2000250"/>
                    <a:gd name="connsiteY7" fmla="*/ 0 h 238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00250" h="238125">
                      <a:moveTo>
                        <a:pt x="1924050" y="0"/>
                      </a:moveTo>
                      <a:cubicBezTo>
                        <a:pt x="1966134" y="0"/>
                        <a:pt x="2000250" y="0"/>
                        <a:pt x="2000250" y="0"/>
                      </a:cubicBezTo>
                      <a:lnTo>
                        <a:pt x="2000250" y="238125"/>
                      </a:lnTo>
                      <a:cubicBezTo>
                        <a:pt x="2000250" y="238125"/>
                        <a:pt x="1966134" y="238125"/>
                        <a:pt x="1924050" y="238125"/>
                      </a:cubicBezTo>
                      <a:lnTo>
                        <a:pt x="76200" y="238125"/>
                      </a:lnTo>
                      <a:cubicBezTo>
                        <a:pt x="34116" y="238125"/>
                        <a:pt x="0" y="238125"/>
                        <a:pt x="0" y="238125"/>
                      </a:cubicBezTo>
                      <a:lnTo>
                        <a:pt x="0" y="0"/>
                      </a:lnTo>
                      <a:cubicBezTo>
                        <a:pt x="0" y="0"/>
                        <a:pt x="34116" y="0"/>
                        <a:pt x="76200" y="0"/>
                      </a:cubicBezTo>
                      <a:close/>
                    </a:path>
                  </a:pathLst>
                </a:custGeom>
                <a:solidFill>
                  <a:srgbClr val="DAB86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1DB0771F-654B-B076-DEEE-7443E52A609B}"/>
                  </a:ext>
                </a:extLst>
              </p:cNvPr>
              <p:cNvGrpSpPr/>
              <p:nvPr/>
            </p:nvGrpSpPr>
            <p:grpSpPr>
              <a:xfrm>
                <a:off x="4070209" y="8123779"/>
                <a:ext cx="1884491" cy="1118100"/>
                <a:chOff x="4905670" y="8055497"/>
                <a:chExt cx="1649579" cy="1187289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8AA2948-D8B3-AE49-FA9C-96722EABA351}"/>
                    </a:ext>
                  </a:extLst>
                </p:cNvPr>
                <p:cNvSpPr txBox="1"/>
                <p:nvPr/>
              </p:nvSpPr>
              <p:spPr>
                <a:xfrm>
                  <a:off x="5148160" y="8055497"/>
                  <a:ext cx="1190178" cy="269628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l"/>
                  <a:r>
                    <a:rPr lang="en-CA" sz="1050" b="1" dirty="0">
                      <a:ln/>
                      <a:solidFill>
                        <a:schemeClr val="bg2"/>
                      </a:solidFill>
                      <a:latin typeface="Futura Cyrillic Demi" panose="020B0702020204020303" pitchFamily="34" charset="0"/>
                      <a:ea typeface="Segoe UI Emoji"/>
                      <a:cs typeface="Arial"/>
                      <a:sym typeface="Segoe UI Emoji"/>
                      <a:rtl val="0"/>
                    </a:rPr>
                    <a:t>⚖️</a:t>
                  </a:r>
                  <a:r>
                    <a:rPr lang="en-CA" sz="1050" b="1" dirty="0">
                      <a:ln/>
                      <a:solidFill>
                        <a:schemeClr val="bg2"/>
                      </a:solidFill>
                      <a:latin typeface="Futura Cyrillic Demi" panose="020B0702020204020303" pitchFamily="34" charset="0"/>
                      <a:ea typeface="Segoe UI Emoji"/>
                      <a:cs typeface="Arial"/>
                      <a:sym typeface="Arial"/>
                      <a:rtl val="0"/>
                    </a:rPr>
                    <a:t> TIER 1 Protection</a:t>
                  </a:r>
                </a:p>
              </p:txBody>
            </p: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29992FCC-25E6-949D-A469-7C0A4B188BB6}"/>
                    </a:ext>
                  </a:extLst>
                </p:cNvPr>
                <p:cNvGrpSpPr/>
                <p:nvPr/>
              </p:nvGrpSpPr>
              <p:grpSpPr>
                <a:xfrm>
                  <a:off x="4905670" y="8271904"/>
                  <a:ext cx="1649579" cy="970882"/>
                  <a:chOff x="4905670" y="8271904"/>
                  <a:chExt cx="1649579" cy="970882"/>
                </a:xfrm>
              </p:grpSpPr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EFA77E74-DA35-BAA4-5C07-EBE076BC6ACE}"/>
                      </a:ext>
                    </a:extLst>
                  </p:cNvPr>
                  <p:cNvSpPr txBox="1"/>
                  <p:nvPr/>
                </p:nvSpPr>
                <p:spPr>
                  <a:xfrm>
                    <a:off x="4907434" y="8271904"/>
                    <a:ext cx="852011" cy="232861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l"/>
                    <a:r>
                      <a:rPr lang="en-CA" sz="825" b="1" spc="0" baseline="0" dirty="0">
                        <a:ln/>
                        <a:solidFill>
                          <a:srgbClr val="0A1F44"/>
                        </a:solidFill>
                        <a:latin typeface="Futura Cyrillic Book" panose="020B0502020204020303" pitchFamily="34" charset="0"/>
                        <a:cs typeface="Arial"/>
                        <a:sym typeface="Arial"/>
                        <a:rtl val="0"/>
                      </a:rPr>
                      <a:t>Enhanced Security:</a:t>
                    </a: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54F0CFC8-76E1-1A64-D172-D02C003BDB0F}"/>
                      </a:ext>
                    </a:extLst>
                  </p:cNvPr>
                  <p:cNvSpPr txBox="1"/>
                  <p:nvPr/>
                </p:nvSpPr>
                <p:spPr>
                  <a:xfrm>
                    <a:off x="4907434" y="8423759"/>
                    <a:ext cx="1479809" cy="22060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l"/>
                    <a:r>
                      <a:rPr lang="en-CA" sz="750" spc="0" baseline="0" dirty="0">
                        <a:ln/>
                        <a:solidFill>
                          <a:srgbClr val="333333"/>
                        </a:solidFill>
                        <a:latin typeface="Futura Cyrillic Book" panose="020B0502020204020303" pitchFamily="34" charset="0"/>
                        <a:cs typeface="Arial"/>
                        <a:sym typeface="Arial"/>
                        <a:rtl val="0"/>
                      </a:rPr>
                      <a:t>• Streamlined verification</a:t>
                    </a: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49D74FF2-C487-2002-5DDD-27FB0BE8C4A2}"/>
                      </a:ext>
                    </a:extLst>
                  </p:cNvPr>
                  <p:cNvSpPr txBox="1"/>
                  <p:nvPr/>
                </p:nvSpPr>
                <p:spPr>
                  <a:xfrm>
                    <a:off x="4905673" y="8524536"/>
                    <a:ext cx="1649576" cy="22060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l"/>
                    <a:r>
                      <a:rPr lang="en-CA" sz="750" spc="0" baseline="0" dirty="0">
                        <a:ln/>
                        <a:solidFill>
                          <a:srgbClr val="333333"/>
                        </a:solidFill>
                        <a:latin typeface="Futura Cyrillic Book" panose="020B0502020204020303" pitchFamily="34" charset="0"/>
                        <a:cs typeface="Arial"/>
                        <a:sym typeface="Arial"/>
                        <a:rtl val="0"/>
                      </a:rPr>
                      <a:t>• Department-level protocols</a:t>
                    </a: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3DF3EEA-B2C0-E1D2-B1A6-EB71E40313AF}"/>
                      </a:ext>
                    </a:extLst>
                  </p:cNvPr>
                  <p:cNvSpPr txBox="1"/>
                  <p:nvPr/>
                </p:nvSpPr>
                <p:spPr>
                  <a:xfrm>
                    <a:off x="4905670" y="8634064"/>
                    <a:ext cx="1532356" cy="22060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l"/>
                    <a:r>
                      <a:rPr lang="en-CA" sz="750" spc="0" baseline="0" dirty="0">
                        <a:ln/>
                        <a:solidFill>
                          <a:srgbClr val="333333"/>
                        </a:solidFill>
                        <a:latin typeface="Futura Cyrillic Book" panose="020B0502020204020303" pitchFamily="34" charset="0"/>
                        <a:cs typeface="Arial"/>
                        <a:sym typeface="Arial"/>
                        <a:rtl val="0"/>
                      </a:rPr>
                      <a:t>• Regular training updates</a:t>
                    </a: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0C1352FC-7C44-2297-9380-78C861096555}"/>
                      </a:ext>
                    </a:extLst>
                  </p:cNvPr>
                  <p:cNvSpPr txBox="1"/>
                  <p:nvPr/>
                </p:nvSpPr>
                <p:spPr>
                  <a:xfrm>
                    <a:off x="4909178" y="8750781"/>
                    <a:ext cx="1344399" cy="22060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l"/>
                    <a:r>
                      <a:rPr lang="en-CA" sz="750" spc="0" baseline="0" dirty="0">
                        <a:ln/>
                        <a:solidFill>
                          <a:srgbClr val="333333"/>
                        </a:solidFill>
                        <a:latin typeface="Futura Cyrillic Book" panose="020B0502020204020303" pitchFamily="34" charset="0"/>
                        <a:cs typeface="Arial"/>
                        <a:sym typeface="Arial"/>
                        <a:rtl val="0"/>
                      </a:rPr>
                      <a:t>• Escalation pathways</a:t>
                    </a: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064E02E3-8655-3087-B620-EE352205D7FF}"/>
                      </a:ext>
                    </a:extLst>
                  </p:cNvPr>
                  <p:cNvSpPr txBox="1"/>
                  <p:nvPr/>
                </p:nvSpPr>
                <p:spPr>
                  <a:xfrm>
                    <a:off x="4914269" y="8922759"/>
                    <a:ext cx="1326285" cy="208349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l"/>
                    <a:r>
                      <a:rPr lang="en-CA" sz="675" i="1" spc="0" baseline="0" dirty="0">
                        <a:ln/>
                        <a:solidFill>
                          <a:srgbClr val="666666"/>
                        </a:solidFill>
                        <a:latin typeface="Futura Cyrillic Book" panose="020B0502020204020303" pitchFamily="34" charset="0"/>
                        <a:cs typeface="Arial"/>
                        <a:sym typeface="Arial"/>
                        <a:rtl val="0"/>
                      </a:rPr>
                      <a:t>Examples: VPs, Directors with significant</a:t>
                    </a: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72CE8405-0989-8218-8EAF-9C55B8B166E0}"/>
                      </a:ext>
                    </a:extLst>
                  </p:cNvPr>
                  <p:cNvSpPr txBox="1"/>
                  <p:nvPr/>
                </p:nvSpPr>
                <p:spPr>
                  <a:xfrm>
                    <a:off x="4924135" y="9034437"/>
                    <a:ext cx="951637" cy="208349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l"/>
                    <a:r>
                      <a:rPr lang="en-CA" sz="675" i="1" spc="0" baseline="0" dirty="0">
                        <a:ln/>
                        <a:solidFill>
                          <a:srgbClr val="666666"/>
                        </a:solidFill>
                        <a:latin typeface="Futura Cyrillic Book" panose="020B0502020204020303" pitchFamily="34" charset="0"/>
                        <a:cs typeface="Arial"/>
                        <a:sym typeface="Arial"/>
                        <a:rtl val="0"/>
                      </a:rPr>
                      <a:t>authority but contained risk</a:t>
                    </a:r>
                  </a:p>
                </p:txBody>
              </p:sp>
            </p:grpSp>
          </p:grp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22422D2-3C4C-61B0-6103-50A29A162902}"/>
                </a:ext>
              </a:extLst>
            </p:cNvPr>
            <p:cNvGrpSpPr/>
            <p:nvPr/>
          </p:nvGrpSpPr>
          <p:grpSpPr>
            <a:xfrm>
              <a:off x="6196483" y="8113972"/>
              <a:ext cx="2000250" cy="1163718"/>
              <a:chOff x="7237249" y="8020090"/>
              <a:chExt cx="2000250" cy="1446919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BB44174-FC5F-506A-94E9-C4BEB029A448}"/>
                  </a:ext>
                </a:extLst>
              </p:cNvPr>
              <p:cNvSpPr/>
              <p:nvPr/>
            </p:nvSpPr>
            <p:spPr>
              <a:xfrm>
                <a:off x="7237249" y="8038259"/>
                <a:ext cx="2000250" cy="1428750"/>
              </a:xfrm>
              <a:custGeom>
                <a:avLst/>
                <a:gdLst>
                  <a:gd name="connsiteX0" fmla="*/ 1924050 w 2000250"/>
                  <a:gd name="connsiteY0" fmla="*/ 0 h 1428750"/>
                  <a:gd name="connsiteX1" fmla="*/ 2000250 w 2000250"/>
                  <a:gd name="connsiteY1" fmla="*/ 0 h 1428750"/>
                  <a:gd name="connsiteX2" fmla="*/ 2000250 w 2000250"/>
                  <a:gd name="connsiteY2" fmla="*/ 1428750 h 1428750"/>
                  <a:gd name="connsiteX3" fmla="*/ 1924050 w 2000250"/>
                  <a:gd name="connsiteY3" fmla="*/ 1428750 h 1428750"/>
                  <a:gd name="connsiteX4" fmla="*/ 76200 w 2000250"/>
                  <a:gd name="connsiteY4" fmla="*/ 1428750 h 1428750"/>
                  <a:gd name="connsiteX5" fmla="*/ 0 w 2000250"/>
                  <a:gd name="connsiteY5" fmla="*/ 1428750 h 1428750"/>
                  <a:gd name="connsiteX6" fmla="*/ 0 w 2000250"/>
                  <a:gd name="connsiteY6" fmla="*/ 0 h 1428750"/>
                  <a:gd name="connsiteX7" fmla="*/ 76200 w 2000250"/>
                  <a:gd name="connsiteY7" fmla="*/ 0 h 142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00250" h="1428750">
                    <a:moveTo>
                      <a:pt x="1924050" y="0"/>
                    </a:moveTo>
                    <a:cubicBezTo>
                      <a:pt x="1966134" y="0"/>
                      <a:pt x="2000250" y="0"/>
                      <a:pt x="2000250" y="0"/>
                    </a:cubicBezTo>
                    <a:lnTo>
                      <a:pt x="2000250" y="1428750"/>
                    </a:lnTo>
                    <a:cubicBezTo>
                      <a:pt x="2000250" y="1428750"/>
                      <a:pt x="1966134" y="1428750"/>
                      <a:pt x="1924050" y="1428750"/>
                    </a:cubicBezTo>
                    <a:lnTo>
                      <a:pt x="76200" y="1428750"/>
                    </a:lnTo>
                    <a:cubicBezTo>
                      <a:pt x="34116" y="1428750"/>
                      <a:pt x="0" y="1428750"/>
                      <a:pt x="0" y="1428750"/>
                    </a:cubicBezTo>
                    <a:lnTo>
                      <a:pt x="0" y="0"/>
                    </a:lnTo>
                    <a:cubicBezTo>
                      <a:pt x="0" y="0"/>
                      <a:pt x="34116" y="0"/>
                      <a:pt x="762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3D33FD21-F031-9B47-517C-C6E256C288AC}"/>
                  </a:ext>
                </a:extLst>
              </p:cNvPr>
              <p:cNvSpPr/>
              <p:nvPr/>
            </p:nvSpPr>
            <p:spPr>
              <a:xfrm>
                <a:off x="7237249" y="8038259"/>
                <a:ext cx="2000250" cy="238125"/>
              </a:xfrm>
              <a:custGeom>
                <a:avLst/>
                <a:gdLst>
                  <a:gd name="connsiteX0" fmla="*/ 1924050 w 2000250"/>
                  <a:gd name="connsiteY0" fmla="*/ 0 h 238125"/>
                  <a:gd name="connsiteX1" fmla="*/ 2000250 w 2000250"/>
                  <a:gd name="connsiteY1" fmla="*/ 0 h 238125"/>
                  <a:gd name="connsiteX2" fmla="*/ 2000250 w 2000250"/>
                  <a:gd name="connsiteY2" fmla="*/ 238125 h 238125"/>
                  <a:gd name="connsiteX3" fmla="*/ 1924050 w 2000250"/>
                  <a:gd name="connsiteY3" fmla="*/ 238125 h 238125"/>
                  <a:gd name="connsiteX4" fmla="*/ 76200 w 2000250"/>
                  <a:gd name="connsiteY4" fmla="*/ 238125 h 238125"/>
                  <a:gd name="connsiteX5" fmla="*/ 0 w 2000250"/>
                  <a:gd name="connsiteY5" fmla="*/ 238125 h 238125"/>
                  <a:gd name="connsiteX6" fmla="*/ 0 w 2000250"/>
                  <a:gd name="connsiteY6" fmla="*/ 0 h 238125"/>
                  <a:gd name="connsiteX7" fmla="*/ 76200 w 2000250"/>
                  <a:gd name="connsiteY7" fmla="*/ 0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00250" h="238125">
                    <a:moveTo>
                      <a:pt x="1924050" y="0"/>
                    </a:moveTo>
                    <a:cubicBezTo>
                      <a:pt x="1966134" y="0"/>
                      <a:pt x="2000250" y="0"/>
                      <a:pt x="2000250" y="0"/>
                    </a:cubicBezTo>
                    <a:lnTo>
                      <a:pt x="2000250" y="238125"/>
                    </a:lnTo>
                    <a:cubicBezTo>
                      <a:pt x="2000250" y="238125"/>
                      <a:pt x="1966134" y="238125"/>
                      <a:pt x="1924050" y="238125"/>
                    </a:cubicBezTo>
                    <a:lnTo>
                      <a:pt x="76200" y="238125"/>
                    </a:lnTo>
                    <a:cubicBezTo>
                      <a:pt x="34116" y="238125"/>
                      <a:pt x="0" y="238125"/>
                      <a:pt x="0" y="238125"/>
                    </a:cubicBezTo>
                    <a:lnTo>
                      <a:pt x="0" y="0"/>
                    </a:lnTo>
                    <a:cubicBezTo>
                      <a:pt x="0" y="0"/>
                      <a:pt x="34116" y="0"/>
                      <a:pt x="76200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CD1E100D-D5A8-8F24-DCC1-48E771868EDE}"/>
                  </a:ext>
                </a:extLst>
              </p:cNvPr>
              <p:cNvGrpSpPr/>
              <p:nvPr/>
            </p:nvGrpSpPr>
            <p:grpSpPr>
              <a:xfrm>
                <a:off x="7241059" y="8020090"/>
                <a:ext cx="1595067" cy="1400802"/>
                <a:chOff x="7241059" y="8020090"/>
                <a:chExt cx="1595067" cy="1400802"/>
              </a:xfrm>
            </p:grpSpPr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C7E3FB0-ECC4-C469-B07A-AD08A3F4F8EB}"/>
                    </a:ext>
                  </a:extLst>
                </p:cNvPr>
                <p:cNvSpPr txBox="1"/>
                <p:nvPr/>
              </p:nvSpPr>
              <p:spPr>
                <a:xfrm>
                  <a:off x="7476458" y="8020090"/>
                  <a:ext cx="1359668" cy="315709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l"/>
                  <a:r>
                    <a:rPr lang="en-CA" sz="1050" b="1" dirty="0">
                      <a:ln/>
                      <a:solidFill>
                        <a:schemeClr val="accent1"/>
                      </a:solidFill>
                      <a:latin typeface="Futura Cyrillic Demi" panose="020B0702020204020303" pitchFamily="34" charset="0"/>
                      <a:ea typeface="Segoe UI Emoji"/>
                      <a:cs typeface="Arial"/>
                      <a:sym typeface="Segoe UI Emoji"/>
                      <a:rtl val="0"/>
                    </a:rPr>
                    <a:t>👥</a:t>
                  </a:r>
                  <a:r>
                    <a:rPr lang="en-CA" sz="1050" b="1" dirty="0">
                      <a:ln/>
                      <a:solidFill>
                        <a:schemeClr val="accent1"/>
                      </a:solidFill>
                      <a:latin typeface="Futura Cyrillic Demi" panose="020B0702020204020303" pitchFamily="34" charset="0"/>
                      <a:ea typeface="Segoe UI Emoji"/>
                      <a:cs typeface="Arial"/>
                      <a:sym typeface="Arial"/>
                      <a:rtl val="0"/>
                    </a:rPr>
                    <a:t> </a:t>
                  </a:r>
                  <a:r>
                    <a:rPr lang="en-CA" sz="1050" b="1" dirty="0">
                      <a:ln/>
                      <a:solidFill>
                        <a:schemeClr val="accent4"/>
                      </a:solidFill>
                      <a:latin typeface="Futura Cyrillic Demi" panose="020B0702020204020303" pitchFamily="34" charset="0"/>
                      <a:ea typeface="Segoe UI Emoji"/>
                      <a:cs typeface="Arial"/>
                      <a:sym typeface="Arial"/>
                      <a:rtl val="0"/>
                    </a:rPr>
                    <a:t>TIER 2 Protection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61463A0-2951-2832-D9EC-4B5E358DAA7E}"/>
                    </a:ext>
                  </a:extLst>
                </p:cNvPr>
                <p:cNvSpPr txBox="1"/>
                <p:nvPr/>
              </p:nvSpPr>
              <p:spPr>
                <a:xfrm>
                  <a:off x="7241059" y="8246605"/>
                  <a:ext cx="963725" cy="27265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l"/>
                  <a:r>
                    <a:rPr lang="en-CA" sz="825" spc="0" baseline="0" dirty="0">
                      <a:ln/>
                      <a:solidFill>
                        <a:srgbClr val="0A1F44"/>
                      </a:solidFill>
                      <a:latin typeface="Futura Cyrillic Medium" panose="020B0602020204020303" pitchFamily="34" charset="0"/>
                      <a:cs typeface="Arial"/>
                      <a:sym typeface="Arial"/>
                      <a:rtl val="0"/>
                    </a:rPr>
                    <a:t>Standard Security: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26BA14B-F349-5033-FCB5-B9B13FE39C54}"/>
                    </a:ext>
                  </a:extLst>
                </p:cNvPr>
                <p:cNvSpPr txBox="1"/>
                <p:nvPr/>
              </p:nvSpPr>
              <p:spPr>
                <a:xfrm>
                  <a:off x="7241059" y="8404907"/>
                  <a:ext cx="1059906" cy="25830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l"/>
                  <a:r>
                    <a:rPr lang="en-CA" sz="750" spc="0" baseline="0" dirty="0">
                      <a:ln/>
                      <a:solidFill>
                        <a:srgbClr val="333333"/>
                      </a:solidFill>
                      <a:latin typeface="Futura Cyrillic Book" panose="020B0502020204020303" pitchFamily="34" charset="0"/>
                      <a:cs typeface="Arial"/>
                      <a:sym typeface="Arial"/>
                      <a:rtl val="0"/>
                    </a:rPr>
                    <a:t>• Basic detection tools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99C0314-218C-DD11-AB40-7FC886462340}"/>
                    </a:ext>
                  </a:extLst>
                </p:cNvPr>
                <p:cNvSpPr txBox="1"/>
                <p:nvPr/>
              </p:nvSpPr>
              <p:spPr>
                <a:xfrm>
                  <a:off x="7241059" y="8547783"/>
                  <a:ext cx="1010213" cy="25830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l"/>
                  <a:r>
                    <a:rPr lang="en-CA" sz="750" spc="0" baseline="0">
                      <a:ln/>
                      <a:solidFill>
                        <a:srgbClr val="333333"/>
                      </a:solidFill>
                      <a:latin typeface="Futura Cyrillic Book" panose="020B0502020204020303" pitchFamily="34" charset="0"/>
                      <a:cs typeface="Arial"/>
                      <a:sym typeface="Arial"/>
                      <a:rtl val="0"/>
                    </a:rPr>
                    <a:t>• Awareness training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CD94163-C4DB-E00B-4AFD-31357FAEF69D}"/>
                    </a:ext>
                  </a:extLst>
                </p:cNvPr>
                <p:cNvSpPr txBox="1"/>
                <p:nvPr/>
              </p:nvSpPr>
              <p:spPr>
                <a:xfrm>
                  <a:off x="7241059" y="8690657"/>
                  <a:ext cx="1079142" cy="25830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l"/>
                  <a:r>
                    <a:rPr lang="en-CA" sz="750" spc="0" baseline="0" dirty="0">
                      <a:ln/>
                      <a:solidFill>
                        <a:srgbClr val="333333"/>
                      </a:solidFill>
                      <a:latin typeface="Futura Cyrillic Book" panose="020B0502020204020303" pitchFamily="34" charset="0"/>
                      <a:cs typeface="Arial"/>
                      <a:sym typeface="Arial"/>
                      <a:rtl val="0"/>
                    </a:rPr>
                    <a:t>• Standard verification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3DF2F2E-43E3-0A41-E036-14B18E340E45}"/>
                    </a:ext>
                  </a:extLst>
                </p:cNvPr>
                <p:cNvSpPr txBox="1"/>
                <p:nvPr/>
              </p:nvSpPr>
              <p:spPr>
                <a:xfrm>
                  <a:off x="7241059" y="8833533"/>
                  <a:ext cx="958917" cy="25830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l"/>
                  <a:r>
                    <a:rPr lang="en-CA" sz="750" spc="0" baseline="0">
                      <a:ln/>
                      <a:solidFill>
                        <a:srgbClr val="333333"/>
                      </a:solidFill>
                      <a:latin typeface="Futura Cyrillic Book" panose="020B0502020204020303" pitchFamily="34" charset="0"/>
                      <a:cs typeface="Arial"/>
                      <a:sym typeface="Arial"/>
                      <a:rtl val="0"/>
                    </a:rPr>
                    <a:t>• Incident reporting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AEDF83A-E217-C938-CB98-BA8410534866}"/>
                    </a:ext>
                  </a:extLst>
                </p:cNvPr>
                <p:cNvSpPr txBox="1"/>
                <p:nvPr/>
              </p:nvSpPr>
              <p:spPr>
                <a:xfrm>
                  <a:off x="7241059" y="9034061"/>
                  <a:ext cx="1324402" cy="24395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l"/>
                  <a:r>
                    <a:rPr lang="en-CA" sz="675" i="1" spc="0" baseline="0">
                      <a:ln/>
                      <a:solidFill>
                        <a:srgbClr val="666666"/>
                      </a:solidFill>
                      <a:latin typeface="Futura Cyrillic Book" panose="020B0502020204020303" pitchFamily="34" charset="0"/>
                      <a:cs typeface="Arial"/>
                      <a:sym typeface="Arial"/>
                      <a:rtl val="0"/>
                    </a:rPr>
                    <a:t>Examples: General staff, customer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50ED02E-A323-04ED-3501-D2CDAE9B8755}"/>
                    </a:ext>
                  </a:extLst>
                </p:cNvPr>
                <p:cNvSpPr txBox="1"/>
                <p:nvPr/>
              </p:nvSpPr>
              <p:spPr>
                <a:xfrm>
                  <a:off x="7241059" y="9176935"/>
                  <a:ext cx="1350050" cy="24395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l"/>
                  <a:r>
                    <a:rPr lang="en-CA" sz="675" i="1" spc="0" baseline="0" dirty="0">
                      <a:ln/>
                      <a:solidFill>
                        <a:srgbClr val="666666"/>
                      </a:solidFill>
                      <a:latin typeface="Futura Cyrillic Book" panose="020B0502020204020303" pitchFamily="34" charset="0"/>
                      <a:cs typeface="Arial"/>
                      <a:sym typeface="Arial"/>
                      <a:rtl val="0"/>
                    </a:rPr>
                    <a:t>service with manageable exposure</a:t>
                  </a:r>
                </a:p>
              </p:txBody>
            </p:sp>
          </p:grpSp>
        </p:grp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B27675D-87EB-80C7-79AC-FCDEB407C2EC}"/>
                </a:ext>
              </a:extLst>
            </p:cNvPr>
            <p:cNvSpPr/>
            <p:nvPr/>
          </p:nvSpPr>
          <p:spPr>
            <a:xfrm>
              <a:off x="2022726" y="8162094"/>
              <a:ext cx="1871721" cy="1115596"/>
            </a:xfrm>
            <a:custGeom>
              <a:avLst/>
              <a:gdLst>
                <a:gd name="connsiteX0" fmla="*/ 1924050 w 2000250"/>
                <a:gd name="connsiteY0" fmla="*/ 0 h 1428750"/>
                <a:gd name="connsiteX1" fmla="*/ 2000250 w 2000250"/>
                <a:gd name="connsiteY1" fmla="*/ 0 h 1428750"/>
                <a:gd name="connsiteX2" fmla="*/ 2000250 w 2000250"/>
                <a:gd name="connsiteY2" fmla="*/ 1428750 h 1428750"/>
                <a:gd name="connsiteX3" fmla="*/ 1924050 w 2000250"/>
                <a:gd name="connsiteY3" fmla="*/ 1428750 h 1428750"/>
                <a:gd name="connsiteX4" fmla="*/ 76200 w 2000250"/>
                <a:gd name="connsiteY4" fmla="*/ 1428750 h 1428750"/>
                <a:gd name="connsiteX5" fmla="*/ 0 w 2000250"/>
                <a:gd name="connsiteY5" fmla="*/ 1428750 h 1428750"/>
                <a:gd name="connsiteX6" fmla="*/ 0 w 2000250"/>
                <a:gd name="connsiteY6" fmla="*/ 0 h 1428750"/>
                <a:gd name="connsiteX7" fmla="*/ 76200 w 2000250"/>
                <a:gd name="connsiteY7" fmla="*/ 0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00250" h="1428750">
                  <a:moveTo>
                    <a:pt x="1924050" y="0"/>
                  </a:moveTo>
                  <a:cubicBezTo>
                    <a:pt x="1966134" y="0"/>
                    <a:pt x="2000250" y="0"/>
                    <a:pt x="2000250" y="0"/>
                  </a:cubicBezTo>
                  <a:lnTo>
                    <a:pt x="2000250" y="1428750"/>
                  </a:lnTo>
                  <a:cubicBezTo>
                    <a:pt x="2000250" y="1428750"/>
                    <a:pt x="1966134" y="1428750"/>
                    <a:pt x="1924050" y="1428750"/>
                  </a:cubicBezTo>
                  <a:lnTo>
                    <a:pt x="76200" y="1428750"/>
                  </a:lnTo>
                  <a:cubicBezTo>
                    <a:pt x="34116" y="1428750"/>
                    <a:pt x="0" y="1428750"/>
                    <a:pt x="0" y="1428750"/>
                  </a:cubicBezTo>
                  <a:lnTo>
                    <a:pt x="0" y="0"/>
                  </a:lnTo>
                  <a:cubicBezTo>
                    <a:pt x="0" y="0"/>
                    <a:pt x="34116" y="0"/>
                    <a:pt x="762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A1F4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0F952DA-2E6B-834D-4EAF-89BF42E00F19}"/>
                </a:ext>
              </a:extLst>
            </p:cNvPr>
            <p:cNvSpPr/>
            <p:nvPr/>
          </p:nvSpPr>
          <p:spPr>
            <a:xfrm>
              <a:off x="2015413" y="8169832"/>
              <a:ext cx="1879034" cy="238125"/>
            </a:xfrm>
            <a:custGeom>
              <a:avLst/>
              <a:gdLst>
                <a:gd name="connsiteX0" fmla="*/ 1924050 w 2000250"/>
                <a:gd name="connsiteY0" fmla="*/ 0 h 238125"/>
                <a:gd name="connsiteX1" fmla="*/ 2000250 w 2000250"/>
                <a:gd name="connsiteY1" fmla="*/ 0 h 238125"/>
                <a:gd name="connsiteX2" fmla="*/ 2000250 w 2000250"/>
                <a:gd name="connsiteY2" fmla="*/ 238125 h 238125"/>
                <a:gd name="connsiteX3" fmla="*/ 1924050 w 2000250"/>
                <a:gd name="connsiteY3" fmla="*/ 238125 h 238125"/>
                <a:gd name="connsiteX4" fmla="*/ 76200 w 2000250"/>
                <a:gd name="connsiteY4" fmla="*/ 238125 h 238125"/>
                <a:gd name="connsiteX5" fmla="*/ 0 w 2000250"/>
                <a:gd name="connsiteY5" fmla="*/ 238125 h 238125"/>
                <a:gd name="connsiteX6" fmla="*/ 0 w 2000250"/>
                <a:gd name="connsiteY6" fmla="*/ 0 h 238125"/>
                <a:gd name="connsiteX7" fmla="*/ 76200 w 2000250"/>
                <a:gd name="connsiteY7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00250" h="238125">
                  <a:moveTo>
                    <a:pt x="1924050" y="0"/>
                  </a:moveTo>
                  <a:cubicBezTo>
                    <a:pt x="1966134" y="0"/>
                    <a:pt x="2000250" y="0"/>
                    <a:pt x="2000250" y="0"/>
                  </a:cubicBezTo>
                  <a:lnTo>
                    <a:pt x="2000250" y="238125"/>
                  </a:lnTo>
                  <a:cubicBezTo>
                    <a:pt x="2000250" y="238125"/>
                    <a:pt x="1966134" y="238125"/>
                    <a:pt x="1924050" y="238125"/>
                  </a:cubicBezTo>
                  <a:lnTo>
                    <a:pt x="76200" y="238125"/>
                  </a:lnTo>
                  <a:cubicBezTo>
                    <a:pt x="34116" y="238125"/>
                    <a:pt x="0" y="238125"/>
                    <a:pt x="0" y="238125"/>
                  </a:cubicBezTo>
                  <a:lnTo>
                    <a:pt x="0" y="0"/>
                  </a:lnTo>
                  <a:cubicBezTo>
                    <a:pt x="0" y="0"/>
                    <a:pt x="34116" y="0"/>
                    <a:pt x="76200" y="0"/>
                  </a:cubicBezTo>
                  <a:close/>
                </a:path>
              </a:pathLst>
            </a:custGeom>
            <a:solidFill>
              <a:srgbClr val="0A1F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D3BB700-59D8-A742-456F-DD190AB2B344}"/>
                </a:ext>
              </a:extLst>
            </p:cNvPr>
            <p:cNvSpPr txBox="1"/>
            <p:nvPr/>
          </p:nvSpPr>
          <p:spPr>
            <a:xfrm>
              <a:off x="2208880" y="8163869"/>
              <a:ext cx="1775078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en-CA" sz="1050" b="1" spc="0" baseline="0" dirty="0">
                  <a:ln/>
                  <a:solidFill>
                    <a:schemeClr val="accent1"/>
                  </a:solidFill>
                  <a:latin typeface="Futura Cyrillic Demi" panose="020B0702020204020303" pitchFamily="34" charset="0"/>
                  <a:ea typeface="Segoe UI Emoji"/>
                  <a:cs typeface="Arial"/>
                  <a:sym typeface="Arial"/>
                  <a:rtl val="0"/>
                </a:rPr>
                <a:t>  TIER 0 Protection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DE5C3EA-B60B-8361-008F-5AA2BCFE729C}"/>
                </a:ext>
              </a:extLst>
            </p:cNvPr>
            <p:cNvGrpSpPr/>
            <p:nvPr/>
          </p:nvGrpSpPr>
          <p:grpSpPr>
            <a:xfrm>
              <a:off x="2031053" y="8388956"/>
              <a:ext cx="2101493" cy="875683"/>
              <a:chOff x="2015412" y="8367729"/>
              <a:chExt cx="2101493" cy="875683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E7F10F1-5CC1-B7A2-F568-521040025077}"/>
                  </a:ext>
                </a:extLst>
              </p:cNvPr>
              <p:cNvSpPr txBox="1"/>
              <p:nvPr/>
            </p:nvSpPr>
            <p:spPr>
              <a:xfrm>
                <a:off x="2026629" y="8367729"/>
                <a:ext cx="1582551" cy="21929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l"/>
                <a:r>
                  <a:rPr lang="en-CA" sz="825" b="1" spc="0" baseline="0" dirty="0">
                    <a:ln/>
                    <a:solidFill>
                      <a:srgbClr val="0A1F44"/>
                    </a:solidFill>
                    <a:latin typeface="Futura Cyrillic Book" panose="020B0502020204020303" pitchFamily="34" charset="0"/>
                    <a:cs typeface="Arial"/>
                    <a:sym typeface="Arial"/>
                    <a:rtl val="0"/>
                  </a:rPr>
                  <a:t>Maximum Security: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298DECB-71EB-8750-998E-CE8AC27548C3}"/>
                  </a:ext>
                </a:extLst>
              </p:cNvPr>
              <p:cNvSpPr txBox="1"/>
              <p:nvPr/>
            </p:nvSpPr>
            <p:spPr>
              <a:xfrm>
                <a:off x="2015413" y="8516268"/>
                <a:ext cx="1998645" cy="20774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l"/>
                <a:r>
                  <a:rPr lang="en-CA" sz="750" spc="0" baseline="0" dirty="0">
                    <a:ln/>
                    <a:solidFill>
                      <a:srgbClr val="333333"/>
                    </a:solidFill>
                    <a:latin typeface="Futura Cyrillic Book" panose="020B0502020204020303" pitchFamily="34" charset="0"/>
                    <a:cs typeface="Arial"/>
                    <a:sym typeface="Arial"/>
                    <a:rtl val="0"/>
                  </a:rPr>
                  <a:t>• Multi-factor voice verification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A1C1C2A-8352-2B5B-C660-CBB948808A4B}"/>
                  </a:ext>
                </a:extLst>
              </p:cNvPr>
              <p:cNvSpPr txBox="1"/>
              <p:nvPr/>
            </p:nvSpPr>
            <p:spPr>
              <a:xfrm>
                <a:off x="2015413" y="8613807"/>
                <a:ext cx="1581463" cy="20774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l"/>
                <a:r>
                  <a:rPr lang="en-CA" sz="750" spc="0" baseline="0" dirty="0">
                    <a:ln/>
                    <a:solidFill>
                      <a:srgbClr val="333333"/>
                    </a:solidFill>
                    <a:latin typeface="Futura Cyrillic Book" panose="020B0502020204020303" pitchFamily="34" charset="0"/>
                    <a:cs typeface="Arial"/>
                    <a:sym typeface="Arial"/>
                    <a:rtl val="0"/>
                  </a:rPr>
                  <a:t>• AI-powered detection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470CAD8-FF7A-A3B3-59C9-57C1D7ABEBE2}"/>
                  </a:ext>
                </a:extLst>
              </p:cNvPr>
              <p:cNvSpPr txBox="1"/>
              <p:nvPr/>
            </p:nvSpPr>
            <p:spPr>
              <a:xfrm>
                <a:off x="2015413" y="8711345"/>
                <a:ext cx="2101492" cy="20774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l"/>
                <a:r>
                  <a:rPr lang="en-CA" sz="750" spc="0" baseline="0" dirty="0">
                    <a:ln/>
                    <a:solidFill>
                      <a:srgbClr val="333333"/>
                    </a:solidFill>
                    <a:latin typeface="Futura Cyrillic Book" panose="020B0502020204020303" pitchFamily="34" charset="0"/>
                    <a:cs typeface="Arial"/>
                    <a:sym typeface="Arial"/>
                    <a:rtl val="0"/>
                  </a:rPr>
                  <a:t>• Immediate response protocols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3B191AD-EFAF-EB41-539C-FF40C87ED2DC}"/>
                  </a:ext>
                </a:extLst>
              </p:cNvPr>
              <p:cNvSpPr txBox="1"/>
              <p:nvPr/>
            </p:nvSpPr>
            <p:spPr>
              <a:xfrm>
                <a:off x="2015412" y="8808884"/>
                <a:ext cx="2040543" cy="20774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l"/>
                <a:r>
                  <a:rPr lang="en-CA" sz="750" spc="0" baseline="0">
                    <a:ln/>
                    <a:solidFill>
                      <a:srgbClr val="333333"/>
                    </a:solidFill>
                    <a:latin typeface="Futura Cyrillic Book" panose="020B0502020204020303" pitchFamily="34" charset="0"/>
                    <a:cs typeface="Arial"/>
                    <a:sym typeface="Arial"/>
                    <a:rtl val="0"/>
                  </a:rPr>
                  <a:t>• Weekly rotating auth phrases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6CAF299-DF61-6B73-1200-157EA9AA4135}"/>
                  </a:ext>
                </a:extLst>
              </p:cNvPr>
              <p:cNvSpPr txBox="1"/>
              <p:nvPr/>
            </p:nvSpPr>
            <p:spPr>
              <a:xfrm>
                <a:off x="2022726" y="8948012"/>
                <a:ext cx="1813692" cy="19620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l"/>
                <a:r>
                  <a:rPr lang="en-CA" sz="675" i="1" spc="0" baseline="0" dirty="0">
                    <a:ln/>
                    <a:solidFill>
                      <a:schemeClr val="bg2"/>
                    </a:solidFill>
                    <a:latin typeface="Futura Cyrillic Book" panose="020B0502020204020303" pitchFamily="34" charset="0"/>
                    <a:cs typeface="Arial"/>
                    <a:sym typeface="Arial"/>
                    <a:rtl val="0"/>
                  </a:rPr>
                  <a:t>Examples: CEO, CFO, COO whose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77F35A5-3B0C-9E79-19F9-7EE5C5D940D5}"/>
                  </a:ext>
                </a:extLst>
              </p:cNvPr>
              <p:cNvSpPr txBox="1"/>
              <p:nvPr/>
            </p:nvSpPr>
            <p:spPr>
              <a:xfrm>
                <a:off x="2022726" y="9047204"/>
                <a:ext cx="2044446" cy="19620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l"/>
                <a:r>
                  <a:rPr lang="en-CA" sz="675" i="1" spc="0" baseline="0" dirty="0">
                    <a:ln/>
                    <a:solidFill>
                      <a:schemeClr val="bg2"/>
                    </a:solidFill>
                    <a:latin typeface="Futura Cyrillic Book" panose="020B0502020204020303" pitchFamily="34" charset="0"/>
                    <a:cs typeface="Arial"/>
                    <a:sym typeface="Arial"/>
                    <a:rtl val="0"/>
                  </a:rPr>
                  <a:t>compromise triggers million-dollar losses</a:t>
                </a:r>
              </a:p>
            </p:txBody>
          </p:sp>
        </p:grpSp>
        <p:sp>
          <p:nvSpPr>
            <p:cNvPr id="77" name="Freeform 2">
              <a:extLst>
                <a:ext uri="{FF2B5EF4-FFF2-40B4-BE49-F238E27FC236}">
                  <a16:creationId xmlns:a16="http://schemas.microsoft.com/office/drawing/2014/main" id="{8735E5C4-A005-B513-95FA-58F088BD6CEE}"/>
                </a:ext>
              </a:extLst>
            </p:cNvPr>
            <p:cNvSpPr/>
            <p:nvPr/>
          </p:nvSpPr>
          <p:spPr>
            <a:xfrm>
              <a:off x="2147498" y="8187539"/>
              <a:ext cx="152400" cy="156092"/>
            </a:xfrm>
            <a:custGeom>
              <a:avLst/>
              <a:gdLst/>
              <a:ahLst/>
              <a:cxnLst/>
              <a:rect l="l" t="t" r="r" b="b"/>
              <a:pathLst>
                <a:path w="2796773" h="3732913">
                  <a:moveTo>
                    <a:pt x="0" y="0"/>
                  </a:moveTo>
                  <a:lnTo>
                    <a:pt x="2796773" y="0"/>
                  </a:lnTo>
                  <a:lnTo>
                    <a:pt x="2796773" y="3732913"/>
                  </a:lnTo>
                  <a:lnTo>
                    <a:pt x="0" y="3732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5049" t="-30759" r="-35049" b="-60523"/>
              </a:stretch>
            </a:blipFill>
          </p:spPr>
          <p:txBody>
            <a:bodyPr anchor="ctr"/>
            <a:lstStyle/>
            <a:p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03783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8092B-15B9-EB52-D442-84DACC648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D483A200-A022-07B8-033E-9057DA2FE5C1}"/>
              </a:ext>
            </a:extLst>
          </p:cNvPr>
          <p:cNvGrpSpPr/>
          <p:nvPr/>
        </p:nvGrpSpPr>
        <p:grpSpPr>
          <a:xfrm>
            <a:off x="2984223" y="4551543"/>
            <a:ext cx="4237057" cy="618597"/>
            <a:chOff x="2984223" y="4551543"/>
            <a:chExt cx="4237057" cy="6185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FE2D0D-788F-8E16-62D3-C5670CB7596C}"/>
                </a:ext>
              </a:extLst>
            </p:cNvPr>
            <p:cNvSpPr txBox="1"/>
            <p:nvPr/>
          </p:nvSpPr>
          <p:spPr>
            <a:xfrm>
              <a:off x="2984223" y="4551543"/>
              <a:ext cx="423705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2100" b="1" spc="0" baseline="0" dirty="0">
                  <a:ln/>
                  <a:solidFill>
                    <a:schemeClr val="bg1"/>
                  </a:solidFill>
                  <a:latin typeface="Cinzel" panose="00000500000000000000" pitchFamily="2" charset="0"/>
                  <a:cs typeface="Arial"/>
                  <a:sym typeface="Arial"/>
                  <a:rtl val="0"/>
                </a:rPr>
                <a:t>Deepfake Defense Hierarchy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99F632-DCEF-4B2D-BC47-424A36FAAE40}"/>
                </a:ext>
              </a:extLst>
            </p:cNvPr>
            <p:cNvSpPr txBox="1"/>
            <p:nvPr/>
          </p:nvSpPr>
          <p:spPr>
            <a:xfrm>
              <a:off x="3167412" y="4893141"/>
              <a:ext cx="34724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200" spc="0" baseline="0" dirty="0">
                  <a:ln/>
                  <a:solidFill>
                    <a:schemeClr val="bg2"/>
                  </a:solidFill>
                  <a:latin typeface="Futura Cyrillic Heavy" panose="020B0802020204020303" pitchFamily="34" charset="0"/>
                  <a:cs typeface="Arial"/>
                  <a:sym typeface="Arial"/>
                  <a:rtl val="0"/>
                </a:rPr>
                <a:t>Crown Jewels Approach to Executive Protection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915540A-EA0B-6BA9-408A-735C119CDF0A}"/>
              </a:ext>
            </a:extLst>
          </p:cNvPr>
          <p:cNvGrpSpPr/>
          <p:nvPr/>
        </p:nvGrpSpPr>
        <p:grpSpPr>
          <a:xfrm>
            <a:off x="1884634" y="9358929"/>
            <a:ext cx="5984331" cy="485908"/>
            <a:chOff x="2808150" y="9358929"/>
            <a:chExt cx="3946724" cy="48590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7F1A162-0B22-80C9-CE37-68A3367838FE}"/>
                </a:ext>
              </a:extLst>
            </p:cNvPr>
            <p:cNvSpPr txBox="1"/>
            <p:nvPr/>
          </p:nvSpPr>
          <p:spPr>
            <a:xfrm>
              <a:off x="2808150" y="9358929"/>
              <a:ext cx="39467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900" b="1" spc="0" baseline="0" dirty="0">
                  <a:ln/>
                  <a:solidFill>
                    <a:srgbClr val="0A1F44"/>
                  </a:solidFill>
                  <a:latin typeface="Futura Cyrillic Demi" panose="020B0702020204020303" pitchFamily="34" charset="0"/>
                  <a:cs typeface="Arial"/>
                  <a:sym typeface="Arial"/>
                  <a:rtl val="0"/>
                </a:rPr>
                <a:t>Implementation: Tier 0 (30 days) → Tier 1 (90 days) → Tier 2 (180 days) | 78% attack reduction → 94% full protection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494B159-B0FA-E68B-5010-C6BB05E5BE4A}"/>
                </a:ext>
              </a:extLst>
            </p:cNvPr>
            <p:cNvSpPr txBox="1"/>
            <p:nvPr/>
          </p:nvSpPr>
          <p:spPr>
            <a:xfrm>
              <a:off x="3842812" y="9629393"/>
              <a:ext cx="21473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800" spc="0" baseline="0" dirty="0">
                  <a:ln/>
                  <a:solidFill>
                    <a:schemeClr val="bg2"/>
                  </a:solidFill>
                  <a:latin typeface="Futura Cyrillic Medium" panose="020B0602020204020303" pitchFamily="34" charset="0"/>
                  <a:cs typeface="Arial"/>
                  <a:sym typeface="Arial"/>
                  <a:rtl val="0"/>
                </a:rPr>
                <a:t>© 2025 James Cameron | Big Rock Intelligence | Deepfake Defense Series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CC51D46-CA00-881E-9B34-FFB45BD2B2EF}"/>
              </a:ext>
            </a:extLst>
          </p:cNvPr>
          <p:cNvGrpSpPr/>
          <p:nvPr/>
        </p:nvGrpSpPr>
        <p:grpSpPr>
          <a:xfrm>
            <a:off x="2905320" y="6389119"/>
            <a:ext cx="3942960" cy="443072"/>
            <a:chOff x="3574012" y="6607580"/>
            <a:chExt cx="2605574" cy="54515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7522818-66C2-9148-5E8B-B62D4042794F}"/>
                </a:ext>
              </a:extLst>
            </p:cNvPr>
            <p:cNvSpPr/>
            <p:nvPr/>
          </p:nvSpPr>
          <p:spPr>
            <a:xfrm>
              <a:off x="3574012" y="6609324"/>
              <a:ext cx="2605574" cy="543406"/>
            </a:xfrm>
            <a:custGeom>
              <a:avLst/>
              <a:gdLst>
                <a:gd name="connsiteX0" fmla="*/ 381000 w 2286000"/>
                <a:gd name="connsiteY0" fmla="*/ 0 h 762000"/>
                <a:gd name="connsiteX1" fmla="*/ 1905000 w 2286000"/>
                <a:gd name="connsiteY1" fmla="*/ 0 h 762000"/>
                <a:gd name="connsiteX2" fmla="*/ 2286000 w 2286000"/>
                <a:gd name="connsiteY2" fmla="*/ 762000 h 762000"/>
                <a:gd name="connsiteX3" fmla="*/ 0 w 2286000"/>
                <a:gd name="connsiteY3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762000">
                  <a:moveTo>
                    <a:pt x="381000" y="0"/>
                  </a:moveTo>
                  <a:lnTo>
                    <a:pt x="1905000" y="0"/>
                  </a:lnTo>
                  <a:lnTo>
                    <a:pt x="2286000" y="762000"/>
                  </a:lnTo>
                  <a:lnTo>
                    <a:pt x="0" y="7620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0000">
                  <a:srgbClr val="E7C456"/>
                </a:gs>
                <a:gs pos="100000">
                  <a:srgbClr val="F4D03F"/>
                </a:gs>
              </a:gsLst>
              <a:lin ang="2700000" scaled="1"/>
            </a:gradFill>
            <a:ln w="19050" cap="flat">
              <a:solidFill>
                <a:srgbClr val="0A1F4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9F0D0D-FCFA-A5DC-B84E-DF062E3486B1}"/>
                </a:ext>
              </a:extLst>
            </p:cNvPr>
            <p:cNvSpPr txBox="1"/>
            <p:nvPr/>
          </p:nvSpPr>
          <p:spPr>
            <a:xfrm>
              <a:off x="4506373" y="6607580"/>
              <a:ext cx="740855" cy="267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500" b="1" spc="0" baseline="0" dirty="0">
                  <a:ln/>
                  <a:solidFill>
                    <a:srgbClr val="0A1F44"/>
                  </a:solidFill>
                  <a:latin typeface="Cinzel" panose="00000500000000000000" pitchFamily="2" charset="0"/>
                  <a:cs typeface="Arial"/>
                  <a:sym typeface="Arial"/>
                  <a:rtl val="0"/>
                </a:rPr>
                <a:t>TIER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740EB6D-88AE-AD02-9C65-490DDE1A6D80}"/>
                </a:ext>
              </a:extLst>
            </p:cNvPr>
            <p:cNvSpPr txBox="1"/>
            <p:nvPr/>
          </p:nvSpPr>
          <p:spPr>
            <a:xfrm>
              <a:off x="3976380" y="6816656"/>
              <a:ext cx="1800840" cy="219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b="1" spc="0" baseline="0" dirty="0">
                  <a:ln/>
                  <a:solidFill>
                    <a:srgbClr val="0A1F44"/>
                  </a:solidFill>
                  <a:latin typeface="Futura Cyrillic Book" panose="020B0502020204020303" pitchFamily="34" charset="0"/>
                  <a:cs typeface="Arial"/>
                  <a:sym typeface="Arial"/>
                  <a:rtl val="0"/>
                </a:rPr>
                <a:t>Important but not business critical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F5AB2F-F939-2203-D3A9-98FBB46DD17B}"/>
                </a:ext>
              </a:extLst>
            </p:cNvPr>
            <p:cNvSpPr txBox="1"/>
            <p:nvPr/>
          </p:nvSpPr>
          <p:spPr>
            <a:xfrm>
              <a:off x="3857751" y="6943724"/>
              <a:ext cx="2038099" cy="181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825" spc="0" baseline="0" dirty="0">
                  <a:ln/>
                  <a:solidFill>
                    <a:srgbClr val="0A1F44"/>
                  </a:solidFill>
                  <a:latin typeface="Futura Cyrillic Book" panose="020B0502020204020303" pitchFamily="34" charset="0"/>
                  <a:cs typeface="Arial"/>
                  <a:sym typeface="Arial"/>
                  <a:rtl val="0"/>
                </a:rPr>
                <a:t>Senior Management &amp; Department Heads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29FF929-FCBA-2F7D-8FA0-69B0B0BE5E78}"/>
              </a:ext>
            </a:extLst>
          </p:cNvPr>
          <p:cNvGrpSpPr/>
          <p:nvPr/>
        </p:nvGrpSpPr>
        <p:grpSpPr>
          <a:xfrm>
            <a:off x="1872751" y="6901951"/>
            <a:ext cx="5996214" cy="615721"/>
            <a:chOff x="2895599" y="7203820"/>
            <a:chExt cx="3962399" cy="67864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EECBAE5-0351-AB50-D2D3-B33411432960}"/>
                </a:ext>
              </a:extLst>
            </p:cNvPr>
            <p:cNvSpPr/>
            <p:nvPr/>
          </p:nvSpPr>
          <p:spPr>
            <a:xfrm>
              <a:off x="2895599" y="7203820"/>
              <a:ext cx="3962399" cy="678645"/>
            </a:xfrm>
            <a:custGeom>
              <a:avLst/>
              <a:gdLst>
                <a:gd name="connsiteX0" fmla="*/ 476250 w 2857500"/>
                <a:gd name="connsiteY0" fmla="*/ 0 h 762000"/>
                <a:gd name="connsiteX1" fmla="*/ 2381250 w 2857500"/>
                <a:gd name="connsiteY1" fmla="*/ 0 h 762000"/>
                <a:gd name="connsiteX2" fmla="*/ 2857500 w 2857500"/>
                <a:gd name="connsiteY2" fmla="*/ 762000 h 762000"/>
                <a:gd name="connsiteX3" fmla="*/ 0 w 2857500"/>
                <a:gd name="connsiteY3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00" h="762000">
                  <a:moveTo>
                    <a:pt x="476250" y="0"/>
                  </a:moveTo>
                  <a:lnTo>
                    <a:pt x="2381250" y="0"/>
                  </a:lnTo>
                  <a:lnTo>
                    <a:pt x="2857500" y="76200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chemeClr val="bg2"/>
            </a:solidFill>
            <a:ln w="190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F27923B-104B-F395-91AC-275D188164C2}"/>
                </a:ext>
              </a:extLst>
            </p:cNvPr>
            <p:cNvSpPr txBox="1"/>
            <p:nvPr/>
          </p:nvSpPr>
          <p:spPr>
            <a:xfrm>
              <a:off x="4501028" y="7209893"/>
              <a:ext cx="76174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500" b="1" spc="0" baseline="0" dirty="0">
                  <a:ln/>
                  <a:solidFill>
                    <a:schemeClr val="tx2"/>
                  </a:solidFill>
                  <a:latin typeface="Cinzel" panose="00000500000000000000" pitchFamily="2" charset="0"/>
                  <a:cs typeface="Arial"/>
                  <a:sym typeface="Arial"/>
                  <a:rtl val="0"/>
                </a:rPr>
                <a:t>TIER 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28D94F9-94D9-1446-BD38-F53AD64A77F1}"/>
                </a:ext>
              </a:extLst>
            </p:cNvPr>
            <p:cNvSpPr txBox="1"/>
            <p:nvPr/>
          </p:nvSpPr>
          <p:spPr>
            <a:xfrm>
              <a:off x="4076734" y="7454171"/>
              <a:ext cx="1610335" cy="288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spc="0" baseline="0" dirty="0">
                  <a:ln/>
                  <a:solidFill>
                    <a:srgbClr val="FFFFFF"/>
                  </a:solidFill>
                  <a:latin typeface="Futura Cyrillic Book" panose="020B0502020204020303" pitchFamily="34" charset="0"/>
                  <a:cs typeface="Arial"/>
                  <a:sym typeface="Arial"/>
                  <a:rtl val="0"/>
                </a:rPr>
                <a:t>Standard Users &amp; Public Communications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AD91FE6-A917-65EA-944D-9C1FBD4D6141}"/>
                </a:ext>
              </a:extLst>
            </p:cNvPr>
            <p:cNvSpPr txBox="1"/>
            <p:nvPr/>
          </p:nvSpPr>
          <p:spPr>
            <a:xfrm>
              <a:off x="4279061" y="7596791"/>
              <a:ext cx="1205685" cy="279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50" spc="0" baseline="0" dirty="0">
                  <a:ln/>
                  <a:solidFill>
                    <a:srgbClr val="FFFFFF"/>
                  </a:solidFill>
                  <a:latin typeface="Futura Cyrillic Book" panose="020B0502020204020303" pitchFamily="34" charset="0"/>
                  <a:cs typeface="Arial"/>
                  <a:sym typeface="Arial"/>
                  <a:rtl val="0"/>
                </a:rPr>
                <a:t>General Staff &amp; External Facing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CDA3372-4117-7EBB-D040-26283236C6B9}"/>
              </a:ext>
            </a:extLst>
          </p:cNvPr>
          <p:cNvGrpSpPr/>
          <p:nvPr/>
        </p:nvGrpSpPr>
        <p:grpSpPr>
          <a:xfrm>
            <a:off x="3572340" y="5263027"/>
            <a:ext cx="2603760" cy="1063276"/>
            <a:chOff x="3994392" y="5282535"/>
            <a:chExt cx="1764815" cy="128143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DE81782-D4A5-CD99-3ACF-1DC661FC9629}"/>
                </a:ext>
              </a:extLst>
            </p:cNvPr>
            <p:cNvSpPr/>
            <p:nvPr/>
          </p:nvSpPr>
          <p:spPr>
            <a:xfrm>
              <a:off x="3994392" y="5282535"/>
              <a:ext cx="1764815" cy="1281438"/>
            </a:xfrm>
            <a:custGeom>
              <a:avLst/>
              <a:gdLst>
                <a:gd name="connsiteX0" fmla="*/ 952500 w 1905000"/>
                <a:gd name="connsiteY0" fmla="*/ 0 h 952500"/>
                <a:gd name="connsiteX1" fmla="*/ 0 w 1905000"/>
                <a:gd name="connsiteY1" fmla="*/ 952500 h 952500"/>
                <a:gd name="connsiteX2" fmla="*/ 1905000 w 1905000"/>
                <a:gd name="connsiteY2" fmla="*/ 95250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0" h="952500">
                  <a:moveTo>
                    <a:pt x="952500" y="0"/>
                  </a:moveTo>
                  <a:lnTo>
                    <a:pt x="0" y="952500"/>
                  </a:lnTo>
                  <a:lnTo>
                    <a:pt x="1905000" y="952500"/>
                  </a:lnTo>
                  <a:close/>
                </a:path>
              </a:pathLst>
            </a:custGeom>
            <a:gradFill>
              <a:gsLst>
                <a:gs pos="0">
                  <a:srgbClr val="0A1F44"/>
                </a:gs>
                <a:gs pos="50000">
                  <a:srgbClr val="122C57"/>
                </a:gs>
                <a:gs pos="100000">
                  <a:srgbClr val="1A3A6B"/>
                </a:gs>
              </a:gsLst>
              <a:lin ang="2700000" scaled="1"/>
            </a:gradFill>
            <a:ln w="19050" cap="flat">
              <a:solidFill>
                <a:srgbClr val="DAB86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4D27996-24BD-6711-EB0F-F4A7B4C9F33B}"/>
                </a:ext>
              </a:extLst>
            </p:cNvPr>
            <p:cNvSpPr txBox="1"/>
            <p:nvPr/>
          </p:nvSpPr>
          <p:spPr>
            <a:xfrm>
              <a:off x="4468446" y="5928322"/>
              <a:ext cx="771365" cy="3231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CA" sz="1500" b="1" spc="0" baseline="0" dirty="0">
                  <a:ln/>
                  <a:solidFill>
                    <a:schemeClr val="accent1"/>
                  </a:solidFill>
                  <a:latin typeface="Cinzel" panose="00000500000000000000" pitchFamily="2" charset="0"/>
                  <a:cs typeface="Arial"/>
                  <a:sym typeface="Arial"/>
                  <a:rtl val="0"/>
                </a:rPr>
                <a:t>TIER 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F381DFF-1BB0-1A84-5786-55C80EA2B4F4}"/>
                </a:ext>
              </a:extLst>
            </p:cNvPr>
            <p:cNvSpPr txBox="1"/>
            <p:nvPr/>
          </p:nvSpPr>
          <p:spPr>
            <a:xfrm>
              <a:off x="4158264" y="6204707"/>
              <a:ext cx="1391727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CA" sz="900" b="1" spc="0" baseline="0" dirty="0">
                  <a:ln/>
                  <a:solidFill>
                    <a:srgbClr val="FFFFFF"/>
                  </a:solidFill>
                  <a:latin typeface="Futura Cyrillic Book" panose="020B0502020204020303" pitchFamily="34" charset="0"/>
                  <a:cs typeface="Arial"/>
                  <a:sym typeface="Arial"/>
                  <a:rtl val="0"/>
                </a:rPr>
                <a:t>Business Critical Executives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C14609F-7FCC-F4AB-3FFF-C0F75D87EB38}"/>
                </a:ext>
              </a:extLst>
            </p:cNvPr>
            <p:cNvSpPr txBox="1"/>
            <p:nvPr/>
          </p:nvSpPr>
          <p:spPr>
            <a:xfrm>
              <a:off x="4182834" y="6363851"/>
              <a:ext cx="1342588" cy="181619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CA" sz="825" spc="0" baseline="0" dirty="0">
                  <a:ln/>
                  <a:solidFill>
                    <a:srgbClr val="FFFFFF"/>
                  </a:solidFill>
                  <a:latin typeface="Futura Cyrillic Book" panose="020B0502020204020303" pitchFamily="34" charset="0"/>
                  <a:cs typeface="Arial"/>
                  <a:sym typeface="Arial"/>
                  <a:rtl val="0"/>
                </a:rPr>
                <a:t>C-Suite &amp; Board Members</a:t>
              </a:r>
            </a:p>
          </p:txBody>
        </p:sp>
        <p:sp>
          <p:nvSpPr>
            <p:cNvPr id="55" name="Freeform 2">
              <a:extLst>
                <a:ext uri="{FF2B5EF4-FFF2-40B4-BE49-F238E27FC236}">
                  <a16:creationId xmlns:a16="http://schemas.microsoft.com/office/drawing/2014/main" id="{3957BC92-C42D-26C6-8530-6C0B2B2755FA}"/>
                </a:ext>
              </a:extLst>
            </p:cNvPr>
            <p:cNvSpPr/>
            <p:nvPr/>
          </p:nvSpPr>
          <p:spPr>
            <a:xfrm>
              <a:off x="4703477" y="5499864"/>
              <a:ext cx="301301" cy="374451"/>
            </a:xfrm>
            <a:custGeom>
              <a:avLst/>
              <a:gdLst/>
              <a:ahLst/>
              <a:cxnLst/>
              <a:rect l="l" t="t" r="r" b="b"/>
              <a:pathLst>
                <a:path w="2796773" h="3732913">
                  <a:moveTo>
                    <a:pt x="0" y="0"/>
                  </a:moveTo>
                  <a:lnTo>
                    <a:pt x="2796773" y="0"/>
                  </a:lnTo>
                  <a:lnTo>
                    <a:pt x="2796773" y="3732913"/>
                  </a:lnTo>
                  <a:lnTo>
                    <a:pt x="0" y="3732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5049" t="-30759" r="-35049" b="-60523"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EE6371D-42AF-E117-82D3-6129C3FFECD3}"/>
              </a:ext>
            </a:extLst>
          </p:cNvPr>
          <p:cNvGrpSpPr/>
          <p:nvPr/>
        </p:nvGrpSpPr>
        <p:grpSpPr>
          <a:xfrm>
            <a:off x="190500" y="8113972"/>
            <a:ext cx="9372600" cy="1163718"/>
            <a:chOff x="2015413" y="8113972"/>
            <a:chExt cx="6181320" cy="1163718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2569425-939A-58FA-268F-12C5ADC4F29F}"/>
                </a:ext>
              </a:extLst>
            </p:cNvPr>
            <p:cNvGrpSpPr/>
            <p:nvPr/>
          </p:nvGrpSpPr>
          <p:grpSpPr>
            <a:xfrm>
              <a:off x="4045340" y="8123779"/>
              <a:ext cx="2000250" cy="1153911"/>
              <a:chOff x="4045340" y="8123779"/>
              <a:chExt cx="2000250" cy="1153911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3971320F-C813-ECC3-3A31-3F8D3D8481AB}"/>
                  </a:ext>
                </a:extLst>
              </p:cNvPr>
              <p:cNvGrpSpPr/>
              <p:nvPr/>
            </p:nvGrpSpPr>
            <p:grpSpPr>
              <a:xfrm>
                <a:off x="4045340" y="8144716"/>
                <a:ext cx="2000250" cy="1132974"/>
                <a:chOff x="4903624" y="8038259"/>
                <a:chExt cx="2000250" cy="1428750"/>
              </a:xfrm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3C299F15-7303-8777-C9BC-066DBD6D3790}"/>
                    </a:ext>
                  </a:extLst>
                </p:cNvPr>
                <p:cNvSpPr/>
                <p:nvPr/>
              </p:nvSpPr>
              <p:spPr>
                <a:xfrm>
                  <a:off x="4903624" y="8038259"/>
                  <a:ext cx="2000250" cy="1428750"/>
                </a:xfrm>
                <a:custGeom>
                  <a:avLst/>
                  <a:gdLst>
                    <a:gd name="connsiteX0" fmla="*/ 1924050 w 2000250"/>
                    <a:gd name="connsiteY0" fmla="*/ 0 h 1428750"/>
                    <a:gd name="connsiteX1" fmla="*/ 2000250 w 2000250"/>
                    <a:gd name="connsiteY1" fmla="*/ 0 h 1428750"/>
                    <a:gd name="connsiteX2" fmla="*/ 2000250 w 2000250"/>
                    <a:gd name="connsiteY2" fmla="*/ 1428750 h 1428750"/>
                    <a:gd name="connsiteX3" fmla="*/ 1924050 w 2000250"/>
                    <a:gd name="connsiteY3" fmla="*/ 1428750 h 1428750"/>
                    <a:gd name="connsiteX4" fmla="*/ 76200 w 2000250"/>
                    <a:gd name="connsiteY4" fmla="*/ 1428750 h 1428750"/>
                    <a:gd name="connsiteX5" fmla="*/ 0 w 2000250"/>
                    <a:gd name="connsiteY5" fmla="*/ 1428750 h 1428750"/>
                    <a:gd name="connsiteX6" fmla="*/ 0 w 2000250"/>
                    <a:gd name="connsiteY6" fmla="*/ 0 h 1428750"/>
                    <a:gd name="connsiteX7" fmla="*/ 76200 w 2000250"/>
                    <a:gd name="connsiteY7" fmla="*/ 0 h 1428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00250" h="1428750">
                      <a:moveTo>
                        <a:pt x="1924050" y="0"/>
                      </a:moveTo>
                      <a:cubicBezTo>
                        <a:pt x="1966134" y="0"/>
                        <a:pt x="2000250" y="0"/>
                        <a:pt x="2000250" y="0"/>
                      </a:cubicBezTo>
                      <a:lnTo>
                        <a:pt x="2000250" y="1428750"/>
                      </a:lnTo>
                      <a:cubicBezTo>
                        <a:pt x="2000250" y="1428750"/>
                        <a:pt x="1966134" y="1428750"/>
                        <a:pt x="1924050" y="1428750"/>
                      </a:cubicBezTo>
                      <a:lnTo>
                        <a:pt x="76200" y="1428750"/>
                      </a:lnTo>
                      <a:cubicBezTo>
                        <a:pt x="34116" y="1428750"/>
                        <a:pt x="0" y="1428750"/>
                        <a:pt x="0" y="1428750"/>
                      </a:cubicBezTo>
                      <a:lnTo>
                        <a:pt x="0" y="0"/>
                      </a:lnTo>
                      <a:cubicBezTo>
                        <a:pt x="0" y="0"/>
                        <a:pt x="34116" y="0"/>
                        <a:pt x="762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DAB86E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2CFAD8A1-FFE0-0F5E-2945-B5AA7A6C53F8}"/>
                    </a:ext>
                  </a:extLst>
                </p:cNvPr>
                <p:cNvSpPr/>
                <p:nvPr/>
              </p:nvSpPr>
              <p:spPr>
                <a:xfrm>
                  <a:off x="4903624" y="8038259"/>
                  <a:ext cx="2000250" cy="238125"/>
                </a:xfrm>
                <a:custGeom>
                  <a:avLst/>
                  <a:gdLst>
                    <a:gd name="connsiteX0" fmla="*/ 1924050 w 2000250"/>
                    <a:gd name="connsiteY0" fmla="*/ 0 h 238125"/>
                    <a:gd name="connsiteX1" fmla="*/ 2000250 w 2000250"/>
                    <a:gd name="connsiteY1" fmla="*/ 0 h 238125"/>
                    <a:gd name="connsiteX2" fmla="*/ 2000250 w 2000250"/>
                    <a:gd name="connsiteY2" fmla="*/ 238125 h 238125"/>
                    <a:gd name="connsiteX3" fmla="*/ 1924050 w 2000250"/>
                    <a:gd name="connsiteY3" fmla="*/ 238125 h 238125"/>
                    <a:gd name="connsiteX4" fmla="*/ 76200 w 2000250"/>
                    <a:gd name="connsiteY4" fmla="*/ 238125 h 238125"/>
                    <a:gd name="connsiteX5" fmla="*/ 0 w 2000250"/>
                    <a:gd name="connsiteY5" fmla="*/ 238125 h 238125"/>
                    <a:gd name="connsiteX6" fmla="*/ 0 w 2000250"/>
                    <a:gd name="connsiteY6" fmla="*/ 0 h 238125"/>
                    <a:gd name="connsiteX7" fmla="*/ 76200 w 2000250"/>
                    <a:gd name="connsiteY7" fmla="*/ 0 h 238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00250" h="238125">
                      <a:moveTo>
                        <a:pt x="1924050" y="0"/>
                      </a:moveTo>
                      <a:cubicBezTo>
                        <a:pt x="1966134" y="0"/>
                        <a:pt x="2000250" y="0"/>
                        <a:pt x="2000250" y="0"/>
                      </a:cubicBezTo>
                      <a:lnTo>
                        <a:pt x="2000250" y="238125"/>
                      </a:lnTo>
                      <a:cubicBezTo>
                        <a:pt x="2000250" y="238125"/>
                        <a:pt x="1966134" y="238125"/>
                        <a:pt x="1924050" y="238125"/>
                      </a:cubicBezTo>
                      <a:lnTo>
                        <a:pt x="76200" y="238125"/>
                      </a:lnTo>
                      <a:cubicBezTo>
                        <a:pt x="34116" y="238125"/>
                        <a:pt x="0" y="238125"/>
                        <a:pt x="0" y="238125"/>
                      </a:cubicBezTo>
                      <a:lnTo>
                        <a:pt x="0" y="0"/>
                      </a:lnTo>
                      <a:cubicBezTo>
                        <a:pt x="0" y="0"/>
                        <a:pt x="34116" y="0"/>
                        <a:pt x="76200" y="0"/>
                      </a:cubicBezTo>
                      <a:close/>
                    </a:path>
                  </a:pathLst>
                </a:custGeom>
                <a:solidFill>
                  <a:srgbClr val="DAB86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8CFCBF61-38A4-1AFD-7E3F-6805B16E1DDF}"/>
                  </a:ext>
                </a:extLst>
              </p:cNvPr>
              <p:cNvGrpSpPr/>
              <p:nvPr/>
            </p:nvGrpSpPr>
            <p:grpSpPr>
              <a:xfrm>
                <a:off x="4070209" y="8123779"/>
                <a:ext cx="1884491" cy="1118100"/>
                <a:chOff x="4905670" y="8055497"/>
                <a:chExt cx="1649579" cy="1187289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C45887C-C90B-1112-7EED-13560A96B4FA}"/>
                    </a:ext>
                  </a:extLst>
                </p:cNvPr>
                <p:cNvSpPr txBox="1"/>
                <p:nvPr/>
              </p:nvSpPr>
              <p:spPr>
                <a:xfrm>
                  <a:off x="5148160" y="8055497"/>
                  <a:ext cx="1190178" cy="269628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l"/>
                  <a:r>
                    <a:rPr lang="en-CA" sz="1050" b="1" dirty="0">
                      <a:ln/>
                      <a:solidFill>
                        <a:schemeClr val="bg2"/>
                      </a:solidFill>
                      <a:latin typeface="Futura Cyrillic Demi" panose="020B0702020204020303" pitchFamily="34" charset="0"/>
                      <a:ea typeface="Segoe UI Emoji"/>
                      <a:cs typeface="Arial"/>
                      <a:sym typeface="Segoe UI Emoji"/>
                      <a:rtl val="0"/>
                    </a:rPr>
                    <a:t>⚖️</a:t>
                  </a:r>
                  <a:r>
                    <a:rPr lang="en-CA" sz="1050" b="1" dirty="0">
                      <a:ln/>
                      <a:solidFill>
                        <a:schemeClr val="bg2"/>
                      </a:solidFill>
                      <a:latin typeface="Futura Cyrillic Demi" panose="020B0702020204020303" pitchFamily="34" charset="0"/>
                      <a:ea typeface="Segoe UI Emoji"/>
                      <a:cs typeface="Arial"/>
                      <a:sym typeface="Arial"/>
                      <a:rtl val="0"/>
                    </a:rPr>
                    <a:t> TIER 1 Protection</a:t>
                  </a:r>
                </a:p>
              </p:txBody>
            </p: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86A9751E-9837-DD1F-2533-23C17E79B1B5}"/>
                    </a:ext>
                  </a:extLst>
                </p:cNvPr>
                <p:cNvGrpSpPr/>
                <p:nvPr/>
              </p:nvGrpSpPr>
              <p:grpSpPr>
                <a:xfrm>
                  <a:off x="4905670" y="8271904"/>
                  <a:ext cx="1649579" cy="970882"/>
                  <a:chOff x="4905670" y="8271904"/>
                  <a:chExt cx="1649579" cy="970882"/>
                </a:xfrm>
              </p:grpSpPr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228603B7-CA37-4F66-A46E-D6EEF2E4428B}"/>
                      </a:ext>
                    </a:extLst>
                  </p:cNvPr>
                  <p:cNvSpPr txBox="1"/>
                  <p:nvPr/>
                </p:nvSpPr>
                <p:spPr>
                  <a:xfrm>
                    <a:off x="4907434" y="8271904"/>
                    <a:ext cx="852011" cy="232861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l"/>
                    <a:r>
                      <a:rPr lang="en-CA" sz="825" b="1" spc="0" baseline="0" dirty="0">
                        <a:ln/>
                        <a:solidFill>
                          <a:srgbClr val="0A1F44"/>
                        </a:solidFill>
                        <a:latin typeface="Futura Cyrillic Book" panose="020B0502020204020303" pitchFamily="34" charset="0"/>
                        <a:cs typeface="Arial"/>
                        <a:sym typeface="Arial"/>
                        <a:rtl val="0"/>
                      </a:rPr>
                      <a:t>Enhanced Security:</a:t>
                    </a: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BA9B45B6-00AD-A179-A772-2F491DC87DF4}"/>
                      </a:ext>
                    </a:extLst>
                  </p:cNvPr>
                  <p:cNvSpPr txBox="1"/>
                  <p:nvPr/>
                </p:nvSpPr>
                <p:spPr>
                  <a:xfrm>
                    <a:off x="4907434" y="8423759"/>
                    <a:ext cx="1479809" cy="22060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l"/>
                    <a:r>
                      <a:rPr lang="en-CA" sz="750" spc="0" baseline="0" dirty="0">
                        <a:ln/>
                        <a:solidFill>
                          <a:srgbClr val="333333"/>
                        </a:solidFill>
                        <a:latin typeface="Futura Cyrillic Book" panose="020B0502020204020303" pitchFamily="34" charset="0"/>
                        <a:cs typeface="Arial"/>
                        <a:sym typeface="Arial"/>
                        <a:rtl val="0"/>
                      </a:rPr>
                      <a:t>• Streamlined verification</a:t>
                    </a: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14CF2CB1-53E2-E44B-15EA-225C0D16C47B}"/>
                      </a:ext>
                    </a:extLst>
                  </p:cNvPr>
                  <p:cNvSpPr txBox="1"/>
                  <p:nvPr/>
                </p:nvSpPr>
                <p:spPr>
                  <a:xfrm>
                    <a:off x="4905673" y="8524536"/>
                    <a:ext cx="1649576" cy="22060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l"/>
                    <a:r>
                      <a:rPr lang="en-CA" sz="750" spc="0" baseline="0" dirty="0">
                        <a:ln/>
                        <a:solidFill>
                          <a:srgbClr val="333333"/>
                        </a:solidFill>
                        <a:latin typeface="Futura Cyrillic Book" panose="020B0502020204020303" pitchFamily="34" charset="0"/>
                        <a:cs typeface="Arial"/>
                        <a:sym typeface="Arial"/>
                        <a:rtl val="0"/>
                      </a:rPr>
                      <a:t>• Department-level protocols</a:t>
                    </a: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9B63D39E-100E-D5A4-B849-E859CCE1F43E}"/>
                      </a:ext>
                    </a:extLst>
                  </p:cNvPr>
                  <p:cNvSpPr txBox="1"/>
                  <p:nvPr/>
                </p:nvSpPr>
                <p:spPr>
                  <a:xfrm>
                    <a:off x="4905670" y="8634064"/>
                    <a:ext cx="1532356" cy="22060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l"/>
                    <a:r>
                      <a:rPr lang="en-CA" sz="750" spc="0" baseline="0" dirty="0">
                        <a:ln/>
                        <a:solidFill>
                          <a:srgbClr val="333333"/>
                        </a:solidFill>
                        <a:latin typeface="Futura Cyrillic Book" panose="020B0502020204020303" pitchFamily="34" charset="0"/>
                        <a:cs typeface="Arial"/>
                        <a:sym typeface="Arial"/>
                        <a:rtl val="0"/>
                      </a:rPr>
                      <a:t>• Regular training updates</a:t>
                    </a: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97881E17-23B4-0B67-B1DC-24E1A9694AF8}"/>
                      </a:ext>
                    </a:extLst>
                  </p:cNvPr>
                  <p:cNvSpPr txBox="1"/>
                  <p:nvPr/>
                </p:nvSpPr>
                <p:spPr>
                  <a:xfrm>
                    <a:off x="4909178" y="8750781"/>
                    <a:ext cx="1344399" cy="22060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l"/>
                    <a:r>
                      <a:rPr lang="en-CA" sz="750" spc="0" baseline="0" dirty="0">
                        <a:ln/>
                        <a:solidFill>
                          <a:srgbClr val="333333"/>
                        </a:solidFill>
                        <a:latin typeface="Futura Cyrillic Book" panose="020B0502020204020303" pitchFamily="34" charset="0"/>
                        <a:cs typeface="Arial"/>
                        <a:sym typeface="Arial"/>
                        <a:rtl val="0"/>
                      </a:rPr>
                      <a:t>• Escalation pathways</a:t>
                    </a: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8828BA73-E3B8-BD1C-79AE-C91B3E663091}"/>
                      </a:ext>
                    </a:extLst>
                  </p:cNvPr>
                  <p:cNvSpPr txBox="1"/>
                  <p:nvPr/>
                </p:nvSpPr>
                <p:spPr>
                  <a:xfrm>
                    <a:off x="4914269" y="8922759"/>
                    <a:ext cx="1326285" cy="208349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l"/>
                    <a:r>
                      <a:rPr lang="en-CA" sz="675" i="1" spc="0" baseline="0" dirty="0">
                        <a:ln/>
                        <a:solidFill>
                          <a:srgbClr val="666666"/>
                        </a:solidFill>
                        <a:latin typeface="Futura Cyrillic Book" panose="020B0502020204020303" pitchFamily="34" charset="0"/>
                        <a:cs typeface="Arial"/>
                        <a:sym typeface="Arial"/>
                        <a:rtl val="0"/>
                      </a:rPr>
                      <a:t>Examples: VPs, Directors with significant</a:t>
                    </a: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19E7DEE6-7046-C7E3-A6E9-5E95719ACD7A}"/>
                      </a:ext>
                    </a:extLst>
                  </p:cNvPr>
                  <p:cNvSpPr txBox="1"/>
                  <p:nvPr/>
                </p:nvSpPr>
                <p:spPr>
                  <a:xfrm>
                    <a:off x="4924135" y="9034437"/>
                    <a:ext cx="951637" cy="208349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l"/>
                    <a:r>
                      <a:rPr lang="en-CA" sz="675" i="1" spc="0" baseline="0" dirty="0">
                        <a:ln/>
                        <a:solidFill>
                          <a:srgbClr val="666666"/>
                        </a:solidFill>
                        <a:latin typeface="Futura Cyrillic Book" panose="020B0502020204020303" pitchFamily="34" charset="0"/>
                        <a:cs typeface="Arial"/>
                        <a:sym typeface="Arial"/>
                        <a:rtl val="0"/>
                      </a:rPr>
                      <a:t>authority but contained risk</a:t>
                    </a:r>
                  </a:p>
                </p:txBody>
              </p:sp>
            </p:grpSp>
          </p:grp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4FAE5D1-BA38-FDD9-8C59-3CF897EC35DA}"/>
                </a:ext>
              </a:extLst>
            </p:cNvPr>
            <p:cNvGrpSpPr/>
            <p:nvPr/>
          </p:nvGrpSpPr>
          <p:grpSpPr>
            <a:xfrm>
              <a:off x="6196483" y="8113972"/>
              <a:ext cx="2000250" cy="1163718"/>
              <a:chOff x="7237249" y="8020090"/>
              <a:chExt cx="2000250" cy="1446919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9C5244B-7777-9274-4154-47A611EEBEFC}"/>
                  </a:ext>
                </a:extLst>
              </p:cNvPr>
              <p:cNvSpPr/>
              <p:nvPr/>
            </p:nvSpPr>
            <p:spPr>
              <a:xfrm>
                <a:off x="7237249" y="8038259"/>
                <a:ext cx="2000250" cy="1428750"/>
              </a:xfrm>
              <a:custGeom>
                <a:avLst/>
                <a:gdLst>
                  <a:gd name="connsiteX0" fmla="*/ 1924050 w 2000250"/>
                  <a:gd name="connsiteY0" fmla="*/ 0 h 1428750"/>
                  <a:gd name="connsiteX1" fmla="*/ 2000250 w 2000250"/>
                  <a:gd name="connsiteY1" fmla="*/ 0 h 1428750"/>
                  <a:gd name="connsiteX2" fmla="*/ 2000250 w 2000250"/>
                  <a:gd name="connsiteY2" fmla="*/ 1428750 h 1428750"/>
                  <a:gd name="connsiteX3" fmla="*/ 1924050 w 2000250"/>
                  <a:gd name="connsiteY3" fmla="*/ 1428750 h 1428750"/>
                  <a:gd name="connsiteX4" fmla="*/ 76200 w 2000250"/>
                  <a:gd name="connsiteY4" fmla="*/ 1428750 h 1428750"/>
                  <a:gd name="connsiteX5" fmla="*/ 0 w 2000250"/>
                  <a:gd name="connsiteY5" fmla="*/ 1428750 h 1428750"/>
                  <a:gd name="connsiteX6" fmla="*/ 0 w 2000250"/>
                  <a:gd name="connsiteY6" fmla="*/ 0 h 1428750"/>
                  <a:gd name="connsiteX7" fmla="*/ 76200 w 2000250"/>
                  <a:gd name="connsiteY7" fmla="*/ 0 h 142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00250" h="1428750">
                    <a:moveTo>
                      <a:pt x="1924050" y="0"/>
                    </a:moveTo>
                    <a:cubicBezTo>
                      <a:pt x="1966134" y="0"/>
                      <a:pt x="2000250" y="0"/>
                      <a:pt x="2000250" y="0"/>
                    </a:cubicBezTo>
                    <a:lnTo>
                      <a:pt x="2000250" y="1428750"/>
                    </a:lnTo>
                    <a:cubicBezTo>
                      <a:pt x="2000250" y="1428750"/>
                      <a:pt x="1966134" y="1428750"/>
                      <a:pt x="1924050" y="1428750"/>
                    </a:cubicBezTo>
                    <a:lnTo>
                      <a:pt x="76200" y="1428750"/>
                    </a:lnTo>
                    <a:cubicBezTo>
                      <a:pt x="34116" y="1428750"/>
                      <a:pt x="0" y="1428750"/>
                      <a:pt x="0" y="1428750"/>
                    </a:cubicBezTo>
                    <a:lnTo>
                      <a:pt x="0" y="0"/>
                    </a:lnTo>
                    <a:cubicBezTo>
                      <a:pt x="0" y="0"/>
                      <a:pt x="34116" y="0"/>
                      <a:pt x="762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18DDFD94-EA46-C9EC-F28E-E29C37D89F6E}"/>
                  </a:ext>
                </a:extLst>
              </p:cNvPr>
              <p:cNvSpPr/>
              <p:nvPr/>
            </p:nvSpPr>
            <p:spPr>
              <a:xfrm>
                <a:off x="7237249" y="8038259"/>
                <a:ext cx="2000250" cy="238125"/>
              </a:xfrm>
              <a:custGeom>
                <a:avLst/>
                <a:gdLst>
                  <a:gd name="connsiteX0" fmla="*/ 1924050 w 2000250"/>
                  <a:gd name="connsiteY0" fmla="*/ 0 h 238125"/>
                  <a:gd name="connsiteX1" fmla="*/ 2000250 w 2000250"/>
                  <a:gd name="connsiteY1" fmla="*/ 0 h 238125"/>
                  <a:gd name="connsiteX2" fmla="*/ 2000250 w 2000250"/>
                  <a:gd name="connsiteY2" fmla="*/ 238125 h 238125"/>
                  <a:gd name="connsiteX3" fmla="*/ 1924050 w 2000250"/>
                  <a:gd name="connsiteY3" fmla="*/ 238125 h 238125"/>
                  <a:gd name="connsiteX4" fmla="*/ 76200 w 2000250"/>
                  <a:gd name="connsiteY4" fmla="*/ 238125 h 238125"/>
                  <a:gd name="connsiteX5" fmla="*/ 0 w 2000250"/>
                  <a:gd name="connsiteY5" fmla="*/ 238125 h 238125"/>
                  <a:gd name="connsiteX6" fmla="*/ 0 w 2000250"/>
                  <a:gd name="connsiteY6" fmla="*/ 0 h 238125"/>
                  <a:gd name="connsiteX7" fmla="*/ 76200 w 2000250"/>
                  <a:gd name="connsiteY7" fmla="*/ 0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00250" h="238125">
                    <a:moveTo>
                      <a:pt x="1924050" y="0"/>
                    </a:moveTo>
                    <a:cubicBezTo>
                      <a:pt x="1966134" y="0"/>
                      <a:pt x="2000250" y="0"/>
                      <a:pt x="2000250" y="0"/>
                    </a:cubicBezTo>
                    <a:lnTo>
                      <a:pt x="2000250" y="238125"/>
                    </a:lnTo>
                    <a:cubicBezTo>
                      <a:pt x="2000250" y="238125"/>
                      <a:pt x="1966134" y="238125"/>
                      <a:pt x="1924050" y="238125"/>
                    </a:cubicBezTo>
                    <a:lnTo>
                      <a:pt x="76200" y="238125"/>
                    </a:lnTo>
                    <a:cubicBezTo>
                      <a:pt x="34116" y="238125"/>
                      <a:pt x="0" y="238125"/>
                      <a:pt x="0" y="238125"/>
                    </a:cubicBezTo>
                    <a:lnTo>
                      <a:pt x="0" y="0"/>
                    </a:lnTo>
                    <a:cubicBezTo>
                      <a:pt x="0" y="0"/>
                      <a:pt x="34116" y="0"/>
                      <a:pt x="76200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58EC26E5-3C81-C49C-C980-17961661652C}"/>
                  </a:ext>
                </a:extLst>
              </p:cNvPr>
              <p:cNvGrpSpPr/>
              <p:nvPr/>
            </p:nvGrpSpPr>
            <p:grpSpPr>
              <a:xfrm>
                <a:off x="7241059" y="8020090"/>
                <a:ext cx="1595067" cy="1400802"/>
                <a:chOff x="7241059" y="8020090"/>
                <a:chExt cx="1595067" cy="1400802"/>
              </a:xfrm>
            </p:grpSpPr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AF92BA0-C986-D941-D50F-11421BEBC5F7}"/>
                    </a:ext>
                  </a:extLst>
                </p:cNvPr>
                <p:cNvSpPr txBox="1"/>
                <p:nvPr/>
              </p:nvSpPr>
              <p:spPr>
                <a:xfrm>
                  <a:off x="7476458" y="8020090"/>
                  <a:ext cx="1359668" cy="315709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l"/>
                  <a:r>
                    <a:rPr lang="en-CA" sz="1050" b="1" dirty="0">
                      <a:ln/>
                      <a:solidFill>
                        <a:schemeClr val="accent1"/>
                      </a:solidFill>
                      <a:latin typeface="Futura Cyrillic Demi" panose="020B0702020204020303" pitchFamily="34" charset="0"/>
                      <a:ea typeface="Segoe UI Emoji"/>
                      <a:cs typeface="Arial"/>
                      <a:sym typeface="Segoe UI Emoji"/>
                      <a:rtl val="0"/>
                    </a:rPr>
                    <a:t>👥</a:t>
                  </a:r>
                  <a:r>
                    <a:rPr lang="en-CA" sz="1050" b="1" dirty="0">
                      <a:ln/>
                      <a:solidFill>
                        <a:schemeClr val="accent1"/>
                      </a:solidFill>
                      <a:latin typeface="Futura Cyrillic Demi" panose="020B0702020204020303" pitchFamily="34" charset="0"/>
                      <a:ea typeface="Segoe UI Emoji"/>
                      <a:cs typeface="Arial"/>
                      <a:sym typeface="Arial"/>
                      <a:rtl val="0"/>
                    </a:rPr>
                    <a:t> </a:t>
                  </a:r>
                  <a:r>
                    <a:rPr lang="en-CA" sz="1050" b="1" dirty="0">
                      <a:ln/>
                      <a:solidFill>
                        <a:schemeClr val="accent4"/>
                      </a:solidFill>
                      <a:latin typeface="Futura Cyrillic Demi" panose="020B0702020204020303" pitchFamily="34" charset="0"/>
                      <a:ea typeface="Segoe UI Emoji"/>
                      <a:cs typeface="Arial"/>
                      <a:sym typeface="Arial"/>
                      <a:rtl val="0"/>
                    </a:rPr>
                    <a:t>TIER 2 Protection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2AF951A9-4C95-BA69-5BF4-5B83108F3DDD}"/>
                    </a:ext>
                  </a:extLst>
                </p:cNvPr>
                <p:cNvSpPr txBox="1"/>
                <p:nvPr/>
              </p:nvSpPr>
              <p:spPr>
                <a:xfrm>
                  <a:off x="7241059" y="8246605"/>
                  <a:ext cx="963725" cy="27265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l"/>
                  <a:r>
                    <a:rPr lang="en-CA" sz="825" spc="0" baseline="0" dirty="0">
                      <a:ln/>
                      <a:solidFill>
                        <a:srgbClr val="0A1F44"/>
                      </a:solidFill>
                      <a:latin typeface="Futura Cyrillic Medium" panose="020B0602020204020303" pitchFamily="34" charset="0"/>
                      <a:cs typeface="Arial"/>
                      <a:sym typeface="Arial"/>
                      <a:rtl val="0"/>
                    </a:rPr>
                    <a:t>Standard Security: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7FC2A0-18BC-10A6-4B4A-252C1B1CB8C6}"/>
                    </a:ext>
                  </a:extLst>
                </p:cNvPr>
                <p:cNvSpPr txBox="1"/>
                <p:nvPr/>
              </p:nvSpPr>
              <p:spPr>
                <a:xfrm>
                  <a:off x="7241059" y="8404907"/>
                  <a:ext cx="1059906" cy="25830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l"/>
                  <a:r>
                    <a:rPr lang="en-CA" sz="750" spc="0" baseline="0" dirty="0">
                      <a:ln/>
                      <a:solidFill>
                        <a:srgbClr val="333333"/>
                      </a:solidFill>
                      <a:latin typeface="Futura Cyrillic Book" panose="020B0502020204020303" pitchFamily="34" charset="0"/>
                      <a:cs typeface="Arial"/>
                      <a:sym typeface="Arial"/>
                      <a:rtl val="0"/>
                    </a:rPr>
                    <a:t>• Basic detection tools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723A26D-C026-C9CA-B137-E54E2D50CA95}"/>
                    </a:ext>
                  </a:extLst>
                </p:cNvPr>
                <p:cNvSpPr txBox="1"/>
                <p:nvPr/>
              </p:nvSpPr>
              <p:spPr>
                <a:xfrm>
                  <a:off x="7241059" y="8547783"/>
                  <a:ext cx="1010213" cy="25830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l"/>
                  <a:r>
                    <a:rPr lang="en-CA" sz="750" spc="0" baseline="0">
                      <a:ln/>
                      <a:solidFill>
                        <a:srgbClr val="333333"/>
                      </a:solidFill>
                      <a:latin typeface="Futura Cyrillic Book" panose="020B0502020204020303" pitchFamily="34" charset="0"/>
                      <a:cs typeface="Arial"/>
                      <a:sym typeface="Arial"/>
                      <a:rtl val="0"/>
                    </a:rPr>
                    <a:t>• Awareness training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A589984-7CC9-83E4-E0A2-1E732C6A73AE}"/>
                    </a:ext>
                  </a:extLst>
                </p:cNvPr>
                <p:cNvSpPr txBox="1"/>
                <p:nvPr/>
              </p:nvSpPr>
              <p:spPr>
                <a:xfrm>
                  <a:off x="7241059" y="8690657"/>
                  <a:ext cx="1079142" cy="25830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l"/>
                  <a:r>
                    <a:rPr lang="en-CA" sz="750" spc="0" baseline="0" dirty="0">
                      <a:ln/>
                      <a:solidFill>
                        <a:srgbClr val="333333"/>
                      </a:solidFill>
                      <a:latin typeface="Futura Cyrillic Book" panose="020B0502020204020303" pitchFamily="34" charset="0"/>
                      <a:cs typeface="Arial"/>
                      <a:sym typeface="Arial"/>
                      <a:rtl val="0"/>
                    </a:rPr>
                    <a:t>• Standard verification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06F71DC9-0603-754F-593E-6945667DE2A0}"/>
                    </a:ext>
                  </a:extLst>
                </p:cNvPr>
                <p:cNvSpPr txBox="1"/>
                <p:nvPr/>
              </p:nvSpPr>
              <p:spPr>
                <a:xfrm>
                  <a:off x="7241059" y="8833533"/>
                  <a:ext cx="958917" cy="25830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l"/>
                  <a:r>
                    <a:rPr lang="en-CA" sz="750" spc="0" baseline="0">
                      <a:ln/>
                      <a:solidFill>
                        <a:srgbClr val="333333"/>
                      </a:solidFill>
                      <a:latin typeface="Futura Cyrillic Book" panose="020B0502020204020303" pitchFamily="34" charset="0"/>
                      <a:cs typeface="Arial"/>
                      <a:sym typeface="Arial"/>
                      <a:rtl val="0"/>
                    </a:rPr>
                    <a:t>• Incident reporting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579D97E-9EEE-5DE6-3BD5-4553FA0EDC64}"/>
                    </a:ext>
                  </a:extLst>
                </p:cNvPr>
                <p:cNvSpPr txBox="1"/>
                <p:nvPr/>
              </p:nvSpPr>
              <p:spPr>
                <a:xfrm>
                  <a:off x="7241059" y="9034061"/>
                  <a:ext cx="1324402" cy="24395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l"/>
                  <a:r>
                    <a:rPr lang="en-CA" sz="675" i="1" spc="0" baseline="0">
                      <a:ln/>
                      <a:solidFill>
                        <a:srgbClr val="666666"/>
                      </a:solidFill>
                      <a:latin typeface="Futura Cyrillic Book" panose="020B0502020204020303" pitchFamily="34" charset="0"/>
                      <a:cs typeface="Arial"/>
                      <a:sym typeface="Arial"/>
                      <a:rtl val="0"/>
                    </a:rPr>
                    <a:t>Examples: General staff, customer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76DA7B2-A388-684B-65E0-F4E7825C79E6}"/>
                    </a:ext>
                  </a:extLst>
                </p:cNvPr>
                <p:cNvSpPr txBox="1"/>
                <p:nvPr/>
              </p:nvSpPr>
              <p:spPr>
                <a:xfrm>
                  <a:off x="7241059" y="9176935"/>
                  <a:ext cx="1350050" cy="24395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l"/>
                  <a:r>
                    <a:rPr lang="en-CA" sz="675" i="1" spc="0" baseline="0" dirty="0">
                      <a:ln/>
                      <a:solidFill>
                        <a:srgbClr val="666666"/>
                      </a:solidFill>
                      <a:latin typeface="Futura Cyrillic Book" panose="020B0502020204020303" pitchFamily="34" charset="0"/>
                      <a:cs typeface="Arial"/>
                      <a:sym typeface="Arial"/>
                      <a:rtl val="0"/>
                    </a:rPr>
                    <a:t>service with manageable exposure</a:t>
                  </a:r>
                </a:p>
              </p:txBody>
            </p:sp>
          </p:grpSp>
        </p:grp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234363D-D649-6C94-1F08-5297F768B814}"/>
                </a:ext>
              </a:extLst>
            </p:cNvPr>
            <p:cNvSpPr/>
            <p:nvPr/>
          </p:nvSpPr>
          <p:spPr>
            <a:xfrm>
              <a:off x="2022726" y="8162094"/>
              <a:ext cx="1871721" cy="1115596"/>
            </a:xfrm>
            <a:custGeom>
              <a:avLst/>
              <a:gdLst>
                <a:gd name="connsiteX0" fmla="*/ 1924050 w 2000250"/>
                <a:gd name="connsiteY0" fmla="*/ 0 h 1428750"/>
                <a:gd name="connsiteX1" fmla="*/ 2000250 w 2000250"/>
                <a:gd name="connsiteY1" fmla="*/ 0 h 1428750"/>
                <a:gd name="connsiteX2" fmla="*/ 2000250 w 2000250"/>
                <a:gd name="connsiteY2" fmla="*/ 1428750 h 1428750"/>
                <a:gd name="connsiteX3" fmla="*/ 1924050 w 2000250"/>
                <a:gd name="connsiteY3" fmla="*/ 1428750 h 1428750"/>
                <a:gd name="connsiteX4" fmla="*/ 76200 w 2000250"/>
                <a:gd name="connsiteY4" fmla="*/ 1428750 h 1428750"/>
                <a:gd name="connsiteX5" fmla="*/ 0 w 2000250"/>
                <a:gd name="connsiteY5" fmla="*/ 1428750 h 1428750"/>
                <a:gd name="connsiteX6" fmla="*/ 0 w 2000250"/>
                <a:gd name="connsiteY6" fmla="*/ 0 h 1428750"/>
                <a:gd name="connsiteX7" fmla="*/ 76200 w 2000250"/>
                <a:gd name="connsiteY7" fmla="*/ 0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00250" h="1428750">
                  <a:moveTo>
                    <a:pt x="1924050" y="0"/>
                  </a:moveTo>
                  <a:cubicBezTo>
                    <a:pt x="1966134" y="0"/>
                    <a:pt x="2000250" y="0"/>
                    <a:pt x="2000250" y="0"/>
                  </a:cubicBezTo>
                  <a:lnTo>
                    <a:pt x="2000250" y="1428750"/>
                  </a:lnTo>
                  <a:cubicBezTo>
                    <a:pt x="2000250" y="1428750"/>
                    <a:pt x="1966134" y="1428750"/>
                    <a:pt x="1924050" y="1428750"/>
                  </a:cubicBezTo>
                  <a:lnTo>
                    <a:pt x="76200" y="1428750"/>
                  </a:lnTo>
                  <a:cubicBezTo>
                    <a:pt x="34116" y="1428750"/>
                    <a:pt x="0" y="1428750"/>
                    <a:pt x="0" y="1428750"/>
                  </a:cubicBezTo>
                  <a:lnTo>
                    <a:pt x="0" y="0"/>
                  </a:lnTo>
                  <a:cubicBezTo>
                    <a:pt x="0" y="0"/>
                    <a:pt x="34116" y="0"/>
                    <a:pt x="762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A1F4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2375F66-97E9-3C6C-8C3F-41B2AC43B008}"/>
                </a:ext>
              </a:extLst>
            </p:cNvPr>
            <p:cNvSpPr/>
            <p:nvPr/>
          </p:nvSpPr>
          <p:spPr>
            <a:xfrm>
              <a:off x="2015413" y="8169832"/>
              <a:ext cx="1879034" cy="238125"/>
            </a:xfrm>
            <a:custGeom>
              <a:avLst/>
              <a:gdLst>
                <a:gd name="connsiteX0" fmla="*/ 1924050 w 2000250"/>
                <a:gd name="connsiteY0" fmla="*/ 0 h 238125"/>
                <a:gd name="connsiteX1" fmla="*/ 2000250 w 2000250"/>
                <a:gd name="connsiteY1" fmla="*/ 0 h 238125"/>
                <a:gd name="connsiteX2" fmla="*/ 2000250 w 2000250"/>
                <a:gd name="connsiteY2" fmla="*/ 238125 h 238125"/>
                <a:gd name="connsiteX3" fmla="*/ 1924050 w 2000250"/>
                <a:gd name="connsiteY3" fmla="*/ 238125 h 238125"/>
                <a:gd name="connsiteX4" fmla="*/ 76200 w 2000250"/>
                <a:gd name="connsiteY4" fmla="*/ 238125 h 238125"/>
                <a:gd name="connsiteX5" fmla="*/ 0 w 2000250"/>
                <a:gd name="connsiteY5" fmla="*/ 238125 h 238125"/>
                <a:gd name="connsiteX6" fmla="*/ 0 w 2000250"/>
                <a:gd name="connsiteY6" fmla="*/ 0 h 238125"/>
                <a:gd name="connsiteX7" fmla="*/ 76200 w 2000250"/>
                <a:gd name="connsiteY7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00250" h="238125">
                  <a:moveTo>
                    <a:pt x="1924050" y="0"/>
                  </a:moveTo>
                  <a:cubicBezTo>
                    <a:pt x="1966134" y="0"/>
                    <a:pt x="2000250" y="0"/>
                    <a:pt x="2000250" y="0"/>
                  </a:cubicBezTo>
                  <a:lnTo>
                    <a:pt x="2000250" y="238125"/>
                  </a:lnTo>
                  <a:cubicBezTo>
                    <a:pt x="2000250" y="238125"/>
                    <a:pt x="1966134" y="238125"/>
                    <a:pt x="1924050" y="238125"/>
                  </a:cubicBezTo>
                  <a:lnTo>
                    <a:pt x="76200" y="238125"/>
                  </a:lnTo>
                  <a:cubicBezTo>
                    <a:pt x="34116" y="238125"/>
                    <a:pt x="0" y="238125"/>
                    <a:pt x="0" y="238125"/>
                  </a:cubicBezTo>
                  <a:lnTo>
                    <a:pt x="0" y="0"/>
                  </a:lnTo>
                  <a:cubicBezTo>
                    <a:pt x="0" y="0"/>
                    <a:pt x="34116" y="0"/>
                    <a:pt x="76200" y="0"/>
                  </a:cubicBezTo>
                  <a:close/>
                </a:path>
              </a:pathLst>
            </a:custGeom>
            <a:solidFill>
              <a:srgbClr val="0A1F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3461E61-98B4-09C1-27AC-D951A2392AA1}"/>
                </a:ext>
              </a:extLst>
            </p:cNvPr>
            <p:cNvSpPr txBox="1"/>
            <p:nvPr/>
          </p:nvSpPr>
          <p:spPr>
            <a:xfrm>
              <a:off x="2208880" y="8163869"/>
              <a:ext cx="1775078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en-CA" sz="1050" b="1" spc="0" baseline="0" dirty="0">
                  <a:ln/>
                  <a:solidFill>
                    <a:schemeClr val="accent1"/>
                  </a:solidFill>
                  <a:latin typeface="Futura Cyrillic Demi" panose="020B0702020204020303" pitchFamily="34" charset="0"/>
                  <a:ea typeface="Segoe UI Emoji"/>
                  <a:cs typeface="Arial"/>
                  <a:sym typeface="Arial"/>
                  <a:rtl val="0"/>
                </a:rPr>
                <a:t>  TIER 0 Protection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D453C20-D3D4-5F33-3505-38DA5D0AA0E5}"/>
                </a:ext>
              </a:extLst>
            </p:cNvPr>
            <p:cNvGrpSpPr/>
            <p:nvPr/>
          </p:nvGrpSpPr>
          <p:grpSpPr>
            <a:xfrm>
              <a:off x="2031053" y="8388956"/>
              <a:ext cx="2101493" cy="875683"/>
              <a:chOff x="2015412" y="8367729"/>
              <a:chExt cx="2101493" cy="875683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814FDF4-8274-56B8-5E69-079623974781}"/>
                  </a:ext>
                </a:extLst>
              </p:cNvPr>
              <p:cNvSpPr txBox="1"/>
              <p:nvPr/>
            </p:nvSpPr>
            <p:spPr>
              <a:xfrm>
                <a:off x="2026629" y="8367729"/>
                <a:ext cx="1582551" cy="21929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l"/>
                <a:r>
                  <a:rPr lang="en-CA" sz="825" b="1" spc="0" baseline="0" dirty="0">
                    <a:ln/>
                    <a:solidFill>
                      <a:srgbClr val="0A1F44"/>
                    </a:solidFill>
                    <a:latin typeface="Futura Cyrillic Book" panose="020B0502020204020303" pitchFamily="34" charset="0"/>
                    <a:cs typeface="Arial"/>
                    <a:sym typeface="Arial"/>
                    <a:rtl val="0"/>
                  </a:rPr>
                  <a:t>Maximum Security: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FD3F284-EDD6-4FAC-14F7-F1E502A66920}"/>
                  </a:ext>
                </a:extLst>
              </p:cNvPr>
              <p:cNvSpPr txBox="1"/>
              <p:nvPr/>
            </p:nvSpPr>
            <p:spPr>
              <a:xfrm>
                <a:off x="2015413" y="8516268"/>
                <a:ext cx="1998645" cy="20774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l"/>
                <a:r>
                  <a:rPr lang="en-CA" sz="750" spc="0" baseline="0" dirty="0">
                    <a:ln/>
                    <a:solidFill>
                      <a:srgbClr val="333333"/>
                    </a:solidFill>
                    <a:latin typeface="Futura Cyrillic Book" panose="020B0502020204020303" pitchFamily="34" charset="0"/>
                    <a:cs typeface="Arial"/>
                    <a:sym typeface="Arial"/>
                    <a:rtl val="0"/>
                  </a:rPr>
                  <a:t>• Multi-factor voice verification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EBAC039-D7A1-0F57-D544-C43940A2F550}"/>
                  </a:ext>
                </a:extLst>
              </p:cNvPr>
              <p:cNvSpPr txBox="1"/>
              <p:nvPr/>
            </p:nvSpPr>
            <p:spPr>
              <a:xfrm>
                <a:off x="2015413" y="8613807"/>
                <a:ext cx="1581463" cy="20774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l"/>
                <a:r>
                  <a:rPr lang="en-CA" sz="750" spc="0" baseline="0" dirty="0">
                    <a:ln/>
                    <a:solidFill>
                      <a:srgbClr val="333333"/>
                    </a:solidFill>
                    <a:latin typeface="Futura Cyrillic Book" panose="020B0502020204020303" pitchFamily="34" charset="0"/>
                    <a:cs typeface="Arial"/>
                    <a:sym typeface="Arial"/>
                    <a:rtl val="0"/>
                  </a:rPr>
                  <a:t>• AI-powered detection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08009A5-6B38-11FB-0F96-63D4DFCB3B34}"/>
                  </a:ext>
                </a:extLst>
              </p:cNvPr>
              <p:cNvSpPr txBox="1"/>
              <p:nvPr/>
            </p:nvSpPr>
            <p:spPr>
              <a:xfrm>
                <a:off x="2015413" y="8711345"/>
                <a:ext cx="2101492" cy="20774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l"/>
                <a:r>
                  <a:rPr lang="en-CA" sz="750" spc="0" baseline="0" dirty="0">
                    <a:ln/>
                    <a:solidFill>
                      <a:srgbClr val="333333"/>
                    </a:solidFill>
                    <a:latin typeface="Futura Cyrillic Book" panose="020B0502020204020303" pitchFamily="34" charset="0"/>
                    <a:cs typeface="Arial"/>
                    <a:sym typeface="Arial"/>
                    <a:rtl val="0"/>
                  </a:rPr>
                  <a:t>• Immediate response protocols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1C22790-245B-4DA6-16AA-E8F9F2979C49}"/>
                  </a:ext>
                </a:extLst>
              </p:cNvPr>
              <p:cNvSpPr txBox="1"/>
              <p:nvPr/>
            </p:nvSpPr>
            <p:spPr>
              <a:xfrm>
                <a:off x="2015412" y="8808884"/>
                <a:ext cx="2040543" cy="20774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l"/>
                <a:r>
                  <a:rPr lang="en-CA" sz="750" spc="0" baseline="0">
                    <a:ln/>
                    <a:solidFill>
                      <a:srgbClr val="333333"/>
                    </a:solidFill>
                    <a:latin typeface="Futura Cyrillic Book" panose="020B0502020204020303" pitchFamily="34" charset="0"/>
                    <a:cs typeface="Arial"/>
                    <a:sym typeface="Arial"/>
                    <a:rtl val="0"/>
                  </a:rPr>
                  <a:t>• Weekly rotating auth phrases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80D16A5-2456-2E1B-36A4-7559784A5198}"/>
                  </a:ext>
                </a:extLst>
              </p:cNvPr>
              <p:cNvSpPr txBox="1"/>
              <p:nvPr/>
            </p:nvSpPr>
            <p:spPr>
              <a:xfrm>
                <a:off x="2022726" y="8948012"/>
                <a:ext cx="1813692" cy="19620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l"/>
                <a:r>
                  <a:rPr lang="en-CA" sz="675" i="1" spc="0" baseline="0" dirty="0">
                    <a:ln/>
                    <a:solidFill>
                      <a:schemeClr val="bg2"/>
                    </a:solidFill>
                    <a:latin typeface="Futura Cyrillic Book" panose="020B0502020204020303" pitchFamily="34" charset="0"/>
                    <a:cs typeface="Arial"/>
                    <a:sym typeface="Arial"/>
                    <a:rtl val="0"/>
                  </a:rPr>
                  <a:t>Examples: CEO, CFO, COO whose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07C8D7D-69DB-3D74-E3E6-71FC6B22A58D}"/>
                  </a:ext>
                </a:extLst>
              </p:cNvPr>
              <p:cNvSpPr txBox="1"/>
              <p:nvPr/>
            </p:nvSpPr>
            <p:spPr>
              <a:xfrm>
                <a:off x="2022726" y="9047204"/>
                <a:ext cx="2044446" cy="19620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l"/>
                <a:r>
                  <a:rPr lang="en-CA" sz="675" i="1" spc="0" baseline="0" dirty="0">
                    <a:ln/>
                    <a:solidFill>
                      <a:schemeClr val="bg2"/>
                    </a:solidFill>
                    <a:latin typeface="Futura Cyrillic Book" panose="020B0502020204020303" pitchFamily="34" charset="0"/>
                    <a:cs typeface="Arial"/>
                    <a:sym typeface="Arial"/>
                    <a:rtl val="0"/>
                  </a:rPr>
                  <a:t>compromise triggers million-dollar losses</a:t>
                </a:r>
              </a:p>
            </p:txBody>
          </p:sp>
        </p:grpSp>
        <p:sp>
          <p:nvSpPr>
            <p:cNvPr id="77" name="Freeform 2">
              <a:extLst>
                <a:ext uri="{FF2B5EF4-FFF2-40B4-BE49-F238E27FC236}">
                  <a16:creationId xmlns:a16="http://schemas.microsoft.com/office/drawing/2014/main" id="{7EFACFC2-A7F7-73B4-958F-CFFD90D4F83C}"/>
                </a:ext>
              </a:extLst>
            </p:cNvPr>
            <p:cNvSpPr/>
            <p:nvPr/>
          </p:nvSpPr>
          <p:spPr>
            <a:xfrm>
              <a:off x="2147498" y="8187539"/>
              <a:ext cx="152400" cy="156092"/>
            </a:xfrm>
            <a:custGeom>
              <a:avLst/>
              <a:gdLst/>
              <a:ahLst/>
              <a:cxnLst/>
              <a:rect l="l" t="t" r="r" b="b"/>
              <a:pathLst>
                <a:path w="2796773" h="3732913">
                  <a:moveTo>
                    <a:pt x="0" y="0"/>
                  </a:moveTo>
                  <a:lnTo>
                    <a:pt x="2796773" y="0"/>
                  </a:lnTo>
                  <a:lnTo>
                    <a:pt x="2796773" y="3732913"/>
                  </a:lnTo>
                  <a:lnTo>
                    <a:pt x="0" y="3732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5049" t="-30759" r="-35049" b="-60523"/>
              </a:stretch>
            </a:blipFill>
          </p:spPr>
          <p:txBody>
            <a:bodyPr anchor="ctr"/>
            <a:lstStyle/>
            <a:p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238649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4729" y="1166872"/>
            <a:ext cx="6283924" cy="8387287"/>
          </a:xfrm>
          <a:custGeom>
            <a:avLst/>
            <a:gdLst/>
            <a:ahLst/>
            <a:cxnLst/>
            <a:rect l="l" t="t" r="r" b="b"/>
            <a:pathLst>
              <a:path w="6283924" h="8387287">
                <a:moveTo>
                  <a:pt x="0" y="0"/>
                </a:moveTo>
                <a:lnTo>
                  <a:pt x="6283924" y="0"/>
                </a:lnTo>
                <a:lnTo>
                  <a:pt x="6283924" y="8387287"/>
                </a:lnTo>
                <a:lnTo>
                  <a:pt x="0" y="83872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049" t="-30759" r="-35049" b="-60523"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71261" y="5660253"/>
            <a:ext cx="2796773" cy="3732913"/>
          </a:xfrm>
          <a:custGeom>
            <a:avLst/>
            <a:gdLst/>
            <a:ahLst/>
            <a:cxnLst/>
            <a:rect l="l" t="t" r="r" b="b"/>
            <a:pathLst>
              <a:path w="2796773" h="3732913">
                <a:moveTo>
                  <a:pt x="0" y="0"/>
                </a:moveTo>
                <a:lnTo>
                  <a:pt x="2796773" y="0"/>
                </a:lnTo>
                <a:lnTo>
                  <a:pt x="2796773" y="3732913"/>
                </a:lnTo>
                <a:lnTo>
                  <a:pt x="0" y="37329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049" t="-30759" r="-35049" b="-60523"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I-theme-300525">
  <a:themeElements>
    <a:clrScheme name="BRI_Theme1">
      <a:dk1>
        <a:srgbClr val="0A1F44"/>
      </a:dk1>
      <a:lt1>
        <a:srgbClr val="FFFFFF"/>
      </a:lt1>
      <a:dk2>
        <a:srgbClr val="1F302D"/>
      </a:dk2>
      <a:lt2>
        <a:srgbClr val="D9DED9"/>
      </a:lt2>
      <a:accent1>
        <a:srgbClr val="DAB86E"/>
      </a:accent1>
      <a:accent2>
        <a:srgbClr val="2B2B2D"/>
      </a:accent2>
      <a:accent3>
        <a:srgbClr val="5D9182"/>
      </a:accent3>
      <a:accent4>
        <a:srgbClr val="CCCCCC"/>
      </a:accent4>
      <a:accent5>
        <a:srgbClr val="000000"/>
      </a:accent5>
      <a:accent6>
        <a:srgbClr val="9CA2AB"/>
      </a:accent6>
      <a:hlink>
        <a:srgbClr val="5D9182"/>
      </a:hlink>
      <a:folHlink>
        <a:srgbClr val="758A42"/>
      </a:folHlink>
    </a:clrScheme>
    <a:fontScheme name="BRI-Heading-Body-fonts-May25">
      <a:majorFont>
        <a:latin typeface="Futura Bk BT"/>
        <a:ea typeface=""/>
        <a:cs typeface=""/>
      </a:majorFont>
      <a:minorFont>
        <a:latin typeface="Futura Std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RI-themeMay152025" id="{833E5CB2-3D1C-48BE-8E11-BA349D35BA1C}" vid="{8A1A98E9-764F-434D-9E8D-2C6206B8AE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BRI-theme-300525</Template>
  <TotalTime>315</TotalTime>
  <Words>439</Words>
  <Application>Microsoft Office PowerPoint</Application>
  <PresentationFormat>Custom</PresentationFormat>
  <Paragraphs>100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</vt:lpstr>
      <vt:lpstr>Futura Cyrillic Book</vt:lpstr>
      <vt:lpstr>Cinzel</vt:lpstr>
      <vt:lpstr>Futura Bk BT</vt:lpstr>
      <vt:lpstr>Futura Std Book</vt:lpstr>
      <vt:lpstr>Cinzel Bold</vt:lpstr>
      <vt:lpstr>Futura PT Medium</vt:lpstr>
      <vt:lpstr>Futura Cyrillic Medium</vt:lpstr>
      <vt:lpstr>Futura Cyrillic Heavy</vt:lpstr>
      <vt:lpstr>Futura PT Bold</vt:lpstr>
      <vt:lpstr>Futura PT Light</vt:lpstr>
      <vt:lpstr>Futura Cyrillic Demi</vt:lpstr>
      <vt:lpstr>BRI-theme-300525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paragraph text</dc:title>
  <dc:creator>James Cameron</dc:creator>
  <cp:lastModifiedBy>James Cameron</cp:lastModifiedBy>
  <cp:revision>3</cp:revision>
  <dcterms:created xsi:type="dcterms:W3CDTF">2006-08-16T00:00:00Z</dcterms:created>
  <dcterms:modified xsi:type="dcterms:W3CDTF">2025-06-09T17:48:37Z</dcterms:modified>
  <dc:identifier>DAGkzdpuqsc</dc:identifier>
</cp:coreProperties>
</file>