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78FF98-0774-4BB9-B153-3A5A603C31EB}">
  <a:tblStyle styleId="{8978FF98-0774-4BB9-B153-3A5A603C31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aleway-italic.fntdata"/><Relationship Id="rId6" Type="http://schemas.openxmlformats.org/officeDocument/2006/relationships/notesMaster" Target="notesMasters/notesMaster1.xml"/><Relationship Id="rId18"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Elijah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Hey everyone. Thanks for viewing our presentation. This is our final project for ECE 592, Data Science on thermal estimation for power electronic </a:t>
            </a:r>
            <a:r>
              <a:rPr lang="en"/>
              <a:t>converters</a:t>
            </a:r>
            <a:r>
              <a:rPr lang="en"/>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b0a1ecd0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b0a1ecd0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b0a1ecd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b0a1ecd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Elijah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start, some background. Power Electronic Converters or PECs are an integral part of the power grid as they convert one form of electrical power to other form. This includes converting between AC and DC or changing the magnitude and phase of voltage and current or frequency or combination of these. They provide flexibility and controbility to the grid. Unfortunately, PECs are also a large source of downtime and the associated costs in the power grid. </a:t>
            </a:r>
            <a:r>
              <a:rPr lang="en"/>
              <a:t>Modern research in this domain been pushed in the direction of Design-for-Reliability (DfR) that focuses on the underlying physics of failure behind these devices, finding that thermal stressing and cycling is a very important part of device </a:t>
            </a:r>
            <a:r>
              <a:rPr lang="en"/>
              <a:t>reliability</a:t>
            </a:r>
            <a:r>
              <a:rPr lang="en"/>
              <a:t>. To the end of providing device control </a:t>
            </a:r>
            <a:r>
              <a:rPr lang="en"/>
              <a:t>algorithms</a:t>
            </a:r>
            <a:r>
              <a:rPr lang="en"/>
              <a:t> which maximize reliability, we replicate and extend prior work by looking at efficient ways to estimate the mean and delta junction temperature of PECs  based on several parameters. We look at several different machine learning models discussed in the course and compare their accuracy and efficiency. When then test our model on real data from the Aalborg Denmark, using ambient temperature and solar irradiance to estimate solar power output and junction </a:t>
            </a:r>
            <a:r>
              <a:rPr lang="en"/>
              <a:t>temperature. Rainflow analysis is then used to count the number of thermal cycles which each model predicts.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with that, let’s get into looking at our data.</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b0a1ecd0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b0a1ecd0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b0a1ecd03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b0a1ecd03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b29e3d04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b29e3d04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Elijah</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Our performance for mean standard error is graphed on the graph on the top right. As you can see, decision tree provided the lowest MSE for temperature delta with the neural net providing nearly identical, low MSE. On the other hand, decision tree was extremely poor for MSE for estimating the mean temperature. Bayesian ridge was the best, but all other models performed comparably. Overall performance is okay, although we have some concern about overfitting for the decision_tree model. As we will discuss later, it has poor results for the rainflow estimation and its results with 0 MSE for temperature delta are not possible in the real world.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b0a1ecd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b0a1ecd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b0a1ecd0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b0a1ecd0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Zack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5413efd0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413efd0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5413efd0d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413efd0d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dcoder.com/decision-tree-regressor-explained-in-depth/" TargetMode="External"/><Relationship Id="rId4" Type="http://schemas.openxmlformats.org/officeDocument/2006/relationships/hyperlink" Target="https://towardsdatascience.com/choosing-a-scikit-learn-linear-regression-algorithm-dd96b48105f5" TargetMode="External"/><Relationship Id="rId5" Type="http://schemas.openxmlformats.org/officeDocument/2006/relationships/hyperlink" Target="https://medium.com/@rajatgupta310198/getting-started-with-neural-network-for-regression-and-tensorflow-58ad3bd75223" TargetMode="External"/><Relationship Id="rId6" Type="http://schemas.openxmlformats.org/officeDocument/2006/relationships/image" Target="../media/image12.png"/><Relationship Id="rId7" Type="http://schemas.openxmlformats.org/officeDocument/2006/relationships/image" Target="../media/image3.png"/><Relationship Id="rId8"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Thermal Estimation of Power Electronic Converters</a:t>
            </a:r>
            <a:endParaRPr/>
          </a:p>
        </p:txBody>
      </p:sp>
      <p:sp>
        <p:nvSpPr>
          <p:cNvPr id="87" name="Google Shape;87;p13"/>
          <p:cNvSpPr txBox="1"/>
          <p:nvPr>
            <p:ph idx="1" type="subTitle"/>
          </p:nvPr>
        </p:nvSpPr>
        <p:spPr>
          <a:xfrm>
            <a:off x="991425" y="2987150"/>
            <a:ext cx="69738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ECE 592 Final Project by Zack Miller, John McDonald and Elijah Bouma-Sims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58" name="Google Shape;158;p22"/>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[1]J . Zhang, “Power electronics in future electrical power grids,” in 2013 4th </a:t>
            </a:r>
            <a:r>
              <a:rPr i="1" lang="en"/>
              <a:t>IEEE International Symposium on Power Electronics for Distributed Generation Systems (PEDG)</a:t>
            </a:r>
            <a:r>
              <a:rPr lang="en"/>
              <a:t>, pp. 1–3, 2013</a:t>
            </a:r>
            <a:endParaRPr/>
          </a:p>
          <a:p>
            <a:pPr indent="0" lvl="0" marL="0" rtl="0" algn="l">
              <a:spcBef>
                <a:spcPts val="1600"/>
              </a:spcBef>
              <a:spcAft>
                <a:spcPts val="0"/>
              </a:spcAft>
              <a:buNone/>
            </a:pPr>
            <a:r>
              <a:rPr lang="en"/>
              <a:t>[2] H. Wang, M. Liserre, F. Blaabjerg, P. de Place Rimmen, J. B. Jacobsen, T. Kvisgaard, and J. Landkildehus, “Transitioning to physics-of-failure as a reliability driver in power electronics,” </a:t>
            </a:r>
            <a:r>
              <a:rPr i="1" lang="en"/>
              <a:t>IEEE Journal of Emerging and Selected Topics in Power Electronics</a:t>
            </a:r>
            <a:r>
              <a:rPr lang="en"/>
              <a:t>, vol. 2, no. 1, pp. 97–114, 2014.</a:t>
            </a:r>
            <a:endParaRPr/>
          </a:p>
          <a:p>
            <a:pPr indent="0" lvl="0" marL="0" rtl="0" algn="l">
              <a:spcBef>
                <a:spcPts val="1600"/>
              </a:spcBef>
              <a:spcAft>
                <a:spcPts val="0"/>
              </a:spcAft>
              <a:buNone/>
            </a:pPr>
            <a:r>
              <a:rPr lang="en"/>
              <a:t>[3] H. Lu, C. Bailey, and C. Yin, “Design for reliability of power electronics modules,” Microelectronics Reliability, vol. 49, no. 9, pp. 1250 – 1255, 2009.</a:t>
            </a:r>
            <a:r>
              <a:rPr i="1" lang="en"/>
              <a:t> 20th European Symposium on the Reliability of Electron Devices</a:t>
            </a:r>
            <a:r>
              <a:rPr lang="en"/>
              <a:t>, Failure Physics and Analysis.</a:t>
            </a:r>
            <a:endParaRPr/>
          </a:p>
          <a:p>
            <a:pPr indent="0" lvl="0" marL="0" rtl="0" algn="l">
              <a:spcBef>
                <a:spcPts val="1600"/>
              </a:spcBef>
              <a:spcAft>
                <a:spcPts val="0"/>
              </a:spcAft>
              <a:buNone/>
            </a:pPr>
            <a:r>
              <a:rPr lang="en"/>
              <a:t>[4] T. Dragičević, P. Wheeler, and F. Blaabjerg, “Artificial intelligence aided automated design for reliability of power electronic systems,” </a:t>
            </a:r>
            <a:r>
              <a:rPr i="1" lang="en"/>
              <a:t>IEEE Transactions on Power Electronics</a:t>
            </a:r>
            <a:r>
              <a:rPr lang="en"/>
              <a:t>, vol. 34, no. 8, pp. 7161–7171, 2019</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48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and Motivating Problem</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348450" y="1853850"/>
            <a:ext cx="4405800" cy="3051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Power Electronic Converters </a:t>
            </a:r>
            <a:r>
              <a:rPr lang="en"/>
              <a:t>(PECs) are an integral part of the power grid </a:t>
            </a:r>
            <a:endParaRPr/>
          </a:p>
          <a:p>
            <a:pPr indent="-311150" lvl="1" marL="914400" rtl="0" algn="l">
              <a:spcBef>
                <a:spcPts val="0"/>
              </a:spcBef>
              <a:spcAft>
                <a:spcPts val="0"/>
              </a:spcAft>
              <a:buSzPts val="1300"/>
              <a:buChar char="-"/>
            </a:pPr>
            <a:r>
              <a:rPr lang="en" sz="1300"/>
              <a:t>Also a large source of downtime/associated cost</a:t>
            </a:r>
            <a:endParaRPr sz="1300"/>
          </a:p>
          <a:p>
            <a:pPr indent="-311150" lvl="1" marL="914400" rtl="0" algn="l">
              <a:spcBef>
                <a:spcPts val="0"/>
              </a:spcBef>
              <a:spcAft>
                <a:spcPts val="0"/>
              </a:spcAft>
              <a:buSzPts val="1300"/>
              <a:buChar char="-"/>
            </a:pPr>
            <a:r>
              <a:rPr lang="en" sz="1300"/>
              <a:t>Reliability of </a:t>
            </a:r>
            <a:r>
              <a:rPr lang="en" sz="1300"/>
              <a:t>switching</a:t>
            </a:r>
            <a:r>
              <a:rPr lang="en" sz="1300"/>
              <a:t> components is often </a:t>
            </a:r>
            <a:r>
              <a:rPr lang="en" sz="1300"/>
              <a:t>dependent on thermal stress.</a:t>
            </a:r>
            <a:endParaRPr sz="1300"/>
          </a:p>
          <a:p>
            <a:pPr indent="-323850" lvl="0" marL="457200" rtl="0" algn="l">
              <a:spcBef>
                <a:spcPts val="0"/>
              </a:spcBef>
              <a:spcAft>
                <a:spcPts val="0"/>
              </a:spcAft>
              <a:buSzPts val="1500"/>
              <a:buChar char="-"/>
            </a:pPr>
            <a:r>
              <a:rPr b="1" lang="en"/>
              <a:t>Goal</a:t>
            </a:r>
            <a:r>
              <a:rPr lang="en"/>
              <a:t>: Efficiently estimate mean/delta junction temperature of a PEC system using machine learning to create device control algorithms which maximize reliability.</a:t>
            </a:r>
            <a:endParaRPr/>
          </a:p>
          <a:p>
            <a:pPr indent="-311150" lvl="0" marL="457200" rtl="0" algn="l">
              <a:spcBef>
                <a:spcPts val="0"/>
              </a:spcBef>
              <a:spcAft>
                <a:spcPts val="0"/>
              </a:spcAft>
              <a:buSzPts val="1300"/>
              <a:buChar char="-"/>
            </a:pPr>
            <a:r>
              <a:rPr lang="en"/>
              <a:t>Extend prior work by looking at more models and comparing computational complexity and accuracy. </a:t>
            </a:r>
            <a:endParaRPr/>
          </a:p>
          <a:p>
            <a:pPr indent="-311150" lvl="0" marL="457200" rtl="0" algn="l">
              <a:spcBef>
                <a:spcPts val="0"/>
              </a:spcBef>
              <a:spcAft>
                <a:spcPts val="0"/>
              </a:spcAft>
              <a:buSzPts val="1300"/>
              <a:buChar char="-"/>
            </a:pPr>
            <a:r>
              <a:rPr lang="en"/>
              <a:t>Test on real data with Rainflow analysis </a:t>
            </a:r>
            <a:endParaRPr/>
          </a:p>
        </p:txBody>
      </p:sp>
      <p:pic>
        <p:nvPicPr>
          <p:cNvPr id="94" name="Google Shape;94;p14"/>
          <p:cNvPicPr preferRelativeResize="0"/>
          <p:nvPr/>
        </p:nvPicPr>
        <p:blipFill>
          <a:blip r:embed="rId3">
            <a:alphaModFix/>
          </a:blip>
          <a:stretch>
            <a:fillRect/>
          </a:stretch>
        </p:blipFill>
        <p:spPr>
          <a:xfrm>
            <a:off x="5384875" y="1853850"/>
            <a:ext cx="3399425" cy="3222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424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the Data</a:t>
            </a:r>
            <a:endParaRPr/>
          </a:p>
        </p:txBody>
      </p:sp>
      <p:sp>
        <p:nvSpPr>
          <p:cNvPr id="100" name="Google Shape;100;p15"/>
          <p:cNvSpPr txBox="1"/>
          <p:nvPr>
            <p:ph idx="1" type="body"/>
          </p:nvPr>
        </p:nvSpPr>
        <p:spPr>
          <a:xfrm>
            <a:off x="445975" y="2078875"/>
            <a:ext cx="7972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Predicting T_mean &amp; T_delta</a:t>
            </a:r>
            <a:endParaRPr sz="1200"/>
          </a:p>
          <a:p>
            <a:pPr indent="-304800" lvl="0" marL="457200" rtl="0" algn="l">
              <a:spcBef>
                <a:spcPts val="1600"/>
              </a:spcBef>
              <a:spcAft>
                <a:spcPts val="0"/>
              </a:spcAft>
              <a:buSzPts val="1200"/>
              <a:buChar char="-"/>
            </a:pPr>
            <a:r>
              <a:rPr lang="en" sz="1200"/>
              <a:t>Mean junction temperature</a:t>
            </a:r>
            <a:endParaRPr sz="1200"/>
          </a:p>
          <a:p>
            <a:pPr indent="-304800" lvl="0" marL="457200" rtl="0" algn="l">
              <a:spcBef>
                <a:spcPts val="0"/>
              </a:spcBef>
              <a:spcAft>
                <a:spcPts val="0"/>
              </a:spcAft>
              <a:buSzPts val="1200"/>
              <a:buChar char="-"/>
            </a:pPr>
            <a:r>
              <a:rPr lang="en" sz="1200"/>
              <a:t>Change in junction temperature</a:t>
            </a:r>
            <a:endParaRPr sz="1200"/>
          </a:p>
          <a:p>
            <a:pPr indent="0" lvl="0" marL="0" rtl="0" algn="l">
              <a:spcBef>
                <a:spcPts val="1600"/>
              </a:spcBef>
              <a:spcAft>
                <a:spcPts val="0"/>
              </a:spcAft>
              <a:buNone/>
            </a:pPr>
            <a:r>
              <a:rPr lang="en" sz="1200"/>
              <a:t>We observe:</a:t>
            </a:r>
            <a:endParaRPr sz="1200"/>
          </a:p>
          <a:p>
            <a:pPr indent="-304800" lvl="0" marL="457200" rtl="0" algn="l">
              <a:spcBef>
                <a:spcPts val="1600"/>
              </a:spcBef>
              <a:spcAft>
                <a:spcPts val="0"/>
              </a:spcAft>
              <a:buSzPts val="1200"/>
              <a:buChar char="-"/>
            </a:pPr>
            <a:r>
              <a:rPr lang="en" sz="1200"/>
              <a:t>Monotonic data</a:t>
            </a:r>
            <a:endParaRPr sz="1200"/>
          </a:p>
          <a:p>
            <a:pPr indent="-304800" lvl="0" marL="457200" rtl="0" algn="l">
              <a:spcBef>
                <a:spcPts val="0"/>
              </a:spcBef>
              <a:spcAft>
                <a:spcPts val="0"/>
              </a:spcAft>
              <a:buSzPts val="1200"/>
              <a:buChar char="-"/>
            </a:pPr>
            <a:r>
              <a:rPr lang="en" sz="1200"/>
              <a:t>Small amount of data</a:t>
            </a:r>
            <a:endParaRPr sz="1200"/>
          </a:p>
          <a:p>
            <a:pPr indent="-304800" lvl="0" marL="457200" rtl="0" algn="l">
              <a:spcBef>
                <a:spcPts val="0"/>
              </a:spcBef>
              <a:spcAft>
                <a:spcPts val="0"/>
              </a:spcAft>
              <a:buSzPts val="1200"/>
              <a:buChar char="-"/>
            </a:pPr>
            <a:r>
              <a:rPr lang="en" sz="1200"/>
              <a:t>More observations than predictors</a:t>
            </a:r>
            <a:endParaRPr sz="1200"/>
          </a:p>
          <a:p>
            <a:pPr indent="-304800" lvl="0" marL="457200" rtl="0" algn="l">
              <a:spcBef>
                <a:spcPts val="0"/>
              </a:spcBef>
              <a:spcAft>
                <a:spcPts val="0"/>
              </a:spcAft>
              <a:buSzPts val="1200"/>
              <a:buChar char="-"/>
            </a:pPr>
            <a:r>
              <a:rPr lang="en" sz="1200"/>
              <a:t>Shape: </a:t>
            </a:r>
            <a:endParaRPr sz="1200"/>
          </a:p>
          <a:p>
            <a:pPr indent="-304800" lvl="0" marL="457200" rtl="0" algn="l">
              <a:spcBef>
                <a:spcPts val="0"/>
              </a:spcBef>
              <a:spcAft>
                <a:spcPts val="0"/>
              </a:spcAft>
              <a:buSzPts val="1200"/>
              <a:buChar char="-"/>
            </a:pPr>
            <a:r>
              <a:rPr lang="en" sz="1200"/>
              <a:t>Discrete predictors, continuous resp.</a:t>
            </a:r>
            <a:endParaRPr sz="1200"/>
          </a:p>
        </p:txBody>
      </p:sp>
      <p:pic>
        <p:nvPicPr>
          <p:cNvPr id="101" name="Google Shape;101;p15"/>
          <p:cNvPicPr preferRelativeResize="0"/>
          <p:nvPr/>
        </p:nvPicPr>
        <p:blipFill>
          <a:blip r:embed="rId3">
            <a:alphaModFix/>
          </a:blip>
          <a:stretch>
            <a:fillRect/>
          </a:stretch>
        </p:blipFill>
        <p:spPr>
          <a:xfrm>
            <a:off x="6525200" y="937700"/>
            <a:ext cx="2383700" cy="3768401"/>
          </a:xfrm>
          <a:prstGeom prst="rect">
            <a:avLst/>
          </a:prstGeom>
          <a:noFill/>
          <a:ln>
            <a:noFill/>
          </a:ln>
        </p:spPr>
      </p:pic>
      <p:pic>
        <p:nvPicPr>
          <p:cNvPr id="102" name="Google Shape;102;p15"/>
          <p:cNvPicPr preferRelativeResize="0"/>
          <p:nvPr/>
        </p:nvPicPr>
        <p:blipFill>
          <a:blip r:embed="rId4">
            <a:alphaModFix/>
          </a:blip>
          <a:stretch>
            <a:fillRect/>
          </a:stretch>
        </p:blipFill>
        <p:spPr>
          <a:xfrm>
            <a:off x="3959387" y="2183425"/>
            <a:ext cx="2514575" cy="2522682"/>
          </a:xfrm>
          <a:prstGeom prst="rect">
            <a:avLst/>
          </a:prstGeom>
          <a:noFill/>
          <a:ln>
            <a:noFill/>
          </a:ln>
        </p:spPr>
      </p:pic>
      <p:pic>
        <p:nvPicPr>
          <p:cNvPr id="103" name="Google Shape;103;p15"/>
          <p:cNvPicPr preferRelativeResize="0"/>
          <p:nvPr/>
        </p:nvPicPr>
        <p:blipFill>
          <a:blip r:embed="rId5">
            <a:alphaModFix/>
          </a:blip>
          <a:stretch>
            <a:fillRect/>
          </a:stretch>
        </p:blipFill>
        <p:spPr>
          <a:xfrm>
            <a:off x="3959375" y="968575"/>
            <a:ext cx="2426950" cy="1063425"/>
          </a:xfrm>
          <a:prstGeom prst="rect">
            <a:avLst/>
          </a:prstGeom>
          <a:noFill/>
          <a:ln>
            <a:noFill/>
          </a:ln>
        </p:spPr>
      </p:pic>
      <p:pic>
        <p:nvPicPr>
          <p:cNvPr id="104" name="Google Shape;104;p15"/>
          <p:cNvPicPr preferRelativeResize="0"/>
          <p:nvPr/>
        </p:nvPicPr>
        <p:blipFill>
          <a:blip r:embed="rId6">
            <a:alphaModFix/>
          </a:blip>
          <a:stretch>
            <a:fillRect/>
          </a:stretch>
        </p:blipFill>
        <p:spPr>
          <a:xfrm>
            <a:off x="1520925" y="4215100"/>
            <a:ext cx="590550" cy="228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424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of Analysis</a:t>
            </a:r>
            <a:endParaRPr/>
          </a:p>
        </p:txBody>
      </p:sp>
      <p:sp>
        <p:nvSpPr>
          <p:cNvPr id="110" name="Google Shape;110;p16"/>
          <p:cNvSpPr txBox="1"/>
          <p:nvPr>
            <p:ph idx="1" type="body"/>
          </p:nvPr>
        </p:nvSpPr>
        <p:spPr>
          <a:xfrm>
            <a:off x="4246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Choosing model based on data set</a:t>
            </a:r>
            <a:br>
              <a:rPr lang="en" sz="1200"/>
            </a:br>
            <a:r>
              <a:rPr lang="en" sz="1200"/>
              <a:t>Feature selection / dimension reduction not necessary</a:t>
            </a:r>
            <a:br>
              <a:rPr lang="en" sz="1200"/>
            </a:br>
            <a:r>
              <a:rPr lang="en" sz="1200"/>
              <a:t>Just exploring data set</a:t>
            </a:r>
            <a:endParaRPr sz="1200"/>
          </a:p>
          <a:p>
            <a:pPr indent="-304800" lvl="0" marL="457200" rtl="0" algn="l">
              <a:spcBef>
                <a:spcPts val="1600"/>
              </a:spcBef>
              <a:spcAft>
                <a:spcPts val="0"/>
              </a:spcAft>
              <a:buSzPts val="1200"/>
              <a:buChar char="-"/>
            </a:pPr>
            <a:r>
              <a:rPr lang="en" sz="1200"/>
              <a:t>Linear regression</a:t>
            </a:r>
            <a:endParaRPr sz="1200"/>
          </a:p>
          <a:p>
            <a:pPr indent="-304800" lvl="0" marL="457200" rtl="0" algn="l">
              <a:spcBef>
                <a:spcPts val="0"/>
              </a:spcBef>
              <a:spcAft>
                <a:spcPts val="0"/>
              </a:spcAft>
              <a:buSzPts val="1200"/>
              <a:buChar char="-"/>
            </a:pPr>
            <a:r>
              <a:rPr lang="en" sz="1200"/>
              <a:t>Bayesian Ridge</a:t>
            </a:r>
            <a:endParaRPr sz="1200"/>
          </a:p>
          <a:p>
            <a:pPr indent="-304800" lvl="0" marL="457200" rtl="0" algn="l">
              <a:spcBef>
                <a:spcPts val="0"/>
              </a:spcBef>
              <a:spcAft>
                <a:spcPts val="0"/>
              </a:spcAft>
              <a:buSzPts val="1200"/>
              <a:buChar char="-"/>
            </a:pPr>
            <a:r>
              <a:rPr lang="en" sz="1200"/>
              <a:t>SVM (better performance?)</a:t>
            </a:r>
            <a:endParaRPr sz="1200"/>
          </a:p>
          <a:p>
            <a:pPr indent="-304800" lvl="0" marL="457200" rtl="0" algn="l">
              <a:spcBef>
                <a:spcPts val="0"/>
              </a:spcBef>
              <a:spcAft>
                <a:spcPts val="0"/>
              </a:spcAft>
              <a:buSzPts val="1200"/>
              <a:buChar char="-"/>
            </a:pPr>
            <a:r>
              <a:rPr lang="en" sz="1200"/>
              <a:t>Decision tree</a:t>
            </a:r>
            <a:endParaRPr sz="1200"/>
          </a:p>
          <a:p>
            <a:pPr indent="-304800" lvl="0" marL="457200" rtl="0" algn="l">
              <a:spcBef>
                <a:spcPts val="0"/>
              </a:spcBef>
              <a:spcAft>
                <a:spcPts val="0"/>
              </a:spcAft>
              <a:buSzPts val="1200"/>
              <a:buChar char="-"/>
            </a:pPr>
            <a:r>
              <a:rPr lang="en" sz="1200"/>
              <a:t>Artificial Neural Network</a:t>
            </a:r>
            <a:endParaRPr sz="1200"/>
          </a:p>
          <a:p>
            <a:pPr indent="0" lvl="0" marL="0" rtl="0" algn="l">
              <a:spcBef>
                <a:spcPts val="1600"/>
              </a:spcBef>
              <a:spcAft>
                <a:spcPts val="0"/>
              </a:spcAft>
              <a:buNone/>
            </a:pPr>
            <a:r>
              <a:rPr lang="en" sz="700"/>
              <a:t>Referenced images:</a:t>
            </a:r>
            <a:br>
              <a:rPr lang="en" sz="700"/>
            </a:br>
            <a:r>
              <a:rPr lang="en" sz="700" u="sng">
                <a:solidFill>
                  <a:schemeClr val="hlink"/>
                </a:solidFill>
                <a:hlinkClick r:id="rId3"/>
              </a:rPr>
              <a:t>https://gdcoder.com/decision-tree-regressor-explained-in-depth/</a:t>
            </a:r>
            <a:br>
              <a:rPr lang="en" sz="700"/>
            </a:br>
            <a:r>
              <a:rPr lang="en" sz="700" u="sng">
                <a:solidFill>
                  <a:schemeClr val="accent5"/>
                </a:solidFill>
                <a:hlinkClick r:id="rId4">
                  <a:extLst>
                    <a:ext uri="{A12FA001-AC4F-418D-AE19-62706E023703}">
                      <ahyp:hlinkClr val="tx"/>
                    </a:ext>
                  </a:extLst>
                </a:hlinkClick>
              </a:rPr>
              <a:t>https://towardsdatascience.com/choosing-a-scikit-learn-linear-regression-algorithm-dd96b48105f5</a:t>
            </a:r>
            <a:br>
              <a:rPr lang="en" sz="700"/>
            </a:br>
            <a:r>
              <a:rPr lang="en" sz="700" u="sng">
                <a:solidFill>
                  <a:schemeClr val="hlink"/>
                </a:solidFill>
                <a:hlinkClick r:id="rId5"/>
              </a:rPr>
              <a:t>https://medium.com/@rajatgupta310198/getting-started-with-neural-network-for-regression-and-tensorflow-58ad3bd75223</a:t>
            </a:r>
            <a:endParaRPr sz="700">
              <a:solidFill>
                <a:srgbClr val="000000"/>
              </a:solidFill>
            </a:endParaRPr>
          </a:p>
          <a:p>
            <a:pPr indent="0" lvl="0" marL="0" rtl="0" algn="l">
              <a:spcBef>
                <a:spcPts val="1600"/>
              </a:spcBef>
              <a:spcAft>
                <a:spcPts val="0"/>
              </a:spcAft>
              <a:buNone/>
            </a:pPr>
            <a:r>
              <a:t/>
            </a:r>
            <a:endParaRPr sz="700">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1" name="Google Shape;111;p16"/>
          <p:cNvPicPr preferRelativeResize="0"/>
          <p:nvPr/>
        </p:nvPicPr>
        <p:blipFill>
          <a:blip r:embed="rId6">
            <a:alphaModFix/>
          </a:blip>
          <a:stretch>
            <a:fillRect/>
          </a:stretch>
        </p:blipFill>
        <p:spPr>
          <a:xfrm>
            <a:off x="4523300" y="1250475"/>
            <a:ext cx="4039050" cy="1405800"/>
          </a:xfrm>
          <a:prstGeom prst="rect">
            <a:avLst/>
          </a:prstGeom>
          <a:noFill/>
          <a:ln>
            <a:noFill/>
          </a:ln>
        </p:spPr>
      </p:pic>
      <p:sp>
        <p:nvSpPr>
          <p:cNvPr id="112" name="Google Shape;112;p16"/>
          <p:cNvSpPr txBox="1"/>
          <p:nvPr/>
        </p:nvSpPr>
        <p:spPr>
          <a:xfrm>
            <a:off x="5138525" y="2811000"/>
            <a:ext cx="3715800" cy="2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p:txBody>
      </p:sp>
      <p:pic>
        <p:nvPicPr>
          <p:cNvPr id="113" name="Google Shape;113;p16"/>
          <p:cNvPicPr preferRelativeResize="0"/>
          <p:nvPr/>
        </p:nvPicPr>
        <p:blipFill rotWithShape="1">
          <a:blip r:embed="rId7">
            <a:alphaModFix/>
          </a:blip>
          <a:srcRect b="0" l="46955" r="0" t="0"/>
          <a:stretch/>
        </p:blipFill>
        <p:spPr>
          <a:xfrm>
            <a:off x="4123875" y="2888250"/>
            <a:ext cx="1672049" cy="1718075"/>
          </a:xfrm>
          <a:prstGeom prst="rect">
            <a:avLst/>
          </a:prstGeom>
          <a:noFill/>
          <a:ln>
            <a:noFill/>
          </a:ln>
        </p:spPr>
      </p:pic>
      <p:pic>
        <p:nvPicPr>
          <p:cNvPr id="114" name="Google Shape;114;p16"/>
          <p:cNvPicPr preferRelativeResize="0"/>
          <p:nvPr/>
        </p:nvPicPr>
        <p:blipFill>
          <a:blip r:embed="rId8">
            <a:alphaModFix/>
          </a:blip>
          <a:stretch>
            <a:fillRect/>
          </a:stretch>
        </p:blipFill>
        <p:spPr>
          <a:xfrm>
            <a:off x="5949700" y="2930925"/>
            <a:ext cx="2904625" cy="1476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7"/>
          <p:cNvPicPr preferRelativeResize="0"/>
          <p:nvPr/>
        </p:nvPicPr>
        <p:blipFill rotWithShape="1">
          <a:blip r:embed="rId3">
            <a:alphaModFix/>
          </a:blip>
          <a:srcRect b="0" l="-2648" r="0" t="0"/>
          <a:stretch/>
        </p:blipFill>
        <p:spPr>
          <a:xfrm>
            <a:off x="4918012" y="1537038"/>
            <a:ext cx="4149876" cy="2069425"/>
          </a:xfrm>
          <a:prstGeom prst="rect">
            <a:avLst/>
          </a:prstGeom>
          <a:noFill/>
          <a:ln>
            <a:noFill/>
          </a:ln>
        </p:spPr>
      </p:pic>
      <p:sp>
        <p:nvSpPr>
          <p:cNvPr id="120" name="Google Shape;120;p17"/>
          <p:cNvSpPr txBox="1"/>
          <p:nvPr>
            <p:ph type="title"/>
          </p:nvPr>
        </p:nvSpPr>
        <p:spPr>
          <a:xfrm>
            <a:off x="302250" y="1284050"/>
            <a:ext cx="4779300" cy="9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Model Performance</a:t>
            </a:r>
            <a:r>
              <a:rPr lang="en"/>
              <a:t> </a:t>
            </a:r>
            <a:r>
              <a:rPr lang="en">
                <a:solidFill>
                  <a:schemeClr val="dk2"/>
                </a:solidFill>
              </a:rPr>
              <a:t>Comparison</a:t>
            </a:r>
            <a:endParaRPr>
              <a:solidFill>
                <a:schemeClr val="dk2"/>
              </a:solidFill>
            </a:endParaRPr>
          </a:p>
        </p:txBody>
      </p:sp>
      <p:sp>
        <p:nvSpPr>
          <p:cNvPr id="121" name="Google Shape;121;p17"/>
          <p:cNvSpPr txBox="1"/>
          <p:nvPr>
            <p:ph idx="1" type="body"/>
          </p:nvPr>
        </p:nvSpPr>
        <p:spPr>
          <a:xfrm>
            <a:off x="302238" y="2261750"/>
            <a:ext cx="4779300" cy="2768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Decision tree lowest T_delta MSE.  NN close second lowest</a:t>
            </a:r>
            <a:endParaRPr/>
          </a:p>
          <a:p>
            <a:pPr indent="-311150" lvl="0" marL="457200" rtl="0" algn="l">
              <a:spcBef>
                <a:spcPts val="0"/>
              </a:spcBef>
              <a:spcAft>
                <a:spcPts val="0"/>
              </a:spcAft>
              <a:buSzPts val="1300"/>
              <a:buChar char="-"/>
            </a:pPr>
            <a:r>
              <a:rPr lang="en"/>
              <a:t>Decision tree very poor for T_mean MSE, others perform similarly with bayesian ridge being best</a:t>
            </a:r>
            <a:endParaRPr/>
          </a:p>
          <a:p>
            <a:pPr indent="0" lvl="0" marL="0" rtl="0" algn="l">
              <a:spcBef>
                <a:spcPts val="1600"/>
              </a:spcBef>
              <a:spcAft>
                <a:spcPts val="0"/>
              </a:spcAft>
              <a:buNone/>
            </a:pPr>
            <a:r>
              <a:rPr lang="en"/>
              <a:t>Concerns:</a:t>
            </a:r>
            <a:endParaRPr/>
          </a:p>
          <a:p>
            <a:pPr indent="-311150" lvl="0" marL="457200" rtl="0" algn="l">
              <a:spcBef>
                <a:spcPts val="1600"/>
              </a:spcBef>
              <a:spcAft>
                <a:spcPts val="0"/>
              </a:spcAft>
              <a:buSzPts val="1300"/>
              <a:buChar char="-"/>
            </a:pPr>
            <a:r>
              <a:rPr lang="en"/>
              <a:t>Potential overfitting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Computational Complexity</a:t>
            </a:r>
            <a:endParaRPr/>
          </a:p>
        </p:txBody>
      </p:sp>
      <p:sp>
        <p:nvSpPr>
          <p:cNvPr id="127" name="Google Shape;127;p18"/>
          <p:cNvSpPr txBox="1"/>
          <p:nvPr>
            <p:ph idx="1" type="body"/>
          </p:nvPr>
        </p:nvSpPr>
        <p:spPr>
          <a:xfrm>
            <a:off x="729450" y="1853850"/>
            <a:ext cx="7688700" cy="580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Computational complexity for running  the model is a particularly important consideration</a:t>
            </a:r>
            <a:endParaRPr/>
          </a:p>
          <a:p>
            <a:pPr indent="-298450" lvl="1" marL="914400" rtl="0" algn="l">
              <a:spcBef>
                <a:spcPts val="0"/>
              </a:spcBef>
              <a:spcAft>
                <a:spcPts val="0"/>
              </a:spcAft>
              <a:buSzPts val="1100"/>
              <a:buChar char="○"/>
            </a:pPr>
            <a:r>
              <a:rPr lang="en"/>
              <a:t>We need control decisions to be made quickly; p</a:t>
            </a:r>
            <a:r>
              <a:rPr lang="en"/>
              <a:t>rediction complexity is key</a:t>
            </a:r>
            <a:endParaRPr/>
          </a:p>
        </p:txBody>
      </p:sp>
      <p:graphicFrame>
        <p:nvGraphicFramePr>
          <p:cNvPr id="128" name="Google Shape;128;p18"/>
          <p:cNvGraphicFramePr/>
          <p:nvPr/>
        </p:nvGraphicFramePr>
        <p:xfrm>
          <a:off x="898075" y="2360150"/>
          <a:ext cx="3000000" cy="3000000"/>
        </p:xfrm>
        <a:graphic>
          <a:graphicData uri="http://schemas.openxmlformats.org/drawingml/2006/table">
            <a:tbl>
              <a:tblPr>
                <a:noFill/>
                <a:tableStyleId>{8978FF98-0774-4BB9-B153-3A5A603C31EB}</a:tableStyleId>
              </a:tblPr>
              <a:tblGrid>
                <a:gridCol w="2428475"/>
                <a:gridCol w="2241675"/>
                <a:gridCol w="1680550"/>
              </a:tblGrid>
              <a:tr h="560900">
                <a:tc>
                  <a:txBody>
                    <a:bodyPr/>
                    <a:lstStyle/>
                    <a:p>
                      <a:pPr indent="0" lvl="0" marL="0" rtl="0" algn="l">
                        <a:spcBef>
                          <a:spcPts val="0"/>
                        </a:spcBef>
                        <a:spcAft>
                          <a:spcPts val="0"/>
                        </a:spcAft>
                        <a:buNone/>
                      </a:pPr>
                      <a:r>
                        <a:rPr b="1" lang="en" sz="1300"/>
                        <a:t>Model</a:t>
                      </a:r>
                      <a:endParaRPr b="1" sz="1300"/>
                    </a:p>
                  </a:txBody>
                  <a:tcPr marT="91425" marB="91425" marR="91425" marL="91425"/>
                </a:tc>
                <a:tc>
                  <a:txBody>
                    <a:bodyPr/>
                    <a:lstStyle/>
                    <a:p>
                      <a:pPr indent="0" lvl="0" marL="0" rtl="0" algn="l">
                        <a:spcBef>
                          <a:spcPts val="0"/>
                        </a:spcBef>
                        <a:spcAft>
                          <a:spcPts val="0"/>
                        </a:spcAft>
                        <a:buNone/>
                      </a:pPr>
                      <a:r>
                        <a:rPr b="1" lang="en" sz="1300"/>
                        <a:t>Training</a:t>
                      </a:r>
                      <a:endParaRPr b="1" sz="1300"/>
                    </a:p>
                  </a:txBody>
                  <a:tcPr marT="91425" marB="91425" marR="91425" marL="91425"/>
                </a:tc>
                <a:tc>
                  <a:txBody>
                    <a:bodyPr/>
                    <a:lstStyle/>
                    <a:p>
                      <a:pPr indent="0" lvl="0" marL="0" rtl="0" algn="l">
                        <a:spcBef>
                          <a:spcPts val="0"/>
                        </a:spcBef>
                        <a:spcAft>
                          <a:spcPts val="0"/>
                        </a:spcAft>
                        <a:buNone/>
                      </a:pPr>
                      <a:r>
                        <a:rPr b="1" lang="en" sz="1300"/>
                        <a:t>Prediction</a:t>
                      </a:r>
                      <a:endParaRPr b="1" sz="1300"/>
                    </a:p>
                  </a:txBody>
                  <a:tcPr marT="91425" marB="91425" marR="91425" marL="91425"/>
                </a:tc>
              </a:tr>
              <a:tr h="396200">
                <a:tc>
                  <a:txBody>
                    <a:bodyPr/>
                    <a:lstStyle/>
                    <a:p>
                      <a:pPr indent="0" lvl="0" marL="0" rtl="0" algn="l">
                        <a:spcBef>
                          <a:spcPts val="0"/>
                        </a:spcBef>
                        <a:spcAft>
                          <a:spcPts val="0"/>
                        </a:spcAft>
                        <a:buNone/>
                      </a:pPr>
                      <a:r>
                        <a:rPr lang="en" sz="1300"/>
                        <a:t>Linear Regression</a:t>
                      </a:r>
                      <a:endParaRPr sz="1300"/>
                    </a:p>
                  </a:txBody>
                  <a:tcPr marT="91425" marB="91425" marR="91425" marL="91425"/>
                </a:tc>
                <a:tc>
                  <a:txBody>
                    <a:bodyPr/>
                    <a:lstStyle/>
                    <a:p>
                      <a:pPr indent="0" lvl="0" marL="0" rtl="0" algn="l">
                        <a:spcBef>
                          <a:spcPts val="0"/>
                        </a:spcBef>
                        <a:spcAft>
                          <a:spcPts val="0"/>
                        </a:spcAft>
                        <a:buNone/>
                      </a:pPr>
                      <a:r>
                        <a:rPr lang="en" sz="1300"/>
                        <a:t>O(p^2*n+p^3)</a:t>
                      </a:r>
                      <a:endParaRPr sz="1300"/>
                    </a:p>
                  </a:txBody>
                  <a:tcPr marT="91425" marB="91425" marR="91425" marL="91425"/>
                </a:tc>
                <a:tc>
                  <a:txBody>
                    <a:bodyPr/>
                    <a:lstStyle/>
                    <a:p>
                      <a:pPr indent="0" lvl="0" marL="0" rtl="0" algn="l">
                        <a:spcBef>
                          <a:spcPts val="0"/>
                        </a:spcBef>
                        <a:spcAft>
                          <a:spcPts val="0"/>
                        </a:spcAft>
                        <a:buNone/>
                      </a:pPr>
                      <a:r>
                        <a:rPr lang="en" sz="1300"/>
                        <a:t> O(p)</a:t>
                      </a:r>
                      <a:endParaRPr sz="1300"/>
                    </a:p>
                  </a:txBody>
                  <a:tcPr marT="91425" marB="91425" marR="91425" marL="91425"/>
                </a:tc>
              </a:tr>
              <a:tr h="396200">
                <a:tc>
                  <a:txBody>
                    <a:bodyPr/>
                    <a:lstStyle/>
                    <a:p>
                      <a:pPr indent="0" lvl="0" marL="0" rtl="0" algn="l">
                        <a:spcBef>
                          <a:spcPts val="0"/>
                        </a:spcBef>
                        <a:spcAft>
                          <a:spcPts val="0"/>
                        </a:spcAft>
                        <a:buNone/>
                      </a:pPr>
                      <a:r>
                        <a:rPr lang="en" sz="1300"/>
                        <a:t>Bayesian Ridge</a:t>
                      </a:r>
                      <a:endParaRPr sz="1300"/>
                    </a:p>
                  </a:txBody>
                  <a:tcPr marT="91425" marB="91425" marR="91425" marL="91425"/>
                </a:tc>
                <a:tc>
                  <a:txBody>
                    <a:bodyPr/>
                    <a:lstStyle/>
                    <a:p>
                      <a:pPr indent="0" lvl="0" marL="0" rtl="0" algn="l">
                        <a:spcBef>
                          <a:spcPts val="0"/>
                        </a:spcBef>
                        <a:spcAft>
                          <a:spcPts val="0"/>
                        </a:spcAft>
                        <a:buNone/>
                      </a:pPr>
                      <a:r>
                        <a:t/>
                      </a:r>
                      <a:endParaRPr sz="1300"/>
                    </a:p>
                  </a:txBody>
                  <a:tcPr marT="91425" marB="91425" marR="91425" marL="91425"/>
                </a:tc>
                <a:tc>
                  <a:txBody>
                    <a:bodyPr/>
                    <a:lstStyle/>
                    <a:p>
                      <a:pPr indent="0" lvl="0" marL="0" rtl="0" algn="l">
                        <a:spcBef>
                          <a:spcPts val="0"/>
                        </a:spcBef>
                        <a:spcAft>
                          <a:spcPts val="0"/>
                        </a:spcAft>
                        <a:buNone/>
                      </a:pPr>
                      <a:r>
                        <a:rPr lang="en" sz="1300"/>
                        <a:t> O(p)</a:t>
                      </a:r>
                      <a:endParaRPr sz="1300"/>
                    </a:p>
                  </a:txBody>
                  <a:tcPr marT="91425" marB="91425" marR="91425" marL="91425"/>
                </a:tc>
              </a:tr>
              <a:tr h="296575">
                <a:tc>
                  <a:txBody>
                    <a:bodyPr/>
                    <a:lstStyle/>
                    <a:p>
                      <a:pPr indent="0" lvl="0" marL="0" rtl="0" algn="l">
                        <a:spcBef>
                          <a:spcPts val="0"/>
                        </a:spcBef>
                        <a:spcAft>
                          <a:spcPts val="0"/>
                        </a:spcAft>
                        <a:buNone/>
                      </a:pPr>
                      <a:r>
                        <a:rPr lang="en" sz="1300"/>
                        <a:t>Decision Tree</a:t>
                      </a:r>
                      <a:endParaRPr sz="1300"/>
                    </a:p>
                  </a:txBody>
                  <a:tcPr marT="91425" marB="91425" marR="91425" marL="91425"/>
                </a:tc>
                <a:tc>
                  <a:txBody>
                    <a:bodyPr/>
                    <a:lstStyle/>
                    <a:p>
                      <a:pPr indent="0" lvl="0" marL="0" rtl="0" algn="l">
                        <a:spcBef>
                          <a:spcPts val="0"/>
                        </a:spcBef>
                        <a:spcAft>
                          <a:spcPts val="0"/>
                        </a:spcAft>
                        <a:buNone/>
                      </a:pPr>
                      <a:r>
                        <a:rPr lang="en" sz="1300"/>
                        <a:t>O(n^2*p)</a:t>
                      </a:r>
                      <a:endParaRPr sz="1300"/>
                    </a:p>
                  </a:txBody>
                  <a:tcPr marT="91425" marB="91425" marR="91425" marL="91425"/>
                </a:tc>
                <a:tc>
                  <a:txBody>
                    <a:bodyPr/>
                    <a:lstStyle/>
                    <a:p>
                      <a:pPr indent="0" lvl="0" marL="0" rtl="0" algn="l">
                        <a:spcBef>
                          <a:spcPts val="0"/>
                        </a:spcBef>
                        <a:spcAft>
                          <a:spcPts val="0"/>
                        </a:spcAft>
                        <a:buNone/>
                      </a:pPr>
                      <a:r>
                        <a:rPr lang="en" sz="1250"/>
                        <a:t>O(p)</a:t>
                      </a:r>
                      <a:endParaRPr sz="1300"/>
                    </a:p>
                  </a:txBody>
                  <a:tcPr marT="91425" marB="91425" marR="91425" marL="91425"/>
                </a:tc>
              </a:tr>
              <a:tr h="396200">
                <a:tc>
                  <a:txBody>
                    <a:bodyPr/>
                    <a:lstStyle/>
                    <a:p>
                      <a:pPr indent="0" lvl="0" marL="0" rtl="0" algn="l">
                        <a:spcBef>
                          <a:spcPts val="0"/>
                        </a:spcBef>
                        <a:spcAft>
                          <a:spcPts val="0"/>
                        </a:spcAft>
                        <a:buNone/>
                      </a:pPr>
                      <a:r>
                        <a:rPr lang="en" sz="1300"/>
                        <a:t>SVM</a:t>
                      </a:r>
                      <a:endParaRPr sz="1300"/>
                    </a:p>
                  </a:txBody>
                  <a:tcPr marT="91425" marB="91425" marR="91425" marL="91425"/>
                </a:tc>
                <a:tc>
                  <a:txBody>
                    <a:bodyPr/>
                    <a:lstStyle/>
                    <a:p>
                      <a:pPr indent="0" lvl="0" marL="0" rtl="0" algn="l">
                        <a:spcBef>
                          <a:spcPts val="0"/>
                        </a:spcBef>
                        <a:spcAft>
                          <a:spcPts val="0"/>
                        </a:spcAft>
                        <a:buNone/>
                      </a:pPr>
                      <a:r>
                        <a:rPr lang="en" sz="1300"/>
                        <a:t>O(n^2*p+n^3)</a:t>
                      </a:r>
                      <a:endParaRPr sz="1300"/>
                    </a:p>
                  </a:txBody>
                  <a:tcPr marT="91425" marB="91425" marR="91425" marL="91425"/>
                </a:tc>
                <a:tc>
                  <a:txBody>
                    <a:bodyPr/>
                    <a:lstStyle/>
                    <a:p>
                      <a:pPr indent="0" lvl="0" marL="0" rtl="0" algn="l">
                        <a:spcBef>
                          <a:spcPts val="0"/>
                        </a:spcBef>
                        <a:spcAft>
                          <a:spcPts val="0"/>
                        </a:spcAft>
                        <a:buNone/>
                      </a:pPr>
                      <a:r>
                        <a:rPr lang="en" sz="1300"/>
                        <a:t>O(n</a:t>
                      </a:r>
                      <a:r>
                        <a:rPr lang="en" sz="1000"/>
                        <a:t>sv</a:t>
                      </a:r>
                      <a:r>
                        <a:rPr lang="en" sz="1300"/>
                        <a:t>*p)</a:t>
                      </a:r>
                      <a:endParaRPr sz="1300"/>
                    </a:p>
                  </a:txBody>
                  <a:tcPr marT="91425" marB="91425" marR="91425" marL="91425"/>
                </a:tc>
              </a:tr>
              <a:tr h="396200">
                <a:tc>
                  <a:txBody>
                    <a:bodyPr/>
                    <a:lstStyle/>
                    <a:p>
                      <a:pPr indent="0" lvl="0" marL="0" rtl="0" algn="l">
                        <a:spcBef>
                          <a:spcPts val="0"/>
                        </a:spcBef>
                        <a:spcAft>
                          <a:spcPts val="0"/>
                        </a:spcAft>
                        <a:buNone/>
                      </a:pPr>
                      <a:r>
                        <a:rPr lang="en" sz="1300"/>
                        <a:t>Neural Network</a:t>
                      </a:r>
                      <a:endParaRPr sz="1300"/>
                    </a:p>
                  </a:txBody>
                  <a:tcPr marT="91425" marB="91425" marR="91425" marL="91425"/>
                </a:tc>
                <a:tc>
                  <a:txBody>
                    <a:bodyPr/>
                    <a:lstStyle/>
                    <a:p>
                      <a:pPr indent="0" lvl="0" marL="0" rtl="0" algn="l">
                        <a:spcBef>
                          <a:spcPts val="0"/>
                        </a:spcBef>
                        <a:spcAft>
                          <a:spcPts val="0"/>
                        </a:spcAft>
                        <a:buNone/>
                      </a:pPr>
                      <a:r>
                        <a:rPr lang="en" sz="1300"/>
                        <a:t>Varies</a:t>
                      </a:r>
                      <a:endParaRPr sz="1300"/>
                    </a:p>
                  </a:txBody>
                  <a:tcPr marT="91425" marB="91425" marR="91425" marL="91425"/>
                </a:tc>
                <a:tc>
                  <a:txBody>
                    <a:bodyPr/>
                    <a:lstStyle/>
                    <a:p>
                      <a:pPr indent="0" lvl="0" marL="0" rtl="0" algn="l">
                        <a:spcBef>
                          <a:spcPts val="0"/>
                        </a:spcBef>
                        <a:spcAft>
                          <a:spcPts val="0"/>
                        </a:spcAft>
                        <a:buNone/>
                      </a:pPr>
                      <a:r>
                        <a:rPr lang="en" sz="1300"/>
                        <a:t>O(p*nl</a:t>
                      </a:r>
                      <a:r>
                        <a:rPr lang="en" sz="1000"/>
                        <a:t>1</a:t>
                      </a:r>
                      <a:r>
                        <a:rPr lang="en" sz="1300"/>
                        <a:t>+nl</a:t>
                      </a:r>
                      <a:r>
                        <a:rPr lang="en" sz="1000"/>
                        <a:t>1</a:t>
                      </a:r>
                      <a:r>
                        <a:rPr lang="en" sz="1300"/>
                        <a:t>nl</a:t>
                      </a:r>
                      <a:r>
                        <a:rPr lang="en" sz="900"/>
                        <a:t>2</a:t>
                      </a:r>
                      <a:r>
                        <a:rPr lang="en" sz="1300"/>
                        <a:t>+...)</a:t>
                      </a:r>
                      <a:endParaRPr sz="1300"/>
                    </a:p>
                  </a:txBody>
                  <a:tcPr marT="91425" marB="91425" marR="91425" marL="91425"/>
                </a:tc>
              </a:tr>
            </a:tbl>
          </a:graphicData>
        </a:graphic>
      </p:graphicFrame>
      <p:sp>
        <p:nvSpPr>
          <p:cNvPr id="129" name="Google Shape;129;p18"/>
          <p:cNvSpPr txBox="1"/>
          <p:nvPr/>
        </p:nvSpPr>
        <p:spPr>
          <a:xfrm>
            <a:off x="7492400" y="2254275"/>
            <a:ext cx="1509300" cy="267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900">
                <a:solidFill>
                  <a:schemeClr val="accent1"/>
                </a:solidFill>
                <a:latin typeface="Lato"/>
                <a:ea typeface="Lato"/>
                <a:cs typeface="Lato"/>
                <a:sym typeface="Lato"/>
              </a:rPr>
              <a:t>n</a:t>
            </a:r>
            <a:r>
              <a:rPr lang="en" sz="900">
                <a:solidFill>
                  <a:schemeClr val="accent1"/>
                </a:solidFill>
                <a:latin typeface="Lato"/>
                <a:ea typeface="Lato"/>
                <a:cs typeface="Lato"/>
                <a:sym typeface="Lato"/>
              </a:rPr>
              <a:t> the number of training sample</a:t>
            </a:r>
            <a:endParaRPr sz="900">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rPr i="1" lang="en" sz="900">
                <a:solidFill>
                  <a:schemeClr val="accent1"/>
                </a:solidFill>
                <a:latin typeface="Lato"/>
                <a:ea typeface="Lato"/>
                <a:cs typeface="Lato"/>
                <a:sym typeface="Lato"/>
              </a:rPr>
              <a:t>p</a:t>
            </a:r>
            <a:r>
              <a:rPr lang="en" sz="900">
                <a:solidFill>
                  <a:schemeClr val="accent1"/>
                </a:solidFill>
                <a:latin typeface="Lato"/>
                <a:ea typeface="Lato"/>
                <a:cs typeface="Lato"/>
                <a:sym typeface="Lato"/>
              </a:rPr>
              <a:t> the number of features</a:t>
            </a:r>
            <a:endParaRPr sz="900">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rPr i="1" lang="en" sz="900">
                <a:solidFill>
                  <a:schemeClr val="accent1"/>
                </a:solidFill>
                <a:latin typeface="Lato"/>
                <a:ea typeface="Lato"/>
                <a:cs typeface="Lato"/>
                <a:sym typeface="Lato"/>
              </a:rPr>
              <a:t>ntrees</a:t>
            </a:r>
            <a:r>
              <a:rPr lang="en" sz="900">
                <a:solidFill>
                  <a:schemeClr val="accent1"/>
                </a:solidFill>
                <a:latin typeface="Lato"/>
                <a:ea typeface="Lato"/>
                <a:cs typeface="Lato"/>
                <a:sym typeface="Lato"/>
              </a:rPr>
              <a:t> the number of trees (for methods based on various trees)</a:t>
            </a:r>
            <a:endParaRPr sz="900">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rPr i="1" lang="en" sz="900">
                <a:solidFill>
                  <a:schemeClr val="accent1"/>
                </a:solidFill>
                <a:latin typeface="Lato"/>
                <a:ea typeface="Lato"/>
                <a:cs typeface="Lato"/>
                <a:sym typeface="Lato"/>
              </a:rPr>
              <a:t>nsv</a:t>
            </a:r>
            <a:r>
              <a:rPr lang="en" sz="900">
                <a:solidFill>
                  <a:schemeClr val="accent1"/>
                </a:solidFill>
                <a:latin typeface="Lato"/>
                <a:ea typeface="Lato"/>
                <a:cs typeface="Lato"/>
                <a:sym typeface="Lato"/>
              </a:rPr>
              <a:t>, the number of support vectors</a:t>
            </a:r>
            <a:endParaRPr sz="900">
              <a:solidFill>
                <a:schemeClr val="accent1"/>
              </a:solidFill>
              <a:latin typeface="Lato"/>
              <a:ea typeface="Lato"/>
              <a:cs typeface="Lato"/>
              <a:sym typeface="Lato"/>
            </a:endParaRPr>
          </a:p>
          <a:p>
            <a:pPr indent="0" lvl="0" marL="0" rtl="0" algn="l">
              <a:lnSpc>
                <a:spcPct val="115000"/>
              </a:lnSpc>
              <a:spcBef>
                <a:spcPts val="1600"/>
              </a:spcBef>
              <a:spcAft>
                <a:spcPts val="1600"/>
              </a:spcAft>
              <a:buNone/>
            </a:pPr>
            <a:r>
              <a:rPr i="1" lang="en" sz="900">
                <a:solidFill>
                  <a:schemeClr val="accent1"/>
                </a:solidFill>
                <a:latin typeface="Lato"/>
                <a:ea typeface="Lato"/>
                <a:cs typeface="Lato"/>
                <a:sym typeface="Lato"/>
              </a:rPr>
              <a:t>nli </a:t>
            </a:r>
            <a:r>
              <a:rPr lang="en" sz="900">
                <a:solidFill>
                  <a:schemeClr val="accent1"/>
                </a:solidFill>
                <a:latin typeface="Lato"/>
                <a:ea typeface="Lato"/>
                <a:cs typeface="Lato"/>
                <a:sym typeface="Lato"/>
              </a:rPr>
              <a:t>the number of neurons at layer i in a neural network</a:t>
            </a:r>
            <a:endParaRPr sz="9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729450" y="1275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Rainflow Analysis</a:t>
            </a:r>
            <a:endParaRPr/>
          </a:p>
        </p:txBody>
      </p:sp>
      <p:sp>
        <p:nvSpPr>
          <p:cNvPr id="135" name="Google Shape;135;p19"/>
          <p:cNvSpPr txBox="1"/>
          <p:nvPr>
            <p:ph idx="1" type="body"/>
          </p:nvPr>
        </p:nvSpPr>
        <p:spPr>
          <a:xfrm>
            <a:off x="566325" y="2069275"/>
            <a:ext cx="5066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Counting Algorithm that reduces a wide spectrum of data into equivalent cycle/half-cycles</a:t>
            </a:r>
            <a:endParaRPr/>
          </a:p>
          <a:p>
            <a:pPr indent="-311150" lvl="0" marL="457200" rtl="0" algn="l">
              <a:spcBef>
                <a:spcPts val="0"/>
              </a:spcBef>
              <a:spcAft>
                <a:spcPts val="0"/>
              </a:spcAft>
              <a:buSzPts val="1300"/>
              <a:buChar char="-"/>
            </a:pPr>
            <a:r>
              <a:rPr lang="en"/>
              <a:t>Enables  a reasonable measure of fatigue or stress based on temperature variance </a:t>
            </a:r>
            <a:endParaRPr/>
          </a:p>
          <a:p>
            <a:pPr indent="-311150" lvl="0" marL="457200" rtl="0" algn="l">
              <a:spcBef>
                <a:spcPts val="0"/>
              </a:spcBef>
              <a:spcAft>
                <a:spcPts val="0"/>
              </a:spcAft>
              <a:buSzPts val="1300"/>
              <a:buChar char="-"/>
            </a:pPr>
            <a:r>
              <a:rPr lang="en"/>
              <a:t>Algorithm is initially applied to test data before mission profile data</a:t>
            </a:r>
            <a:endParaRPr/>
          </a:p>
        </p:txBody>
      </p:sp>
      <p:pic>
        <p:nvPicPr>
          <p:cNvPr id="136" name="Google Shape;136;p19"/>
          <p:cNvPicPr preferRelativeResize="0"/>
          <p:nvPr/>
        </p:nvPicPr>
        <p:blipFill>
          <a:blip r:embed="rId3">
            <a:alphaModFix/>
          </a:blip>
          <a:stretch>
            <a:fillRect/>
          </a:stretch>
        </p:blipFill>
        <p:spPr>
          <a:xfrm>
            <a:off x="5687262" y="567100"/>
            <a:ext cx="3345675" cy="2288207"/>
          </a:xfrm>
          <a:prstGeom prst="rect">
            <a:avLst/>
          </a:prstGeom>
          <a:noFill/>
          <a:ln>
            <a:noFill/>
          </a:ln>
        </p:spPr>
      </p:pic>
      <p:pic>
        <p:nvPicPr>
          <p:cNvPr id="137" name="Google Shape;137;p19"/>
          <p:cNvPicPr preferRelativeResize="0"/>
          <p:nvPr/>
        </p:nvPicPr>
        <p:blipFill>
          <a:blip r:embed="rId4">
            <a:alphaModFix/>
          </a:blip>
          <a:stretch>
            <a:fillRect/>
          </a:stretch>
        </p:blipFill>
        <p:spPr>
          <a:xfrm>
            <a:off x="5734976" y="2855300"/>
            <a:ext cx="3250261" cy="228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Mission Profile Data</a:t>
            </a:r>
            <a:endParaRPr/>
          </a:p>
        </p:txBody>
      </p:sp>
      <p:sp>
        <p:nvSpPr>
          <p:cNvPr id="143" name="Google Shape;143;p20"/>
          <p:cNvSpPr txBox="1"/>
          <p:nvPr>
            <p:ph idx="1" type="body"/>
          </p:nvPr>
        </p:nvSpPr>
        <p:spPr>
          <a:xfrm>
            <a:off x="729450" y="2078875"/>
            <a:ext cx="4874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Mission Profile defines the operating conditions a renewable system (such as a PV Plant) might experience in a given year</a:t>
            </a:r>
            <a:endParaRPr/>
          </a:p>
          <a:p>
            <a:pPr indent="-311150" lvl="0" marL="457200" rtl="0" algn="l">
              <a:spcBef>
                <a:spcPts val="0"/>
              </a:spcBef>
              <a:spcAft>
                <a:spcPts val="0"/>
              </a:spcAft>
              <a:buSzPts val="1300"/>
              <a:buChar char="-"/>
            </a:pPr>
            <a:r>
              <a:rPr lang="en"/>
              <a:t>Weather data sampled in 5 minute intervals from Aalborg, Denmark was used to approximate the mean number of cycles estimated with Rainflow Analysis</a:t>
            </a:r>
            <a:endParaRPr/>
          </a:p>
        </p:txBody>
      </p:sp>
      <p:pic>
        <p:nvPicPr>
          <p:cNvPr id="144" name="Google Shape;144;p20"/>
          <p:cNvPicPr preferRelativeResize="0"/>
          <p:nvPr/>
        </p:nvPicPr>
        <p:blipFill>
          <a:blip r:embed="rId3">
            <a:alphaModFix/>
          </a:blip>
          <a:stretch>
            <a:fillRect/>
          </a:stretch>
        </p:blipFill>
        <p:spPr>
          <a:xfrm>
            <a:off x="5663650" y="436625"/>
            <a:ext cx="3360225" cy="4519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Thermal Cycling</a:t>
            </a:r>
            <a:endParaRPr/>
          </a:p>
        </p:txBody>
      </p:sp>
      <p:sp>
        <p:nvSpPr>
          <p:cNvPr id="150" name="Google Shape;150;p21"/>
          <p:cNvSpPr txBox="1"/>
          <p:nvPr>
            <p:ph idx="1" type="body"/>
          </p:nvPr>
        </p:nvSpPr>
        <p:spPr>
          <a:xfrm>
            <a:off x="729450" y="1759075"/>
            <a:ext cx="3934200" cy="1471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Analysis applied assuming fixed voltage and switching frequency</a:t>
            </a:r>
            <a:endParaRPr/>
          </a:p>
          <a:p>
            <a:pPr indent="-311150" lvl="0" marL="457200" rtl="0" algn="l">
              <a:spcBef>
                <a:spcPts val="0"/>
              </a:spcBef>
              <a:spcAft>
                <a:spcPts val="0"/>
              </a:spcAft>
              <a:buSzPts val="1300"/>
              <a:buChar char="-"/>
            </a:pPr>
            <a:r>
              <a:rPr lang="en"/>
              <a:t>Models performed roughly the same</a:t>
            </a:r>
            <a:endParaRPr/>
          </a:p>
          <a:p>
            <a:pPr indent="-311150" lvl="0" marL="457200" rtl="0" algn="l">
              <a:spcBef>
                <a:spcPts val="0"/>
              </a:spcBef>
              <a:spcAft>
                <a:spcPts val="0"/>
              </a:spcAft>
              <a:buSzPts val="1300"/>
              <a:buChar char="-"/>
            </a:pPr>
            <a:r>
              <a:rPr lang="en"/>
              <a:t>Decision Tree resulted in the worst performance</a:t>
            </a:r>
            <a:endParaRPr/>
          </a:p>
          <a:p>
            <a:pPr indent="0" lvl="0" marL="457200" rtl="0" algn="l">
              <a:spcBef>
                <a:spcPts val="1600"/>
              </a:spcBef>
              <a:spcAft>
                <a:spcPts val="1600"/>
              </a:spcAft>
              <a:buNone/>
            </a:pPr>
            <a:r>
              <a:t/>
            </a:r>
            <a:endParaRPr/>
          </a:p>
        </p:txBody>
      </p:sp>
      <p:pic>
        <p:nvPicPr>
          <p:cNvPr id="151" name="Google Shape;151;p21"/>
          <p:cNvPicPr preferRelativeResize="0"/>
          <p:nvPr/>
        </p:nvPicPr>
        <p:blipFill>
          <a:blip r:embed="rId3">
            <a:alphaModFix/>
          </a:blip>
          <a:stretch>
            <a:fillRect/>
          </a:stretch>
        </p:blipFill>
        <p:spPr>
          <a:xfrm>
            <a:off x="4572000" y="1394425"/>
            <a:ext cx="4428049" cy="3321063"/>
          </a:xfrm>
          <a:prstGeom prst="rect">
            <a:avLst/>
          </a:prstGeom>
          <a:noFill/>
          <a:ln>
            <a:noFill/>
          </a:ln>
        </p:spPr>
      </p:pic>
      <p:graphicFrame>
        <p:nvGraphicFramePr>
          <p:cNvPr id="152" name="Google Shape;152;p21"/>
          <p:cNvGraphicFramePr/>
          <p:nvPr/>
        </p:nvGraphicFramePr>
        <p:xfrm>
          <a:off x="1653650" y="3123100"/>
          <a:ext cx="3000000" cy="3000000"/>
        </p:xfrm>
        <a:graphic>
          <a:graphicData uri="http://schemas.openxmlformats.org/drawingml/2006/table">
            <a:tbl>
              <a:tblPr>
                <a:noFill/>
                <a:tableStyleId>{8978FF98-0774-4BB9-B153-3A5A603C31EB}</a:tableStyleId>
              </a:tblPr>
              <a:tblGrid>
                <a:gridCol w="1270850"/>
                <a:gridCol w="1270850"/>
              </a:tblGrid>
              <a:tr h="231275">
                <a:tc>
                  <a:txBody>
                    <a:bodyPr/>
                    <a:lstStyle/>
                    <a:p>
                      <a:pPr indent="0" lvl="0" marL="0" rtl="0" algn="l">
                        <a:spcBef>
                          <a:spcPts val="0"/>
                        </a:spcBef>
                        <a:spcAft>
                          <a:spcPts val="0"/>
                        </a:spcAft>
                        <a:buNone/>
                      </a:pPr>
                      <a:r>
                        <a:rPr lang="en" sz="1000"/>
                        <a:t>Linear Regression</a:t>
                      </a:r>
                      <a:endParaRPr sz="1000"/>
                    </a:p>
                  </a:txBody>
                  <a:tcPr marT="91425" marB="91425" marR="91425" marL="91425"/>
                </a:tc>
                <a:tc>
                  <a:txBody>
                    <a:bodyPr/>
                    <a:lstStyle/>
                    <a:p>
                      <a:pPr indent="0" lvl="0" marL="0" rtl="0" algn="l">
                        <a:spcBef>
                          <a:spcPts val="0"/>
                        </a:spcBef>
                        <a:spcAft>
                          <a:spcPts val="0"/>
                        </a:spcAft>
                        <a:buNone/>
                      </a:pPr>
                      <a:r>
                        <a:rPr lang="en" sz="1000"/>
                        <a:t>19964.5</a:t>
                      </a:r>
                      <a:endParaRPr sz="1000"/>
                    </a:p>
                  </a:txBody>
                  <a:tcPr marT="91425" marB="91425" marR="91425" marL="91425"/>
                </a:tc>
              </a:tr>
              <a:tr h="231275">
                <a:tc>
                  <a:txBody>
                    <a:bodyPr/>
                    <a:lstStyle/>
                    <a:p>
                      <a:pPr indent="0" lvl="0" marL="0" rtl="0" algn="l">
                        <a:spcBef>
                          <a:spcPts val="0"/>
                        </a:spcBef>
                        <a:spcAft>
                          <a:spcPts val="0"/>
                        </a:spcAft>
                        <a:buNone/>
                      </a:pPr>
                      <a:r>
                        <a:rPr lang="en" sz="1000"/>
                        <a:t>Bayesian Ridge</a:t>
                      </a:r>
                      <a:endParaRPr sz="1000"/>
                    </a:p>
                  </a:txBody>
                  <a:tcPr marT="91425" marB="91425" marR="91425" marL="91425"/>
                </a:tc>
                <a:tc>
                  <a:txBody>
                    <a:bodyPr/>
                    <a:lstStyle/>
                    <a:p>
                      <a:pPr indent="0" lvl="0" marL="0" rtl="0" algn="l">
                        <a:spcBef>
                          <a:spcPts val="0"/>
                        </a:spcBef>
                        <a:spcAft>
                          <a:spcPts val="0"/>
                        </a:spcAft>
                        <a:buNone/>
                      </a:pPr>
                      <a:r>
                        <a:rPr lang="en" sz="1000"/>
                        <a:t>20041.5</a:t>
                      </a:r>
                      <a:endParaRPr sz="1000"/>
                    </a:p>
                  </a:txBody>
                  <a:tcPr marT="91425" marB="91425" marR="91425" marL="91425"/>
                </a:tc>
              </a:tr>
              <a:tr h="231275">
                <a:tc>
                  <a:txBody>
                    <a:bodyPr/>
                    <a:lstStyle/>
                    <a:p>
                      <a:pPr indent="0" lvl="0" marL="0" rtl="0" algn="l">
                        <a:spcBef>
                          <a:spcPts val="0"/>
                        </a:spcBef>
                        <a:spcAft>
                          <a:spcPts val="0"/>
                        </a:spcAft>
                        <a:buNone/>
                      </a:pPr>
                      <a:r>
                        <a:rPr lang="en" sz="1000"/>
                        <a:t>Decision Tree</a:t>
                      </a:r>
                      <a:endParaRPr sz="1000"/>
                    </a:p>
                  </a:txBody>
                  <a:tcPr marT="91425" marB="91425" marR="91425" marL="91425"/>
                </a:tc>
                <a:tc>
                  <a:txBody>
                    <a:bodyPr/>
                    <a:lstStyle/>
                    <a:p>
                      <a:pPr indent="0" lvl="0" marL="0" rtl="0" algn="l">
                        <a:spcBef>
                          <a:spcPts val="0"/>
                        </a:spcBef>
                        <a:spcAft>
                          <a:spcPts val="0"/>
                        </a:spcAft>
                        <a:buNone/>
                      </a:pPr>
                      <a:r>
                        <a:rPr lang="en" sz="1000"/>
                        <a:t>3639.0</a:t>
                      </a:r>
                      <a:endParaRPr sz="1000"/>
                    </a:p>
                  </a:txBody>
                  <a:tcPr marT="91425" marB="91425" marR="91425" marL="91425"/>
                </a:tc>
              </a:tr>
              <a:tr h="231275">
                <a:tc>
                  <a:txBody>
                    <a:bodyPr/>
                    <a:lstStyle/>
                    <a:p>
                      <a:pPr indent="0" lvl="0" marL="0" rtl="0" algn="l">
                        <a:spcBef>
                          <a:spcPts val="0"/>
                        </a:spcBef>
                        <a:spcAft>
                          <a:spcPts val="0"/>
                        </a:spcAft>
                        <a:buNone/>
                      </a:pPr>
                      <a:r>
                        <a:rPr lang="en" sz="1000"/>
                        <a:t>SVM</a:t>
                      </a:r>
                      <a:endParaRPr sz="1000"/>
                    </a:p>
                  </a:txBody>
                  <a:tcPr marT="91425" marB="91425" marR="91425" marL="91425"/>
                </a:tc>
                <a:tc>
                  <a:txBody>
                    <a:bodyPr/>
                    <a:lstStyle/>
                    <a:p>
                      <a:pPr indent="0" lvl="0" marL="0" rtl="0" algn="l">
                        <a:spcBef>
                          <a:spcPts val="0"/>
                        </a:spcBef>
                        <a:spcAft>
                          <a:spcPts val="0"/>
                        </a:spcAft>
                        <a:buNone/>
                      </a:pPr>
                      <a:r>
                        <a:rPr lang="en" sz="1000"/>
                        <a:t>18552.5</a:t>
                      </a:r>
                      <a:endParaRPr sz="1000"/>
                    </a:p>
                  </a:txBody>
                  <a:tcPr marT="91425" marB="91425" marR="91425" marL="91425"/>
                </a:tc>
              </a:tr>
              <a:tr h="231275">
                <a:tc>
                  <a:txBody>
                    <a:bodyPr/>
                    <a:lstStyle/>
                    <a:p>
                      <a:pPr indent="0" lvl="0" marL="0" rtl="0" algn="l">
                        <a:spcBef>
                          <a:spcPts val="0"/>
                        </a:spcBef>
                        <a:spcAft>
                          <a:spcPts val="0"/>
                        </a:spcAft>
                        <a:buNone/>
                      </a:pPr>
                      <a:r>
                        <a:rPr lang="en" sz="1000"/>
                        <a:t>DNN</a:t>
                      </a:r>
                      <a:endParaRPr sz="1000"/>
                    </a:p>
                  </a:txBody>
                  <a:tcPr marT="91425" marB="91425" marR="91425" marL="91425"/>
                </a:tc>
                <a:tc>
                  <a:txBody>
                    <a:bodyPr/>
                    <a:lstStyle/>
                    <a:p>
                      <a:pPr indent="0" lvl="0" marL="0" rtl="0" algn="l">
                        <a:spcBef>
                          <a:spcPts val="0"/>
                        </a:spcBef>
                        <a:spcAft>
                          <a:spcPts val="0"/>
                        </a:spcAft>
                        <a:buNone/>
                      </a:pPr>
                      <a:r>
                        <a:rPr lang="en" sz="1000"/>
                        <a:t>19156.5</a:t>
                      </a:r>
                      <a:endParaRPr sz="10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