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Average"/>
      <p:regular r:id="rId45"/>
    </p:embeddedFont>
    <p:embeddedFont>
      <p:font typeface="Roboto Mon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71A71E8-A8EA-4859-8AF5-58AA832D9AFA}">
  <a:tblStyle styleId="{071A71E8-A8EA-4859-8AF5-58AA832D9AF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RobotoMono-regular.fntdata"/><Relationship Id="rId45"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Mono-italic.fntdata"/><Relationship Id="rId47" Type="http://schemas.openxmlformats.org/officeDocument/2006/relationships/font" Target="fonts/RobotoMono-bold.fntdata"/><Relationship Id="rId49"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gea188220bf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 name="Google Shape;33;gea188220b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69644cbbf6_0_11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69644cbbf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69644cbbf6_0_12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69644cbbf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69644cbbf6_0_13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69644cbbf6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69644cbbf6_0_14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69644cbbf6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69644cbbf6_0_15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69644cbbf6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69644cbbf6_0_16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69644cbbf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69644cbbf6_0_17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69644cbbf6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69644cbbf6_0_18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69644cbbf6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69644cbbf6_0_20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69644cbbf6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69644cbbf6_0_20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69644cbbf6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369644cbbf6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369644cbb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69644cbbf6_0_21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69644cbbf6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69644cbbf6_0_22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69644cbbf6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69644cbbf6_0_22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69644cbbf6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69644cbbf6_0_23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69644cbbf6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69644cbbf6_0_24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69644cbbf6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3d48cdb654_0_27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3d48cdb654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3d48cdb654_0_36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3d48cdb654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3d48cdb654_0_27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3d48cdb654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3d48cdb654_0_29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3d48cdb654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3d48cdb654_0_30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3d48cdb654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369644cbbf6_0_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 name="Google Shape;45;g369644cbbf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3d48cdb654_0_30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3d48cdb654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3d48cdb654_0_31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3d48cdb654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3d48cdb654_0_32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3d48cdb654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3d48cdb654_0_32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3d48cdb654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3d48cdb654_0_33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3d48cdb654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3d48cdb654_0_33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3d48cdb654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3d48cdb654_0_34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3d48cdb654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3d48cdb654_0_35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33d48cdb654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3d48cdb654_0_35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3d48cdb654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33d48cdb654_0_36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33d48cdb654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69644cbbf6_0_6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69644cbbf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69644cbbf6_0_8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69644cbbf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69644cbbf6_0_9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69644cbbf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69644cbbf6_0_10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69644cbbf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69644cbbf6_0_10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69644cbbf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69644cbbf6_0_1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69644cbbf6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romannurik.github.io/SlidesCodeHighlighter/"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211425" y="1941275"/>
            <a:ext cx="5206200" cy="784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rgbClr val="BE0712"/>
              </a:buClr>
              <a:buSzPts val="3200"/>
              <a:buFont typeface="Calibri"/>
              <a:buNone/>
              <a:defRPr b="1" i="0" sz="3200" u="none" cap="none" strike="noStrike">
                <a:solidFill>
                  <a:srgbClr val="BE0712"/>
                </a:solidFill>
                <a:latin typeface="Calibri"/>
                <a:ea typeface="Calibri"/>
                <a:cs typeface="Calibri"/>
                <a:sym typeface="Calibri"/>
              </a:defRPr>
            </a:lvl1pPr>
            <a:lvl2pPr lvl="1"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2pPr>
            <a:lvl3pPr lvl="2"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3pPr>
            <a:lvl4pPr lvl="3"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lvl="4"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lvl="5"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lvl="6"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lvl="7"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lvl="8" rtl="0">
              <a:spcBef>
                <a:spcPts val="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12" name="Google Shape;12;p2"/>
          <p:cNvSpPr txBox="1"/>
          <p:nvPr>
            <p:ph idx="1" type="subTitle"/>
          </p:nvPr>
        </p:nvSpPr>
        <p:spPr>
          <a:xfrm>
            <a:off x="161925" y="2612325"/>
            <a:ext cx="5380800" cy="7848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2400"/>
              <a:buFont typeface="Calibri"/>
              <a:buNone/>
              <a:defRPr b="0" i="0" sz="2400" u="none" cap="none" strike="noStrike">
                <a:solidFill>
                  <a:schemeClr val="dk2"/>
                </a:solidFill>
                <a:latin typeface="Calibri"/>
                <a:ea typeface="Calibri"/>
                <a:cs typeface="Calibri"/>
                <a:sym typeface="Calibri"/>
              </a:defRPr>
            </a:lvl1pPr>
            <a:lvl2pPr lvl="1"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cxnSp>
        <p:nvCxnSpPr>
          <p:cNvPr id="13" name="Google Shape;13;p2"/>
          <p:cNvCxnSpPr/>
          <p:nvPr/>
        </p:nvCxnSpPr>
        <p:spPr>
          <a:xfrm>
            <a:off x="290700" y="2669200"/>
            <a:ext cx="8443800" cy="0"/>
          </a:xfrm>
          <a:prstGeom prst="straightConnector1">
            <a:avLst/>
          </a:prstGeom>
          <a:noFill/>
          <a:ln cap="flat" cmpd="sng" w="19050">
            <a:solidFill>
              <a:srgbClr val="1072BD"/>
            </a:solidFill>
            <a:prstDash val="dot"/>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166800" y="92501"/>
            <a:ext cx="8229600" cy="4953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rgbClr val="BE0712"/>
              </a:buClr>
              <a:buSzPts val="2400"/>
              <a:buFont typeface="Calibri"/>
              <a:buNone/>
              <a:defRPr b="1" sz="24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cxnSp>
        <p:nvCxnSpPr>
          <p:cNvPr id="16" name="Google Shape;16;p3"/>
          <p:cNvCxnSpPr/>
          <p:nvPr/>
        </p:nvCxnSpPr>
        <p:spPr>
          <a:xfrm>
            <a:off x="243000" y="587800"/>
            <a:ext cx="8443800" cy="0"/>
          </a:xfrm>
          <a:prstGeom prst="straightConnector1">
            <a:avLst/>
          </a:prstGeom>
          <a:noFill/>
          <a:ln cap="flat" cmpd="sng" w="19050">
            <a:solidFill>
              <a:srgbClr val="1072BD"/>
            </a:solidFill>
            <a:prstDash val="dot"/>
            <a:round/>
            <a:headEnd len="med" w="med" type="none"/>
            <a:tailEnd len="med" w="med" type="none"/>
          </a:ln>
        </p:spPr>
      </p:cxnSp>
      <p:sp>
        <p:nvSpPr>
          <p:cNvPr id="17" name="Google Shape;17;p3"/>
          <p:cNvSpPr txBox="1"/>
          <p:nvPr>
            <p:ph idx="1" type="body"/>
          </p:nvPr>
        </p:nvSpPr>
        <p:spPr>
          <a:xfrm>
            <a:off x="243000" y="556500"/>
            <a:ext cx="8443800" cy="4153800"/>
          </a:xfrm>
          <a:prstGeom prst="rect">
            <a:avLst/>
          </a:prstGeom>
          <a:noFill/>
          <a:ln>
            <a:noFill/>
          </a:ln>
        </p:spPr>
        <p:txBody>
          <a:bodyPr anchorCtr="0" anchor="t" bIns="91425" lIns="91425" spcFirstLastPara="1" rIns="91425" wrap="square" tIns="91425">
            <a:noAutofit/>
          </a:bodyPr>
          <a:lstStyle>
            <a:lvl1pPr indent="-355600" lvl="0" marL="457200" rtl="0">
              <a:spcBef>
                <a:spcPts val="600"/>
              </a:spcBef>
              <a:spcAft>
                <a:spcPts val="0"/>
              </a:spcAft>
              <a:buSzPts val="2000"/>
              <a:buFont typeface="Calibri"/>
              <a:buChar char="●"/>
              <a:defRPr sz="2000">
                <a:latin typeface="Calibri"/>
                <a:ea typeface="Calibri"/>
                <a:cs typeface="Calibri"/>
                <a:sym typeface="Calibri"/>
              </a:defRPr>
            </a:lvl1pPr>
            <a:lvl2pPr indent="-355600" lvl="1" marL="914400" rtl="0">
              <a:spcBef>
                <a:spcPts val="0"/>
              </a:spcBef>
              <a:spcAft>
                <a:spcPts val="0"/>
              </a:spcAft>
              <a:buSzPts val="2000"/>
              <a:buFont typeface="Calibri"/>
              <a:buChar char="○"/>
              <a:defRPr sz="2000">
                <a:latin typeface="Calibri"/>
                <a:ea typeface="Calibri"/>
                <a:cs typeface="Calibri"/>
                <a:sym typeface="Calibri"/>
              </a:defRPr>
            </a:lvl2pPr>
            <a:lvl3pPr indent="-342900" lvl="2" marL="1371600" rtl="0">
              <a:spcBef>
                <a:spcPts val="0"/>
              </a:spcBef>
              <a:spcAft>
                <a:spcPts val="0"/>
              </a:spcAft>
              <a:buSzPts val="1800"/>
              <a:buFont typeface="Calibri"/>
              <a:buChar char="■"/>
              <a:defRPr sz="1800">
                <a:latin typeface="Calibri"/>
                <a:ea typeface="Calibri"/>
                <a:cs typeface="Calibri"/>
                <a:sym typeface="Calibri"/>
              </a:defRPr>
            </a:lvl3pPr>
            <a:lvl4pPr indent="-342900" lvl="3" marL="1828800" rtl="0">
              <a:spcBef>
                <a:spcPts val="0"/>
              </a:spcBef>
              <a:spcAft>
                <a:spcPts val="0"/>
              </a:spcAft>
              <a:buSzPts val="1800"/>
              <a:buFont typeface="Calibri"/>
              <a:buChar char="●"/>
              <a:defRPr>
                <a:latin typeface="Calibri"/>
                <a:ea typeface="Calibri"/>
                <a:cs typeface="Calibri"/>
                <a:sym typeface="Calibri"/>
              </a:defRPr>
            </a:lvl4pPr>
            <a:lvl5pPr indent="-342900" lvl="4" marL="2286000" rtl="0">
              <a:spcBef>
                <a:spcPts val="0"/>
              </a:spcBef>
              <a:spcAft>
                <a:spcPts val="0"/>
              </a:spcAft>
              <a:buSzPts val="1800"/>
              <a:buFont typeface="Calibri"/>
              <a:buChar char="○"/>
              <a:defRPr sz="1800">
                <a:latin typeface="Calibri"/>
                <a:ea typeface="Calibri"/>
                <a:cs typeface="Calibri"/>
                <a:sym typeface="Calibri"/>
              </a:defRPr>
            </a:lvl5pPr>
            <a:lvl6pPr indent="-342900" lvl="5" marL="2743200" rtl="0">
              <a:spcBef>
                <a:spcPts val="0"/>
              </a:spcBef>
              <a:spcAft>
                <a:spcPts val="0"/>
              </a:spcAft>
              <a:buSzPts val="1800"/>
              <a:buFont typeface="Calibri"/>
              <a:buChar char="■"/>
              <a:defRPr sz="1800">
                <a:latin typeface="Calibri"/>
                <a:ea typeface="Calibri"/>
                <a:cs typeface="Calibri"/>
                <a:sym typeface="Calibri"/>
              </a:defRPr>
            </a:lvl6pPr>
            <a:lvl7pPr indent="-342900" lvl="6" marL="3200400" rtl="0">
              <a:spcBef>
                <a:spcPts val="0"/>
              </a:spcBef>
              <a:spcAft>
                <a:spcPts val="0"/>
              </a:spcAft>
              <a:buSzPts val="1800"/>
              <a:buFont typeface="Calibri"/>
              <a:buChar char="●"/>
              <a:defRPr sz="1800">
                <a:latin typeface="Calibri"/>
                <a:ea typeface="Calibri"/>
                <a:cs typeface="Calibri"/>
                <a:sym typeface="Calibri"/>
              </a:defRPr>
            </a:lvl7pPr>
            <a:lvl8pPr indent="-342900" lvl="7" marL="3657600" rtl="0">
              <a:spcBef>
                <a:spcPts val="0"/>
              </a:spcBef>
              <a:spcAft>
                <a:spcPts val="0"/>
              </a:spcAft>
              <a:buSzPts val="1800"/>
              <a:buFont typeface="Calibri"/>
              <a:buChar char="○"/>
              <a:defRPr sz="1800">
                <a:latin typeface="Calibri"/>
                <a:ea typeface="Calibri"/>
                <a:cs typeface="Calibri"/>
                <a:sym typeface="Calibri"/>
              </a:defRPr>
            </a:lvl8pPr>
            <a:lvl9pPr indent="-342900" lvl="8" marL="4114800" rtl="0">
              <a:spcBef>
                <a:spcPts val="0"/>
              </a:spcBef>
              <a:spcAft>
                <a:spcPts val="0"/>
              </a:spcAft>
              <a:buSzPts val="1800"/>
              <a:buFont typeface="Calibri"/>
              <a:buChar char="■"/>
              <a:defRPr sz="1800">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4"/>
          <p:cNvSpPr txBox="1"/>
          <p:nvPr>
            <p:ph type="title"/>
          </p:nvPr>
        </p:nvSpPr>
        <p:spPr>
          <a:xfrm>
            <a:off x="928950" y="2143050"/>
            <a:ext cx="7286100" cy="8574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BE0712"/>
              </a:buClr>
              <a:buSzPts val="3200"/>
              <a:buFont typeface="Calibri"/>
              <a:buNone/>
              <a:defRPr b="1" sz="3200">
                <a:solidFill>
                  <a:srgbClr val="BE0712"/>
                </a:solidFill>
                <a:latin typeface="Calibri"/>
                <a:ea typeface="Calibri"/>
                <a:cs typeface="Calibri"/>
                <a:sym typeface="Calibri"/>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 name="Shape 20"/>
        <p:cNvGrpSpPr/>
        <p:nvPr/>
      </p:nvGrpSpPr>
      <p:grpSpPr>
        <a:xfrm>
          <a:off x="0" y="0"/>
          <a:ext cx="0" cy="0"/>
          <a:chOff x="0" y="0"/>
          <a:chExt cx="0" cy="0"/>
        </a:xfrm>
      </p:grpSpPr>
      <p:sp>
        <p:nvSpPr>
          <p:cNvPr id="21" name="Google Shape;21;p5"/>
          <p:cNvSpPr txBox="1"/>
          <p:nvPr>
            <p:ph idx="1" type="body"/>
          </p:nvPr>
        </p:nvSpPr>
        <p:spPr>
          <a:xfrm>
            <a:off x="457200" y="215309"/>
            <a:ext cx="8229600" cy="5196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
  <p:cSld name="BLANK_2">
    <p:spTree>
      <p:nvGrpSpPr>
        <p:cNvPr id="23" name="Shape 23"/>
        <p:cNvGrpSpPr/>
        <p:nvPr/>
      </p:nvGrpSpPr>
      <p:grpSpPr>
        <a:xfrm>
          <a:off x="0" y="0"/>
          <a:ext cx="0" cy="0"/>
          <a:chOff x="0" y="0"/>
          <a:chExt cx="0" cy="0"/>
        </a:xfrm>
      </p:grpSpPr>
      <p:graphicFrame>
        <p:nvGraphicFramePr>
          <p:cNvPr id="24" name="Google Shape;24;p7"/>
          <p:cNvGraphicFramePr/>
          <p:nvPr/>
        </p:nvGraphicFramePr>
        <p:xfrm>
          <a:off x="952500" y="2001400"/>
          <a:ext cx="3000000" cy="3000000"/>
        </p:xfrm>
        <a:graphic>
          <a:graphicData uri="http://schemas.openxmlformats.org/drawingml/2006/table">
            <a:tbl>
              <a:tblPr>
                <a:noFill/>
                <a:tableStyleId>{071A71E8-A8EA-4859-8AF5-58AA832D9AFA}</a:tableStyleId>
              </a:tblPr>
              <a:tblGrid>
                <a:gridCol w="7239000"/>
              </a:tblGrid>
              <a:tr h="381000">
                <a:tc>
                  <a:txBody>
                    <a:bodyPr/>
                    <a:lstStyle/>
                    <a:p>
                      <a:pPr indent="0" lvl="0" marL="0" rtl="0" algn="l">
                        <a:lnSpc>
                          <a:spcPct val="150000"/>
                        </a:lnSpc>
                        <a:spcBef>
                          <a:spcPts val="0"/>
                        </a:spcBef>
                        <a:spcAft>
                          <a:spcPts val="0"/>
                        </a:spcAft>
                        <a:buNone/>
                      </a:pPr>
                      <a:r>
                        <a:rPr lang="en" sz="900">
                          <a:solidFill>
                            <a:srgbClr val="ECEFF1"/>
                          </a:solidFill>
                          <a:latin typeface="Roboto Mono"/>
                          <a:ea typeface="Roboto Mono"/>
                          <a:cs typeface="Roboto Mono"/>
                          <a:sym typeface="Roboto Mono"/>
                        </a:rPr>
                        <a:t>my_code = goes_here</a:t>
                      </a:r>
                      <a:endParaRPr/>
                    </a:p>
                  </a:txBody>
                  <a:tcPr marT="91425" marB="91425" marR="91425" marL="91425">
                    <a:solidFill>
                      <a:srgbClr val="212121"/>
                    </a:solidFill>
                  </a:tcPr>
                </a:tc>
              </a:tr>
            </a:tbl>
          </a:graphicData>
        </a:graphic>
      </p:graphicFrame>
      <p:sp>
        <p:nvSpPr>
          <p:cNvPr id="25" name="Google Shape;25;p7"/>
          <p:cNvSpPr txBox="1"/>
          <p:nvPr/>
        </p:nvSpPr>
        <p:spPr>
          <a:xfrm>
            <a:off x="995850" y="1344900"/>
            <a:ext cx="450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latin typeface="Calibri"/>
                <a:ea typeface="Calibri"/>
                <a:cs typeface="Calibri"/>
                <a:sym typeface="Calibri"/>
                <a:hlinkClick r:id="rId2"/>
              </a:rPr>
              <a:t>https://romannurik.github.io/SlidesCodeHighlighter/</a:t>
            </a:r>
            <a:endParaRPr>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bg>
      <p:bgPr>
        <a:solidFill>
          <a:srgbClr val="D9EAD3"/>
        </a:solidFill>
      </p:bgPr>
    </p:bg>
    <p:spTree>
      <p:nvGrpSpPr>
        <p:cNvPr id="26" name="Shape 26"/>
        <p:cNvGrpSpPr/>
        <p:nvPr/>
      </p:nvGrpSpPr>
      <p:grpSpPr>
        <a:xfrm>
          <a:off x="0" y="0"/>
          <a:ext cx="0" cy="0"/>
          <a:chOff x="0" y="0"/>
          <a:chExt cx="0" cy="0"/>
        </a:xfrm>
      </p:grpSpPr>
      <p:sp>
        <p:nvSpPr>
          <p:cNvPr id="27" name="Google Shape;27;p8"/>
          <p:cNvSpPr txBox="1"/>
          <p:nvPr>
            <p:ph type="title"/>
          </p:nvPr>
        </p:nvSpPr>
        <p:spPr>
          <a:xfrm>
            <a:off x="525150" y="2082650"/>
            <a:ext cx="8093700" cy="9387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BE0712"/>
              </a:buClr>
              <a:buSzPts val="4800"/>
              <a:buNone/>
              <a:defRPr sz="4800">
                <a:solidFill>
                  <a:srgbClr val="BE0712"/>
                </a:solidFill>
              </a:defRPr>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9"/>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30" name="Google Shape;30;p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jamcoders.org.jm/" TargetMode="Externa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8.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05978"/>
            <a:ext cx="8229600" cy="8574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rtl="0" algn="l">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2pPr>
            <a:lvl3pPr lvl="2" rtl="0" algn="l">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3pPr>
            <a:lvl4pPr lvl="3" rtl="0" algn="l">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4pPr>
            <a:lvl5pPr lvl="4" rtl="0" algn="l">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5pPr>
            <a:lvl6pPr lvl="5" rtl="0" algn="l">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6pPr>
            <a:lvl7pPr lvl="6" rtl="0" algn="l">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7pPr>
            <a:lvl8pPr lvl="7" rtl="0" algn="l">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8pPr>
            <a:lvl9pPr lvl="8" rtl="0" algn="l">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9pPr>
          </a:lstStyle>
          <a:p/>
        </p:txBody>
      </p:sp>
      <p:sp>
        <p:nvSpPr>
          <p:cNvPr id="7" name="Google Shape;7;p1"/>
          <p:cNvSpPr txBox="1"/>
          <p:nvPr>
            <p:ph idx="1" type="body"/>
          </p:nvPr>
        </p:nvSpPr>
        <p:spPr>
          <a:xfrm>
            <a:off x="457200" y="1200150"/>
            <a:ext cx="8229600" cy="3725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Calibri"/>
              <a:buChar char="●"/>
              <a:defRPr i="0" sz="3000" u="none" cap="none" strike="noStrike">
                <a:solidFill>
                  <a:schemeClr val="dk1"/>
                </a:solidFill>
                <a:latin typeface="Calibri"/>
                <a:ea typeface="Calibri"/>
                <a:cs typeface="Calibri"/>
                <a:sym typeface="Calibri"/>
              </a:defRPr>
            </a:lvl1pPr>
            <a:lvl2pPr indent="-381000" lvl="1" marL="914400" rtl="0" algn="l">
              <a:spcBef>
                <a:spcPts val="0"/>
              </a:spcBef>
              <a:spcAft>
                <a:spcPts val="0"/>
              </a:spcAft>
              <a:buClr>
                <a:schemeClr val="dk1"/>
              </a:buClr>
              <a:buSzPts val="2400"/>
              <a:buFont typeface="Calibri"/>
              <a:buChar char="○"/>
              <a:defRPr i="0" sz="2400" u="none" cap="none" strike="noStrike">
                <a:solidFill>
                  <a:schemeClr val="dk1"/>
                </a:solidFill>
                <a:latin typeface="Calibri"/>
                <a:ea typeface="Calibri"/>
                <a:cs typeface="Calibri"/>
                <a:sym typeface="Calibri"/>
              </a:defRPr>
            </a:lvl2pPr>
            <a:lvl3pPr indent="-381000" lvl="2" marL="1371600" rtl="0" algn="l">
              <a:spcBef>
                <a:spcPts val="0"/>
              </a:spcBef>
              <a:spcAft>
                <a:spcPts val="0"/>
              </a:spcAft>
              <a:buClr>
                <a:schemeClr val="dk1"/>
              </a:buClr>
              <a:buSzPts val="2400"/>
              <a:buFont typeface="Calibri"/>
              <a:buChar char="■"/>
              <a:defRPr i="0" sz="2400" u="none" cap="none" strike="noStrike">
                <a:solidFill>
                  <a:schemeClr val="dk1"/>
                </a:solidFill>
                <a:latin typeface="Calibri"/>
                <a:ea typeface="Calibri"/>
                <a:cs typeface="Calibri"/>
                <a:sym typeface="Calibri"/>
              </a:defRPr>
            </a:lvl3pPr>
            <a:lvl4pPr indent="-342900" lvl="3" marL="1828800" rtl="0" algn="l">
              <a:spcBef>
                <a:spcPts val="0"/>
              </a:spcBef>
              <a:spcAft>
                <a:spcPts val="0"/>
              </a:spcAft>
              <a:buClr>
                <a:schemeClr val="dk1"/>
              </a:buClr>
              <a:buSzPts val="1800"/>
              <a:buFont typeface="Calibri"/>
              <a:buChar char="●"/>
              <a:defRPr i="0" sz="1800" u="none" cap="none" strike="noStrike">
                <a:solidFill>
                  <a:schemeClr val="dk1"/>
                </a:solidFill>
                <a:latin typeface="Calibri"/>
                <a:ea typeface="Calibri"/>
                <a:cs typeface="Calibri"/>
                <a:sym typeface="Calibri"/>
              </a:defRPr>
            </a:lvl4pPr>
            <a:lvl5pPr indent="-342900" lvl="4" marL="2286000" rtl="0" algn="l">
              <a:spcBef>
                <a:spcPts val="0"/>
              </a:spcBef>
              <a:spcAft>
                <a:spcPts val="0"/>
              </a:spcAft>
              <a:buClr>
                <a:schemeClr val="dk1"/>
              </a:buClr>
              <a:buSzPts val="1800"/>
              <a:buFont typeface="Calibri"/>
              <a:buChar char="○"/>
              <a:defRPr i="0" sz="1800" u="none" cap="none" strike="noStrike">
                <a:solidFill>
                  <a:schemeClr val="dk1"/>
                </a:solidFill>
                <a:latin typeface="Calibri"/>
                <a:ea typeface="Calibri"/>
                <a:cs typeface="Calibri"/>
                <a:sym typeface="Calibri"/>
              </a:defRPr>
            </a:lvl5pPr>
            <a:lvl6pPr indent="-342900" lvl="5" marL="2743200" rtl="0" algn="l">
              <a:spcBef>
                <a:spcPts val="0"/>
              </a:spcBef>
              <a:spcAft>
                <a:spcPts val="0"/>
              </a:spcAft>
              <a:buClr>
                <a:schemeClr val="dk1"/>
              </a:buClr>
              <a:buSzPts val="1800"/>
              <a:buFont typeface="Calibri"/>
              <a:buChar char="■"/>
              <a:defRPr i="0" sz="1800" u="none" cap="none" strike="noStrike">
                <a:solidFill>
                  <a:schemeClr val="dk1"/>
                </a:solidFill>
                <a:latin typeface="Calibri"/>
                <a:ea typeface="Calibri"/>
                <a:cs typeface="Calibri"/>
                <a:sym typeface="Calibri"/>
              </a:defRPr>
            </a:lvl6pPr>
            <a:lvl7pPr indent="-342900" lvl="6" marL="3200400" rtl="0" algn="l">
              <a:spcBef>
                <a:spcPts val="0"/>
              </a:spcBef>
              <a:spcAft>
                <a:spcPts val="0"/>
              </a:spcAft>
              <a:buClr>
                <a:schemeClr val="dk1"/>
              </a:buClr>
              <a:buSzPts val="1800"/>
              <a:buFont typeface="Calibri"/>
              <a:buChar char="●"/>
              <a:defRPr i="0" sz="1800" u="none" cap="none" strike="noStrike">
                <a:solidFill>
                  <a:schemeClr val="dk1"/>
                </a:solidFill>
                <a:latin typeface="Calibri"/>
                <a:ea typeface="Calibri"/>
                <a:cs typeface="Calibri"/>
                <a:sym typeface="Calibri"/>
              </a:defRPr>
            </a:lvl7pPr>
            <a:lvl8pPr indent="-342900" lvl="7" marL="3657600" rtl="0" algn="l">
              <a:spcBef>
                <a:spcPts val="0"/>
              </a:spcBef>
              <a:spcAft>
                <a:spcPts val="0"/>
              </a:spcAft>
              <a:buClr>
                <a:schemeClr val="dk1"/>
              </a:buClr>
              <a:buSzPts val="1800"/>
              <a:buFont typeface="Calibri"/>
              <a:buChar char="○"/>
              <a:defRPr i="0" sz="1800" u="none" cap="none" strike="noStrike">
                <a:solidFill>
                  <a:schemeClr val="dk1"/>
                </a:solidFill>
                <a:latin typeface="Calibri"/>
                <a:ea typeface="Calibri"/>
                <a:cs typeface="Calibri"/>
                <a:sym typeface="Calibri"/>
              </a:defRPr>
            </a:lvl8pPr>
            <a:lvl9pPr indent="-342900" lvl="8" marL="4114800" rtl="0" algn="l">
              <a:spcBef>
                <a:spcPts val="0"/>
              </a:spcBef>
              <a:spcAft>
                <a:spcPts val="0"/>
              </a:spcAft>
              <a:buClr>
                <a:schemeClr val="dk1"/>
              </a:buClr>
              <a:buSzPts val="1800"/>
              <a:buFont typeface="Calibri"/>
              <a:buChar char="■"/>
              <a:defRPr i="0" sz="1800" u="none" cap="none" strike="noStrike">
                <a:solidFill>
                  <a:schemeClr val="dk1"/>
                </a:solidFill>
                <a:latin typeface="Calibri"/>
                <a:ea typeface="Calibri"/>
                <a:cs typeface="Calibri"/>
                <a:sym typeface="Calibri"/>
              </a:defRPr>
            </a:lvl9pPr>
          </a:lstStyle>
          <a:p/>
        </p:txBody>
      </p:sp>
      <p:sp>
        <p:nvSpPr>
          <p:cNvPr id="8" name="Google Shape;8;p1"/>
          <p:cNvSpPr txBox="1"/>
          <p:nvPr/>
        </p:nvSpPr>
        <p:spPr>
          <a:xfrm>
            <a:off x="8226150" y="4561825"/>
            <a:ext cx="1002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u="sng">
                <a:solidFill>
                  <a:schemeClr val="hlink"/>
                </a:solidFill>
                <a:latin typeface="Calibri"/>
                <a:ea typeface="Calibri"/>
                <a:cs typeface="Calibri"/>
                <a:sym typeface="Calibri"/>
                <a:hlinkClick r:id="rId1"/>
              </a:rPr>
              <a:t>jamcoders.org.jm</a:t>
            </a:r>
            <a:endParaRPr sz="800">
              <a:latin typeface="Calibri"/>
              <a:ea typeface="Calibri"/>
              <a:cs typeface="Calibri"/>
              <a:sym typeface="Calibri"/>
            </a:endParaRPr>
          </a:p>
        </p:txBody>
      </p:sp>
      <p:pic>
        <p:nvPicPr>
          <p:cNvPr id="9" name="Google Shape;9;p1"/>
          <p:cNvPicPr preferRelativeResize="0"/>
          <p:nvPr/>
        </p:nvPicPr>
        <p:blipFill rotWithShape="1">
          <a:blip r:embed="rId2">
            <a:alphaModFix/>
          </a:blip>
          <a:srcRect b="26898" l="0" r="0" t="25620"/>
          <a:stretch/>
        </p:blipFill>
        <p:spPr>
          <a:xfrm>
            <a:off x="8055956" y="4771443"/>
            <a:ext cx="1002476" cy="26775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p10"/>
          <p:cNvSpPr txBox="1"/>
          <p:nvPr>
            <p:ph type="ctrTitle"/>
          </p:nvPr>
        </p:nvSpPr>
        <p:spPr>
          <a:xfrm>
            <a:off x="211425" y="1941275"/>
            <a:ext cx="5206200" cy="7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JamCoders: Week 1</a:t>
            </a:r>
            <a:endParaRPr/>
          </a:p>
        </p:txBody>
      </p:sp>
      <p:sp>
        <p:nvSpPr>
          <p:cNvPr id="36" name="Google Shape;36;p10"/>
          <p:cNvSpPr txBox="1"/>
          <p:nvPr>
            <p:ph idx="1" type="subTitle"/>
          </p:nvPr>
        </p:nvSpPr>
        <p:spPr>
          <a:xfrm>
            <a:off x="161925" y="2612325"/>
            <a:ext cx="8670600" cy="237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Lecture 2B: </a:t>
            </a:r>
            <a:endParaRPr/>
          </a:p>
          <a:p>
            <a:pPr indent="-381000" lvl="0" marL="457200" rtl="0" algn="l">
              <a:spcBef>
                <a:spcPts val="0"/>
              </a:spcBef>
              <a:spcAft>
                <a:spcPts val="0"/>
              </a:spcAft>
              <a:buSzPts val="2400"/>
              <a:buChar char="●"/>
            </a:pPr>
            <a:r>
              <a:rPr lang="en"/>
              <a:t>For loops</a:t>
            </a:r>
            <a:endParaRPr/>
          </a:p>
          <a:p>
            <a:pPr indent="-381000" lvl="0" marL="457200" rtl="0" algn="l">
              <a:spcBef>
                <a:spcPts val="0"/>
              </a:spcBef>
              <a:spcAft>
                <a:spcPts val="0"/>
              </a:spcAft>
              <a:buSzPts val="2400"/>
              <a:buChar char="●"/>
            </a:pPr>
            <a:r>
              <a:rPr lang="en"/>
              <a:t>Range</a:t>
            </a:r>
            <a:endParaRPr/>
          </a:p>
          <a:p>
            <a:pPr indent="-381000" lvl="0" marL="457200" rtl="0" algn="l">
              <a:spcBef>
                <a:spcPts val="0"/>
              </a:spcBef>
              <a:spcAft>
                <a:spcPts val="0"/>
              </a:spcAft>
              <a:buSzPts val="2400"/>
              <a:buChar char="●"/>
            </a:pPr>
            <a:r>
              <a:rPr lang="en"/>
              <a:t>Lists</a:t>
            </a:r>
            <a:endParaRPr/>
          </a:p>
        </p:txBody>
      </p:sp>
      <p:pic>
        <p:nvPicPr>
          <p:cNvPr id="37" name="Google Shape;37;p10"/>
          <p:cNvPicPr preferRelativeResize="0"/>
          <p:nvPr/>
        </p:nvPicPr>
        <p:blipFill>
          <a:blip r:embed="rId3">
            <a:alphaModFix/>
          </a:blip>
          <a:stretch>
            <a:fillRect/>
          </a:stretch>
        </p:blipFill>
        <p:spPr>
          <a:xfrm>
            <a:off x="5417625" y="1090200"/>
            <a:ext cx="2913174" cy="2307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Sequence</a:t>
            </a:r>
            <a:endParaRPr/>
          </a:p>
        </p:txBody>
      </p:sp>
      <p:sp>
        <p:nvSpPr>
          <p:cNvPr id="114" name="Google Shape;114;p1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range function can take 1, 2, or 3 arguments:</a:t>
            </a:r>
            <a:endParaRPr/>
          </a:p>
          <a:p>
            <a:pPr indent="0" lvl="0" marL="0" rtl="0" algn="l">
              <a:spcBef>
                <a:spcPts val="600"/>
              </a:spcBef>
              <a:spcAft>
                <a:spcPts val="0"/>
              </a:spcAft>
              <a:buNone/>
            </a:pPr>
            <a:r>
              <a:rPr b="1" lang="en" u="sng"/>
              <a:t>3 arguments</a:t>
            </a:r>
            <a:endParaRPr b="1" u="sng"/>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sz="1600"/>
              <a:t>Creates a sequence, starting from start, going up to end, in increments of step_size.</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rPr lang="en" sz="1600"/>
              <a:t>Example:</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p:txBody>
      </p:sp>
      <p:graphicFrame>
        <p:nvGraphicFramePr>
          <p:cNvPr id="115" name="Google Shape;115;p19"/>
          <p:cNvGraphicFramePr/>
          <p:nvPr/>
        </p:nvGraphicFramePr>
        <p:xfrm>
          <a:off x="334563" y="1596475"/>
          <a:ext cx="3000000" cy="3000000"/>
        </p:xfrm>
        <a:graphic>
          <a:graphicData uri="http://schemas.openxmlformats.org/drawingml/2006/table">
            <a:tbl>
              <a:tblPr>
                <a:noFill/>
                <a:tableStyleId>{071A71E8-A8EA-4859-8AF5-58AA832D9AFA}</a:tableStyleId>
              </a:tblPr>
              <a:tblGrid>
                <a:gridCol w="3415875"/>
              </a:tblGrid>
              <a:tr h="424100">
                <a:tc>
                  <a:txBody>
                    <a:bodyPr/>
                    <a:lstStyle/>
                    <a:p>
                      <a:pPr indent="0" lvl="0" marL="0" rtl="0" algn="l">
                        <a:lnSpc>
                          <a:spcPct val="150000"/>
                        </a:lnSpc>
                        <a:spcBef>
                          <a:spcPts val="0"/>
                        </a:spcBef>
                        <a:spcAft>
                          <a:spcPts val="0"/>
                        </a:spcAft>
                        <a:buNone/>
                      </a:pPr>
                      <a:r>
                        <a:rPr lang="en" sz="1450">
                          <a:solidFill>
                            <a:srgbClr val="CE93D8"/>
                          </a:solidFill>
                          <a:latin typeface="Roboto Mono"/>
                          <a:ea typeface="Roboto Mono"/>
                          <a:cs typeface="Roboto Mono"/>
                          <a:sym typeface="Roboto Mono"/>
                        </a:rPr>
                        <a:t>range</a:t>
                      </a:r>
                      <a:r>
                        <a:rPr lang="en" sz="1450">
                          <a:solidFill>
                            <a:srgbClr val="ECEFF1"/>
                          </a:solidFill>
                          <a:latin typeface="Roboto Mono"/>
                          <a:ea typeface="Roboto Mono"/>
                          <a:cs typeface="Roboto Mono"/>
                          <a:sym typeface="Roboto Mono"/>
                        </a:rPr>
                        <a:t>(start, end, step_size)</a:t>
                      </a:r>
                      <a:endParaRPr sz="1850">
                        <a:solidFill>
                          <a:srgbClr val="ECEFF1"/>
                        </a:solidFill>
                        <a:latin typeface="Roboto Mono"/>
                        <a:ea typeface="Roboto Mono"/>
                        <a:cs typeface="Roboto Mono"/>
                        <a:sym typeface="Roboto Mono"/>
                      </a:endParaRPr>
                    </a:p>
                  </a:txBody>
                  <a:tcPr marT="91425" marB="91425" marR="91425" marL="91425">
                    <a:solidFill>
                      <a:srgbClr val="212121"/>
                    </a:solidFill>
                  </a:tcPr>
                </a:tc>
              </a:tr>
            </a:tbl>
          </a:graphicData>
        </a:graphic>
      </p:graphicFrame>
      <p:graphicFrame>
        <p:nvGraphicFramePr>
          <p:cNvPr id="116" name="Google Shape;116;p19"/>
          <p:cNvGraphicFramePr/>
          <p:nvPr/>
        </p:nvGraphicFramePr>
        <p:xfrm>
          <a:off x="1960613" y="3029250"/>
          <a:ext cx="3000000" cy="3000000"/>
        </p:xfrm>
        <a:graphic>
          <a:graphicData uri="http://schemas.openxmlformats.org/drawingml/2006/table">
            <a:tbl>
              <a:tblPr>
                <a:noFill/>
                <a:tableStyleId>{071A71E8-A8EA-4859-8AF5-58AA832D9AFA}</a:tableStyleId>
              </a:tblPr>
              <a:tblGrid>
                <a:gridCol w="4848250"/>
              </a:tblGrid>
              <a:tr h="1599825">
                <a:tc>
                  <a:txBody>
                    <a:bodyPr/>
                    <a:lstStyle/>
                    <a:p>
                      <a:pPr indent="0" lvl="0" marL="0" rtl="0" algn="l">
                        <a:lnSpc>
                          <a:spcPct val="115000"/>
                        </a:lnSpc>
                        <a:spcBef>
                          <a:spcPts val="0"/>
                        </a:spcBef>
                        <a:spcAft>
                          <a:spcPts val="0"/>
                        </a:spcAft>
                        <a:buNone/>
                      </a:pPr>
                      <a:r>
                        <a:rPr lang="en" sz="1650">
                          <a:solidFill>
                            <a:srgbClr val="CE93D8"/>
                          </a:solidFill>
                          <a:latin typeface="Roboto Mono"/>
                          <a:ea typeface="Roboto Mono"/>
                          <a:cs typeface="Roboto Mono"/>
                          <a:sym typeface="Roboto Mono"/>
                        </a:rPr>
                        <a:t>range</a:t>
                      </a:r>
                      <a:r>
                        <a:rPr lang="en" sz="1650">
                          <a:solidFill>
                            <a:srgbClr val="ECEFF1"/>
                          </a:solidFill>
                          <a:latin typeface="Roboto Mono"/>
                          <a:ea typeface="Roboto Mono"/>
                          <a:cs typeface="Roboto Mono"/>
                          <a:sym typeface="Roboto Mono"/>
                        </a:rPr>
                        <a:t>(</a:t>
                      </a:r>
                      <a:r>
                        <a:rPr lang="en" sz="1650">
                          <a:solidFill>
                            <a:srgbClr val="FBC02D"/>
                          </a:solidFill>
                          <a:latin typeface="Roboto Mono"/>
                          <a:ea typeface="Roboto Mono"/>
                          <a:cs typeface="Roboto Mono"/>
                          <a:sym typeface="Roboto Mono"/>
                        </a:rPr>
                        <a:t>0</a:t>
                      </a:r>
                      <a:r>
                        <a:rPr lang="en" sz="1650">
                          <a:solidFill>
                            <a:srgbClr val="ECEFF1"/>
                          </a:solidFill>
                          <a:latin typeface="Roboto Mono"/>
                          <a:ea typeface="Roboto Mono"/>
                          <a:cs typeface="Roboto Mono"/>
                          <a:sym typeface="Roboto Mono"/>
                        </a:rPr>
                        <a:t>, </a:t>
                      </a:r>
                      <a:r>
                        <a:rPr lang="en" sz="1650">
                          <a:solidFill>
                            <a:srgbClr val="FBC02D"/>
                          </a:solidFill>
                          <a:latin typeface="Roboto Mono"/>
                          <a:ea typeface="Roboto Mono"/>
                          <a:cs typeface="Roboto Mono"/>
                          <a:sym typeface="Roboto Mono"/>
                        </a:rPr>
                        <a:t>6</a:t>
                      </a:r>
                      <a:r>
                        <a:rPr lang="en" sz="1650">
                          <a:solidFill>
                            <a:srgbClr val="ECEFF1"/>
                          </a:solidFill>
                          <a:latin typeface="Roboto Mono"/>
                          <a:ea typeface="Roboto Mono"/>
                          <a:cs typeface="Roboto Mono"/>
                          <a:sym typeface="Roboto Mono"/>
                        </a:rPr>
                        <a:t>, </a:t>
                      </a:r>
                      <a:r>
                        <a:rPr lang="en" sz="1650">
                          <a:solidFill>
                            <a:srgbClr val="FBC02D"/>
                          </a:solidFill>
                          <a:latin typeface="Roboto Mono"/>
                          <a:ea typeface="Roboto Mono"/>
                          <a:cs typeface="Roboto Mono"/>
                          <a:sym typeface="Roboto Mono"/>
                        </a:rPr>
                        <a:t>1</a:t>
                      </a:r>
                      <a:r>
                        <a:rPr lang="en" sz="1650">
                          <a:solidFill>
                            <a:srgbClr val="ECEFF1"/>
                          </a:solidFill>
                          <a:latin typeface="Roboto Mono"/>
                          <a:ea typeface="Roboto Mono"/>
                          <a:cs typeface="Roboto Mono"/>
                          <a:sym typeface="Roboto Mono"/>
                        </a:rPr>
                        <a:t>)   </a:t>
                      </a:r>
                      <a:r>
                        <a:rPr lang="en" sz="1650">
                          <a:solidFill>
                            <a:srgbClr val="F06292"/>
                          </a:solidFill>
                          <a:latin typeface="Roboto Mono"/>
                          <a:ea typeface="Roboto Mono"/>
                          <a:cs typeface="Roboto Mono"/>
                          <a:sym typeface="Roboto Mono"/>
                        </a:rPr>
                        <a:t># == [0,1,2,3,4,5]</a:t>
                      </a:r>
                      <a:endParaRPr sz="1650">
                        <a:solidFill>
                          <a:srgbClr val="ECEFF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650">
                          <a:solidFill>
                            <a:srgbClr val="CE93D8"/>
                          </a:solidFill>
                          <a:latin typeface="Roboto Mono"/>
                          <a:ea typeface="Roboto Mono"/>
                          <a:cs typeface="Roboto Mono"/>
                          <a:sym typeface="Roboto Mono"/>
                        </a:rPr>
                        <a:t>range</a:t>
                      </a:r>
                      <a:r>
                        <a:rPr lang="en" sz="1650">
                          <a:solidFill>
                            <a:srgbClr val="ECEFF1"/>
                          </a:solidFill>
                          <a:latin typeface="Roboto Mono"/>
                          <a:ea typeface="Roboto Mono"/>
                          <a:cs typeface="Roboto Mono"/>
                          <a:sym typeface="Roboto Mono"/>
                        </a:rPr>
                        <a:t>(</a:t>
                      </a:r>
                      <a:r>
                        <a:rPr lang="en" sz="1650">
                          <a:solidFill>
                            <a:srgbClr val="FBC02D"/>
                          </a:solidFill>
                          <a:latin typeface="Roboto Mono"/>
                          <a:ea typeface="Roboto Mono"/>
                          <a:cs typeface="Roboto Mono"/>
                          <a:sym typeface="Roboto Mono"/>
                        </a:rPr>
                        <a:t>2</a:t>
                      </a:r>
                      <a:r>
                        <a:rPr lang="en" sz="1650">
                          <a:solidFill>
                            <a:srgbClr val="ECEFF1"/>
                          </a:solidFill>
                          <a:latin typeface="Roboto Mono"/>
                          <a:ea typeface="Roboto Mono"/>
                          <a:cs typeface="Roboto Mono"/>
                          <a:sym typeface="Roboto Mono"/>
                        </a:rPr>
                        <a:t>, </a:t>
                      </a:r>
                      <a:r>
                        <a:rPr lang="en" sz="1650">
                          <a:solidFill>
                            <a:srgbClr val="FBC02D"/>
                          </a:solidFill>
                          <a:latin typeface="Roboto Mono"/>
                          <a:ea typeface="Roboto Mono"/>
                          <a:cs typeface="Roboto Mono"/>
                          <a:sym typeface="Roboto Mono"/>
                        </a:rPr>
                        <a:t>6</a:t>
                      </a:r>
                      <a:r>
                        <a:rPr lang="en" sz="1650">
                          <a:solidFill>
                            <a:srgbClr val="ECEFF1"/>
                          </a:solidFill>
                          <a:latin typeface="Roboto Mono"/>
                          <a:ea typeface="Roboto Mono"/>
                          <a:cs typeface="Roboto Mono"/>
                          <a:sym typeface="Roboto Mono"/>
                        </a:rPr>
                        <a:t>, </a:t>
                      </a:r>
                      <a:r>
                        <a:rPr lang="en" sz="1650">
                          <a:solidFill>
                            <a:srgbClr val="FBC02D"/>
                          </a:solidFill>
                          <a:latin typeface="Roboto Mono"/>
                          <a:ea typeface="Roboto Mono"/>
                          <a:cs typeface="Roboto Mono"/>
                          <a:sym typeface="Roboto Mono"/>
                        </a:rPr>
                        <a:t>1</a:t>
                      </a:r>
                      <a:r>
                        <a:rPr lang="en" sz="1650">
                          <a:solidFill>
                            <a:srgbClr val="ECEFF1"/>
                          </a:solidFill>
                          <a:latin typeface="Roboto Mono"/>
                          <a:ea typeface="Roboto Mono"/>
                          <a:cs typeface="Roboto Mono"/>
                          <a:sym typeface="Roboto Mono"/>
                        </a:rPr>
                        <a:t>)   </a:t>
                      </a:r>
                      <a:r>
                        <a:rPr lang="en" sz="1650">
                          <a:solidFill>
                            <a:srgbClr val="F06292"/>
                          </a:solidFill>
                          <a:latin typeface="Roboto Mono"/>
                          <a:ea typeface="Roboto Mono"/>
                          <a:cs typeface="Roboto Mono"/>
                          <a:sym typeface="Roboto Mono"/>
                        </a:rPr>
                        <a:t># == [2,3,4,5]</a:t>
                      </a:r>
                      <a:endParaRPr sz="1650">
                        <a:solidFill>
                          <a:srgbClr val="ECEFF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650">
                          <a:solidFill>
                            <a:srgbClr val="CE93D8"/>
                          </a:solidFill>
                          <a:latin typeface="Roboto Mono"/>
                          <a:ea typeface="Roboto Mono"/>
                          <a:cs typeface="Roboto Mono"/>
                          <a:sym typeface="Roboto Mono"/>
                        </a:rPr>
                        <a:t>range</a:t>
                      </a:r>
                      <a:r>
                        <a:rPr lang="en" sz="1650">
                          <a:solidFill>
                            <a:srgbClr val="ECEFF1"/>
                          </a:solidFill>
                          <a:latin typeface="Roboto Mono"/>
                          <a:ea typeface="Roboto Mono"/>
                          <a:cs typeface="Roboto Mono"/>
                          <a:sym typeface="Roboto Mono"/>
                        </a:rPr>
                        <a:t>(</a:t>
                      </a:r>
                      <a:r>
                        <a:rPr lang="en" sz="1650">
                          <a:solidFill>
                            <a:srgbClr val="FBC02D"/>
                          </a:solidFill>
                          <a:latin typeface="Roboto Mono"/>
                          <a:ea typeface="Roboto Mono"/>
                          <a:cs typeface="Roboto Mono"/>
                          <a:sym typeface="Roboto Mono"/>
                        </a:rPr>
                        <a:t>0</a:t>
                      </a:r>
                      <a:r>
                        <a:rPr lang="en" sz="1650">
                          <a:solidFill>
                            <a:srgbClr val="ECEFF1"/>
                          </a:solidFill>
                          <a:latin typeface="Roboto Mono"/>
                          <a:ea typeface="Roboto Mono"/>
                          <a:cs typeface="Roboto Mono"/>
                          <a:sym typeface="Roboto Mono"/>
                        </a:rPr>
                        <a:t>, </a:t>
                      </a:r>
                      <a:r>
                        <a:rPr lang="en" sz="1650">
                          <a:solidFill>
                            <a:srgbClr val="FBC02D"/>
                          </a:solidFill>
                          <a:latin typeface="Roboto Mono"/>
                          <a:ea typeface="Roboto Mono"/>
                          <a:cs typeface="Roboto Mono"/>
                          <a:sym typeface="Roboto Mono"/>
                        </a:rPr>
                        <a:t>10</a:t>
                      </a:r>
                      <a:r>
                        <a:rPr lang="en" sz="1650">
                          <a:solidFill>
                            <a:srgbClr val="ECEFF1"/>
                          </a:solidFill>
                          <a:latin typeface="Roboto Mono"/>
                          <a:ea typeface="Roboto Mono"/>
                          <a:cs typeface="Roboto Mono"/>
                          <a:sym typeface="Roboto Mono"/>
                        </a:rPr>
                        <a:t>, </a:t>
                      </a:r>
                      <a:r>
                        <a:rPr lang="en" sz="1650">
                          <a:solidFill>
                            <a:srgbClr val="FBC02D"/>
                          </a:solidFill>
                          <a:latin typeface="Roboto Mono"/>
                          <a:ea typeface="Roboto Mono"/>
                          <a:cs typeface="Roboto Mono"/>
                          <a:sym typeface="Roboto Mono"/>
                        </a:rPr>
                        <a:t>2</a:t>
                      </a:r>
                      <a:r>
                        <a:rPr lang="en" sz="1650">
                          <a:solidFill>
                            <a:srgbClr val="ECEFF1"/>
                          </a:solidFill>
                          <a:latin typeface="Roboto Mono"/>
                          <a:ea typeface="Roboto Mono"/>
                          <a:cs typeface="Roboto Mono"/>
                          <a:sym typeface="Roboto Mono"/>
                        </a:rPr>
                        <a:t>)  </a:t>
                      </a:r>
                      <a:r>
                        <a:rPr lang="en" sz="1650">
                          <a:solidFill>
                            <a:srgbClr val="F06292"/>
                          </a:solidFill>
                          <a:latin typeface="Roboto Mono"/>
                          <a:ea typeface="Roboto Mono"/>
                          <a:cs typeface="Roboto Mono"/>
                          <a:sym typeface="Roboto Mono"/>
                        </a:rPr>
                        <a:t># == [0,2,4,6,8]</a:t>
                      </a:r>
                      <a:endParaRPr sz="1650">
                        <a:solidFill>
                          <a:srgbClr val="ECEFF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650">
                          <a:solidFill>
                            <a:srgbClr val="CE93D8"/>
                          </a:solidFill>
                          <a:latin typeface="Roboto Mono"/>
                          <a:ea typeface="Roboto Mono"/>
                          <a:cs typeface="Roboto Mono"/>
                          <a:sym typeface="Roboto Mono"/>
                        </a:rPr>
                        <a:t>range</a:t>
                      </a:r>
                      <a:r>
                        <a:rPr lang="en" sz="1650">
                          <a:solidFill>
                            <a:srgbClr val="ECEFF1"/>
                          </a:solidFill>
                          <a:latin typeface="Roboto Mono"/>
                          <a:ea typeface="Roboto Mono"/>
                          <a:cs typeface="Roboto Mono"/>
                          <a:sym typeface="Roboto Mono"/>
                        </a:rPr>
                        <a:t>(</a:t>
                      </a:r>
                      <a:r>
                        <a:rPr lang="en" sz="1650">
                          <a:solidFill>
                            <a:srgbClr val="FBC02D"/>
                          </a:solidFill>
                          <a:latin typeface="Roboto Mono"/>
                          <a:ea typeface="Roboto Mono"/>
                          <a:cs typeface="Roboto Mono"/>
                          <a:sym typeface="Roboto Mono"/>
                        </a:rPr>
                        <a:t>0</a:t>
                      </a:r>
                      <a:r>
                        <a:rPr lang="en" sz="1650">
                          <a:solidFill>
                            <a:srgbClr val="ECEFF1"/>
                          </a:solidFill>
                          <a:latin typeface="Roboto Mono"/>
                          <a:ea typeface="Roboto Mono"/>
                          <a:cs typeface="Roboto Mono"/>
                          <a:sym typeface="Roboto Mono"/>
                        </a:rPr>
                        <a:t>, </a:t>
                      </a:r>
                      <a:r>
                        <a:rPr lang="en" sz="1650">
                          <a:solidFill>
                            <a:srgbClr val="FBC02D"/>
                          </a:solidFill>
                          <a:latin typeface="Roboto Mono"/>
                          <a:ea typeface="Roboto Mono"/>
                          <a:cs typeface="Roboto Mono"/>
                          <a:sym typeface="Roboto Mono"/>
                        </a:rPr>
                        <a:t>10</a:t>
                      </a:r>
                      <a:r>
                        <a:rPr lang="en" sz="1650">
                          <a:solidFill>
                            <a:srgbClr val="ECEFF1"/>
                          </a:solidFill>
                          <a:latin typeface="Roboto Mono"/>
                          <a:ea typeface="Roboto Mono"/>
                          <a:cs typeface="Roboto Mono"/>
                          <a:sym typeface="Roboto Mono"/>
                        </a:rPr>
                        <a:t>, </a:t>
                      </a:r>
                      <a:r>
                        <a:rPr lang="en" sz="1650">
                          <a:solidFill>
                            <a:srgbClr val="FBC02D"/>
                          </a:solidFill>
                          <a:latin typeface="Roboto Mono"/>
                          <a:ea typeface="Roboto Mono"/>
                          <a:cs typeface="Roboto Mono"/>
                          <a:sym typeface="Roboto Mono"/>
                        </a:rPr>
                        <a:t>2</a:t>
                      </a:r>
                      <a:r>
                        <a:rPr lang="en" sz="1650">
                          <a:solidFill>
                            <a:srgbClr val="ECEFF1"/>
                          </a:solidFill>
                          <a:latin typeface="Roboto Mono"/>
                          <a:ea typeface="Roboto Mono"/>
                          <a:cs typeface="Roboto Mono"/>
                          <a:sym typeface="Roboto Mono"/>
                        </a:rPr>
                        <a:t>)  </a:t>
                      </a:r>
                      <a:r>
                        <a:rPr lang="en" sz="1650">
                          <a:solidFill>
                            <a:srgbClr val="F06292"/>
                          </a:solidFill>
                          <a:latin typeface="Roboto Mono"/>
                          <a:ea typeface="Roboto Mono"/>
                          <a:cs typeface="Roboto Mono"/>
                          <a:sym typeface="Roboto Mono"/>
                        </a:rPr>
                        <a:t># == [0,2,4,6,8]</a:t>
                      </a:r>
                      <a:endParaRPr sz="1650">
                        <a:solidFill>
                          <a:srgbClr val="ECEFF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650">
                          <a:solidFill>
                            <a:srgbClr val="CE93D8"/>
                          </a:solidFill>
                          <a:latin typeface="Roboto Mono"/>
                          <a:ea typeface="Roboto Mono"/>
                          <a:cs typeface="Roboto Mono"/>
                          <a:sym typeface="Roboto Mono"/>
                        </a:rPr>
                        <a:t>range</a:t>
                      </a:r>
                      <a:r>
                        <a:rPr lang="en" sz="1650">
                          <a:solidFill>
                            <a:srgbClr val="ECEFF1"/>
                          </a:solidFill>
                          <a:latin typeface="Roboto Mono"/>
                          <a:ea typeface="Roboto Mono"/>
                          <a:cs typeface="Roboto Mono"/>
                          <a:sym typeface="Roboto Mono"/>
                        </a:rPr>
                        <a:t>(</a:t>
                      </a:r>
                      <a:r>
                        <a:rPr lang="en" sz="1650">
                          <a:solidFill>
                            <a:srgbClr val="FBC02D"/>
                          </a:solidFill>
                          <a:latin typeface="Roboto Mono"/>
                          <a:ea typeface="Roboto Mono"/>
                          <a:cs typeface="Roboto Mono"/>
                          <a:sym typeface="Roboto Mono"/>
                        </a:rPr>
                        <a:t>5</a:t>
                      </a:r>
                      <a:r>
                        <a:rPr lang="en" sz="1650">
                          <a:solidFill>
                            <a:srgbClr val="ECEFF1"/>
                          </a:solidFill>
                          <a:latin typeface="Roboto Mono"/>
                          <a:ea typeface="Roboto Mono"/>
                          <a:cs typeface="Roboto Mono"/>
                          <a:sym typeface="Roboto Mono"/>
                        </a:rPr>
                        <a:t>, </a:t>
                      </a:r>
                      <a:r>
                        <a:rPr lang="en" sz="1650">
                          <a:solidFill>
                            <a:srgbClr val="FBC02D"/>
                          </a:solidFill>
                          <a:latin typeface="Roboto Mono"/>
                          <a:ea typeface="Roboto Mono"/>
                          <a:cs typeface="Roboto Mono"/>
                          <a:sym typeface="Roboto Mono"/>
                        </a:rPr>
                        <a:t>0</a:t>
                      </a:r>
                      <a:r>
                        <a:rPr lang="en" sz="1650">
                          <a:solidFill>
                            <a:srgbClr val="ECEFF1"/>
                          </a:solidFill>
                          <a:latin typeface="Roboto Mono"/>
                          <a:ea typeface="Roboto Mono"/>
                          <a:cs typeface="Roboto Mono"/>
                          <a:sym typeface="Roboto Mono"/>
                        </a:rPr>
                        <a:t>, -</a:t>
                      </a:r>
                      <a:r>
                        <a:rPr lang="en" sz="1650">
                          <a:solidFill>
                            <a:srgbClr val="FBC02D"/>
                          </a:solidFill>
                          <a:latin typeface="Roboto Mono"/>
                          <a:ea typeface="Roboto Mono"/>
                          <a:cs typeface="Roboto Mono"/>
                          <a:sym typeface="Roboto Mono"/>
                        </a:rPr>
                        <a:t>1</a:t>
                      </a:r>
                      <a:r>
                        <a:rPr lang="en" sz="1650">
                          <a:solidFill>
                            <a:srgbClr val="ECEFF1"/>
                          </a:solidFill>
                          <a:latin typeface="Roboto Mono"/>
                          <a:ea typeface="Roboto Mono"/>
                          <a:cs typeface="Roboto Mono"/>
                          <a:sym typeface="Roboto Mono"/>
                        </a:rPr>
                        <a:t>)  </a:t>
                      </a:r>
                      <a:r>
                        <a:rPr lang="en" sz="1650">
                          <a:solidFill>
                            <a:srgbClr val="F06292"/>
                          </a:solidFill>
                          <a:latin typeface="Roboto Mono"/>
                          <a:ea typeface="Roboto Mono"/>
                          <a:cs typeface="Roboto Mono"/>
                          <a:sym typeface="Roboto Mono"/>
                        </a:rPr>
                        <a:t># == [5,4,3,2,1]</a:t>
                      </a:r>
                      <a:endParaRPr sz="1450">
                        <a:solidFill>
                          <a:srgbClr val="CE93D8"/>
                        </a:solidFill>
                        <a:latin typeface="Roboto Mono"/>
                        <a:ea typeface="Roboto Mono"/>
                        <a:cs typeface="Roboto Mono"/>
                        <a:sym typeface="Roboto Mono"/>
                      </a:endParaRPr>
                    </a:p>
                  </a:txBody>
                  <a:tcPr marT="91425" marB="91425" marR="91425" marL="91425">
                    <a:solidFill>
                      <a:srgbClr val="212121"/>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Range</a:t>
            </a:r>
            <a:endParaRPr/>
          </a:p>
        </p:txBody>
      </p:sp>
      <p:sp>
        <p:nvSpPr>
          <p:cNvPr id="122" name="Google Shape;122;p2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Let’s see it in action...</a:t>
            </a:r>
            <a:endParaRPr/>
          </a:p>
        </p:txBody>
      </p:sp>
      <p:graphicFrame>
        <p:nvGraphicFramePr>
          <p:cNvPr id="123" name="Google Shape;123;p20"/>
          <p:cNvGraphicFramePr/>
          <p:nvPr/>
        </p:nvGraphicFramePr>
        <p:xfrm>
          <a:off x="666700" y="2515500"/>
          <a:ext cx="3000000" cy="3000000"/>
        </p:xfrm>
        <a:graphic>
          <a:graphicData uri="http://schemas.openxmlformats.org/drawingml/2006/table">
            <a:tbl>
              <a:tblPr>
                <a:noFill/>
                <a:tableStyleId>{071A71E8-A8EA-4859-8AF5-58AA832D9AFA}</a:tableStyleId>
              </a:tblPr>
              <a:tblGrid>
                <a:gridCol w="3836975"/>
              </a:tblGrid>
              <a:tr h="538500">
                <a:tc>
                  <a:txBody>
                    <a:bodyPr/>
                    <a:lstStyle/>
                    <a:p>
                      <a:pPr indent="0" lvl="0" marL="0" rtl="0" algn="l">
                        <a:lnSpc>
                          <a:spcPct val="150000"/>
                        </a:lnSpc>
                        <a:spcBef>
                          <a:spcPts val="0"/>
                        </a:spcBef>
                        <a:spcAft>
                          <a:spcPts val="0"/>
                        </a:spcAft>
                        <a:buNone/>
                      </a:pPr>
                      <a:r>
                        <a:rPr lang="en" sz="1650">
                          <a:solidFill>
                            <a:srgbClr val="4DD0E1"/>
                          </a:solidFill>
                          <a:latin typeface="Roboto Mono"/>
                          <a:ea typeface="Roboto Mono"/>
                          <a:cs typeface="Roboto Mono"/>
                          <a:sym typeface="Roboto Mono"/>
                        </a:rPr>
                        <a:t>for</a:t>
                      </a:r>
                      <a:r>
                        <a:rPr lang="en" sz="1650">
                          <a:solidFill>
                            <a:srgbClr val="ECEFF1"/>
                          </a:solidFill>
                          <a:latin typeface="Roboto Mono"/>
                          <a:ea typeface="Roboto Mono"/>
                          <a:cs typeface="Roboto Mono"/>
                          <a:sym typeface="Roboto Mono"/>
                        </a:rPr>
                        <a:t> i </a:t>
                      </a:r>
                      <a:r>
                        <a:rPr lang="en" sz="1650">
                          <a:solidFill>
                            <a:srgbClr val="4DD0E1"/>
                          </a:solidFill>
                          <a:latin typeface="Roboto Mono"/>
                          <a:ea typeface="Roboto Mono"/>
                          <a:cs typeface="Roboto Mono"/>
                          <a:sym typeface="Roboto Mono"/>
                        </a:rPr>
                        <a:t>in</a:t>
                      </a:r>
                      <a:r>
                        <a:rPr lang="en" sz="1650">
                          <a:solidFill>
                            <a:srgbClr val="ECEFF1"/>
                          </a:solidFill>
                          <a:latin typeface="Roboto Mono"/>
                          <a:ea typeface="Roboto Mono"/>
                          <a:cs typeface="Roboto Mono"/>
                          <a:sym typeface="Roboto Mono"/>
                        </a:rPr>
                        <a:t> </a:t>
                      </a:r>
                      <a:r>
                        <a:rPr lang="en" sz="1650">
                          <a:solidFill>
                            <a:srgbClr val="CE93D8"/>
                          </a:solidFill>
                          <a:latin typeface="Roboto Mono"/>
                          <a:ea typeface="Roboto Mono"/>
                          <a:cs typeface="Roboto Mono"/>
                          <a:sym typeface="Roboto Mono"/>
                        </a:rPr>
                        <a:t>range</a:t>
                      </a:r>
                      <a:r>
                        <a:rPr lang="en" sz="1650">
                          <a:solidFill>
                            <a:srgbClr val="ECEFF1"/>
                          </a:solidFill>
                          <a:latin typeface="Roboto Mono"/>
                          <a:ea typeface="Roboto Mono"/>
                          <a:cs typeface="Roboto Mono"/>
                          <a:sym typeface="Roboto Mono"/>
                        </a:rPr>
                        <a:t>(</a:t>
                      </a:r>
                      <a:r>
                        <a:rPr lang="en" sz="1650">
                          <a:solidFill>
                            <a:srgbClr val="FBC02D"/>
                          </a:solidFill>
                          <a:latin typeface="Roboto Mono"/>
                          <a:ea typeface="Roboto Mono"/>
                          <a:cs typeface="Roboto Mono"/>
                          <a:sym typeface="Roboto Mono"/>
                        </a:rPr>
                        <a:t>5</a:t>
                      </a:r>
                      <a:r>
                        <a:rPr lang="en" sz="1650">
                          <a:solidFill>
                            <a:srgbClr val="ECEFF1"/>
                          </a:solidFill>
                          <a:latin typeface="Roboto Mono"/>
                          <a:ea typeface="Roboto Mono"/>
                          <a:cs typeface="Roboto Mono"/>
                          <a:sym typeface="Roboto Mono"/>
                        </a:rPr>
                        <a:t>):</a:t>
                      </a:r>
                      <a:endParaRPr sz="1650">
                        <a:solidFill>
                          <a:srgbClr val="ECEFF1"/>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650">
                          <a:solidFill>
                            <a:srgbClr val="ECEFF1"/>
                          </a:solidFill>
                          <a:latin typeface="Roboto Mono"/>
                          <a:ea typeface="Roboto Mono"/>
                          <a:cs typeface="Roboto Mono"/>
                          <a:sym typeface="Roboto Mono"/>
                        </a:rPr>
                        <a:t>    </a:t>
                      </a:r>
                      <a:r>
                        <a:rPr lang="en" sz="1650">
                          <a:solidFill>
                            <a:srgbClr val="4DD0E1"/>
                          </a:solidFill>
                          <a:latin typeface="Roboto Mono"/>
                          <a:ea typeface="Roboto Mono"/>
                          <a:cs typeface="Roboto Mono"/>
                          <a:sym typeface="Roboto Mono"/>
                        </a:rPr>
                        <a:t>print</a:t>
                      </a:r>
                      <a:r>
                        <a:rPr lang="en" sz="1650">
                          <a:solidFill>
                            <a:srgbClr val="ECEFF1"/>
                          </a:solidFill>
                          <a:latin typeface="Roboto Mono"/>
                          <a:ea typeface="Roboto Mono"/>
                          <a:cs typeface="Roboto Mono"/>
                          <a:sym typeface="Roboto Mono"/>
                        </a:rPr>
                        <a:t>(i)</a:t>
                      </a:r>
                      <a:endParaRPr sz="1650">
                        <a:solidFill>
                          <a:srgbClr val="CE93D8"/>
                        </a:solidFill>
                        <a:latin typeface="Roboto Mono"/>
                        <a:ea typeface="Roboto Mono"/>
                        <a:cs typeface="Roboto Mono"/>
                        <a:sym typeface="Roboto Mono"/>
                      </a:endParaRPr>
                    </a:p>
                  </a:txBody>
                  <a:tcPr marT="91425" marB="91425" marR="91425" marL="91425">
                    <a:solidFill>
                      <a:srgbClr val="212121"/>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Range</a:t>
            </a:r>
            <a:endParaRPr/>
          </a:p>
        </p:txBody>
      </p:sp>
      <p:sp>
        <p:nvSpPr>
          <p:cNvPr id="129" name="Google Shape;129;p2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graphicFrame>
        <p:nvGraphicFramePr>
          <p:cNvPr id="130" name="Google Shape;130;p21"/>
          <p:cNvGraphicFramePr/>
          <p:nvPr/>
        </p:nvGraphicFramePr>
        <p:xfrm>
          <a:off x="666700" y="2515500"/>
          <a:ext cx="3000000" cy="3000000"/>
        </p:xfrm>
        <a:graphic>
          <a:graphicData uri="http://schemas.openxmlformats.org/drawingml/2006/table">
            <a:tbl>
              <a:tblPr>
                <a:noFill/>
                <a:tableStyleId>{071A71E8-A8EA-4859-8AF5-58AA832D9AFA}</a:tableStyleId>
              </a:tblPr>
              <a:tblGrid>
                <a:gridCol w="3836975"/>
              </a:tblGrid>
              <a:tr h="538500">
                <a:tc>
                  <a:txBody>
                    <a:bodyPr/>
                    <a:lstStyle/>
                    <a:p>
                      <a:pPr indent="0" lvl="0" marL="0" rtl="0" algn="l">
                        <a:lnSpc>
                          <a:spcPct val="150000"/>
                        </a:lnSpc>
                        <a:spcBef>
                          <a:spcPts val="0"/>
                        </a:spcBef>
                        <a:spcAft>
                          <a:spcPts val="0"/>
                        </a:spcAft>
                        <a:buNone/>
                      </a:pPr>
                      <a:r>
                        <a:rPr lang="en" sz="1650">
                          <a:solidFill>
                            <a:srgbClr val="4DD0E1"/>
                          </a:solidFill>
                          <a:latin typeface="Roboto Mono"/>
                          <a:ea typeface="Roboto Mono"/>
                          <a:cs typeface="Roboto Mono"/>
                          <a:sym typeface="Roboto Mono"/>
                        </a:rPr>
                        <a:t>for</a:t>
                      </a:r>
                      <a:r>
                        <a:rPr lang="en" sz="1650">
                          <a:solidFill>
                            <a:srgbClr val="ECEFF1"/>
                          </a:solidFill>
                          <a:latin typeface="Roboto Mono"/>
                          <a:ea typeface="Roboto Mono"/>
                          <a:cs typeface="Roboto Mono"/>
                          <a:sym typeface="Roboto Mono"/>
                        </a:rPr>
                        <a:t> i </a:t>
                      </a:r>
                      <a:r>
                        <a:rPr lang="en" sz="1650">
                          <a:solidFill>
                            <a:srgbClr val="4DD0E1"/>
                          </a:solidFill>
                          <a:latin typeface="Roboto Mono"/>
                          <a:ea typeface="Roboto Mono"/>
                          <a:cs typeface="Roboto Mono"/>
                          <a:sym typeface="Roboto Mono"/>
                        </a:rPr>
                        <a:t>in</a:t>
                      </a:r>
                      <a:r>
                        <a:rPr lang="en" sz="1650">
                          <a:solidFill>
                            <a:srgbClr val="ECEFF1"/>
                          </a:solidFill>
                          <a:latin typeface="Roboto Mono"/>
                          <a:ea typeface="Roboto Mono"/>
                          <a:cs typeface="Roboto Mono"/>
                          <a:sym typeface="Roboto Mono"/>
                        </a:rPr>
                        <a:t> </a:t>
                      </a:r>
                      <a:r>
                        <a:rPr lang="en" sz="1650">
                          <a:solidFill>
                            <a:srgbClr val="CE93D8"/>
                          </a:solidFill>
                          <a:latin typeface="Roboto Mono"/>
                          <a:ea typeface="Roboto Mono"/>
                          <a:cs typeface="Roboto Mono"/>
                          <a:sym typeface="Roboto Mono"/>
                        </a:rPr>
                        <a:t>range</a:t>
                      </a:r>
                      <a:r>
                        <a:rPr lang="en" sz="1650">
                          <a:solidFill>
                            <a:srgbClr val="ECEFF1"/>
                          </a:solidFill>
                          <a:latin typeface="Roboto Mono"/>
                          <a:ea typeface="Roboto Mono"/>
                          <a:cs typeface="Roboto Mono"/>
                          <a:sym typeface="Roboto Mono"/>
                        </a:rPr>
                        <a:t>(</a:t>
                      </a:r>
                      <a:r>
                        <a:rPr lang="en" sz="1650">
                          <a:solidFill>
                            <a:srgbClr val="FBC02D"/>
                          </a:solidFill>
                          <a:latin typeface="Roboto Mono"/>
                          <a:ea typeface="Roboto Mono"/>
                          <a:cs typeface="Roboto Mono"/>
                          <a:sym typeface="Roboto Mono"/>
                        </a:rPr>
                        <a:t>5</a:t>
                      </a:r>
                      <a:r>
                        <a:rPr lang="en" sz="1650">
                          <a:solidFill>
                            <a:srgbClr val="ECEFF1"/>
                          </a:solidFill>
                          <a:latin typeface="Roboto Mono"/>
                          <a:ea typeface="Roboto Mono"/>
                          <a:cs typeface="Roboto Mono"/>
                          <a:sym typeface="Roboto Mono"/>
                        </a:rPr>
                        <a:t>):</a:t>
                      </a:r>
                      <a:endParaRPr sz="1650">
                        <a:solidFill>
                          <a:srgbClr val="ECEFF1"/>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650">
                          <a:solidFill>
                            <a:srgbClr val="ECEFF1"/>
                          </a:solidFill>
                          <a:latin typeface="Roboto Mono"/>
                          <a:ea typeface="Roboto Mono"/>
                          <a:cs typeface="Roboto Mono"/>
                          <a:sym typeface="Roboto Mono"/>
                        </a:rPr>
                        <a:t>    </a:t>
                      </a:r>
                      <a:r>
                        <a:rPr lang="en" sz="1650">
                          <a:solidFill>
                            <a:srgbClr val="4DD0E1"/>
                          </a:solidFill>
                          <a:latin typeface="Roboto Mono"/>
                          <a:ea typeface="Roboto Mono"/>
                          <a:cs typeface="Roboto Mono"/>
                          <a:sym typeface="Roboto Mono"/>
                        </a:rPr>
                        <a:t>print</a:t>
                      </a:r>
                      <a:r>
                        <a:rPr lang="en" sz="1650">
                          <a:solidFill>
                            <a:srgbClr val="ECEFF1"/>
                          </a:solidFill>
                          <a:latin typeface="Roboto Mono"/>
                          <a:ea typeface="Roboto Mono"/>
                          <a:cs typeface="Roboto Mono"/>
                          <a:sym typeface="Roboto Mono"/>
                        </a:rPr>
                        <a:t>(i)</a:t>
                      </a:r>
                      <a:endParaRPr sz="1650">
                        <a:solidFill>
                          <a:srgbClr val="CE93D8"/>
                        </a:solidFill>
                        <a:latin typeface="Roboto Mono"/>
                        <a:ea typeface="Roboto Mono"/>
                        <a:cs typeface="Roboto Mono"/>
                        <a:sym typeface="Roboto Mono"/>
                      </a:endParaRPr>
                    </a:p>
                  </a:txBody>
                  <a:tcPr marT="91425" marB="91425" marR="91425" marL="91425">
                    <a:solidFill>
                      <a:srgbClr val="212121"/>
                    </a:solidFill>
                  </a:tcPr>
                </a:tc>
              </a:tr>
            </a:tbl>
          </a:graphicData>
        </a:graphic>
      </p:graphicFrame>
      <p:sp>
        <p:nvSpPr>
          <p:cNvPr id="131" name="Google Shape;131;p21"/>
          <p:cNvSpPr txBox="1"/>
          <p:nvPr/>
        </p:nvSpPr>
        <p:spPr>
          <a:xfrm>
            <a:off x="3419275" y="957000"/>
            <a:ext cx="3415500" cy="73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Roboto Mono"/>
                <a:ea typeface="Roboto Mono"/>
                <a:cs typeface="Roboto Mono"/>
                <a:sym typeface="Roboto Mono"/>
              </a:rPr>
              <a:t>[0, 1, 2, 3, 4]</a:t>
            </a:r>
            <a:endParaRPr b="0" i="0" sz="1800" u="none" cap="none" strike="noStrike">
              <a:solidFill>
                <a:schemeClr val="dk1"/>
              </a:solidFill>
              <a:latin typeface="Roboto Mono"/>
              <a:ea typeface="Roboto Mono"/>
              <a:cs typeface="Roboto Mono"/>
              <a:sym typeface="Roboto Mono"/>
            </a:endParaRPr>
          </a:p>
        </p:txBody>
      </p:sp>
      <p:grpSp>
        <p:nvGrpSpPr>
          <p:cNvPr id="132" name="Google Shape;132;p21"/>
          <p:cNvGrpSpPr/>
          <p:nvPr/>
        </p:nvGrpSpPr>
        <p:grpSpPr>
          <a:xfrm>
            <a:off x="3469025" y="1409225"/>
            <a:ext cx="513600" cy="828400"/>
            <a:chOff x="3530100" y="952025"/>
            <a:chExt cx="513600" cy="828400"/>
          </a:xfrm>
        </p:grpSpPr>
        <p:cxnSp>
          <p:nvCxnSpPr>
            <p:cNvPr id="133" name="Google Shape;133;p21"/>
            <p:cNvCxnSpPr/>
            <p:nvPr/>
          </p:nvCxnSpPr>
          <p:spPr>
            <a:xfrm rot="10800000">
              <a:off x="3786900" y="952025"/>
              <a:ext cx="0" cy="383700"/>
            </a:xfrm>
            <a:prstGeom prst="straightConnector1">
              <a:avLst/>
            </a:prstGeom>
            <a:noFill/>
            <a:ln cap="flat" cmpd="sng" w="28575">
              <a:solidFill>
                <a:srgbClr val="FFD966"/>
              </a:solidFill>
              <a:prstDash val="dash"/>
              <a:round/>
              <a:headEnd len="sm" w="sm" type="none"/>
              <a:tailEnd len="med" w="med" type="stealth"/>
            </a:ln>
          </p:spPr>
        </p:cxnSp>
        <p:sp>
          <p:nvSpPr>
            <p:cNvPr id="134" name="Google Shape;134;p21"/>
            <p:cNvSpPr txBox="1"/>
            <p:nvPr/>
          </p:nvSpPr>
          <p:spPr>
            <a:xfrm>
              <a:off x="3530100" y="1396725"/>
              <a:ext cx="513600" cy="383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Roboto Mono"/>
                  <a:ea typeface="Roboto Mono"/>
                  <a:cs typeface="Roboto Mono"/>
                  <a:sym typeface="Roboto Mono"/>
                </a:rPr>
                <a:t>i</a:t>
              </a:r>
              <a:endParaRPr b="0" i="0" sz="1800" u="none" cap="none" strike="noStrike">
                <a:solidFill>
                  <a:schemeClr val="dk1"/>
                </a:solidFill>
                <a:latin typeface="Roboto Mono"/>
                <a:ea typeface="Roboto Mono"/>
                <a:cs typeface="Roboto Mono"/>
                <a:sym typeface="Roboto Mono"/>
              </a:endParaRPr>
            </a:p>
          </p:txBody>
        </p:sp>
      </p:grpSp>
      <p:sp>
        <p:nvSpPr>
          <p:cNvPr id="135" name="Google Shape;135;p21"/>
          <p:cNvSpPr txBox="1"/>
          <p:nvPr>
            <p:ph type="title"/>
          </p:nvPr>
        </p:nvSpPr>
        <p:spPr>
          <a:xfrm>
            <a:off x="5826000" y="2136650"/>
            <a:ext cx="2046300" cy="2341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solidFill>
                  <a:schemeClr val="dk2"/>
                </a:solidFill>
                <a:latin typeface="Roboto Mono"/>
                <a:ea typeface="Roboto Mono"/>
                <a:cs typeface="Roboto Mono"/>
                <a:sym typeface="Roboto Mono"/>
              </a:rPr>
              <a:t>&gt; </a:t>
            </a:r>
            <a:r>
              <a:rPr lang="en" sz="2400">
                <a:latin typeface="Roboto Mono"/>
                <a:ea typeface="Roboto Mono"/>
                <a:cs typeface="Roboto Mono"/>
                <a:sym typeface="Roboto Mono"/>
              </a:rPr>
              <a:t>0</a:t>
            </a:r>
            <a:endParaRPr sz="2400">
              <a:latin typeface="Roboto Mono"/>
              <a:ea typeface="Roboto Mono"/>
              <a:cs typeface="Roboto Mono"/>
              <a:sym typeface="Roboto Mono"/>
            </a:endParaRPr>
          </a:p>
          <a:p>
            <a:pPr indent="0" lvl="0" marL="0" rtl="0" algn="l">
              <a:lnSpc>
                <a:spcPct val="100000"/>
              </a:lnSpc>
              <a:spcBef>
                <a:spcPts val="0"/>
              </a:spcBef>
              <a:spcAft>
                <a:spcPts val="0"/>
              </a:spcAft>
              <a:buSzPts val="3600"/>
              <a:buNone/>
            </a:pPr>
            <a:r>
              <a:t/>
            </a:r>
            <a:endParaRPr sz="2400">
              <a:solidFill>
                <a:schemeClr val="dk2"/>
              </a:solidFill>
              <a:latin typeface="Roboto Mono"/>
              <a:ea typeface="Roboto Mono"/>
              <a:cs typeface="Roboto Mono"/>
              <a:sym typeface="Roboto Mono"/>
            </a:endParaRPr>
          </a:p>
          <a:p>
            <a:pPr indent="0" lvl="0" marL="0" rtl="0" algn="l">
              <a:lnSpc>
                <a:spcPct val="100000"/>
              </a:lnSpc>
              <a:spcBef>
                <a:spcPts val="0"/>
              </a:spcBef>
              <a:spcAft>
                <a:spcPts val="0"/>
              </a:spcAft>
              <a:buSzPts val="3600"/>
              <a:buNone/>
            </a:pPr>
            <a:r>
              <a:t/>
            </a:r>
            <a:endParaRPr sz="2400">
              <a:solidFill>
                <a:schemeClr val="dk2"/>
              </a:solidFill>
              <a:latin typeface="Roboto Mono"/>
              <a:ea typeface="Roboto Mono"/>
              <a:cs typeface="Roboto Mono"/>
              <a:sym typeface="Roboto Mono"/>
            </a:endParaRPr>
          </a:p>
          <a:p>
            <a:pPr indent="0" lvl="0" marL="0" rtl="0" algn="l">
              <a:lnSpc>
                <a:spcPct val="100000"/>
              </a:lnSpc>
              <a:spcBef>
                <a:spcPts val="0"/>
              </a:spcBef>
              <a:spcAft>
                <a:spcPts val="0"/>
              </a:spcAft>
              <a:buSzPts val="3600"/>
              <a:buNone/>
            </a:pPr>
            <a:r>
              <a:t/>
            </a:r>
            <a:endParaRPr sz="2400">
              <a:solidFill>
                <a:schemeClr val="dk2"/>
              </a:solidFill>
              <a:latin typeface="Roboto Mono"/>
              <a:ea typeface="Roboto Mono"/>
              <a:cs typeface="Roboto Mono"/>
              <a:sym typeface="Roboto Mono"/>
            </a:endParaRPr>
          </a:p>
          <a:p>
            <a:pPr indent="0" lvl="0" marL="0" rtl="0" algn="l">
              <a:lnSpc>
                <a:spcPct val="100000"/>
              </a:lnSpc>
              <a:spcBef>
                <a:spcPts val="0"/>
              </a:spcBef>
              <a:spcAft>
                <a:spcPts val="0"/>
              </a:spcAft>
              <a:buSzPts val="3600"/>
              <a:buNone/>
            </a:pPr>
            <a:r>
              <a:t/>
            </a:r>
            <a:endParaRPr sz="2400">
              <a:solidFill>
                <a:schemeClr val="dk2"/>
              </a:solidFill>
              <a:latin typeface="Roboto Mono"/>
              <a:ea typeface="Roboto Mono"/>
              <a:cs typeface="Roboto Mono"/>
              <a:sym typeface="Roboto Mono"/>
            </a:endParaRPr>
          </a:p>
          <a:p>
            <a:pPr indent="0" lvl="0" marL="0" rtl="0" algn="l">
              <a:lnSpc>
                <a:spcPct val="100000"/>
              </a:lnSpc>
              <a:spcBef>
                <a:spcPts val="0"/>
              </a:spcBef>
              <a:spcAft>
                <a:spcPts val="0"/>
              </a:spcAft>
              <a:buSzPts val="3600"/>
              <a:buNone/>
            </a:pPr>
            <a:r>
              <a:t/>
            </a:r>
            <a:endParaRPr sz="2400">
              <a:solidFill>
                <a:schemeClr val="dk2"/>
              </a:solidFill>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Range</a:t>
            </a:r>
            <a:endParaRPr/>
          </a:p>
        </p:txBody>
      </p:sp>
      <p:sp>
        <p:nvSpPr>
          <p:cNvPr id="141" name="Google Shape;141;p2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graphicFrame>
        <p:nvGraphicFramePr>
          <p:cNvPr id="142" name="Google Shape;142;p22"/>
          <p:cNvGraphicFramePr/>
          <p:nvPr/>
        </p:nvGraphicFramePr>
        <p:xfrm>
          <a:off x="666700" y="2515500"/>
          <a:ext cx="3000000" cy="3000000"/>
        </p:xfrm>
        <a:graphic>
          <a:graphicData uri="http://schemas.openxmlformats.org/drawingml/2006/table">
            <a:tbl>
              <a:tblPr>
                <a:noFill/>
                <a:tableStyleId>{071A71E8-A8EA-4859-8AF5-58AA832D9AFA}</a:tableStyleId>
              </a:tblPr>
              <a:tblGrid>
                <a:gridCol w="3836975"/>
              </a:tblGrid>
              <a:tr h="538500">
                <a:tc>
                  <a:txBody>
                    <a:bodyPr/>
                    <a:lstStyle/>
                    <a:p>
                      <a:pPr indent="0" lvl="0" marL="0" rtl="0" algn="l">
                        <a:lnSpc>
                          <a:spcPct val="150000"/>
                        </a:lnSpc>
                        <a:spcBef>
                          <a:spcPts val="0"/>
                        </a:spcBef>
                        <a:spcAft>
                          <a:spcPts val="0"/>
                        </a:spcAft>
                        <a:buNone/>
                      </a:pPr>
                      <a:r>
                        <a:rPr lang="en" sz="1650">
                          <a:solidFill>
                            <a:srgbClr val="4DD0E1"/>
                          </a:solidFill>
                          <a:latin typeface="Roboto Mono"/>
                          <a:ea typeface="Roboto Mono"/>
                          <a:cs typeface="Roboto Mono"/>
                          <a:sym typeface="Roboto Mono"/>
                        </a:rPr>
                        <a:t>for</a:t>
                      </a:r>
                      <a:r>
                        <a:rPr lang="en" sz="1650">
                          <a:solidFill>
                            <a:srgbClr val="ECEFF1"/>
                          </a:solidFill>
                          <a:latin typeface="Roboto Mono"/>
                          <a:ea typeface="Roboto Mono"/>
                          <a:cs typeface="Roboto Mono"/>
                          <a:sym typeface="Roboto Mono"/>
                        </a:rPr>
                        <a:t> i </a:t>
                      </a:r>
                      <a:r>
                        <a:rPr lang="en" sz="1650">
                          <a:solidFill>
                            <a:srgbClr val="4DD0E1"/>
                          </a:solidFill>
                          <a:latin typeface="Roboto Mono"/>
                          <a:ea typeface="Roboto Mono"/>
                          <a:cs typeface="Roboto Mono"/>
                          <a:sym typeface="Roboto Mono"/>
                        </a:rPr>
                        <a:t>in</a:t>
                      </a:r>
                      <a:r>
                        <a:rPr lang="en" sz="1650">
                          <a:solidFill>
                            <a:srgbClr val="ECEFF1"/>
                          </a:solidFill>
                          <a:latin typeface="Roboto Mono"/>
                          <a:ea typeface="Roboto Mono"/>
                          <a:cs typeface="Roboto Mono"/>
                          <a:sym typeface="Roboto Mono"/>
                        </a:rPr>
                        <a:t> </a:t>
                      </a:r>
                      <a:r>
                        <a:rPr lang="en" sz="1650">
                          <a:solidFill>
                            <a:srgbClr val="CE93D8"/>
                          </a:solidFill>
                          <a:latin typeface="Roboto Mono"/>
                          <a:ea typeface="Roboto Mono"/>
                          <a:cs typeface="Roboto Mono"/>
                          <a:sym typeface="Roboto Mono"/>
                        </a:rPr>
                        <a:t>range</a:t>
                      </a:r>
                      <a:r>
                        <a:rPr lang="en" sz="1650">
                          <a:solidFill>
                            <a:srgbClr val="ECEFF1"/>
                          </a:solidFill>
                          <a:latin typeface="Roboto Mono"/>
                          <a:ea typeface="Roboto Mono"/>
                          <a:cs typeface="Roboto Mono"/>
                          <a:sym typeface="Roboto Mono"/>
                        </a:rPr>
                        <a:t>(</a:t>
                      </a:r>
                      <a:r>
                        <a:rPr lang="en" sz="1650">
                          <a:solidFill>
                            <a:srgbClr val="FBC02D"/>
                          </a:solidFill>
                          <a:latin typeface="Roboto Mono"/>
                          <a:ea typeface="Roboto Mono"/>
                          <a:cs typeface="Roboto Mono"/>
                          <a:sym typeface="Roboto Mono"/>
                        </a:rPr>
                        <a:t>5</a:t>
                      </a:r>
                      <a:r>
                        <a:rPr lang="en" sz="1650">
                          <a:solidFill>
                            <a:srgbClr val="ECEFF1"/>
                          </a:solidFill>
                          <a:latin typeface="Roboto Mono"/>
                          <a:ea typeface="Roboto Mono"/>
                          <a:cs typeface="Roboto Mono"/>
                          <a:sym typeface="Roboto Mono"/>
                        </a:rPr>
                        <a:t>):</a:t>
                      </a:r>
                      <a:endParaRPr sz="1650">
                        <a:solidFill>
                          <a:srgbClr val="ECEFF1"/>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650">
                          <a:solidFill>
                            <a:srgbClr val="ECEFF1"/>
                          </a:solidFill>
                          <a:latin typeface="Roboto Mono"/>
                          <a:ea typeface="Roboto Mono"/>
                          <a:cs typeface="Roboto Mono"/>
                          <a:sym typeface="Roboto Mono"/>
                        </a:rPr>
                        <a:t>    </a:t>
                      </a:r>
                      <a:r>
                        <a:rPr lang="en" sz="1650">
                          <a:solidFill>
                            <a:srgbClr val="4DD0E1"/>
                          </a:solidFill>
                          <a:latin typeface="Roboto Mono"/>
                          <a:ea typeface="Roboto Mono"/>
                          <a:cs typeface="Roboto Mono"/>
                          <a:sym typeface="Roboto Mono"/>
                        </a:rPr>
                        <a:t>print</a:t>
                      </a:r>
                      <a:r>
                        <a:rPr lang="en" sz="1650">
                          <a:solidFill>
                            <a:srgbClr val="ECEFF1"/>
                          </a:solidFill>
                          <a:latin typeface="Roboto Mono"/>
                          <a:ea typeface="Roboto Mono"/>
                          <a:cs typeface="Roboto Mono"/>
                          <a:sym typeface="Roboto Mono"/>
                        </a:rPr>
                        <a:t>(i)</a:t>
                      </a:r>
                      <a:endParaRPr sz="1650">
                        <a:solidFill>
                          <a:srgbClr val="CE93D8"/>
                        </a:solidFill>
                        <a:latin typeface="Roboto Mono"/>
                        <a:ea typeface="Roboto Mono"/>
                        <a:cs typeface="Roboto Mono"/>
                        <a:sym typeface="Roboto Mono"/>
                      </a:endParaRPr>
                    </a:p>
                  </a:txBody>
                  <a:tcPr marT="91425" marB="91425" marR="91425" marL="91425">
                    <a:solidFill>
                      <a:srgbClr val="212121"/>
                    </a:solidFill>
                  </a:tcPr>
                </a:tc>
              </a:tr>
            </a:tbl>
          </a:graphicData>
        </a:graphic>
      </p:graphicFrame>
      <p:sp>
        <p:nvSpPr>
          <p:cNvPr id="143" name="Google Shape;143;p22"/>
          <p:cNvSpPr txBox="1"/>
          <p:nvPr/>
        </p:nvSpPr>
        <p:spPr>
          <a:xfrm>
            <a:off x="3419275" y="957000"/>
            <a:ext cx="3415500" cy="73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Roboto Mono"/>
                <a:ea typeface="Roboto Mono"/>
                <a:cs typeface="Roboto Mono"/>
                <a:sym typeface="Roboto Mono"/>
              </a:rPr>
              <a:t>[0, 1, 2, 3, 4]</a:t>
            </a:r>
            <a:endParaRPr b="0" i="0" sz="1800" u="none" cap="none" strike="noStrike">
              <a:solidFill>
                <a:schemeClr val="dk1"/>
              </a:solidFill>
              <a:latin typeface="Roboto Mono"/>
              <a:ea typeface="Roboto Mono"/>
              <a:cs typeface="Roboto Mono"/>
              <a:sym typeface="Roboto Mono"/>
            </a:endParaRPr>
          </a:p>
        </p:txBody>
      </p:sp>
      <p:sp>
        <p:nvSpPr>
          <p:cNvPr id="144" name="Google Shape;144;p22"/>
          <p:cNvSpPr txBox="1"/>
          <p:nvPr>
            <p:ph type="title"/>
          </p:nvPr>
        </p:nvSpPr>
        <p:spPr>
          <a:xfrm>
            <a:off x="5826000" y="2136650"/>
            <a:ext cx="2046300" cy="2341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solidFill>
                  <a:schemeClr val="dk2"/>
                </a:solidFill>
                <a:latin typeface="Roboto Mono"/>
                <a:ea typeface="Roboto Mono"/>
                <a:cs typeface="Roboto Mono"/>
                <a:sym typeface="Roboto Mono"/>
              </a:rPr>
              <a:t>&gt; </a:t>
            </a:r>
            <a:r>
              <a:rPr lang="en" sz="2400">
                <a:latin typeface="Roboto Mono"/>
                <a:ea typeface="Roboto Mono"/>
                <a:cs typeface="Roboto Mono"/>
                <a:sym typeface="Roboto Mono"/>
              </a:rPr>
              <a:t>0</a:t>
            </a:r>
            <a:endParaRPr>
              <a:latin typeface="Roboto Mono"/>
              <a:ea typeface="Roboto Mono"/>
              <a:cs typeface="Roboto Mono"/>
              <a:sym typeface="Roboto Mono"/>
            </a:endParaRPr>
          </a:p>
          <a:p>
            <a:pPr indent="0" lvl="0" marL="0" rtl="0" algn="l">
              <a:spcBef>
                <a:spcPts val="0"/>
              </a:spcBef>
              <a:spcAft>
                <a:spcPts val="0"/>
              </a:spcAft>
              <a:buClr>
                <a:schemeClr val="dk1"/>
              </a:buClr>
              <a:buSzPts val="3600"/>
              <a:buFont typeface="Arial"/>
              <a:buNone/>
            </a:pPr>
            <a:r>
              <a:rPr lang="en">
                <a:solidFill>
                  <a:schemeClr val="dk2"/>
                </a:solidFill>
                <a:latin typeface="Roboto Mono"/>
                <a:ea typeface="Roboto Mono"/>
                <a:cs typeface="Roboto Mono"/>
                <a:sym typeface="Roboto Mono"/>
              </a:rPr>
              <a:t>&gt; </a:t>
            </a:r>
            <a:r>
              <a:rPr lang="en">
                <a:latin typeface="Roboto Mono"/>
                <a:ea typeface="Roboto Mono"/>
                <a:cs typeface="Roboto Mono"/>
                <a:sym typeface="Roboto Mono"/>
              </a:rPr>
              <a:t>1</a:t>
            </a:r>
            <a:endParaRPr sz="2400">
              <a:solidFill>
                <a:schemeClr val="dk2"/>
              </a:solidFill>
              <a:latin typeface="Roboto Mono"/>
              <a:ea typeface="Roboto Mono"/>
              <a:cs typeface="Roboto Mono"/>
              <a:sym typeface="Roboto Mono"/>
            </a:endParaRPr>
          </a:p>
        </p:txBody>
      </p:sp>
      <p:grpSp>
        <p:nvGrpSpPr>
          <p:cNvPr id="145" name="Google Shape;145;p22"/>
          <p:cNvGrpSpPr/>
          <p:nvPr/>
        </p:nvGrpSpPr>
        <p:grpSpPr>
          <a:xfrm>
            <a:off x="3850025" y="1409225"/>
            <a:ext cx="513600" cy="828400"/>
            <a:chOff x="3530100" y="952025"/>
            <a:chExt cx="513600" cy="828400"/>
          </a:xfrm>
        </p:grpSpPr>
        <p:cxnSp>
          <p:nvCxnSpPr>
            <p:cNvPr id="146" name="Google Shape;146;p22"/>
            <p:cNvCxnSpPr/>
            <p:nvPr/>
          </p:nvCxnSpPr>
          <p:spPr>
            <a:xfrm rot="10800000">
              <a:off x="3786900" y="952025"/>
              <a:ext cx="0" cy="383700"/>
            </a:xfrm>
            <a:prstGeom prst="straightConnector1">
              <a:avLst/>
            </a:prstGeom>
            <a:noFill/>
            <a:ln cap="flat" cmpd="sng" w="28575">
              <a:solidFill>
                <a:srgbClr val="FFD966"/>
              </a:solidFill>
              <a:prstDash val="dash"/>
              <a:round/>
              <a:headEnd len="sm" w="sm" type="none"/>
              <a:tailEnd len="med" w="med" type="stealth"/>
            </a:ln>
          </p:spPr>
        </p:cxnSp>
        <p:sp>
          <p:nvSpPr>
            <p:cNvPr id="147" name="Google Shape;147;p22"/>
            <p:cNvSpPr txBox="1"/>
            <p:nvPr/>
          </p:nvSpPr>
          <p:spPr>
            <a:xfrm>
              <a:off x="3530100" y="1396725"/>
              <a:ext cx="513600" cy="383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Roboto Mono"/>
                  <a:ea typeface="Roboto Mono"/>
                  <a:cs typeface="Roboto Mono"/>
                  <a:sym typeface="Roboto Mono"/>
                </a:rPr>
                <a:t>i</a:t>
              </a:r>
              <a:endParaRPr b="0" i="0" sz="1800" u="none" cap="none" strike="noStrike">
                <a:solidFill>
                  <a:schemeClr val="dk1"/>
                </a:solidFill>
                <a:latin typeface="Roboto Mono"/>
                <a:ea typeface="Roboto Mono"/>
                <a:cs typeface="Roboto Mono"/>
                <a:sym typeface="Roboto Mono"/>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Range</a:t>
            </a:r>
            <a:endParaRPr/>
          </a:p>
        </p:txBody>
      </p:sp>
      <p:sp>
        <p:nvSpPr>
          <p:cNvPr id="153" name="Google Shape;153;p2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graphicFrame>
        <p:nvGraphicFramePr>
          <p:cNvPr id="154" name="Google Shape;154;p23"/>
          <p:cNvGraphicFramePr/>
          <p:nvPr/>
        </p:nvGraphicFramePr>
        <p:xfrm>
          <a:off x="666700" y="2515500"/>
          <a:ext cx="3000000" cy="3000000"/>
        </p:xfrm>
        <a:graphic>
          <a:graphicData uri="http://schemas.openxmlformats.org/drawingml/2006/table">
            <a:tbl>
              <a:tblPr>
                <a:noFill/>
                <a:tableStyleId>{071A71E8-A8EA-4859-8AF5-58AA832D9AFA}</a:tableStyleId>
              </a:tblPr>
              <a:tblGrid>
                <a:gridCol w="3836975"/>
              </a:tblGrid>
              <a:tr h="538500">
                <a:tc>
                  <a:txBody>
                    <a:bodyPr/>
                    <a:lstStyle/>
                    <a:p>
                      <a:pPr indent="0" lvl="0" marL="0" rtl="0" algn="l">
                        <a:lnSpc>
                          <a:spcPct val="150000"/>
                        </a:lnSpc>
                        <a:spcBef>
                          <a:spcPts val="0"/>
                        </a:spcBef>
                        <a:spcAft>
                          <a:spcPts val="0"/>
                        </a:spcAft>
                        <a:buNone/>
                      </a:pPr>
                      <a:r>
                        <a:rPr lang="en" sz="1650">
                          <a:solidFill>
                            <a:srgbClr val="4DD0E1"/>
                          </a:solidFill>
                          <a:latin typeface="Roboto Mono"/>
                          <a:ea typeface="Roboto Mono"/>
                          <a:cs typeface="Roboto Mono"/>
                          <a:sym typeface="Roboto Mono"/>
                        </a:rPr>
                        <a:t>for</a:t>
                      </a:r>
                      <a:r>
                        <a:rPr lang="en" sz="1650">
                          <a:solidFill>
                            <a:srgbClr val="ECEFF1"/>
                          </a:solidFill>
                          <a:latin typeface="Roboto Mono"/>
                          <a:ea typeface="Roboto Mono"/>
                          <a:cs typeface="Roboto Mono"/>
                          <a:sym typeface="Roboto Mono"/>
                        </a:rPr>
                        <a:t> i </a:t>
                      </a:r>
                      <a:r>
                        <a:rPr lang="en" sz="1650">
                          <a:solidFill>
                            <a:srgbClr val="4DD0E1"/>
                          </a:solidFill>
                          <a:latin typeface="Roboto Mono"/>
                          <a:ea typeface="Roboto Mono"/>
                          <a:cs typeface="Roboto Mono"/>
                          <a:sym typeface="Roboto Mono"/>
                        </a:rPr>
                        <a:t>in</a:t>
                      </a:r>
                      <a:r>
                        <a:rPr lang="en" sz="1650">
                          <a:solidFill>
                            <a:srgbClr val="ECEFF1"/>
                          </a:solidFill>
                          <a:latin typeface="Roboto Mono"/>
                          <a:ea typeface="Roboto Mono"/>
                          <a:cs typeface="Roboto Mono"/>
                          <a:sym typeface="Roboto Mono"/>
                        </a:rPr>
                        <a:t> </a:t>
                      </a:r>
                      <a:r>
                        <a:rPr lang="en" sz="1650">
                          <a:solidFill>
                            <a:srgbClr val="CE93D8"/>
                          </a:solidFill>
                          <a:latin typeface="Roboto Mono"/>
                          <a:ea typeface="Roboto Mono"/>
                          <a:cs typeface="Roboto Mono"/>
                          <a:sym typeface="Roboto Mono"/>
                        </a:rPr>
                        <a:t>range</a:t>
                      </a:r>
                      <a:r>
                        <a:rPr lang="en" sz="1650">
                          <a:solidFill>
                            <a:srgbClr val="ECEFF1"/>
                          </a:solidFill>
                          <a:latin typeface="Roboto Mono"/>
                          <a:ea typeface="Roboto Mono"/>
                          <a:cs typeface="Roboto Mono"/>
                          <a:sym typeface="Roboto Mono"/>
                        </a:rPr>
                        <a:t>(</a:t>
                      </a:r>
                      <a:r>
                        <a:rPr lang="en" sz="1650">
                          <a:solidFill>
                            <a:srgbClr val="FBC02D"/>
                          </a:solidFill>
                          <a:latin typeface="Roboto Mono"/>
                          <a:ea typeface="Roboto Mono"/>
                          <a:cs typeface="Roboto Mono"/>
                          <a:sym typeface="Roboto Mono"/>
                        </a:rPr>
                        <a:t>5</a:t>
                      </a:r>
                      <a:r>
                        <a:rPr lang="en" sz="1650">
                          <a:solidFill>
                            <a:srgbClr val="ECEFF1"/>
                          </a:solidFill>
                          <a:latin typeface="Roboto Mono"/>
                          <a:ea typeface="Roboto Mono"/>
                          <a:cs typeface="Roboto Mono"/>
                          <a:sym typeface="Roboto Mono"/>
                        </a:rPr>
                        <a:t>):</a:t>
                      </a:r>
                      <a:endParaRPr sz="1650">
                        <a:solidFill>
                          <a:srgbClr val="ECEFF1"/>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650">
                          <a:solidFill>
                            <a:srgbClr val="ECEFF1"/>
                          </a:solidFill>
                          <a:latin typeface="Roboto Mono"/>
                          <a:ea typeface="Roboto Mono"/>
                          <a:cs typeface="Roboto Mono"/>
                          <a:sym typeface="Roboto Mono"/>
                        </a:rPr>
                        <a:t>    </a:t>
                      </a:r>
                      <a:r>
                        <a:rPr lang="en" sz="1650">
                          <a:solidFill>
                            <a:srgbClr val="4DD0E1"/>
                          </a:solidFill>
                          <a:latin typeface="Roboto Mono"/>
                          <a:ea typeface="Roboto Mono"/>
                          <a:cs typeface="Roboto Mono"/>
                          <a:sym typeface="Roboto Mono"/>
                        </a:rPr>
                        <a:t>print</a:t>
                      </a:r>
                      <a:r>
                        <a:rPr lang="en" sz="1650">
                          <a:solidFill>
                            <a:srgbClr val="ECEFF1"/>
                          </a:solidFill>
                          <a:latin typeface="Roboto Mono"/>
                          <a:ea typeface="Roboto Mono"/>
                          <a:cs typeface="Roboto Mono"/>
                          <a:sym typeface="Roboto Mono"/>
                        </a:rPr>
                        <a:t>(i)</a:t>
                      </a:r>
                      <a:endParaRPr sz="1650">
                        <a:solidFill>
                          <a:srgbClr val="CE93D8"/>
                        </a:solidFill>
                        <a:latin typeface="Roboto Mono"/>
                        <a:ea typeface="Roboto Mono"/>
                        <a:cs typeface="Roboto Mono"/>
                        <a:sym typeface="Roboto Mono"/>
                      </a:endParaRPr>
                    </a:p>
                  </a:txBody>
                  <a:tcPr marT="91425" marB="91425" marR="91425" marL="91425">
                    <a:solidFill>
                      <a:srgbClr val="212121"/>
                    </a:solidFill>
                  </a:tcPr>
                </a:tc>
              </a:tr>
            </a:tbl>
          </a:graphicData>
        </a:graphic>
      </p:graphicFrame>
      <p:sp>
        <p:nvSpPr>
          <p:cNvPr id="155" name="Google Shape;155;p23"/>
          <p:cNvSpPr txBox="1"/>
          <p:nvPr/>
        </p:nvSpPr>
        <p:spPr>
          <a:xfrm>
            <a:off x="3419275" y="957000"/>
            <a:ext cx="3415500" cy="73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Roboto Mono"/>
                <a:ea typeface="Roboto Mono"/>
                <a:cs typeface="Roboto Mono"/>
                <a:sym typeface="Roboto Mono"/>
              </a:rPr>
              <a:t>[0, 1, 2, 3, 4]</a:t>
            </a:r>
            <a:endParaRPr b="0" i="0" sz="1800" u="none" cap="none" strike="noStrike">
              <a:solidFill>
                <a:schemeClr val="dk1"/>
              </a:solidFill>
              <a:latin typeface="Roboto Mono"/>
              <a:ea typeface="Roboto Mono"/>
              <a:cs typeface="Roboto Mono"/>
              <a:sym typeface="Roboto Mono"/>
            </a:endParaRPr>
          </a:p>
        </p:txBody>
      </p:sp>
      <p:sp>
        <p:nvSpPr>
          <p:cNvPr id="156" name="Google Shape;156;p23"/>
          <p:cNvSpPr txBox="1"/>
          <p:nvPr>
            <p:ph type="title"/>
          </p:nvPr>
        </p:nvSpPr>
        <p:spPr>
          <a:xfrm>
            <a:off x="5826000" y="2136650"/>
            <a:ext cx="2046300" cy="2341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solidFill>
                  <a:schemeClr val="dk2"/>
                </a:solidFill>
                <a:latin typeface="Roboto Mono"/>
                <a:ea typeface="Roboto Mono"/>
                <a:cs typeface="Roboto Mono"/>
                <a:sym typeface="Roboto Mono"/>
              </a:rPr>
              <a:t>&gt; </a:t>
            </a:r>
            <a:r>
              <a:rPr lang="en" sz="2400">
                <a:latin typeface="Roboto Mono"/>
                <a:ea typeface="Roboto Mono"/>
                <a:cs typeface="Roboto Mono"/>
                <a:sym typeface="Roboto Mono"/>
              </a:rPr>
              <a:t>0</a:t>
            </a:r>
            <a:endParaRPr>
              <a:latin typeface="Roboto Mono"/>
              <a:ea typeface="Roboto Mono"/>
              <a:cs typeface="Roboto Mono"/>
              <a:sym typeface="Roboto Mono"/>
            </a:endParaRPr>
          </a:p>
          <a:p>
            <a:pPr indent="0" lvl="0" marL="0" rtl="0" algn="l">
              <a:spcBef>
                <a:spcPts val="0"/>
              </a:spcBef>
              <a:spcAft>
                <a:spcPts val="0"/>
              </a:spcAft>
              <a:buSzPts val="3600"/>
              <a:buNone/>
            </a:pPr>
            <a:r>
              <a:rPr lang="en">
                <a:solidFill>
                  <a:schemeClr val="dk2"/>
                </a:solidFill>
                <a:latin typeface="Roboto Mono"/>
                <a:ea typeface="Roboto Mono"/>
                <a:cs typeface="Roboto Mono"/>
                <a:sym typeface="Roboto Mono"/>
              </a:rPr>
              <a:t>&gt; </a:t>
            </a:r>
            <a:r>
              <a:rPr lang="en">
                <a:latin typeface="Roboto Mono"/>
                <a:ea typeface="Roboto Mono"/>
                <a:cs typeface="Roboto Mono"/>
                <a:sym typeface="Roboto Mono"/>
              </a:rPr>
              <a:t>1</a:t>
            </a:r>
            <a:endParaRPr>
              <a:latin typeface="Roboto Mono"/>
              <a:ea typeface="Roboto Mono"/>
              <a:cs typeface="Roboto Mono"/>
              <a:sym typeface="Roboto Mono"/>
            </a:endParaRPr>
          </a:p>
          <a:p>
            <a:pPr indent="0" lvl="0" marL="0" rtl="0" algn="l">
              <a:spcBef>
                <a:spcPts val="0"/>
              </a:spcBef>
              <a:spcAft>
                <a:spcPts val="0"/>
              </a:spcAft>
              <a:buSzPts val="3600"/>
              <a:buNone/>
            </a:pPr>
            <a:r>
              <a:rPr lang="en">
                <a:solidFill>
                  <a:schemeClr val="dk2"/>
                </a:solidFill>
                <a:latin typeface="Roboto Mono"/>
                <a:ea typeface="Roboto Mono"/>
                <a:cs typeface="Roboto Mono"/>
                <a:sym typeface="Roboto Mono"/>
              </a:rPr>
              <a:t>&gt; </a:t>
            </a:r>
            <a:r>
              <a:rPr lang="en">
                <a:latin typeface="Roboto Mono"/>
                <a:ea typeface="Roboto Mono"/>
                <a:cs typeface="Roboto Mono"/>
                <a:sym typeface="Roboto Mono"/>
              </a:rPr>
              <a:t>2</a:t>
            </a:r>
            <a:endParaRPr>
              <a:latin typeface="Roboto Mono"/>
              <a:ea typeface="Roboto Mono"/>
              <a:cs typeface="Roboto Mono"/>
              <a:sym typeface="Roboto Mono"/>
            </a:endParaRPr>
          </a:p>
        </p:txBody>
      </p:sp>
      <p:grpSp>
        <p:nvGrpSpPr>
          <p:cNvPr id="157" name="Google Shape;157;p23"/>
          <p:cNvGrpSpPr/>
          <p:nvPr/>
        </p:nvGrpSpPr>
        <p:grpSpPr>
          <a:xfrm>
            <a:off x="4307225" y="1409225"/>
            <a:ext cx="513600" cy="828400"/>
            <a:chOff x="3530100" y="952025"/>
            <a:chExt cx="513600" cy="828400"/>
          </a:xfrm>
        </p:grpSpPr>
        <p:cxnSp>
          <p:nvCxnSpPr>
            <p:cNvPr id="158" name="Google Shape;158;p23"/>
            <p:cNvCxnSpPr/>
            <p:nvPr/>
          </p:nvCxnSpPr>
          <p:spPr>
            <a:xfrm rot="10800000">
              <a:off x="3786900" y="952025"/>
              <a:ext cx="0" cy="383700"/>
            </a:xfrm>
            <a:prstGeom prst="straightConnector1">
              <a:avLst/>
            </a:prstGeom>
            <a:noFill/>
            <a:ln cap="flat" cmpd="sng" w="28575">
              <a:solidFill>
                <a:srgbClr val="FFD966"/>
              </a:solidFill>
              <a:prstDash val="dash"/>
              <a:round/>
              <a:headEnd len="sm" w="sm" type="none"/>
              <a:tailEnd len="med" w="med" type="stealth"/>
            </a:ln>
          </p:spPr>
        </p:cxnSp>
        <p:sp>
          <p:nvSpPr>
            <p:cNvPr id="159" name="Google Shape;159;p23"/>
            <p:cNvSpPr txBox="1"/>
            <p:nvPr/>
          </p:nvSpPr>
          <p:spPr>
            <a:xfrm>
              <a:off x="3530100" y="1396725"/>
              <a:ext cx="513600" cy="383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Roboto Mono"/>
                  <a:ea typeface="Roboto Mono"/>
                  <a:cs typeface="Roboto Mono"/>
                  <a:sym typeface="Roboto Mono"/>
                </a:rPr>
                <a:t>i</a:t>
              </a:r>
              <a:endParaRPr b="0" i="0" sz="1800" u="none" cap="none" strike="noStrike">
                <a:solidFill>
                  <a:schemeClr val="dk1"/>
                </a:solidFill>
                <a:latin typeface="Roboto Mono"/>
                <a:ea typeface="Roboto Mono"/>
                <a:cs typeface="Roboto Mono"/>
                <a:sym typeface="Roboto Mono"/>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Range</a:t>
            </a:r>
            <a:endParaRPr/>
          </a:p>
        </p:txBody>
      </p:sp>
      <p:sp>
        <p:nvSpPr>
          <p:cNvPr id="165" name="Google Shape;165;p2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graphicFrame>
        <p:nvGraphicFramePr>
          <p:cNvPr id="166" name="Google Shape;166;p24"/>
          <p:cNvGraphicFramePr/>
          <p:nvPr/>
        </p:nvGraphicFramePr>
        <p:xfrm>
          <a:off x="666700" y="2515500"/>
          <a:ext cx="3000000" cy="3000000"/>
        </p:xfrm>
        <a:graphic>
          <a:graphicData uri="http://schemas.openxmlformats.org/drawingml/2006/table">
            <a:tbl>
              <a:tblPr>
                <a:noFill/>
                <a:tableStyleId>{071A71E8-A8EA-4859-8AF5-58AA832D9AFA}</a:tableStyleId>
              </a:tblPr>
              <a:tblGrid>
                <a:gridCol w="3836975"/>
              </a:tblGrid>
              <a:tr h="538500">
                <a:tc>
                  <a:txBody>
                    <a:bodyPr/>
                    <a:lstStyle/>
                    <a:p>
                      <a:pPr indent="0" lvl="0" marL="0" rtl="0" algn="l">
                        <a:lnSpc>
                          <a:spcPct val="150000"/>
                        </a:lnSpc>
                        <a:spcBef>
                          <a:spcPts val="0"/>
                        </a:spcBef>
                        <a:spcAft>
                          <a:spcPts val="0"/>
                        </a:spcAft>
                        <a:buNone/>
                      </a:pPr>
                      <a:r>
                        <a:rPr lang="en" sz="1650">
                          <a:solidFill>
                            <a:srgbClr val="4DD0E1"/>
                          </a:solidFill>
                          <a:latin typeface="Roboto Mono"/>
                          <a:ea typeface="Roboto Mono"/>
                          <a:cs typeface="Roboto Mono"/>
                          <a:sym typeface="Roboto Mono"/>
                        </a:rPr>
                        <a:t>for</a:t>
                      </a:r>
                      <a:r>
                        <a:rPr lang="en" sz="1650">
                          <a:solidFill>
                            <a:srgbClr val="ECEFF1"/>
                          </a:solidFill>
                          <a:latin typeface="Roboto Mono"/>
                          <a:ea typeface="Roboto Mono"/>
                          <a:cs typeface="Roboto Mono"/>
                          <a:sym typeface="Roboto Mono"/>
                        </a:rPr>
                        <a:t> i </a:t>
                      </a:r>
                      <a:r>
                        <a:rPr lang="en" sz="1650">
                          <a:solidFill>
                            <a:srgbClr val="4DD0E1"/>
                          </a:solidFill>
                          <a:latin typeface="Roboto Mono"/>
                          <a:ea typeface="Roboto Mono"/>
                          <a:cs typeface="Roboto Mono"/>
                          <a:sym typeface="Roboto Mono"/>
                        </a:rPr>
                        <a:t>in</a:t>
                      </a:r>
                      <a:r>
                        <a:rPr lang="en" sz="1650">
                          <a:solidFill>
                            <a:srgbClr val="ECEFF1"/>
                          </a:solidFill>
                          <a:latin typeface="Roboto Mono"/>
                          <a:ea typeface="Roboto Mono"/>
                          <a:cs typeface="Roboto Mono"/>
                          <a:sym typeface="Roboto Mono"/>
                        </a:rPr>
                        <a:t> </a:t>
                      </a:r>
                      <a:r>
                        <a:rPr lang="en" sz="1650">
                          <a:solidFill>
                            <a:srgbClr val="CE93D8"/>
                          </a:solidFill>
                          <a:latin typeface="Roboto Mono"/>
                          <a:ea typeface="Roboto Mono"/>
                          <a:cs typeface="Roboto Mono"/>
                          <a:sym typeface="Roboto Mono"/>
                        </a:rPr>
                        <a:t>range</a:t>
                      </a:r>
                      <a:r>
                        <a:rPr lang="en" sz="1650">
                          <a:solidFill>
                            <a:srgbClr val="ECEFF1"/>
                          </a:solidFill>
                          <a:latin typeface="Roboto Mono"/>
                          <a:ea typeface="Roboto Mono"/>
                          <a:cs typeface="Roboto Mono"/>
                          <a:sym typeface="Roboto Mono"/>
                        </a:rPr>
                        <a:t>(</a:t>
                      </a:r>
                      <a:r>
                        <a:rPr lang="en" sz="1650">
                          <a:solidFill>
                            <a:srgbClr val="FBC02D"/>
                          </a:solidFill>
                          <a:latin typeface="Roboto Mono"/>
                          <a:ea typeface="Roboto Mono"/>
                          <a:cs typeface="Roboto Mono"/>
                          <a:sym typeface="Roboto Mono"/>
                        </a:rPr>
                        <a:t>5</a:t>
                      </a:r>
                      <a:r>
                        <a:rPr lang="en" sz="1650">
                          <a:solidFill>
                            <a:srgbClr val="ECEFF1"/>
                          </a:solidFill>
                          <a:latin typeface="Roboto Mono"/>
                          <a:ea typeface="Roboto Mono"/>
                          <a:cs typeface="Roboto Mono"/>
                          <a:sym typeface="Roboto Mono"/>
                        </a:rPr>
                        <a:t>):</a:t>
                      </a:r>
                      <a:endParaRPr sz="1650">
                        <a:solidFill>
                          <a:srgbClr val="ECEFF1"/>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650">
                          <a:solidFill>
                            <a:srgbClr val="ECEFF1"/>
                          </a:solidFill>
                          <a:latin typeface="Roboto Mono"/>
                          <a:ea typeface="Roboto Mono"/>
                          <a:cs typeface="Roboto Mono"/>
                          <a:sym typeface="Roboto Mono"/>
                        </a:rPr>
                        <a:t>    </a:t>
                      </a:r>
                      <a:r>
                        <a:rPr lang="en" sz="1650">
                          <a:solidFill>
                            <a:srgbClr val="4DD0E1"/>
                          </a:solidFill>
                          <a:latin typeface="Roboto Mono"/>
                          <a:ea typeface="Roboto Mono"/>
                          <a:cs typeface="Roboto Mono"/>
                          <a:sym typeface="Roboto Mono"/>
                        </a:rPr>
                        <a:t>print</a:t>
                      </a:r>
                      <a:r>
                        <a:rPr lang="en" sz="1650">
                          <a:solidFill>
                            <a:srgbClr val="ECEFF1"/>
                          </a:solidFill>
                          <a:latin typeface="Roboto Mono"/>
                          <a:ea typeface="Roboto Mono"/>
                          <a:cs typeface="Roboto Mono"/>
                          <a:sym typeface="Roboto Mono"/>
                        </a:rPr>
                        <a:t>(i)</a:t>
                      </a:r>
                      <a:endParaRPr sz="1650">
                        <a:solidFill>
                          <a:srgbClr val="CE93D8"/>
                        </a:solidFill>
                        <a:latin typeface="Roboto Mono"/>
                        <a:ea typeface="Roboto Mono"/>
                        <a:cs typeface="Roboto Mono"/>
                        <a:sym typeface="Roboto Mono"/>
                      </a:endParaRPr>
                    </a:p>
                  </a:txBody>
                  <a:tcPr marT="91425" marB="91425" marR="91425" marL="91425">
                    <a:solidFill>
                      <a:srgbClr val="212121"/>
                    </a:solidFill>
                  </a:tcPr>
                </a:tc>
              </a:tr>
            </a:tbl>
          </a:graphicData>
        </a:graphic>
      </p:graphicFrame>
      <p:sp>
        <p:nvSpPr>
          <p:cNvPr id="167" name="Google Shape;167;p24"/>
          <p:cNvSpPr txBox="1"/>
          <p:nvPr/>
        </p:nvSpPr>
        <p:spPr>
          <a:xfrm>
            <a:off x="3419275" y="957000"/>
            <a:ext cx="3415500" cy="73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Roboto Mono"/>
                <a:ea typeface="Roboto Mono"/>
                <a:cs typeface="Roboto Mono"/>
                <a:sym typeface="Roboto Mono"/>
              </a:rPr>
              <a:t>[0, 1, 2, 3, 4]</a:t>
            </a:r>
            <a:endParaRPr b="0" i="0" sz="1800" u="none" cap="none" strike="noStrike">
              <a:solidFill>
                <a:schemeClr val="dk1"/>
              </a:solidFill>
              <a:latin typeface="Roboto Mono"/>
              <a:ea typeface="Roboto Mono"/>
              <a:cs typeface="Roboto Mono"/>
              <a:sym typeface="Roboto Mono"/>
            </a:endParaRPr>
          </a:p>
        </p:txBody>
      </p:sp>
      <p:sp>
        <p:nvSpPr>
          <p:cNvPr id="168" name="Google Shape;168;p24"/>
          <p:cNvSpPr txBox="1"/>
          <p:nvPr>
            <p:ph type="title"/>
          </p:nvPr>
        </p:nvSpPr>
        <p:spPr>
          <a:xfrm>
            <a:off x="5826000" y="2136650"/>
            <a:ext cx="2046300" cy="2341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solidFill>
                  <a:schemeClr val="dk2"/>
                </a:solidFill>
                <a:latin typeface="Roboto Mono"/>
                <a:ea typeface="Roboto Mono"/>
                <a:cs typeface="Roboto Mono"/>
                <a:sym typeface="Roboto Mono"/>
              </a:rPr>
              <a:t>&gt; </a:t>
            </a:r>
            <a:r>
              <a:rPr lang="en" sz="2400">
                <a:latin typeface="Roboto Mono"/>
                <a:ea typeface="Roboto Mono"/>
                <a:cs typeface="Roboto Mono"/>
                <a:sym typeface="Roboto Mono"/>
              </a:rPr>
              <a:t>0</a:t>
            </a:r>
            <a:endParaRPr>
              <a:latin typeface="Roboto Mono"/>
              <a:ea typeface="Roboto Mono"/>
              <a:cs typeface="Roboto Mono"/>
              <a:sym typeface="Roboto Mono"/>
            </a:endParaRPr>
          </a:p>
          <a:p>
            <a:pPr indent="0" lvl="0" marL="0" rtl="0" algn="l">
              <a:spcBef>
                <a:spcPts val="0"/>
              </a:spcBef>
              <a:spcAft>
                <a:spcPts val="0"/>
              </a:spcAft>
              <a:buSzPts val="3600"/>
              <a:buNone/>
            </a:pPr>
            <a:r>
              <a:rPr lang="en">
                <a:solidFill>
                  <a:schemeClr val="dk2"/>
                </a:solidFill>
                <a:latin typeface="Roboto Mono"/>
                <a:ea typeface="Roboto Mono"/>
                <a:cs typeface="Roboto Mono"/>
                <a:sym typeface="Roboto Mono"/>
              </a:rPr>
              <a:t>&gt; </a:t>
            </a:r>
            <a:r>
              <a:rPr lang="en">
                <a:latin typeface="Roboto Mono"/>
                <a:ea typeface="Roboto Mono"/>
                <a:cs typeface="Roboto Mono"/>
                <a:sym typeface="Roboto Mono"/>
              </a:rPr>
              <a:t>1</a:t>
            </a:r>
            <a:endParaRPr>
              <a:latin typeface="Roboto Mono"/>
              <a:ea typeface="Roboto Mono"/>
              <a:cs typeface="Roboto Mono"/>
              <a:sym typeface="Roboto Mono"/>
            </a:endParaRPr>
          </a:p>
          <a:p>
            <a:pPr indent="0" lvl="0" marL="0" rtl="0" algn="l">
              <a:spcBef>
                <a:spcPts val="0"/>
              </a:spcBef>
              <a:spcAft>
                <a:spcPts val="0"/>
              </a:spcAft>
              <a:buSzPts val="3600"/>
              <a:buNone/>
            </a:pPr>
            <a:r>
              <a:rPr lang="en">
                <a:solidFill>
                  <a:schemeClr val="dk2"/>
                </a:solidFill>
                <a:latin typeface="Roboto Mono"/>
                <a:ea typeface="Roboto Mono"/>
                <a:cs typeface="Roboto Mono"/>
                <a:sym typeface="Roboto Mono"/>
              </a:rPr>
              <a:t>&gt; </a:t>
            </a:r>
            <a:r>
              <a:rPr lang="en">
                <a:latin typeface="Roboto Mono"/>
                <a:ea typeface="Roboto Mono"/>
                <a:cs typeface="Roboto Mono"/>
                <a:sym typeface="Roboto Mono"/>
              </a:rPr>
              <a:t>2</a:t>
            </a:r>
            <a:endParaRPr>
              <a:latin typeface="Roboto Mono"/>
              <a:ea typeface="Roboto Mono"/>
              <a:cs typeface="Roboto Mono"/>
              <a:sym typeface="Roboto Mono"/>
            </a:endParaRPr>
          </a:p>
          <a:p>
            <a:pPr indent="0" lvl="0" marL="0" rtl="0" algn="l">
              <a:spcBef>
                <a:spcPts val="0"/>
              </a:spcBef>
              <a:spcAft>
                <a:spcPts val="0"/>
              </a:spcAft>
              <a:buSzPts val="3600"/>
              <a:buNone/>
            </a:pPr>
            <a:r>
              <a:rPr lang="en">
                <a:solidFill>
                  <a:schemeClr val="dk2"/>
                </a:solidFill>
                <a:latin typeface="Roboto Mono"/>
                <a:ea typeface="Roboto Mono"/>
                <a:cs typeface="Roboto Mono"/>
                <a:sym typeface="Roboto Mono"/>
              </a:rPr>
              <a:t>&gt; </a:t>
            </a:r>
            <a:r>
              <a:rPr lang="en">
                <a:latin typeface="Roboto Mono"/>
                <a:ea typeface="Roboto Mono"/>
                <a:cs typeface="Roboto Mono"/>
                <a:sym typeface="Roboto Mono"/>
              </a:rPr>
              <a:t>3</a:t>
            </a:r>
            <a:endParaRPr>
              <a:latin typeface="Roboto Mono"/>
              <a:ea typeface="Roboto Mono"/>
              <a:cs typeface="Roboto Mono"/>
              <a:sym typeface="Roboto Mono"/>
            </a:endParaRPr>
          </a:p>
        </p:txBody>
      </p:sp>
      <p:grpSp>
        <p:nvGrpSpPr>
          <p:cNvPr id="169" name="Google Shape;169;p24"/>
          <p:cNvGrpSpPr/>
          <p:nvPr/>
        </p:nvGrpSpPr>
        <p:grpSpPr>
          <a:xfrm>
            <a:off x="4688225" y="1409225"/>
            <a:ext cx="513600" cy="828400"/>
            <a:chOff x="3530100" y="952025"/>
            <a:chExt cx="513600" cy="828400"/>
          </a:xfrm>
        </p:grpSpPr>
        <p:cxnSp>
          <p:nvCxnSpPr>
            <p:cNvPr id="170" name="Google Shape;170;p24"/>
            <p:cNvCxnSpPr/>
            <p:nvPr/>
          </p:nvCxnSpPr>
          <p:spPr>
            <a:xfrm rot="10800000">
              <a:off x="3786900" y="952025"/>
              <a:ext cx="0" cy="383700"/>
            </a:xfrm>
            <a:prstGeom prst="straightConnector1">
              <a:avLst/>
            </a:prstGeom>
            <a:noFill/>
            <a:ln cap="flat" cmpd="sng" w="28575">
              <a:solidFill>
                <a:srgbClr val="FFD966"/>
              </a:solidFill>
              <a:prstDash val="dash"/>
              <a:round/>
              <a:headEnd len="sm" w="sm" type="none"/>
              <a:tailEnd len="med" w="med" type="stealth"/>
            </a:ln>
          </p:spPr>
        </p:cxnSp>
        <p:sp>
          <p:nvSpPr>
            <p:cNvPr id="171" name="Google Shape;171;p24"/>
            <p:cNvSpPr txBox="1"/>
            <p:nvPr/>
          </p:nvSpPr>
          <p:spPr>
            <a:xfrm>
              <a:off x="3530100" y="1396725"/>
              <a:ext cx="513600" cy="383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Roboto Mono"/>
                  <a:ea typeface="Roboto Mono"/>
                  <a:cs typeface="Roboto Mono"/>
                  <a:sym typeface="Roboto Mono"/>
                </a:rPr>
                <a:t>i</a:t>
              </a:r>
              <a:endParaRPr b="0" i="0" sz="1800" u="none" cap="none" strike="noStrike">
                <a:solidFill>
                  <a:schemeClr val="dk1"/>
                </a:solidFill>
                <a:latin typeface="Roboto Mono"/>
                <a:ea typeface="Roboto Mono"/>
                <a:cs typeface="Roboto Mono"/>
                <a:sym typeface="Roboto Mono"/>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Range</a:t>
            </a:r>
            <a:endParaRPr/>
          </a:p>
        </p:txBody>
      </p:sp>
      <p:sp>
        <p:nvSpPr>
          <p:cNvPr id="177" name="Google Shape;177;p2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graphicFrame>
        <p:nvGraphicFramePr>
          <p:cNvPr id="178" name="Google Shape;178;p25"/>
          <p:cNvGraphicFramePr/>
          <p:nvPr/>
        </p:nvGraphicFramePr>
        <p:xfrm>
          <a:off x="666700" y="2515500"/>
          <a:ext cx="3000000" cy="3000000"/>
        </p:xfrm>
        <a:graphic>
          <a:graphicData uri="http://schemas.openxmlformats.org/drawingml/2006/table">
            <a:tbl>
              <a:tblPr>
                <a:noFill/>
                <a:tableStyleId>{071A71E8-A8EA-4859-8AF5-58AA832D9AFA}</a:tableStyleId>
              </a:tblPr>
              <a:tblGrid>
                <a:gridCol w="3836975"/>
              </a:tblGrid>
              <a:tr h="538500">
                <a:tc>
                  <a:txBody>
                    <a:bodyPr/>
                    <a:lstStyle/>
                    <a:p>
                      <a:pPr indent="0" lvl="0" marL="0" rtl="0" algn="l">
                        <a:lnSpc>
                          <a:spcPct val="150000"/>
                        </a:lnSpc>
                        <a:spcBef>
                          <a:spcPts val="0"/>
                        </a:spcBef>
                        <a:spcAft>
                          <a:spcPts val="0"/>
                        </a:spcAft>
                        <a:buNone/>
                      </a:pPr>
                      <a:r>
                        <a:rPr lang="en" sz="1650">
                          <a:solidFill>
                            <a:srgbClr val="4DD0E1"/>
                          </a:solidFill>
                          <a:latin typeface="Roboto Mono"/>
                          <a:ea typeface="Roboto Mono"/>
                          <a:cs typeface="Roboto Mono"/>
                          <a:sym typeface="Roboto Mono"/>
                        </a:rPr>
                        <a:t>for</a:t>
                      </a:r>
                      <a:r>
                        <a:rPr lang="en" sz="1650">
                          <a:solidFill>
                            <a:srgbClr val="ECEFF1"/>
                          </a:solidFill>
                          <a:latin typeface="Roboto Mono"/>
                          <a:ea typeface="Roboto Mono"/>
                          <a:cs typeface="Roboto Mono"/>
                          <a:sym typeface="Roboto Mono"/>
                        </a:rPr>
                        <a:t> i </a:t>
                      </a:r>
                      <a:r>
                        <a:rPr lang="en" sz="1650">
                          <a:solidFill>
                            <a:srgbClr val="4DD0E1"/>
                          </a:solidFill>
                          <a:latin typeface="Roboto Mono"/>
                          <a:ea typeface="Roboto Mono"/>
                          <a:cs typeface="Roboto Mono"/>
                          <a:sym typeface="Roboto Mono"/>
                        </a:rPr>
                        <a:t>in</a:t>
                      </a:r>
                      <a:r>
                        <a:rPr lang="en" sz="1650">
                          <a:solidFill>
                            <a:srgbClr val="ECEFF1"/>
                          </a:solidFill>
                          <a:latin typeface="Roboto Mono"/>
                          <a:ea typeface="Roboto Mono"/>
                          <a:cs typeface="Roboto Mono"/>
                          <a:sym typeface="Roboto Mono"/>
                        </a:rPr>
                        <a:t> </a:t>
                      </a:r>
                      <a:r>
                        <a:rPr lang="en" sz="1650">
                          <a:solidFill>
                            <a:srgbClr val="CE93D8"/>
                          </a:solidFill>
                          <a:latin typeface="Roboto Mono"/>
                          <a:ea typeface="Roboto Mono"/>
                          <a:cs typeface="Roboto Mono"/>
                          <a:sym typeface="Roboto Mono"/>
                        </a:rPr>
                        <a:t>range</a:t>
                      </a:r>
                      <a:r>
                        <a:rPr lang="en" sz="1650">
                          <a:solidFill>
                            <a:srgbClr val="ECEFF1"/>
                          </a:solidFill>
                          <a:latin typeface="Roboto Mono"/>
                          <a:ea typeface="Roboto Mono"/>
                          <a:cs typeface="Roboto Mono"/>
                          <a:sym typeface="Roboto Mono"/>
                        </a:rPr>
                        <a:t>(</a:t>
                      </a:r>
                      <a:r>
                        <a:rPr lang="en" sz="1650">
                          <a:solidFill>
                            <a:srgbClr val="FBC02D"/>
                          </a:solidFill>
                          <a:latin typeface="Roboto Mono"/>
                          <a:ea typeface="Roboto Mono"/>
                          <a:cs typeface="Roboto Mono"/>
                          <a:sym typeface="Roboto Mono"/>
                        </a:rPr>
                        <a:t>5</a:t>
                      </a:r>
                      <a:r>
                        <a:rPr lang="en" sz="1650">
                          <a:solidFill>
                            <a:srgbClr val="ECEFF1"/>
                          </a:solidFill>
                          <a:latin typeface="Roboto Mono"/>
                          <a:ea typeface="Roboto Mono"/>
                          <a:cs typeface="Roboto Mono"/>
                          <a:sym typeface="Roboto Mono"/>
                        </a:rPr>
                        <a:t>):</a:t>
                      </a:r>
                      <a:endParaRPr sz="1650">
                        <a:solidFill>
                          <a:srgbClr val="ECEFF1"/>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650">
                          <a:solidFill>
                            <a:srgbClr val="ECEFF1"/>
                          </a:solidFill>
                          <a:latin typeface="Roboto Mono"/>
                          <a:ea typeface="Roboto Mono"/>
                          <a:cs typeface="Roboto Mono"/>
                          <a:sym typeface="Roboto Mono"/>
                        </a:rPr>
                        <a:t>    </a:t>
                      </a:r>
                      <a:r>
                        <a:rPr lang="en" sz="1650">
                          <a:solidFill>
                            <a:srgbClr val="4DD0E1"/>
                          </a:solidFill>
                          <a:latin typeface="Roboto Mono"/>
                          <a:ea typeface="Roboto Mono"/>
                          <a:cs typeface="Roboto Mono"/>
                          <a:sym typeface="Roboto Mono"/>
                        </a:rPr>
                        <a:t>print</a:t>
                      </a:r>
                      <a:r>
                        <a:rPr lang="en" sz="1650">
                          <a:solidFill>
                            <a:srgbClr val="ECEFF1"/>
                          </a:solidFill>
                          <a:latin typeface="Roboto Mono"/>
                          <a:ea typeface="Roboto Mono"/>
                          <a:cs typeface="Roboto Mono"/>
                          <a:sym typeface="Roboto Mono"/>
                        </a:rPr>
                        <a:t>(i)</a:t>
                      </a:r>
                      <a:endParaRPr sz="1650">
                        <a:solidFill>
                          <a:srgbClr val="CE93D8"/>
                        </a:solidFill>
                        <a:latin typeface="Roboto Mono"/>
                        <a:ea typeface="Roboto Mono"/>
                        <a:cs typeface="Roboto Mono"/>
                        <a:sym typeface="Roboto Mono"/>
                      </a:endParaRPr>
                    </a:p>
                  </a:txBody>
                  <a:tcPr marT="91425" marB="91425" marR="91425" marL="91425">
                    <a:solidFill>
                      <a:srgbClr val="212121"/>
                    </a:solidFill>
                  </a:tcPr>
                </a:tc>
              </a:tr>
            </a:tbl>
          </a:graphicData>
        </a:graphic>
      </p:graphicFrame>
      <p:sp>
        <p:nvSpPr>
          <p:cNvPr id="179" name="Google Shape;179;p25"/>
          <p:cNvSpPr txBox="1"/>
          <p:nvPr/>
        </p:nvSpPr>
        <p:spPr>
          <a:xfrm>
            <a:off x="3419275" y="957000"/>
            <a:ext cx="3415500" cy="73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Roboto Mono"/>
                <a:ea typeface="Roboto Mono"/>
                <a:cs typeface="Roboto Mono"/>
                <a:sym typeface="Roboto Mono"/>
              </a:rPr>
              <a:t>[0, 1, 2, 3, 4]</a:t>
            </a:r>
            <a:endParaRPr b="0" i="0" sz="1800" u="none" cap="none" strike="noStrike">
              <a:solidFill>
                <a:schemeClr val="dk1"/>
              </a:solidFill>
              <a:latin typeface="Roboto Mono"/>
              <a:ea typeface="Roboto Mono"/>
              <a:cs typeface="Roboto Mono"/>
              <a:sym typeface="Roboto Mono"/>
            </a:endParaRPr>
          </a:p>
        </p:txBody>
      </p:sp>
      <p:sp>
        <p:nvSpPr>
          <p:cNvPr id="180" name="Google Shape;180;p25"/>
          <p:cNvSpPr txBox="1"/>
          <p:nvPr>
            <p:ph type="title"/>
          </p:nvPr>
        </p:nvSpPr>
        <p:spPr>
          <a:xfrm>
            <a:off x="5826000" y="2136650"/>
            <a:ext cx="2046300" cy="2341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solidFill>
                  <a:schemeClr val="dk2"/>
                </a:solidFill>
                <a:latin typeface="Roboto Mono"/>
                <a:ea typeface="Roboto Mono"/>
                <a:cs typeface="Roboto Mono"/>
                <a:sym typeface="Roboto Mono"/>
              </a:rPr>
              <a:t>&gt; </a:t>
            </a:r>
            <a:r>
              <a:rPr lang="en" sz="2400">
                <a:latin typeface="Roboto Mono"/>
                <a:ea typeface="Roboto Mono"/>
                <a:cs typeface="Roboto Mono"/>
                <a:sym typeface="Roboto Mono"/>
              </a:rPr>
              <a:t>0</a:t>
            </a:r>
            <a:endParaRPr>
              <a:latin typeface="Roboto Mono"/>
              <a:ea typeface="Roboto Mono"/>
              <a:cs typeface="Roboto Mono"/>
              <a:sym typeface="Roboto Mono"/>
            </a:endParaRPr>
          </a:p>
          <a:p>
            <a:pPr indent="0" lvl="0" marL="0" rtl="0" algn="l">
              <a:spcBef>
                <a:spcPts val="0"/>
              </a:spcBef>
              <a:spcAft>
                <a:spcPts val="0"/>
              </a:spcAft>
              <a:buSzPts val="3600"/>
              <a:buNone/>
            </a:pPr>
            <a:r>
              <a:rPr lang="en">
                <a:solidFill>
                  <a:schemeClr val="dk2"/>
                </a:solidFill>
                <a:latin typeface="Roboto Mono"/>
                <a:ea typeface="Roboto Mono"/>
                <a:cs typeface="Roboto Mono"/>
                <a:sym typeface="Roboto Mono"/>
              </a:rPr>
              <a:t>&gt; </a:t>
            </a:r>
            <a:r>
              <a:rPr lang="en">
                <a:latin typeface="Roboto Mono"/>
                <a:ea typeface="Roboto Mono"/>
                <a:cs typeface="Roboto Mono"/>
                <a:sym typeface="Roboto Mono"/>
              </a:rPr>
              <a:t>1</a:t>
            </a:r>
            <a:endParaRPr>
              <a:latin typeface="Roboto Mono"/>
              <a:ea typeface="Roboto Mono"/>
              <a:cs typeface="Roboto Mono"/>
              <a:sym typeface="Roboto Mono"/>
            </a:endParaRPr>
          </a:p>
          <a:p>
            <a:pPr indent="0" lvl="0" marL="0" rtl="0" algn="l">
              <a:spcBef>
                <a:spcPts val="0"/>
              </a:spcBef>
              <a:spcAft>
                <a:spcPts val="0"/>
              </a:spcAft>
              <a:buSzPts val="3600"/>
              <a:buNone/>
            </a:pPr>
            <a:r>
              <a:rPr lang="en">
                <a:solidFill>
                  <a:schemeClr val="dk2"/>
                </a:solidFill>
                <a:latin typeface="Roboto Mono"/>
                <a:ea typeface="Roboto Mono"/>
                <a:cs typeface="Roboto Mono"/>
                <a:sym typeface="Roboto Mono"/>
              </a:rPr>
              <a:t>&gt; </a:t>
            </a:r>
            <a:r>
              <a:rPr lang="en">
                <a:latin typeface="Roboto Mono"/>
                <a:ea typeface="Roboto Mono"/>
                <a:cs typeface="Roboto Mono"/>
                <a:sym typeface="Roboto Mono"/>
              </a:rPr>
              <a:t>2</a:t>
            </a:r>
            <a:endParaRPr>
              <a:latin typeface="Roboto Mono"/>
              <a:ea typeface="Roboto Mono"/>
              <a:cs typeface="Roboto Mono"/>
              <a:sym typeface="Roboto Mono"/>
            </a:endParaRPr>
          </a:p>
          <a:p>
            <a:pPr indent="0" lvl="0" marL="0" rtl="0" algn="l">
              <a:spcBef>
                <a:spcPts val="0"/>
              </a:spcBef>
              <a:spcAft>
                <a:spcPts val="0"/>
              </a:spcAft>
              <a:buSzPts val="3600"/>
              <a:buNone/>
            </a:pPr>
            <a:r>
              <a:rPr lang="en">
                <a:solidFill>
                  <a:schemeClr val="dk2"/>
                </a:solidFill>
                <a:latin typeface="Roboto Mono"/>
                <a:ea typeface="Roboto Mono"/>
                <a:cs typeface="Roboto Mono"/>
                <a:sym typeface="Roboto Mono"/>
              </a:rPr>
              <a:t>&gt; </a:t>
            </a:r>
            <a:r>
              <a:rPr lang="en">
                <a:latin typeface="Roboto Mono"/>
                <a:ea typeface="Roboto Mono"/>
                <a:cs typeface="Roboto Mono"/>
                <a:sym typeface="Roboto Mono"/>
              </a:rPr>
              <a:t>3</a:t>
            </a:r>
            <a:endParaRPr>
              <a:latin typeface="Roboto Mono"/>
              <a:ea typeface="Roboto Mono"/>
              <a:cs typeface="Roboto Mono"/>
              <a:sym typeface="Roboto Mono"/>
            </a:endParaRPr>
          </a:p>
          <a:p>
            <a:pPr indent="0" lvl="0" marL="0" rtl="0" algn="l">
              <a:spcBef>
                <a:spcPts val="0"/>
              </a:spcBef>
              <a:spcAft>
                <a:spcPts val="0"/>
              </a:spcAft>
              <a:buSzPts val="3600"/>
              <a:buNone/>
            </a:pPr>
            <a:r>
              <a:rPr lang="en">
                <a:solidFill>
                  <a:schemeClr val="dk2"/>
                </a:solidFill>
                <a:latin typeface="Roboto Mono"/>
                <a:ea typeface="Roboto Mono"/>
                <a:cs typeface="Roboto Mono"/>
                <a:sym typeface="Roboto Mono"/>
              </a:rPr>
              <a:t>&gt; </a:t>
            </a:r>
            <a:r>
              <a:rPr lang="en">
                <a:latin typeface="Roboto Mono"/>
                <a:ea typeface="Roboto Mono"/>
                <a:cs typeface="Roboto Mono"/>
                <a:sym typeface="Roboto Mono"/>
              </a:rPr>
              <a:t>4</a:t>
            </a:r>
            <a:endParaRPr>
              <a:latin typeface="Roboto Mono"/>
              <a:ea typeface="Roboto Mono"/>
              <a:cs typeface="Roboto Mono"/>
              <a:sym typeface="Roboto Mono"/>
            </a:endParaRPr>
          </a:p>
        </p:txBody>
      </p:sp>
      <p:grpSp>
        <p:nvGrpSpPr>
          <p:cNvPr id="181" name="Google Shape;181;p25"/>
          <p:cNvGrpSpPr/>
          <p:nvPr/>
        </p:nvGrpSpPr>
        <p:grpSpPr>
          <a:xfrm>
            <a:off x="5145425" y="1409225"/>
            <a:ext cx="513600" cy="828400"/>
            <a:chOff x="3530100" y="952025"/>
            <a:chExt cx="513600" cy="828400"/>
          </a:xfrm>
        </p:grpSpPr>
        <p:cxnSp>
          <p:nvCxnSpPr>
            <p:cNvPr id="182" name="Google Shape;182;p25"/>
            <p:cNvCxnSpPr/>
            <p:nvPr/>
          </p:nvCxnSpPr>
          <p:spPr>
            <a:xfrm rot="10800000">
              <a:off x="3786900" y="952025"/>
              <a:ext cx="0" cy="383700"/>
            </a:xfrm>
            <a:prstGeom prst="straightConnector1">
              <a:avLst/>
            </a:prstGeom>
            <a:noFill/>
            <a:ln cap="flat" cmpd="sng" w="28575">
              <a:solidFill>
                <a:srgbClr val="FFD966"/>
              </a:solidFill>
              <a:prstDash val="dash"/>
              <a:round/>
              <a:headEnd len="sm" w="sm" type="none"/>
              <a:tailEnd len="med" w="med" type="stealth"/>
            </a:ln>
          </p:spPr>
        </p:cxnSp>
        <p:sp>
          <p:nvSpPr>
            <p:cNvPr id="183" name="Google Shape;183;p25"/>
            <p:cNvSpPr txBox="1"/>
            <p:nvPr/>
          </p:nvSpPr>
          <p:spPr>
            <a:xfrm>
              <a:off x="3530100" y="1396725"/>
              <a:ext cx="513600" cy="383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 sz="1800">
                  <a:solidFill>
                    <a:schemeClr val="dk1"/>
                  </a:solidFill>
                  <a:latin typeface="Roboto Mono"/>
                  <a:ea typeface="Roboto Mono"/>
                  <a:cs typeface="Roboto Mono"/>
                  <a:sym typeface="Roboto Mono"/>
                </a:rPr>
                <a:t>i</a:t>
              </a:r>
              <a:endParaRPr b="0" i="0" sz="1800" u="none" cap="none" strike="noStrike">
                <a:solidFill>
                  <a:schemeClr val="dk1"/>
                </a:solidFill>
                <a:latin typeface="Roboto Mono"/>
                <a:ea typeface="Roboto Mono"/>
                <a:cs typeface="Roboto Mono"/>
                <a:sym typeface="Roboto Mono"/>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Range</a:t>
            </a:r>
            <a:endParaRPr/>
          </a:p>
        </p:txBody>
      </p:sp>
      <p:sp>
        <p:nvSpPr>
          <p:cNvPr id="189" name="Google Shape;189;p2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Let’s see it in action...side by side</a:t>
            </a:r>
            <a:endParaRPr/>
          </a:p>
        </p:txBody>
      </p:sp>
      <p:graphicFrame>
        <p:nvGraphicFramePr>
          <p:cNvPr id="190" name="Google Shape;190;p26"/>
          <p:cNvGraphicFramePr/>
          <p:nvPr/>
        </p:nvGraphicFramePr>
        <p:xfrm>
          <a:off x="4667200" y="1786575"/>
          <a:ext cx="3000000" cy="3000000"/>
        </p:xfrm>
        <a:graphic>
          <a:graphicData uri="http://schemas.openxmlformats.org/drawingml/2006/table">
            <a:tbl>
              <a:tblPr>
                <a:noFill/>
                <a:tableStyleId>{071A71E8-A8EA-4859-8AF5-58AA832D9AFA}</a:tableStyleId>
              </a:tblPr>
              <a:tblGrid>
                <a:gridCol w="3836975"/>
              </a:tblGrid>
              <a:tr h="538500">
                <a:tc>
                  <a:txBody>
                    <a:bodyPr/>
                    <a:lstStyle/>
                    <a:p>
                      <a:pPr indent="0" lvl="0" marL="0" rtl="0" algn="l">
                        <a:lnSpc>
                          <a:spcPct val="150000"/>
                        </a:lnSpc>
                        <a:spcBef>
                          <a:spcPts val="0"/>
                        </a:spcBef>
                        <a:spcAft>
                          <a:spcPts val="0"/>
                        </a:spcAft>
                        <a:buNone/>
                      </a:pPr>
                      <a:r>
                        <a:rPr lang="en" sz="1650">
                          <a:solidFill>
                            <a:srgbClr val="4DD0E1"/>
                          </a:solidFill>
                          <a:latin typeface="Roboto Mono"/>
                          <a:ea typeface="Roboto Mono"/>
                          <a:cs typeface="Roboto Mono"/>
                          <a:sym typeface="Roboto Mono"/>
                        </a:rPr>
                        <a:t>for</a:t>
                      </a:r>
                      <a:r>
                        <a:rPr lang="en" sz="1650">
                          <a:solidFill>
                            <a:srgbClr val="ECEFF1"/>
                          </a:solidFill>
                          <a:latin typeface="Roboto Mono"/>
                          <a:ea typeface="Roboto Mono"/>
                          <a:cs typeface="Roboto Mono"/>
                          <a:sym typeface="Roboto Mono"/>
                        </a:rPr>
                        <a:t> i </a:t>
                      </a:r>
                      <a:r>
                        <a:rPr lang="en" sz="1650">
                          <a:solidFill>
                            <a:srgbClr val="4DD0E1"/>
                          </a:solidFill>
                          <a:latin typeface="Roboto Mono"/>
                          <a:ea typeface="Roboto Mono"/>
                          <a:cs typeface="Roboto Mono"/>
                          <a:sym typeface="Roboto Mono"/>
                        </a:rPr>
                        <a:t>in</a:t>
                      </a:r>
                      <a:r>
                        <a:rPr lang="en" sz="1650">
                          <a:solidFill>
                            <a:srgbClr val="ECEFF1"/>
                          </a:solidFill>
                          <a:latin typeface="Roboto Mono"/>
                          <a:ea typeface="Roboto Mono"/>
                          <a:cs typeface="Roboto Mono"/>
                          <a:sym typeface="Roboto Mono"/>
                        </a:rPr>
                        <a:t> </a:t>
                      </a:r>
                      <a:r>
                        <a:rPr lang="en" sz="1650">
                          <a:solidFill>
                            <a:srgbClr val="CE93D8"/>
                          </a:solidFill>
                          <a:latin typeface="Roboto Mono"/>
                          <a:ea typeface="Roboto Mono"/>
                          <a:cs typeface="Roboto Mono"/>
                          <a:sym typeface="Roboto Mono"/>
                        </a:rPr>
                        <a:t>range</a:t>
                      </a:r>
                      <a:r>
                        <a:rPr lang="en" sz="1650">
                          <a:solidFill>
                            <a:srgbClr val="ECEFF1"/>
                          </a:solidFill>
                          <a:latin typeface="Roboto Mono"/>
                          <a:ea typeface="Roboto Mono"/>
                          <a:cs typeface="Roboto Mono"/>
                          <a:sym typeface="Roboto Mono"/>
                        </a:rPr>
                        <a:t>(</a:t>
                      </a:r>
                      <a:r>
                        <a:rPr lang="en" sz="1650">
                          <a:solidFill>
                            <a:srgbClr val="FBC02D"/>
                          </a:solidFill>
                          <a:latin typeface="Roboto Mono"/>
                          <a:ea typeface="Roboto Mono"/>
                          <a:cs typeface="Roboto Mono"/>
                          <a:sym typeface="Roboto Mono"/>
                        </a:rPr>
                        <a:t>3</a:t>
                      </a:r>
                      <a:r>
                        <a:rPr lang="en" sz="1650">
                          <a:solidFill>
                            <a:srgbClr val="ECEFF1"/>
                          </a:solidFill>
                          <a:latin typeface="Roboto Mono"/>
                          <a:ea typeface="Roboto Mono"/>
                          <a:cs typeface="Roboto Mono"/>
                          <a:sym typeface="Roboto Mono"/>
                        </a:rPr>
                        <a:t>):</a:t>
                      </a:r>
                      <a:endParaRPr sz="1650">
                        <a:solidFill>
                          <a:srgbClr val="ECEFF1"/>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650">
                          <a:solidFill>
                            <a:srgbClr val="ECEFF1"/>
                          </a:solidFill>
                          <a:latin typeface="Roboto Mono"/>
                          <a:ea typeface="Roboto Mono"/>
                          <a:cs typeface="Roboto Mono"/>
                          <a:sym typeface="Roboto Mono"/>
                        </a:rPr>
                        <a:t>    </a:t>
                      </a:r>
                      <a:r>
                        <a:rPr lang="en" sz="1650">
                          <a:solidFill>
                            <a:srgbClr val="4DD0E1"/>
                          </a:solidFill>
                          <a:latin typeface="Roboto Mono"/>
                          <a:ea typeface="Roboto Mono"/>
                          <a:cs typeface="Roboto Mono"/>
                          <a:sym typeface="Roboto Mono"/>
                        </a:rPr>
                        <a:t>print</a:t>
                      </a:r>
                      <a:r>
                        <a:rPr lang="en" sz="1650">
                          <a:solidFill>
                            <a:srgbClr val="ECEFF1"/>
                          </a:solidFill>
                          <a:latin typeface="Roboto Mono"/>
                          <a:ea typeface="Roboto Mono"/>
                          <a:cs typeface="Roboto Mono"/>
                          <a:sym typeface="Roboto Mono"/>
                        </a:rPr>
                        <a:t>(</a:t>
                      </a:r>
                      <a:r>
                        <a:rPr lang="en" sz="1650">
                          <a:solidFill>
                            <a:srgbClr val="9CCC65"/>
                          </a:solidFill>
                          <a:latin typeface="Roboto Mono"/>
                          <a:ea typeface="Roboto Mono"/>
                          <a:cs typeface="Roboto Mono"/>
                          <a:sym typeface="Roboto Mono"/>
                        </a:rPr>
                        <a:t>"Hello world"</a:t>
                      </a:r>
                      <a:r>
                        <a:rPr lang="en" sz="1650">
                          <a:solidFill>
                            <a:srgbClr val="ECEFF1"/>
                          </a:solidFill>
                          <a:latin typeface="Roboto Mono"/>
                          <a:ea typeface="Roboto Mono"/>
                          <a:cs typeface="Roboto Mono"/>
                          <a:sym typeface="Roboto Mono"/>
                        </a:rPr>
                        <a:t>)</a:t>
                      </a:r>
                      <a:endParaRPr sz="1650">
                        <a:solidFill>
                          <a:srgbClr val="CE93D8"/>
                        </a:solidFill>
                        <a:latin typeface="Roboto Mono"/>
                        <a:ea typeface="Roboto Mono"/>
                        <a:cs typeface="Roboto Mono"/>
                        <a:sym typeface="Roboto Mono"/>
                      </a:endParaRPr>
                    </a:p>
                  </a:txBody>
                  <a:tcPr marT="91425" marB="91425" marR="91425" marL="91425">
                    <a:solidFill>
                      <a:srgbClr val="212121"/>
                    </a:solidFill>
                  </a:tcPr>
                </a:tc>
              </a:tr>
            </a:tbl>
          </a:graphicData>
        </a:graphic>
      </p:graphicFrame>
      <p:graphicFrame>
        <p:nvGraphicFramePr>
          <p:cNvPr id="191" name="Google Shape;191;p26"/>
          <p:cNvGraphicFramePr/>
          <p:nvPr/>
        </p:nvGraphicFramePr>
        <p:xfrm>
          <a:off x="526088" y="1581700"/>
          <a:ext cx="3000000" cy="3000000"/>
        </p:xfrm>
        <a:graphic>
          <a:graphicData uri="http://schemas.openxmlformats.org/drawingml/2006/table">
            <a:tbl>
              <a:tblPr>
                <a:noFill/>
                <a:tableStyleId>{071A71E8-A8EA-4859-8AF5-58AA832D9AFA}</a:tableStyleId>
              </a:tblPr>
              <a:tblGrid>
                <a:gridCol w="2874525"/>
              </a:tblGrid>
              <a:tr h="1312825">
                <a:tc>
                  <a:txBody>
                    <a:bodyPr/>
                    <a:lstStyle/>
                    <a:p>
                      <a:pPr indent="0" lvl="0" marL="0" rtl="0" algn="l">
                        <a:lnSpc>
                          <a:spcPct val="150000"/>
                        </a:lnSpc>
                        <a:spcBef>
                          <a:spcPts val="0"/>
                        </a:spcBef>
                        <a:spcAft>
                          <a:spcPts val="0"/>
                        </a:spcAft>
                        <a:buNone/>
                      </a:pPr>
                      <a:r>
                        <a:rPr lang="en" sz="1650">
                          <a:solidFill>
                            <a:srgbClr val="4DD0E1"/>
                          </a:solidFill>
                          <a:latin typeface="Roboto Mono"/>
                          <a:ea typeface="Roboto Mono"/>
                          <a:cs typeface="Roboto Mono"/>
                          <a:sym typeface="Roboto Mono"/>
                        </a:rPr>
                        <a:t>print</a:t>
                      </a:r>
                      <a:r>
                        <a:rPr lang="en" sz="1650">
                          <a:solidFill>
                            <a:srgbClr val="ECEFF1"/>
                          </a:solidFill>
                          <a:latin typeface="Roboto Mono"/>
                          <a:ea typeface="Roboto Mono"/>
                          <a:cs typeface="Roboto Mono"/>
                          <a:sym typeface="Roboto Mono"/>
                        </a:rPr>
                        <a:t>(</a:t>
                      </a:r>
                      <a:r>
                        <a:rPr lang="en" sz="1650">
                          <a:solidFill>
                            <a:srgbClr val="9CCC65"/>
                          </a:solidFill>
                          <a:latin typeface="Roboto Mono"/>
                          <a:ea typeface="Roboto Mono"/>
                          <a:cs typeface="Roboto Mono"/>
                          <a:sym typeface="Roboto Mono"/>
                        </a:rPr>
                        <a:t>"Hello world"</a:t>
                      </a:r>
                      <a:r>
                        <a:rPr lang="en" sz="1650">
                          <a:solidFill>
                            <a:srgbClr val="ECEFF1"/>
                          </a:solidFill>
                          <a:latin typeface="Roboto Mono"/>
                          <a:ea typeface="Roboto Mono"/>
                          <a:cs typeface="Roboto Mono"/>
                          <a:sym typeface="Roboto Mono"/>
                        </a:rPr>
                        <a:t>)</a:t>
                      </a:r>
                      <a:endParaRPr sz="1650">
                        <a:solidFill>
                          <a:srgbClr val="ECEFF1"/>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650">
                          <a:solidFill>
                            <a:srgbClr val="4DD0E1"/>
                          </a:solidFill>
                          <a:latin typeface="Roboto Mono"/>
                          <a:ea typeface="Roboto Mono"/>
                          <a:cs typeface="Roboto Mono"/>
                          <a:sym typeface="Roboto Mono"/>
                        </a:rPr>
                        <a:t>print</a:t>
                      </a:r>
                      <a:r>
                        <a:rPr lang="en" sz="1650">
                          <a:solidFill>
                            <a:srgbClr val="ECEFF1"/>
                          </a:solidFill>
                          <a:latin typeface="Roboto Mono"/>
                          <a:ea typeface="Roboto Mono"/>
                          <a:cs typeface="Roboto Mono"/>
                          <a:sym typeface="Roboto Mono"/>
                        </a:rPr>
                        <a:t>(</a:t>
                      </a:r>
                      <a:r>
                        <a:rPr lang="en" sz="1650">
                          <a:solidFill>
                            <a:srgbClr val="9CCC65"/>
                          </a:solidFill>
                          <a:latin typeface="Roboto Mono"/>
                          <a:ea typeface="Roboto Mono"/>
                          <a:cs typeface="Roboto Mono"/>
                          <a:sym typeface="Roboto Mono"/>
                        </a:rPr>
                        <a:t>"Hello world"</a:t>
                      </a:r>
                      <a:r>
                        <a:rPr lang="en" sz="1650">
                          <a:solidFill>
                            <a:srgbClr val="ECEFF1"/>
                          </a:solidFill>
                          <a:latin typeface="Roboto Mono"/>
                          <a:ea typeface="Roboto Mono"/>
                          <a:cs typeface="Roboto Mono"/>
                          <a:sym typeface="Roboto Mono"/>
                        </a:rPr>
                        <a:t>)</a:t>
                      </a:r>
                      <a:endParaRPr sz="1650">
                        <a:solidFill>
                          <a:srgbClr val="ECEFF1"/>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650">
                          <a:solidFill>
                            <a:srgbClr val="4DD0E1"/>
                          </a:solidFill>
                          <a:latin typeface="Roboto Mono"/>
                          <a:ea typeface="Roboto Mono"/>
                          <a:cs typeface="Roboto Mono"/>
                          <a:sym typeface="Roboto Mono"/>
                        </a:rPr>
                        <a:t>print</a:t>
                      </a:r>
                      <a:r>
                        <a:rPr lang="en" sz="1650">
                          <a:solidFill>
                            <a:srgbClr val="ECEFF1"/>
                          </a:solidFill>
                          <a:latin typeface="Roboto Mono"/>
                          <a:ea typeface="Roboto Mono"/>
                          <a:cs typeface="Roboto Mono"/>
                          <a:sym typeface="Roboto Mono"/>
                        </a:rPr>
                        <a:t>(</a:t>
                      </a:r>
                      <a:r>
                        <a:rPr lang="en" sz="1650">
                          <a:solidFill>
                            <a:srgbClr val="9CCC65"/>
                          </a:solidFill>
                          <a:latin typeface="Roboto Mono"/>
                          <a:ea typeface="Roboto Mono"/>
                          <a:cs typeface="Roboto Mono"/>
                          <a:sym typeface="Roboto Mono"/>
                        </a:rPr>
                        <a:t>"Hello world"</a:t>
                      </a:r>
                      <a:r>
                        <a:rPr lang="en" sz="1650">
                          <a:solidFill>
                            <a:srgbClr val="ECEFF1"/>
                          </a:solidFill>
                          <a:latin typeface="Roboto Mono"/>
                          <a:ea typeface="Roboto Mono"/>
                          <a:cs typeface="Roboto Mono"/>
                          <a:sym typeface="Roboto Mono"/>
                        </a:rPr>
                        <a:t>)</a:t>
                      </a:r>
                      <a:endParaRPr sz="1650">
                        <a:solidFill>
                          <a:srgbClr val="ECEFF1"/>
                        </a:solidFill>
                        <a:latin typeface="Roboto Mono"/>
                        <a:ea typeface="Roboto Mono"/>
                        <a:cs typeface="Roboto Mono"/>
                        <a:sym typeface="Roboto Mono"/>
                      </a:endParaRPr>
                    </a:p>
                  </a:txBody>
                  <a:tcPr marT="91425" marB="91425" marR="91425" marL="91425">
                    <a:solidFill>
                      <a:srgbClr val="212121"/>
                    </a:solidFill>
                  </a:tcPr>
                </a:tc>
              </a:tr>
            </a:tbl>
          </a:graphicData>
        </a:graphic>
      </p:graphicFrame>
      <p:sp>
        <p:nvSpPr>
          <p:cNvPr id="192" name="Google Shape;192;p26"/>
          <p:cNvSpPr/>
          <p:nvPr/>
        </p:nvSpPr>
        <p:spPr>
          <a:xfrm>
            <a:off x="3505650" y="1889450"/>
            <a:ext cx="1052700" cy="585900"/>
          </a:xfrm>
          <a:prstGeom prst="rightArrow">
            <a:avLst>
              <a:gd fmla="val 50000" name="adj1"/>
              <a:gd fmla="val 500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6"/>
          <p:cNvSpPr txBox="1"/>
          <p:nvPr/>
        </p:nvSpPr>
        <p:spPr>
          <a:xfrm>
            <a:off x="5729938" y="1321975"/>
            <a:ext cx="171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(range(3) == [0,1,2])</a:t>
            </a:r>
            <a:endParaRPr>
              <a:latin typeface="Calibri"/>
              <a:ea typeface="Calibri"/>
              <a:cs typeface="Calibri"/>
              <a:sym typeface="Calibri"/>
            </a:endParaRPr>
          </a:p>
        </p:txBody>
      </p:sp>
      <p:sp>
        <p:nvSpPr>
          <p:cNvPr id="194" name="Google Shape;194;p26"/>
          <p:cNvSpPr txBox="1"/>
          <p:nvPr/>
        </p:nvSpPr>
        <p:spPr>
          <a:xfrm>
            <a:off x="103200" y="3909900"/>
            <a:ext cx="8937600" cy="8004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Notice: you don’t have to use the variable if you don’t need it! You can use the range to control how many times the body is executed.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Sequence</a:t>
            </a:r>
            <a:endParaRPr/>
          </a:p>
        </p:txBody>
      </p:sp>
      <p:sp>
        <p:nvSpPr>
          <p:cNvPr id="200" name="Google Shape;200;p2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`range`s are not the only kind of sequence...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Where else have you heard “sequence” before in this class?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Sequence</a:t>
            </a:r>
            <a:endParaRPr/>
          </a:p>
        </p:txBody>
      </p:sp>
      <p:sp>
        <p:nvSpPr>
          <p:cNvPr id="206" name="Google Shape;206;p2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Where else have you heard “sequence” before in this class?</a:t>
            </a:r>
            <a:endParaRPr/>
          </a:p>
        </p:txBody>
      </p:sp>
      <p:pic>
        <p:nvPicPr>
          <p:cNvPr id="207" name="Google Shape;207;p28"/>
          <p:cNvPicPr preferRelativeResize="0"/>
          <p:nvPr/>
        </p:nvPicPr>
        <p:blipFill>
          <a:blip r:embed="rId3">
            <a:alphaModFix/>
          </a:blip>
          <a:stretch>
            <a:fillRect/>
          </a:stretch>
        </p:blipFill>
        <p:spPr>
          <a:xfrm>
            <a:off x="1339425" y="1146550"/>
            <a:ext cx="6465150" cy="3694375"/>
          </a:xfrm>
          <a:prstGeom prst="rect">
            <a:avLst/>
          </a:prstGeom>
          <a:noFill/>
          <a:ln>
            <a:noFill/>
          </a:ln>
        </p:spPr>
      </p:pic>
      <p:sp>
        <p:nvSpPr>
          <p:cNvPr id="208" name="Google Shape;208;p28"/>
          <p:cNvSpPr/>
          <p:nvPr/>
        </p:nvSpPr>
        <p:spPr>
          <a:xfrm>
            <a:off x="1596850" y="1815350"/>
            <a:ext cx="3235800" cy="453900"/>
          </a:xfrm>
          <a:prstGeom prst="ellipse">
            <a:avLst/>
          </a:prstGeom>
          <a:noFill/>
          <a:ln cap="flat" cmpd="sng" w="19050">
            <a:solidFill>
              <a:srgbClr val="FBC02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11"/>
          <p:cNvSpPr txBox="1"/>
          <p:nvPr>
            <p:ph type="title"/>
          </p:nvPr>
        </p:nvSpPr>
        <p:spPr>
          <a:xfrm>
            <a:off x="525150" y="2082650"/>
            <a:ext cx="8093700" cy="93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Loops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Sequence</a:t>
            </a:r>
            <a:endParaRPr/>
          </a:p>
        </p:txBody>
      </p:sp>
      <p:sp>
        <p:nvSpPr>
          <p:cNvPr id="214" name="Google Shape;214;p29"/>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Strings are a sequence of </a:t>
            </a:r>
            <a:r>
              <a:rPr i="1" lang="en"/>
              <a:t>characters</a:t>
            </a:r>
            <a:r>
              <a:rPr lang="en"/>
              <a:t>!</a:t>
            </a:r>
            <a:endParaRPr/>
          </a:p>
        </p:txBody>
      </p:sp>
      <p:graphicFrame>
        <p:nvGraphicFramePr>
          <p:cNvPr id="215" name="Google Shape;215;p29"/>
          <p:cNvGraphicFramePr/>
          <p:nvPr/>
        </p:nvGraphicFramePr>
        <p:xfrm>
          <a:off x="820888" y="2000775"/>
          <a:ext cx="3000000" cy="3000000"/>
        </p:xfrm>
        <a:graphic>
          <a:graphicData uri="http://schemas.openxmlformats.org/drawingml/2006/table">
            <a:tbl>
              <a:tblPr>
                <a:noFill/>
                <a:tableStyleId>{071A71E8-A8EA-4859-8AF5-58AA832D9AFA}</a:tableStyleId>
              </a:tblPr>
              <a:tblGrid>
                <a:gridCol w="3593275"/>
              </a:tblGrid>
              <a:tr h="1141925">
                <a:tc>
                  <a:txBody>
                    <a:bodyPr/>
                    <a:lstStyle/>
                    <a:p>
                      <a:pPr indent="0" lvl="0" marL="0" rtl="0" algn="l">
                        <a:lnSpc>
                          <a:spcPct val="150000"/>
                        </a:lnSpc>
                        <a:spcBef>
                          <a:spcPts val="0"/>
                        </a:spcBef>
                        <a:spcAft>
                          <a:spcPts val="0"/>
                        </a:spcAft>
                        <a:buNone/>
                      </a:pPr>
                      <a:r>
                        <a:rPr lang="en" sz="2000">
                          <a:solidFill>
                            <a:srgbClr val="4DD0E1"/>
                          </a:solidFill>
                          <a:latin typeface="Roboto Mono"/>
                          <a:ea typeface="Roboto Mono"/>
                          <a:cs typeface="Roboto Mono"/>
                          <a:sym typeface="Roboto Mono"/>
                        </a:rPr>
                        <a:t>for</a:t>
                      </a:r>
                      <a:r>
                        <a:rPr lang="en" sz="2000">
                          <a:solidFill>
                            <a:srgbClr val="ECEFF1"/>
                          </a:solidFill>
                          <a:latin typeface="Roboto Mono"/>
                          <a:ea typeface="Roboto Mono"/>
                          <a:cs typeface="Roboto Mono"/>
                          <a:sym typeface="Roboto Mono"/>
                        </a:rPr>
                        <a:t> char </a:t>
                      </a:r>
                      <a:r>
                        <a:rPr lang="en" sz="2000">
                          <a:solidFill>
                            <a:srgbClr val="4DD0E1"/>
                          </a:solidFill>
                          <a:latin typeface="Roboto Mono"/>
                          <a:ea typeface="Roboto Mono"/>
                          <a:cs typeface="Roboto Mono"/>
                          <a:sym typeface="Roboto Mono"/>
                        </a:rPr>
                        <a:t>in</a:t>
                      </a:r>
                      <a:r>
                        <a:rPr lang="en" sz="2000">
                          <a:solidFill>
                            <a:srgbClr val="ECEFF1"/>
                          </a:solidFill>
                          <a:latin typeface="Roboto Mono"/>
                          <a:ea typeface="Roboto Mono"/>
                          <a:cs typeface="Roboto Mono"/>
                          <a:sym typeface="Roboto Mono"/>
                        </a:rPr>
                        <a:t> </a:t>
                      </a:r>
                      <a:r>
                        <a:rPr lang="en" sz="2000">
                          <a:solidFill>
                            <a:srgbClr val="9CCC65"/>
                          </a:solidFill>
                          <a:latin typeface="Roboto Mono"/>
                          <a:ea typeface="Roboto Mono"/>
                          <a:cs typeface="Roboto Mono"/>
                          <a:sym typeface="Roboto Mono"/>
                        </a:rPr>
                        <a:t>"Howard"</a:t>
                      </a:r>
                      <a:r>
                        <a:rPr lang="en" sz="2000">
                          <a:solidFill>
                            <a:srgbClr val="ECEFF1"/>
                          </a:solidFill>
                          <a:latin typeface="Roboto Mono"/>
                          <a:ea typeface="Roboto Mono"/>
                          <a:cs typeface="Roboto Mono"/>
                          <a:sym typeface="Roboto Mono"/>
                        </a:rPr>
                        <a:t>:</a:t>
                      </a:r>
                      <a:endParaRPr sz="2000">
                        <a:solidFill>
                          <a:srgbClr val="ECEFF1"/>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2000">
                          <a:solidFill>
                            <a:srgbClr val="ECEFF1"/>
                          </a:solidFill>
                          <a:latin typeface="Roboto Mono"/>
                          <a:ea typeface="Roboto Mono"/>
                          <a:cs typeface="Roboto Mono"/>
                          <a:sym typeface="Roboto Mono"/>
                        </a:rPr>
                        <a:t>    </a:t>
                      </a:r>
                      <a:r>
                        <a:rPr lang="en" sz="2000">
                          <a:solidFill>
                            <a:srgbClr val="4DD0E1"/>
                          </a:solidFill>
                          <a:latin typeface="Roboto Mono"/>
                          <a:ea typeface="Roboto Mono"/>
                          <a:cs typeface="Roboto Mono"/>
                          <a:sym typeface="Roboto Mono"/>
                        </a:rPr>
                        <a:t>print</a:t>
                      </a:r>
                      <a:r>
                        <a:rPr lang="en" sz="2000">
                          <a:solidFill>
                            <a:srgbClr val="ECEFF1"/>
                          </a:solidFill>
                          <a:latin typeface="Roboto Mono"/>
                          <a:ea typeface="Roboto Mono"/>
                          <a:cs typeface="Roboto Mono"/>
                          <a:sym typeface="Roboto Mono"/>
                        </a:rPr>
                        <a:t>(char)</a:t>
                      </a:r>
                      <a:endParaRPr sz="2000">
                        <a:solidFill>
                          <a:srgbClr val="4DD0E1"/>
                        </a:solidFill>
                        <a:latin typeface="Roboto Mono"/>
                        <a:ea typeface="Roboto Mono"/>
                        <a:cs typeface="Roboto Mono"/>
                        <a:sym typeface="Roboto Mono"/>
                      </a:endParaRPr>
                    </a:p>
                  </a:txBody>
                  <a:tcPr marT="91425" marB="91425" marR="91425" marL="91425">
                    <a:solidFill>
                      <a:srgbClr val="212121"/>
                    </a:solidFill>
                  </a:tcPr>
                </a:tc>
              </a:tr>
            </a:tbl>
          </a:graphicData>
        </a:graphic>
      </p:graphicFrame>
      <p:sp>
        <p:nvSpPr>
          <p:cNvPr id="216" name="Google Shape;216;p29"/>
          <p:cNvSpPr txBox="1"/>
          <p:nvPr>
            <p:ph type="title"/>
          </p:nvPr>
        </p:nvSpPr>
        <p:spPr>
          <a:xfrm>
            <a:off x="5918450" y="1400850"/>
            <a:ext cx="2046300" cy="23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solidFill>
                  <a:schemeClr val="dk2"/>
                </a:solidFill>
                <a:latin typeface="Roboto Mono"/>
                <a:ea typeface="Roboto Mono"/>
                <a:cs typeface="Roboto Mono"/>
                <a:sym typeface="Roboto Mono"/>
              </a:rPr>
              <a:t>&gt; </a:t>
            </a:r>
            <a:r>
              <a:rPr lang="en">
                <a:solidFill>
                  <a:srgbClr val="8BC34A"/>
                </a:solidFill>
                <a:latin typeface="Roboto Mono"/>
                <a:ea typeface="Roboto Mono"/>
                <a:cs typeface="Roboto Mono"/>
                <a:sym typeface="Roboto Mono"/>
              </a:rPr>
              <a:t>H</a:t>
            </a:r>
            <a:endParaRPr sz="2400">
              <a:solidFill>
                <a:srgbClr val="8BC34A"/>
              </a:solidFill>
              <a:latin typeface="Roboto Mono"/>
              <a:ea typeface="Roboto Mono"/>
              <a:cs typeface="Roboto Mono"/>
              <a:sym typeface="Roboto Mono"/>
            </a:endParaRPr>
          </a:p>
          <a:p>
            <a:pPr indent="0" lvl="0" marL="0" rtl="0" algn="l">
              <a:lnSpc>
                <a:spcPct val="100000"/>
              </a:lnSpc>
              <a:spcBef>
                <a:spcPts val="0"/>
              </a:spcBef>
              <a:spcAft>
                <a:spcPts val="0"/>
              </a:spcAft>
              <a:buSzPts val="3600"/>
              <a:buNone/>
            </a:pPr>
            <a:r>
              <a:rPr lang="en" sz="2400">
                <a:solidFill>
                  <a:schemeClr val="dk2"/>
                </a:solidFill>
                <a:latin typeface="Roboto Mono"/>
                <a:ea typeface="Roboto Mono"/>
                <a:cs typeface="Roboto Mono"/>
                <a:sym typeface="Roboto Mono"/>
              </a:rPr>
              <a:t>&gt; </a:t>
            </a:r>
            <a:r>
              <a:rPr lang="en">
                <a:solidFill>
                  <a:srgbClr val="8BC34A"/>
                </a:solidFill>
                <a:latin typeface="Roboto Mono"/>
                <a:ea typeface="Roboto Mono"/>
                <a:cs typeface="Roboto Mono"/>
                <a:sym typeface="Roboto Mono"/>
              </a:rPr>
              <a:t>o</a:t>
            </a:r>
            <a:endParaRPr sz="2400">
              <a:latin typeface="Roboto Mono"/>
              <a:ea typeface="Roboto Mono"/>
              <a:cs typeface="Roboto Mono"/>
              <a:sym typeface="Roboto Mono"/>
            </a:endParaRPr>
          </a:p>
          <a:p>
            <a:pPr indent="0" lvl="0" marL="0" rtl="0" algn="l">
              <a:lnSpc>
                <a:spcPct val="100000"/>
              </a:lnSpc>
              <a:spcBef>
                <a:spcPts val="0"/>
              </a:spcBef>
              <a:spcAft>
                <a:spcPts val="0"/>
              </a:spcAft>
              <a:buSzPts val="3600"/>
              <a:buNone/>
            </a:pPr>
            <a:r>
              <a:rPr lang="en" sz="2400">
                <a:solidFill>
                  <a:schemeClr val="dk2"/>
                </a:solidFill>
                <a:latin typeface="Roboto Mono"/>
                <a:ea typeface="Roboto Mono"/>
                <a:cs typeface="Roboto Mono"/>
                <a:sym typeface="Roboto Mono"/>
              </a:rPr>
              <a:t>&gt; </a:t>
            </a:r>
            <a:r>
              <a:rPr lang="en">
                <a:solidFill>
                  <a:srgbClr val="8BC34A"/>
                </a:solidFill>
                <a:latin typeface="Roboto Mono"/>
                <a:ea typeface="Roboto Mono"/>
                <a:cs typeface="Roboto Mono"/>
                <a:sym typeface="Roboto Mono"/>
              </a:rPr>
              <a:t>w</a:t>
            </a:r>
            <a:endParaRPr sz="2400">
              <a:latin typeface="Roboto Mono"/>
              <a:ea typeface="Roboto Mono"/>
              <a:cs typeface="Roboto Mono"/>
              <a:sym typeface="Roboto Mono"/>
            </a:endParaRPr>
          </a:p>
          <a:p>
            <a:pPr indent="0" lvl="0" marL="0" rtl="0" algn="l">
              <a:lnSpc>
                <a:spcPct val="100000"/>
              </a:lnSpc>
              <a:spcBef>
                <a:spcPts val="0"/>
              </a:spcBef>
              <a:spcAft>
                <a:spcPts val="0"/>
              </a:spcAft>
              <a:buSzPts val="3600"/>
              <a:buNone/>
            </a:pPr>
            <a:r>
              <a:rPr lang="en" sz="2400">
                <a:solidFill>
                  <a:schemeClr val="dk2"/>
                </a:solidFill>
                <a:latin typeface="Roboto Mono"/>
                <a:ea typeface="Roboto Mono"/>
                <a:cs typeface="Roboto Mono"/>
                <a:sym typeface="Roboto Mono"/>
              </a:rPr>
              <a:t>&gt; </a:t>
            </a:r>
            <a:r>
              <a:rPr lang="en">
                <a:solidFill>
                  <a:srgbClr val="8BC34A"/>
                </a:solidFill>
                <a:latin typeface="Roboto Mono"/>
                <a:ea typeface="Roboto Mono"/>
                <a:cs typeface="Roboto Mono"/>
                <a:sym typeface="Roboto Mono"/>
              </a:rPr>
              <a:t>a</a:t>
            </a:r>
            <a:endParaRPr sz="2400">
              <a:latin typeface="Roboto Mono"/>
              <a:ea typeface="Roboto Mono"/>
              <a:cs typeface="Roboto Mono"/>
              <a:sym typeface="Roboto Mono"/>
            </a:endParaRPr>
          </a:p>
          <a:p>
            <a:pPr indent="0" lvl="0" marL="0" rtl="0" algn="l">
              <a:lnSpc>
                <a:spcPct val="100000"/>
              </a:lnSpc>
              <a:spcBef>
                <a:spcPts val="0"/>
              </a:spcBef>
              <a:spcAft>
                <a:spcPts val="0"/>
              </a:spcAft>
              <a:buSzPts val="3600"/>
              <a:buNone/>
            </a:pPr>
            <a:r>
              <a:rPr lang="en" sz="2400">
                <a:solidFill>
                  <a:schemeClr val="dk2"/>
                </a:solidFill>
                <a:latin typeface="Roboto Mono"/>
                <a:ea typeface="Roboto Mono"/>
                <a:cs typeface="Roboto Mono"/>
                <a:sym typeface="Roboto Mono"/>
              </a:rPr>
              <a:t>&gt; </a:t>
            </a:r>
            <a:r>
              <a:rPr lang="en">
                <a:solidFill>
                  <a:srgbClr val="8BC34A"/>
                </a:solidFill>
                <a:latin typeface="Roboto Mono"/>
                <a:ea typeface="Roboto Mono"/>
                <a:cs typeface="Roboto Mono"/>
                <a:sym typeface="Roboto Mono"/>
              </a:rPr>
              <a:t>r</a:t>
            </a:r>
            <a:endParaRPr>
              <a:solidFill>
                <a:srgbClr val="8BC34A"/>
              </a:solidFill>
              <a:latin typeface="Roboto Mono"/>
              <a:ea typeface="Roboto Mono"/>
              <a:cs typeface="Roboto Mono"/>
              <a:sym typeface="Roboto Mono"/>
            </a:endParaRPr>
          </a:p>
          <a:p>
            <a:pPr indent="0" lvl="0" marL="0" rtl="0" algn="l">
              <a:spcBef>
                <a:spcPts val="0"/>
              </a:spcBef>
              <a:spcAft>
                <a:spcPts val="0"/>
              </a:spcAft>
              <a:buClr>
                <a:schemeClr val="dk1"/>
              </a:buClr>
              <a:buSzPts val="3600"/>
              <a:buFont typeface="Arial"/>
              <a:buNone/>
            </a:pPr>
            <a:r>
              <a:rPr lang="en">
                <a:solidFill>
                  <a:schemeClr val="dk2"/>
                </a:solidFill>
                <a:latin typeface="Roboto Mono"/>
                <a:ea typeface="Roboto Mono"/>
                <a:cs typeface="Roboto Mono"/>
                <a:sym typeface="Roboto Mono"/>
              </a:rPr>
              <a:t>&gt; </a:t>
            </a:r>
            <a:r>
              <a:rPr lang="en">
                <a:solidFill>
                  <a:srgbClr val="8BC34A"/>
                </a:solidFill>
                <a:latin typeface="Roboto Mono"/>
                <a:ea typeface="Roboto Mono"/>
                <a:cs typeface="Roboto Mono"/>
                <a:sym typeface="Roboto Mono"/>
              </a:rPr>
              <a:t>d</a:t>
            </a:r>
            <a:endParaRPr>
              <a:solidFill>
                <a:srgbClr val="8BC34A"/>
              </a:solidFill>
              <a:latin typeface="Roboto Mono"/>
              <a:ea typeface="Roboto Mono"/>
              <a:cs typeface="Roboto Mono"/>
              <a:sym typeface="Roboto Mon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More Loop Details</a:t>
            </a:r>
            <a:endParaRPr/>
          </a:p>
        </p:txBody>
      </p:sp>
      <p:sp>
        <p:nvSpPr>
          <p:cNvPr id="222" name="Google Shape;222;p3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Python has 2 special statements you can use inside of loops for finer control.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Break</a:t>
            </a:r>
            <a:endParaRPr/>
          </a:p>
        </p:txBody>
      </p:sp>
      <p:sp>
        <p:nvSpPr>
          <p:cNvPr id="228" name="Google Shape;228;p3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`break` statement tells Python to “break” the loop, and continue on past the for loop body.</a:t>
            </a:r>
            <a:endParaRPr/>
          </a:p>
        </p:txBody>
      </p:sp>
      <p:graphicFrame>
        <p:nvGraphicFramePr>
          <p:cNvPr id="229" name="Google Shape;229;p31"/>
          <p:cNvGraphicFramePr/>
          <p:nvPr/>
        </p:nvGraphicFramePr>
        <p:xfrm>
          <a:off x="778863" y="2303350"/>
          <a:ext cx="3000000" cy="3000000"/>
        </p:xfrm>
        <a:graphic>
          <a:graphicData uri="http://schemas.openxmlformats.org/drawingml/2006/table">
            <a:tbl>
              <a:tblPr>
                <a:noFill/>
                <a:tableStyleId>{071A71E8-A8EA-4859-8AF5-58AA832D9AFA}</a:tableStyleId>
              </a:tblPr>
              <a:tblGrid>
                <a:gridCol w="3584775"/>
              </a:tblGrid>
              <a:tr h="1408000">
                <a:tc>
                  <a:txBody>
                    <a:bodyPr/>
                    <a:lstStyle/>
                    <a:p>
                      <a:pPr indent="0" lvl="0" marL="0" rtl="0" algn="l">
                        <a:lnSpc>
                          <a:spcPct val="115000"/>
                        </a:lnSpc>
                        <a:spcBef>
                          <a:spcPts val="0"/>
                        </a:spcBef>
                        <a:spcAft>
                          <a:spcPts val="0"/>
                        </a:spcAft>
                        <a:buNone/>
                      </a:pPr>
                      <a:r>
                        <a:rPr lang="en" sz="1350">
                          <a:solidFill>
                            <a:srgbClr val="4DD0E1"/>
                          </a:solidFill>
                          <a:latin typeface="Roboto Mono"/>
                          <a:ea typeface="Roboto Mono"/>
                          <a:cs typeface="Roboto Mono"/>
                          <a:sym typeface="Roboto Mono"/>
                        </a:rPr>
                        <a:t>for</a:t>
                      </a:r>
                      <a:r>
                        <a:rPr lang="en" sz="1350">
                          <a:solidFill>
                            <a:srgbClr val="ECEFF1"/>
                          </a:solidFill>
                          <a:latin typeface="Roboto Mono"/>
                          <a:ea typeface="Roboto Mono"/>
                          <a:cs typeface="Roboto Mono"/>
                          <a:sym typeface="Roboto Mono"/>
                        </a:rPr>
                        <a:t> i </a:t>
                      </a:r>
                      <a:r>
                        <a:rPr lang="en" sz="1350">
                          <a:solidFill>
                            <a:srgbClr val="4DD0E1"/>
                          </a:solidFill>
                          <a:latin typeface="Roboto Mono"/>
                          <a:ea typeface="Roboto Mono"/>
                          <a:cs typeface="Roboto Mono"/>
                          <a:sym typeface="Roboto Mono"/>
                        </a:rPr>
                        <a:t>in</a:t>
                      </a:r>
                      <a:r>
                        <a:rPr lang="en" sz="1350">
                          <a:solidFill>
                            <a:srgbClr val="ECEFF1"/>
                          </a:solidFill>
                          <a:latin typeface="Roboto Mono"/>
                          <a:ea typeface="Roboto Mono"/>
                          <a:cs typeface="Roboto Mono"/>
                          <a:sym typeface="Roboto Mono"/>
                        </a:rPr>
                        <a:t> </a:t>
                      </a:r>
                      <a:r>
                        <a:rPr lang="en" sz="1350">
                          <a:solidFill>
                            <a:srgbClr val="CE93D8"/>
                          </a:solidFill>
                          <a:latin typeface="Roboto Mono"/>
                          <a:ea typeface="Roboto Mono"/>
                          <a:cs typeface="Roboto Mono"/>
                          <a:sym typeface="Roboto Mono"/>
                        </a:rPr>
                        <a:t>range</a:t>
                      </a:r>
                      <a:r>
                        <a:rPr lang="en" sz="1350">
                          <a:solidFill>
                            <a:srgbClr val="ECEFF1"/>
                          </a:solidFill>
                          <a:latin typeface="Roboto Mono"/>
                          <a:ea typeface="Roboto Mono"/>
                          <a:cs typeface="Roboto Mono"/>
                          <a:sym typeface="Roboto Mono"/>
                        </a:rPr>
                        <a:t>(</a:t>
                      </a:r>
                      <a:r>
                        <a:rPr lang="en" sz="1350">
                          <a:solidFill>
                            <a:srgbClr val="FBC02D"/>
                          </a:solidFill>
                          <a:latin typeface="Roboto Mono"/>
                          <a:ea typeface="Roboto Mono"/>
                          <a:cs typeface="Roboto Mono"/>
                          <a:sym typeface="Roboto Mono"/>
                        </a:rPr>
                        <a:t>6</a:t>
                      </a:r>
                      <a:r>
                        <a:rPr lang="en" sz="1350">
                          <a:solidFill>
                            <a:srgbClr val="ECEFF1"/>
                          </a:solidFill>
                          <a:latin typeface="Roboto Mono"/>
                          <a:ea typeface="Roboto Mono"/>
                          <a:cs typeface="Roboto Mono"/>
                          <a:sym typeface="Roboto Mono"/>
                        </a:rPr>
                        <a:t>):</a:t>
                      </a:r>
                      <a:endParaRPr sz="1350">
                        <a:solidFill>
                          <a:srgbClr val="ECEFF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350">
                          <a:solidFill>
                            <a:srgbClr val="ECEFF1"/>
                          </a:solidFill>
                          <a:latin typeface="Roboto Mono"/>
                          <a:ea typeface="Roboto Mono"/>
                          <a:cs typeface="Roboto Mono"/>
                          <a:sym typeface="Roboto Mono"/>
                        </a:rPr>
                        <a:t>    </a:t>
                      </a:r>
                      <a:r>
                        <a:rPr lang="en" sz="1350">
                          <a:solidFill>
                            <a:srgbClr val="4DD0E1"/>
                          </a:solidFill>
                          <a:latin typeface="Roboto Mono"/>
                          <a:ea typeface="Roboto Mono"/>
                          <a:cs typeface="Roboto Mono"/>
                          <a:sym typeface="Roboto Mono"/>
                        </a:rPr>
                        <a:t>if</a:t>
                      </a:r>
                      <a:r>
                        <a:rPr lang="en" sz="1350">
                          <a:solidFill>
                            <a:srgbClr val="ECEFF1"/>
                          </a:solidFill>
                          <a:latin typeface="Roboto Mono"/>
                          <a:ea typeface="Roboto Mono"/>
                          <a:cs typeface="Roboto Mono"/>
                          <a:sym typeface="Roboto Mono"/>
                        </a:rPr>
                        <a:t> i == </a:t>
                      </a:r>
                      <a:r>
                        <a:rPr lang="en" sz="1350">
                          <a:solidFill>
                            <a:srgbClr val="FBC02D"/>
                          </a:solidFill>
                          <a:latin typeface="Roboto Mono"/>
                          <a:ea typeface="Roboto Mono"/>
                          <a:cs typeface="Roboto Mono"/>
                          <a:sym typeface="Roboto Mono"/>
                        </a:rPr>
                        <a:t>3</a:t>
                      </a:r>
                      <a:r>
                        <a:rPr lang="en" sz="1350">
                          <a:solidFill>
                            <a:srgbClr val="ECEFF1"/>
                          </a:solidFill>
                          <a:latin typeface="Roboto Mono"/>
                          <a:ea typeface="Roboto Mono"/>
                          <a:cs typeface="Roboto Mono"/>
                          <a:sym typeface="Roboto Mono"/>
                        </a:rPr>
                        <a:t>:</a:t>
                      </a:r>
                      <a:endParaRPr sz="1350">
                        <a:solidFill>
                          <a:srgbClr val="ECEFF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350">
                          <a:solidFill>
                            <a:srgbClr val="ECEFF1"/>
                          </a:solidFill>
                          <a:latin typeface="Roboto Mono"/>
                          <a:ea typeface="Roboto Mono"/>
                          <a:cs typeface="Roboto Mono"/>
                          <a:sym typeface="Roboto Mono"/>
                        </a:rPr>
                        <a:t>        </a:t>
                      </a:r>
                      <a:r>
                        <a:rPr lang="en" sz="1350">
                          <a:solidFill>
                            <a:srgbClr val="4DD0E1"/>
                          </a:solidFill>
                          <a:latin typeface="Roboto Mono"/>
                          <a:ea typeface="Roboto Mono"/>
                          <a:cs typeface="Roboto Mono"/>
                          <a:sym typeface="Roboto Mono"/>
                        </a:rPr>
                        <a:t>break</a:t>
                      </a:r>
                      <a:endParaRPr sz="1350">
                        <a:solidFill>
                          <a:srgbClr val="ECEFF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350">
                          <a:solidFill>
                            <a:srgbClr val="ECEFF1"/>
                          </a:solidFill>
                          <a:latin typeface="Roboto Mono"/>
                          <a:ea typeface="Roboto Mono"/>
                          <a:cs typeface="Roboto Mono"/>
                          <a:sym typeface="Roboto Mono"/>
                        </a:rPr>
                        <a:t>    </a:t>
                      </a:r>
                      <a:r>
                        <a:rPr lang="en" sz="1350">
                          <a:solidFill>
                            <a:srgbClr val="4DD0E1"/>
                          </a:solidFill>
                          <a:latin typeface="Roboto Mono"/>
                          <a:ea typeface="Roboto Mono"/>
                          <a:cs typeface="Roboto Mono"/>
                          <a:sym typeface="Roboto Mono"/>
                        </a:rPr>
                        <a:t>print</a:t>
                      </a:r>
                      <a:r>
                        <a:rPr lang="en" sz="1350">
                          <a:solidFill>
                            <a:srgbClr val="ECEFF1"/>
                          </a:solidFill>
                          <a:latin typeface="Roboto Mono"/>
                          <a:ea typeface="Roboto Mono"/>
                          <a:cs typeface="Roboto Mono"/>
                          <a:sym typeface="Roboto Mono"/>
                        </a:rPr>
                        <a:t>(</a:t>
                      </a:r>
                      <a:r>
                        <a:rPr lang="en" sz="1350">
                          <a:solidFill>
                            <a:srgbClr val="9CCC65"/>
                          </a:solidFill>
                          <a:latin typeface="Roboto Mono"/>
                          <a:ea typeface="Roboto Mono"/>
                          <a:cs typeface="Roboto Mono"/>
                          <a:sym typeface="Roboto Mono"/>
                        </a:rPr>
                        <a:t>"Num is"</a:t>
                      </a:r>
                      <a:r>
                        <a:rPr lang="en" sz="1350">
                          <a:solidFill>
                            <a:srgbClr val="ECEFF1"/>
                          </a:solidFill>
                          <a:latin typeface="Roboto Mono"/>
                          <a:ea typeface="Roboto Mono"/>
                          <a:cs typeface="Roboto Mono"/>
                          <a:sym typeface="Roboto Mono"/>
                        </a:rPr>
                        <a:t>, i)</a:t>
                      </a:r>
                      <a:endParaRPr sz="1350">
                        <a:solidFill>
                          <a:srgbClr val="ECEFF1"/>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350">
                          <a:solidFill>
                            <a:srgbClr val="4DD0E1"/>
                          </a:solidFill>
                          <a:latin typeface="Roboto Mono"/>
                          <a:ea typeface="Roboto Mono"/>
                          <a:cs typeface="Roboto Mono"/>
                          <a:sym typeface="Roboto Mono"/>
                        </a:rPr>
                        <a:t>print</a:t>
                      </a:r>
                      <a:r>
                        <a:rPr lang="en" sz="1350">
                          <a:solidFill>
                            <a:srgbClr val="ECEFF1"/>
                          </a:solidFill>
                          <a:latin typeface="Roboto Mono"/>
                          <a:ea typeface="Roboto Mono"/>
                          <a:cs typeface="Roboto Mono"/>
                          <a:sym typeface="Roboto Mono"/>
                        </a:rPr>
                        <a:t>(</a:t>
                      </a:r>
                      <a:r>
                        <a:rPr lang="en" sz="1350">
                          <a:solidFill>
                            <a:srgbClr val="9CCC65"/>
                          </a:solidFill>
                          <a:latin typeface="Roboto Mono"/>
                          <a:ea typeface="Roboto Mono"/>
                          <a:cs typeface="Roboto Mono"/>
                          <a:sym typeface="Roboto Mono"/>
                        </a:rPr>
                        <a:t>"La commedia e finita!"</a:t>
                      </a:r>
                      <a:r>
                        <a:rPr lang="en" sz="1350">
                          <a:solidFill>
                            <a:srgbClr val="ECEFF1"/>
                          </a:solidFill>
                          <a:latin typeface="Roboto Mono"/>
                          <a:ea typeface="Roboto Mono"/>
                          <a:cs typeface="Roboto Mono"/>
                          <a:sym typeface="Roboto Mono"/>
                        </a:rPr>
                        <a:t>)</a:t>
                      </a:r>
                      <a:endParaRPr sz="950">
                        <a:solidFill>
                          <a:srgbClr val="4DD0E1"/>
                        </a:solidFill>
                        <a:latin typeface="Roboto Mono"/>
                        <a:ea typeface="Roboto Mono"/>
                        <a:cs typeface="Roboto Mono"/>
                        <a:sym typeface="Roboto Mono"/>
                      </a:endParaRPr>
                    </a:p>
                  </a:txBody>
                  <a:tcPr marT="91425" marB="91425" marR="91425" marL="91425">
                    <a:solidFill>
                      <a:srgbClr val="212121"/>
                    </a:solidFill>
                  </a:tcPr>
                </a:tc>
              </a:tr>
            </a:tbl>
          </a:graphicData>
        </a:graphic>
      </p:graphicFrame>
      <p:sp>
        <p:nvSpPr>
          <p:cNvPr id="230" name="Google Shape;230;p31"/>
          <p:cNvSpPr txBox="1"/>
          <p:nvPr>
            <p:ph type="title"/>
          </p:nvPr>
        </p:nvSpPr>
        <p:spPr>
          <a:xfrm>
            <a:off x="5918450" y="1400850"/>
            <a:ext cx="3006900" cy="312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solidFill>
                  <a:schemeClr val="dk2"/>
                </a:solidFill>
                <a:latin typeface="Roboto Mono"/>
                <a:ea typeface="Roboto Mono"/>
                <a:cs typeface="Roboto Mono"/>
                <a:sym typeface="Roboto Mono"/>
              </a:rPr>
              <a:t>&gt; </a:t>
            </a:r>
            <a:r>
              <a:rPr lang="en">
                <a:solidFill>
                  <a:srgbClr val="8BC34A"/>
                </a:solidFill>
                <a:latin typeface="Roboto Mono"/>
                <a:ea typeface="Roboto Mono"/>
                <a:cs typeface="Roboto Mono"/>
                <a:sym typeface="Roboto Mono"/>
              </a:rPr>
              <a:t>Num is 0</a:t>
            </a:r>
            <a:endParaRPr sz="2400">
              <a:latin typeface="Roboto Mono"/>
              <a:ea typeface="Roboto Mono"/>
              <a:cs typeface="Roboto Mono"/>
              <a:sym typeface="Roboto Mono"/>
            </a:endParaRPr>
          </a:p>
          <a:p>
            <a:pPr indent="0" lvl="0" marL="0" rtl="0" algn="l">
              <a:lnSpc>
                <a:spcPct val="100000"/>
              </a:lnSpc>
              <a:spcBef>
                <a:spcPts val="0"/>
              </a:spcBef>
              <a:spcAft>
                <a:spcPts val="0"/>
              </a:spcAft>
              <a:buSzPts val="3600"/>
              <a:buNone/>
            </a:pPr>
            <a:r>
              <a:rPr lang="en" sz="2400">
                <a:solidFill>
                  <a:schemeClr val="dk2"/>
                </a:solidFill>
                <a:latin typeface="Roboto Mono"/>
                <a:ea typeface="Roboto Mono"/>
                <a:cs typeface="Roboto Mono"/>
                <a:sym typeface="Roboto Mono"/>
              </a:rPr>
              <a:t>&gt; </a:t>
            </a:r>
            <a:r>
              <a:rPr lang="en">
                <a:solidFill>
                  <a:srgbClr val="8BC34A"/>
                </a:solidFill>
                <a:latin typeface="Roboto Mono"/>
                <a:ea typeface="Roboto Mono"/>
                <a:cs typeface="Roboto Mono"/>
                <a:sym typeface="Roboto Mono"/>
              </a:rPr>
              <a:t>Num is 1</a:t>
            </a:r>
            <a:endParaRPr>
              <a:solidFill>
                <a:srgbClr val="8BC34A"/>
              </a:solidFill>
              <a:latin typeface="Roboto Mono"/>
              <a:ea typeface="Roboto Mono"/>
              <a:cs typeface="Roboto Mono"/>
              <a:sym typeface="Roboto Mono"/>
            </a:endParaRPr>
          </a:p>
          <a:p>
            <a:pPr indent="0" lvl="0" marL="0" rtl="0" algn="l">
              <a:spcBef>
                <a:spcPts val="0"/>
              </a:spcBef>
              <a:spcAft>
                <a:spcPts val="0"/>
              </a:spcAft>
              <a:buSzPts val="3600"/>
              <a:buNone/>
            </a:pPr>
            <a:r>
              <a:rPr lang="en">
                <a:solidFill>
                  <a:schemeClr val="dk2"/>
                </a:solidFill>
                <a:latin typeface="Roboto Mono"/>
                <a:ea typeface="Roboto Mono"/>
                <a:cs typeface="Roboto Mono"/>
                <a:sym typeface="Roboto Mono"/>
              </a:rPr>
              <a:t>&gt; </a:t>
            </a:r>
            <a:r>
              <a:rPr lang="en">
                <a:solidFill>
                  <a:srgbClr val="8BC34A"/>
                </a:solidFill>
                <a:latin typeface="Roboto Mono"/>
                <a:ea typeface="Roboto Mono"/>
                <a:cs typeface="Roboto Mono"/>
                <a:sym typeface="Roboto Mono"/>
              </a:rPr>
              <a:t>Num is 2</a:t>
            </a:r>
            <a:endParaRPr>
              <a:solidFill>
                <a:srgbClr val="8BC34A"/>
              </a:solidFill>
              <a:latin typeface="Roboto Mono"/>
              <a:ea typeface="Roboto Mono"/>
              <a:cs typeface="Roboto Mono"/>
              <a:sym typeface="Roboto Mono"/>
            </a:endParaRPr>
          </a:p>
          <a:p>
            <a:pPr indent="0" lvl="0" marL="0" rtl="0" algn="l">
              <a:spcBef>
                <a:spcPts val="0"/>
              </a:spcBef>
              <a:spcAft>
                <a:spcPts val="0"/>
              </a:spcAft>
              <a:buSzPts val="3600"/>
              <a:buNone/>
            </a:pPr>
            <a:r>
              <a:rPr lang="en">
                <a:solidFill>
                  <a:schemeClr val="dk2"/>
                </a:solidFill>
                <a:latin typeface="Roboto Mono"/>
                <a:ea typeface="Roboto Mono"/>
                <a:cs typeface="Roboto Mono"/>
                <a:sym typeface="Roboto Mono"/>
              </a:rPr>
              <a:t>&gt; </a:t>
            </a:r>
            <a:r>
              <a:rPr lang="en">
                <a:solidFill>
                  <a:srgbClr val="8BC34A"/>
                </a:solidFill>
                <a:latin typeface="Roboto Mono"/>
                <a:ea typeface="Roboto Mono"/>
                <a:cs typeface="Roboto Mono"/>
                <a:sym typeface="Roboto Mono"/>
              </a:rPr>
              <a:t>La commedia e finita!</a:t>
            </a:r>
            <a:endParaRPr>
              <a:solidFill>
                <a:srgbClr val="8BC34A"/>
              </a:solidFill>
              <a:latin typeface="Roboto Mono"/>
              <a:ea typeface="Roboto Mono"/>
              <a:cs typeface="Roboto Mono"/>
              <a:sym typeface="Roboto Mon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Continue</a:t>
            </a:r>
            <a:endParaRPr/>
          </a:p>
        </p:txBody>
      </p:sp>
      <p:sp>
        <p:nvSpPr>
          <p:cNvPr id="236" name="Google Shape;236;p3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`continue` statement tells Python to end </a:t>
            </a:r>
            <a:r>
              <a:rPr i="1" lang="en"/>
              <a:t>just the current iteration</a:t>
            </a:r>
            <a:r>
              <a:rPr lang="en"/>
              <a:t> of the loop, and move on to the next value in the sequence.</a:t>
            </a:r>
            <a:endParaRPr/>
          </a:p>
        </p:txBody>
      </p:sp>
      <p:graphicFrame>
        <p:nvGraphicFramePr>
          <p:cNvPr id="237" name="Google Shape;237;p32"/>
          <p:cNvGraphicFramePr/>
          <p:nvPr/>
        </p:nvGraphicFramePr>
        <p:xfrm>
          <a:off x="778863" y="2303350"/>
          <a:ext cx="3000000" cy="3000000"/>
        </p:xfrm>
        <a:graphic>
          <a:graphicData uri="http://schemas.openxmlformats.org/drawingml/2006/table">
            <a:tbl>
              <a:tblPr>
                <a:noFill/>
                <a:tableStyleId>{071A71E8-A8EA-4859-8AF5-58AA832D9AFA}</a:tableStyleId>
              </a:tblPr>
              <a:tblGrid>
                <a:gridCol w="3584775"/>
              </a:tblGrid>
              <a:tr h="1408000">
                <a:tc>
                  <a:txBody>
                    <a:bodyPr/>
                    <a:lstStyle/>
                    <a:p>
                      <a:pPr indent="0" lvl="0" marL="0" rtl="0" algn="l">
                        <a:lnSpc>
                          <a:spcPct val="115000"/>
                        </a:lnSpc>
                        <a:spcBef>
                          <a:spcPts val="0"/>
                        </a:spcBef>
                        <a:spcAft>
                          <a:spcPts val="0"/>
                        </a:spcAft>
                        <a:buNone/>
                      </a:pPr>
                      <a:r>
                        <a:rPr lang="en" sz="1350">
                          <a:solidFill>
                            <a:srgbClr val="4DD0E1"/>
                          </a:solidFill>
                          <a:latin typeface="Roboto Mono"/>
                          <a:ea typeface="Roboto Mono"/>
                          <a:cs typeface="Roboto Mono"/>
                          <a:sym typeface="Roboto Mono"/>
                        </a:rPr>
                        <a:t>for</a:t>
                      </a:r>
                      <a:r>
                        <a:rPr lang="en" sz="1350">
                          <a:solidFill>
                            <a:srgbClr val="ECEFF1"/>
                          </a:solidFill>
                          <a:latin typeface="Roboto Mono"/>
                          <a:ea typeface="Roboto Mono"/>
                          <a:cs typeface="Roboto Mono"/>
                          <a:sym typeface="Roboto Mono"/>
                        </a:rPr>
                        <a:t> i </a:t>
                      </a:r>
                      <a:r>
                        <a:rPr lang="en" sz="1350">
                          <a:solidFill>
                            <a:srgbClr val="4DD0E1"/>
                          </a:solidFill>
                          <a:latin typeface="Roboto Mono"/>
                          <a:ea typeface="Roboto Mono"/>
                          <a:cs typeface="Roboto Mono"/>
                          <a:sym typeface="Roboto Mono"/>
                        </a:rPr>
                        <a:t>in</a:t>
                      </a:r>
                      <a:r>
                        <a:rPr lang="en" sz="1350">
                          <a:solidFill>
                            <a:srgbClr val="ECEFF1"/>
                          </a:solidFill>
                          <a:latin typeface="Roboto Mono"/>
                          <a:ea typeface="Roboto Mono"/>
                          <a:cs typeface="Roboto Mono"/>
                          <a:sym typeface="Roboto Mono"/>
                        </a:rPr>
                        <a:t> </a:t>
                      </a:r>
                      <a:r>
                        <a:rPr lang="en" sz="1350">
                          <a:solidFill>
                            <a:srgbClr val="CE93D8"/>
                          </a:solidFill>
                          <a:latin typeface="Roboto Mono"/>
                          <a:ea typeface="Roboto Mono"/>
                          <a:cs typeface="Roboto Mono"/>
                          <a:sym typeface="Roboto Mono"/>
                        </a:rPr>
                        <a:t>range</a:t>
                      </a:r>
                      <a:r>
                        <a:rPr lang="en" sz="1350">
                          <a:solidFill>
                            <a:srgbClr val="ECEFF1"/>
                          </a:solidFill>
                          <a:latin typeface="Roboto Mono"/>
                          <a:ea typeface="Roboto Mono"/>
                          <a:cs typeface="Roboto Mono"/>
                          <a:sym typeface="Roboto Mono"/>
                        </a:rPr>
                        <a:t>(</a:t>
                      </a:r>
                      <a:r>
                        <a:rPr lang="en" sz="1350">
                          <a:solidFill>
                            <a:srgbClr val="FBC02D"/>
                          </a:solidFill>
                          <a:latin typeface="Roboto Mono"/>
                          <a:ea typeface="Roboto Mono"/>
                          <a:cs typeface="Roboto Mono"/>
                          <a:sym typeface="Roboto Mono"/>
                        </a:rPr>
                        <a:t>6</a:t>
                      </a:r>
                      <a:r>
                        <a:rPr lang="en" sz="1350">
                          <a:solidFill>
                            <a:srgbClr val="ECEFF1"/>
                          </a:solidFill>
                          <a:latin typeface="Roboto Mono"/>
                          <a:ea typeface="Roboto Mono"/>
                          <a:cs typeface="Roboto Mono"/>
                          <a:sym typeface="Roboto Mono"/>
                        </a:rPr>
                        <a:t>):</a:t>
                      </a:r>
                      <a:endParaRPr sz="1350">
                        <a:solidFill>
                          <a:srgbClr val="ECEFF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350">
                          <a:solidFill>
                            <a:srgbClr val="ECEFF1"/>
                          </a:solidFill>
                          <a:latin typeface="Roboto Mono"/>
                          <a:ea typeface="Roboto Mono"/>
                          <a:cs typeface="Roboto Mono"/>
                          <a:sym typeface="Roboto Mono"/>
                        </a:rPr>
                        <a:t>    </a:t>
                      </a:r>
                      <a:r>
                        <a:rPr lang="en" sz="1350">
                          <a:solidFill>
                            <a:srgbClr val="4DD0E1"/>
                          </a:solidFill>
                          <a:latin typeface="Roboto Mono"/>
                          <a:ea typeface="Roboto Mono"/>
                          <a:cs typeface="Roboto Mono"/>
                          <a:sym typeface="Roboto Mono"/>
                        </a:rPr>
                        <a:t>if</a:t>
                      </a:r>
                      <a:r>
                        <a:rPr lang="en" sz="1350">
                          <a:solidFill>
                            <a:srgbClr val="ECEFF1"/>
                          </a:solidFill>
                          <a:latin typeface="Roboto Mono"/>
                          <a:ea typeface="Roboto Mono"/>
                          <a:cs typeface="Roboto Mono"/>
                          <a:sym typeface="Roboto Mono"/>
                        </a:rPr>
                        <a:t> i == </a:t>
                      </a:r>
                      <a:r>
                        <a:rPr lang="en" sz="1350">
                          <a:solidFill>
                            <a:srgbClr val="FBC02D"/>
                          </a:solidFill>
                          <a:latin typeface="Roboto Mono"/>
                          <a:ea typeface="Roboto Mono"/>
                          <a:cs typeface="Roboto Mono"/>
                          <a:sym typeface="Roboto Mono"/>
                        </a:rPr>
                        <a:t>3</a:t>
                      </a:r>
                      <a:r>
                        <a:rPr lang="en" sz="1350">
                          <a:solidFill>
                            <a:srgbClr val="ECEFF1"/>
                          </a:solidFill>
                          <a:latin typeface="Roboto Mono"/>
                          <a:ea typeface="Roboto Mono"/>
                          <a:cs typeface="Roboto Mono"/>
                          <a:sym typeface="Roboto Mono"/>
                        </a:rPr>
                        <a:t>:</a:t>
                      </a:r>
                      <a:endParaRPr sz="1350">
                        <a:solidFill>
                          <a:srgbClr val="ECEFF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350">
                          <a:solidFill>
                            <a:srgbClr val="ECEFF1"/>
                          </a:solidFill>
                          <a:latin typeface="Roboto Mono"/>
                          <a:ea typeface="Roboto Mono"/>
                          <a:cs typeface="Roboto Mono"/>
                          <a:sym typeface="Roboto Mono"/>
                        </a:rPr>
                        <a:t>        </a:t>
                      </a:r>
                      <a:r>
                        <a:rPr lang="en" sz="1350">
                          <a:solidFill>
                            <a:srgbClr val="4DD0E1"/>
                          </a:solidFill>
                          <a:latin typeface="Roboto Mono"/>
                          <a:ea typeface="Roboto Mono"/>
                          <a:cs typeface="Roboto Mono"/>
                          <a:sym typeface="Roboto Mono"/>
                        </a:rPr>
                        <a:t>continue</a:t>
                      </a:r>
                      <a:endParaRPr sz="1350">
                        <a:solidFill>
                          <a:srgbClr val="ECEFF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350">
                          <a:solidFill>
                            <a:srgbClr val="ECEFF1"/>
                          </a:solidFill>
                          <a:latin typeface="Roboto Mono"/>
                          <a:ea typeface="Roboto Mono"/>
                          <a:cs typeface="Roboto Mono"/>
                          <a:sym typeface="Roboto Mono"/>
                        </a:rPr>
                        <a:t>    </a:t>
                      </a:r>
                      <a:r>
                        <a:rPr lang="en" sz="1350">
                          <a:solidFill>
                            <a:srgbClr val="4DD0E1"/>
                          </a:solidFill>
                          <a:latin typeface="Roboto Mono"/>
                          <a:ea typeface="Roboto Mono"/>
                          <a:cs typeface="Roboto Mono"/>
                          <a:sym typeface="Roboto Mono"/>
                        </a:rPr>
                        <a:t>print</a:t>
                      </a:r>
                      <a:r>
                        <a:rPr lang="en" sz="1350">
                          <a:solidFill>
                            <a:srgbClr val="ECEFF1"/>
                          </a:solidFill>
                          <a:latin typeface="Roboto Mono"/>
                          <a:ea typeface="Roboto Mono"/>
                          <a:cs typeface="Roboto Mono"/>
                          <a:sym typeface="Roboto Mono"/>
                        </a:rPr>
                        <a:t>(</a:t>
                      </a:r>
                      <a:r>
                        <a:rPr lang="en" sz="1350">
                          <a:solidFill>
                            <a:srgbClr val="9CCC65"/>
                          </a:solidFill>
                          <a:latin typeface="Roboto Mono"/>
                          <a:ea typeface="Roboto Mono"/>
                          <a:cs typeface="Roboto Mono"/>
                          <a:sym typeface="Roboto Mono"/>
                        </a:rPr>
                        <a:t>"Num is"</a:t>
                      </a:r>
                      <a:r>
                        <a:rPr lang="en" sz="1350">
                          <a:solidFill>
                            <a:srgbClr val="ECEFF1"/>
                          </a:solidFill>
                          <a:latin typeface="Roboto Mono"/>
                          <a:ea typeface="Roboto Mono"/>
                          <a:cs typeface="Roboto Mono"/>
                          <a:sym typeface="Roboto Mono"/>
                        </a:rPr>
                        <a:t>, i)</a:t>
                      </a:r>
                      <a:endParaRPr sz="1350">
                        <a:solidFill>
                          <a:srgbClr val="ECEFF1"/>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350">
                          <a:solidFill>
                            <a:srgbClr val="4DD0E1"/>
                          </a:solidFill>
                          <a:latin typeface="Roboto Mono"/>
                          <a:ea typeface="Roboto Mono"/>
                          <a:cs typeface="Roboto Mono"/>
                          <a:sym typeface="Roboto Mono"/>
                        </a:rPr>
                        <a:t>print</a:t>
                      </a:r>
                      <a:r>
                        <a:rPr lang="en" sz="1350">
                          <a:solidFill>
                            <a:srgbClr val="ECEFF1"/>
                          </a:solidFill>
                          <a:latin typeface="Roboto Mono"/>
                          <a:ea typeface="Roboto Mono"/>
                          <a:cs typeface="Roboto Mono"/>
                          <a:sym typeface="Roboto Mono"/>
                        </a:rPr>
                        <a:t>(</a:t>
                      </a:r>
                      <a:r>
                        <a:rPr lang="en" sz="1350">
                          <a:solidFill>
                            <a:srgbClr val="9CCC65"/>
                          </a:solidFill>
                          <a:latin typeface="Roboto Mono"/>
                          <a:ea typeface="Roboto Mono"/>
                          <a:cs typeface="Roboto Mono"/>
                          <a:sym typeface="Roboto Mono"/>
                        </a:rPr>
                        <a:t>"La commedia e finita!"</a:t>
                      </a:r>
                      <a:r>
                        <a:rPr lang="en" sz="1350">
                          <a:solidFill>
                            <a:srgbClr val="ECEFF1"/>
                          </a:solidFill>
                          <a:latin typeface="Roboto Mono"/>
                          <a:ea typeface="Roboto Mono"/>
                          <a:cs typeface="Roboto Mono"/>
                          <a:sym typeface="Roboto Mono"/>
                        </a:rPr>
                        <a:t>)</a:t>
                      </a:r>
                      <a:endParaRPr sz="950">
                        <a:solidFill>
                          <a:srgbClr val="4DD0E1"/>
                        </a:solidFill>
                        <a:latin typeface="Roboto Mono"/>
                        <a:ea typeface="Roboto Mono"/>
                        <a:cs typeface="Roboto Mono"/>
                        <a:sym typeface="Roboto Mono"/>
                      </a:endParaRPr>
                    </a:p>
                  </a:txBody>
                  <a:tcPr marT="91425" marB="91425" marR="91425" marL="91425">
                    <a:solidFill>
                      <a:srgbClr val="212121"/>
                    </a:solidFill>
                  </a:tcPr>
                </a:tc>
              </a:tr>
            </a:tbl>
          </a:graphicData>
        </a:graphic>
      </p:graphicFrame>
      <p:sp>
        <p:nvSpPr>
          <p:cNvPr id="238" name="Google Shape;238;p32"/>
          <p:cNvSpPr txBox="1"/>
          <p:nvPr>
            <p:ph type="title"/>
          </p:nvPr>
        </p:nvSpPr>
        <p:spPr>
          <a:xfrm>
            <a:off x="5918450" y="1400850"/>
            <a:ext cx="3006900" cy="3120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solidFill>
                  <a:schemeClr val="dk2"/>
                </a:solidFill>
                <a:latin typeface="Roboto Mono"/>
                <a:ea typeface="Roboto Mono"/>
                <a:cs typeface="Roboto Mono"/>
                <a:sym typeface="Roboto Mono"/>
              </a:rPr>
              <a:t>&gt; </a:t>
            </a:r>
            <a:r>
              <a:rPr lang="en">
                <a:solidFill>
                  <a:srgbClr val="8BC34A"/>
                </a:solidFill>
                <a:latin typeface="Roboto Mono"/>
                <a:ea typeface="Roboto Mono"/>
                <a:cs typeface="Roboto Mono"/>
                <a:sym typeface="Roboto Mono"/>
              </a:rPr>
              <a:t>Num is 0</a:t>
            </a:r>
            <a:endParaRPr sz="2400">
              <a:latin typeface="Roboto Mono"/>
              <a:ea typeface="Roboto Mono"/>
              <a:cs typeface="Roboto Mono"/>
              <a:sym typeface="Roboto Mono"/>
            </a:endParaRPr>
          </a:p>
          <a:p>
            <a:pPr indent="0" lvl="0" marL="0" rtl="0" algn="l">
              <a:lnSpc>
                <a:spcPct val="100000"/>
              </a:lnSpc>
              <a:spcBef>
                <a:spcPts val="0"/>
              </a:spcBef>
              <a:spcAft>
                <a:spcPts val="0"/>
              </a:spcAft>
              <a:buSzPts val="3600"/>
              <a:buNone/>
            </a:pPr>
            <a:r>
              <a:rPr lang="en" sz="2400">
                <a:solidFill>
                  <a:schemeClr val="dk2"/>
                </a:solidFill>
                <a:latin typeface="Roboto Mono"/>
                <a:ea typeface="Roboto Mono"/>
                <a:cs typeface="Roboto Mono"/>
                <a:sym typeface="Roboto Mono"/>
              </a:rPr>
              <a:t>&gt; </a:t>
            </a:r>
            <a:r>
              <a:rPr lang="en">
                <a:solidFill>
                  <a:srgbClr val="8BC34A"/>
                </a:solidFill>
                <a:latin typeface="Roboto Mono"/>
                <a:ea typeface="Roboto Mono"/>
                <a:cs typeface="Roboto Mono"/>
                <a:sym typeface="Roboto Mono"/>
              </a:rPr>
              <a:t>Num is 1</a:t>
            </a:r>
            <a:endParaRPr>
              <a:solidFill>
                <a:srgbClr val="8BC34A"/>
              </a:solidFill>
              <a:latin typeface="Roboto Mono"/>
              <a:ea typeface="Roboto Mono"/>
              <a:cs typeface="Roboto Mono"/>
              <a:sym typeface="Roboto Mono"/>
            </a:endParaRPr>
          </a:p>
          <a:p>
            <a:pPr indent="0" lvl="0" marL="0" rtl="0" algn="l">
              <a:spcBef>
                <a:spcPts val="0"/>
              </a:spcBef>
              <a:spcAft>
                <a:spcPts val="0"/>
              </a:spcAft>
              <a:buSzPts val="3600"/>
              <a:buNone/>
            </a:pPr>
            <a:r>
              <a:rPr lang="en">
                <a:solidFill>
                  <a:schemeClr val="dk2"/>
                </a:solidFill>
                <a:latin typeface="Roboto Mono"/>
                <a:ea typeface="Roboto Mono"/>
                <a:cs typeface="Roboto Mono"/>
                <a:sym typeface="Roboto Mono"/>
              </a:rPr>
              <a:t>&gt; </a:t>
            </a:r>
            <a:r>
              <a:rPr lang="en">
                <a:solidFill>
                  <a:srgbClr val="8BC34A"/>
                </a:solidFill>
                <a:latin typeface="Roboto Mono"/>
                <a:ea typeface="Roboto Mono"/>
                <a:cs typeface="Roboto Mono"/>
                <a:sym typeface="Roboto Mono"/>
              </a:rPr>
              <a:t>Num is 2</a:t>
            </a:r>
            <a:endParaRPr>
              <a:solidFill>
                <a:srgbClr val="8BC34A"/>
              </a:solidFill>
              <a:latin typeface="Roboto Mono"/>
              <a:ea typeface="Roboto Mono"/>
              <a:cs typeface="Roboto Mono"/>
              <a:sym typeface="Roboto Mono"/>
            </a:endParaRPr>
          </a:p>
          <a:p>
            <a:pPr indent="0" lvl="0" marL="0" rtl="0" algn="l">
              <a:spcBef>
                <a:spcPts val="0"/>
              </a:spcBef>
              <a:spcAft>
                <a:spcPts val="0"/>
              </a:spcAft>
              <a:buSzPts val="3600"/>
              <a:buNone/>
            </a:pPr>
            <a:r>
              <a:rPr lang="en">
                <a:solidFill>
                  <a:schemeClr val="dk2"/>
                </a:solidFill>
                <a:latin typeface="Roboto Mono"/>
                <a:ea typeface="Roboto Mono"/>
                <a:cs typeface="Roboto Mono"/>
                <a:sym typeface="Roboto Mono"/>
              </a:rPr>
              <a:t>&gt; </a:t>
            </a:r>
            <a:r>
              <a:rPr lang="en">
                <a:solidFill>
                  <a:srgbClr val="8BC34A"/>
                </a:solidFill>
                <a:latin typeface="Roboto Mono"/>
                <a:ea typeface="Roboto Mono"/>
                <a:cs typeface="Roboto Mono"/>
                <a:sym typeface="Roboto Mono"/>
              </a:rPr>
              <a:t>Num is 4</a:t>
            </a:r>
            <a:endParaRPr>
              <a:solidFill>
                <a:srgbClr val="8BC34A"/>
              </a:solidFill>
              <a:latin typeface="Roboto Mono"/>
              <a:ea typeface="Roboto Mono"/>
              <a:cs typeface="Roboto Mono"/>
              <a:sym typeface="Roboto Mono"/>
            </a:endParaRPr>
          </a:p>
          <a:p>
            <a:pPr indent="0" lvl="0" marL="0" rtl="0" algn="l">
              <a:spcBef>
                <a:spcPts val="0"/>
              </a:spcBef>
              <a:spcAft>
                <a:spcPts val="0"/>
              </a:spcAft>
              <a:buSzPts val="3600"/>
              <a:buNone/>
            </a:pPr>
            <a:r>
              <a:rPr lang="en">
                <a:solidFill>
                  <a:schemeClr val="dk2"/>
                </a:solidFill>
                <a:latin typeface="Roboto Mono"/>
                <a:ea typeface="Roboto Mono"/>
                <a:cs typeface="Roboto Mono"/>
                <a:sym typeface="Roboto Mono"/>
              </a:rPr>
              <a:t>&gt; </a:t>
            </a:r>
            <a:r>
              <a:rPr lang="en">
                <a:solidFill>
                  <a:srgbClr val="8BC34A"/>
                </a:solidFill>
                <a:latin typeface="Roboto Mono"/>
                <a:ea typeface="Roboto Mono"/>
                <a:cs typeface="Roboto Mono"/>
                <a:sym typeface="Roboto Mono"/>
              </a:rPr>
              <a:t>Num is 5</a:t>
            </a:r>
            <a:endParaRPr>
              <a:solidFill>
                <a:srgbClr val="8BC34A"/>
              </a:solidFill>
              <a:latin typeface="Roboto Mono"/>
              <a:ea typeface="Roboto Mono"/>
              <a:cs typeface="Roboto Mono"/>
              <a:sym typeface="Roboto Mono"/>
            </a:endParaRPr>
          </a:p>
          <a:p>
            <a:pPr indent="0" lvl="0" marL="0" rtl="0" algn="l">
              <a:spcBef>
                <a:spcPts val="0"/>
              </a:spcBef>
              <a:spcAft>
                <a:spcPts val="0"/>
              </a:spcAft>
              <a:buSzPts val="3600"/>
              <a:buNone/>
            </a:pPr>
            <a:r>
              <a:rPr lang="en">
                <a:solidFill>
                  <a:schemeClr val="dk2"/>
                </a:solidFill>
                <a:latin typeface="Roboto Mono"/>
                <a:ea typeface="Roboto Mono"/>
                <a:cs typeface="Roboto Mono"/>
                <a:sym typeface="Roboto Mono"/>
              </a:rPr>
              <a:t>&gt; </a:t>
            </a:r>
            <a:r>
              <a:rPr lang="en">
                <a:solidFill>
                  <a:srgbClr val="8BC34A"/>
                </a:solidFill>
                <a:latin typeface="Roboto Mono"/>
                <a:ea typeface="Roboto Mono"/>
                <a:cs typeface="Roboto Mono"/>
                <a:sym typeface="Roboto Mono"/>
              </a:rPr>
              <a:t>La commedia e finita!</a:t>
            </a:r>
            <a:endParaRPr>
              <a:solidFill>
                <a:srgbClr val="8BC34A"/>
              </a:solidFill>
              <a:latin typeface="Roboto Mono"/>
              <a:ea typeface="Roboto Mono"/>
              <a:cs typeface="Roboto Mono"/>
              <a:sym typeface="Roboto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3"/>
          <p:cNvSpPr txBox="1"/>
          <p:nvPr>
            <p:ph type="title"/>
          </p:nvPr>
        </p:nvSpPr>
        <p:spPr>
          <a:xfrm>
            <a:off x="928950" y="2143050"/>
            <a:ext cx="72861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Live Coding Demo</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4"/>
          <p:cNvSpPr txBox="1"/>
          <p:nvPr>
            <p:ph type="title"/>
          </p:nvPr>
        </p:nvSpPr>
        <p:spPr>
          <a:xfrm>
            <a:off x="525150" y="2082650"/>
            <a:ext cx="8093700" cy="93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Lists</a:t>
            </a:r>
            <a:endParaRPr/>
          </a:p>
        </p:txBody>
      </p:sp>
      <p:sp>
        <p:nvSpPr>
          <p:cNvPr id="254" name="Google Shape;254;p3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Range() gives you a sequence of numbes…</a:t>
            </a:r>
            <a:endParaRPr/>
          </a:p>
          <a:p>
            <a:pPr indent="0" lvl="0" marL="0" rtl="0" algn="l">
              <a:spcBef>
                <a:spcPts val="600"/>
              </a:spcBef>
              <a:spcAft>
                <a:spcPts val="0"/>
              </a:spcAft>
              <a:buNone/>
            </a:pPr>
            <a:r>
              <a:rPr lang="en"/>
              <a:t>A string is a sequence of characters…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if you wanted a custom sequence of your own data?</a:t>
            </a:r>
            <a:endParaRPr/>
          </a:p>
          <a:p>
            <a:pPr indent="0" lvl="0" marL="0" rtl="0" algn="ctr">
              <a:spcBef>
                <a:spcPts val="600"/>
              </a:spcBef>
              <a:spcAft>
                <a:spcPts val="0"/>
              </a:spcAft>
              <a:buNone/>
            </a:pPr>
            <a:r>
              <a:rPr lang="en"/>
              <a:t>…Lists.</a:t>
            </a:r>
            <a:endParaRPr/>
          </a:p>
          <a:p>
            <a:pPr indent="0" lvl="0" marL="0" rtl="0" algn="ctr">
              <a:spcBef>
                <a:spcPts val="600"/>
              </a:spcBef>
              <a:spcAft>
                <a:spcPts val="0"/>
              </a:spcAft>
              <a:buNone/>
            </a:pPr>
            <a:r>
              <a:t/>
            </a:r>
            <a:endParaRPr/>
          </a:p>
          <a:p>
            <a:pPr indent="0" lvl="0" marL="0" rtl="0" algn="ctr">
              <a:spcBef>
                <a:spcPts val="600"/>
              </a:spcBef>
              <a:spcAft>
                <a:spcPts val="0"/>
              </a:spcAft>
              <a:buNone/>
            </a:pPr>
            <a:r>
              <a:t/>
            </a:r>
            <a:endParaRPr/>
          </a:p>
          <a:p>
            <a:pPr indent="0" lvl="0" marL="0" rtl="0" algn="l">
              <a:spcBef>
                <a:spcPts val="600"/>
              </a:spcBef>
              <a:spcAft>
                <a:spcPts val="0"/>
              </a:spcAft>
              <a:buNone/>
            </a:pPr>
            <a:r>
              <a:rPr lang="en"/>
              <a:t>This is a new type! Booleans, Integers, Floats, Strings, + Lists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t>
            </a:r>
            <a:r>
              <a:rPr lang="en"/>
              <a:t>Technically, this is your first “data structure”: a way of organizing data.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260" name="Google Shape;260;p3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Let’s say we want to store a user’s top 10 favorite soccer players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graphicFrame>
        <p:nvGraphicFramePr>
          <p:cNvPr id="261" name="Google Shape;261;p36"/>
          <p:cNvGraphicFramePr/>
          <p:nvPr/>
        </p:nvGraphicFramePr>
        <p:xfrm>
          <a:off x="1697113" y="1681405"/>
          <a:ext cx="3000000" cy="3000000"/>
        </p:xfrm>
        <a:graphic>
          <a:graphicData uri="http://schemas.openxmlformats.org/drawingml/2006/table">
            <a:tbl>
              <a:tblPr>
                <a:noFill/>
                <a:tableStyleId>{071A71E8-A8EA-4859-8AF5-58AA832D9AFA}</a:tableStyleId>
              </a:tblPr>
              <a:tblGrid>
                <a:gridCol w="5749750"/>
              </a:tblGrid>
              <a:tr h="555500">
                <a:tc>
                  <a:txBody>
                    <a:bodyPr/>
                    <a:lstStyle/>
                    <a:p>
                      <a:pPr indent="0" lvl="0" marL="0" rtl="0" algn="l">
                        <a:lnSpc>
                          <a:spcPct val="115000"/>
                        </a:lnSpc>
                        <a:spcBef>
                          <a:spcPts val="0"/>
                        </a:spcBef>
                        <a:spcAft>
                          <a:spcPts val="0"/>
                        </a:spcAft>
                        <a:buNone/>
                      </a:pPr>
                      <a:r>
                        <a:rPr lang="en" sz="1650">
                          <a:solidFill>
                            <a:srgbClr val="ECEFF1"/>
                          </a:solidFill>
                          <a:latin typeface="Roboto Mono"/>
                          <a:ea typeface="Roboto Mono"/>
                          <a:cs typeface="Roboto Mono"/>
                          <a:sym typeface="Roboto Mono"/>
                        </a:rPr>
                        <a:t>player1 = </a:t>
                      </a:r>
                      <a:r>
                        <a:rPr lang="en" sz="1650">
                          <a:solidFill>
                            <a:srgbClr val="9CCC65"/>
                          </a:solidFill>
                          <a:latin typeface="Roboto Mono"/>
                          <a:ea typeface="Roboto Mono"/>
                          <a:cs typeface="Roboto Mono"/>
                          <a:sym typeface="Roboto Mono"/>
                        </a:rPr>
                        <a:t>"Ronaldo"</a:t>
                      </a:r>
                      <a:endParaRPr sz="1650">
                        <a:solidFill>
                          <a:srgbClr val="ECEFF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650">
                          <a:solidFill>
                            <a:srgbClr val="ECEFF1"/>
                          </a:solidFill>
                          <a:latin typeface="Roboto Mono"/>
                          <a:ea typeface="Roboto Mono"/>
                          <a:cs typeface="Roboto Mono"/>
                          <a:sym typeface="Roboto Mono"/>
                        </a:rPr>
                        <a:t>player2 = </a:t>
                      </a:r>
                      <a:r>
                        <a:rPr lang="en" sz="1650">
                          <a:solidFill>
                            <a:srgbClr val="9CCC65"/>
                          </a:solidFill>
                          <a:latin typeface="Roboto Mono"/>
                          <a:ea typeface="Roboto Mono"/>
                          <a:cs typeface="Roboto Mono"/>
                          <a:sym typeface="Roboto Mono"/>
                        </a:rPr>
                        <a:t>"Messi"</a:t>
                      </a:r>
                      <a:endParaRPr sz="1650">
                        <a:solidFill>
                          <a:srgbClr val="ECEFF1"/>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650">
                          <a:solidFill>
                            <a:srgbClr val="ECEFF1"/>
                          </a:solidFill>
                          <a:latin typeface="Roboto Mono"/>
                          <a:ea typeface="Roboto Mono"/>
                          <a:cs typeface="Roboto Mono"/>
                          <a:sym typeface="Roboto Mono"/>
                        </a:rPr>
                        <a:t>player3 = </a:t>
                      </a:r>
                      <a:r>
                        <a:rPr lang="en" sz="1650">
                          <a:solidFill>
                            <a:srgbClr val="9CCC65"/>
                          </a:solidFill>
                          <a:latin typeface="Roboto Mono"/>
                          <a:ea typeface="Roboto Mono"/>
                          <a:cs typeface="Roboto Mono"/>
                          <a:sym typeface="Roboto Mono"/>
                        </a:rPr>
                        <a:t>"Drogba"</a:t>
                      </a:r>
                      <a:endParaRPr sz="1650">
                        <a:solidFill>
                          <a:srgbClr val="9CCC65"/>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650">
                          <a:solidFill>
                            <a:srgbClr val="ECEFF1"/>
                          </a:solidFill>
                          <a:latin typeface="Roboto Mono"/>
                          <a:ea typeface="Roboto Mono"/>
                          <a:cs typeface="Roboto Mono"/>
                          <a:sym typeface="Roboto Mono"/>
                        </a:rPr>
                        <a:t>...</a:t>
                      </a:r>
                      <a:endParaRPr sz="1650">
                        <a:solidFill>
                          <a:srgbClr val="9CCC65"/>
                        </a:solidFill>
                        <a:latin typeface="Roboto Mono"/>
                        <a:ea typeface="Roboto Mono"/>
                        <a:cs typeface="Roboto Mono"/>
                        <a:sym typeface="Roboto Mono"/>
                      </a:endParaRPr>
                    </a:p>
                  </a:txBody>
                  <a:tcPr marT="91425" marB="91425" marR="91425" marL="91425" anchor="ctr">
                    <a:solidFill>
                      <a:srgbClr val="212121"/>
                    </a:solidFill>
                  </a:tcPr>
                </a:tc>
              </a:tr>
            </a:tbl>
          </a:graphicData>
        </a:graphic>
      </p:graphicFrame>
      <p:sp>
        <p:nvSpPr>
          <p:cNvPr id="262" name="Google Shape;262;p36"/>
          <p:cNvSpPr txBox="1"/>
          <p:nvPr/>
        </p:nvSpPr>
        <p:spPr>
          <a:xfrm>
            <a:off x="243000" y="3505200"/>
            <a:ext cx="8443800" cy="11082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Each player requires its own variable. This gets more and more cumbersome the more data we have. It’s also hard to answer basic questions, like how many players we have, the first player alphabetically, etc...</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Creating a List</a:t>
            </a:r>
            <a:endParaRPr/>
          </a:p>
        </p:txBody>
      </p:sp>
      <p:sp>
        <p:nvSpPr>
          <p:cNvPr id="268" name="Google Shape;268;p3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 </a:t>
            </a:r>
            <a:r>
              <a:rPr b="1" lang="en"/>
              <a:t>list</a:t>
            </a:r>
            <a:r>
              <a:rPr lang="en"/>
              <a:t> is an ordered collection of items of any type.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Create a new list using brackets, with a comma-separated list of values.</a:t>
            </a:r>
            <a:endParaRPr/>
          </a:p>
        </p:txBody>
      </p:sp>
      <p:pic>
        <p:nvPicPr>
          <p:cNvPr id="269" name="Google Shape;269;p37"/>
          <p:cNvPicPr preferRelativeResize="0"/>
          <p:nvPr/>
        </p:nvPicPr>
        <p:blipFill>
          <a:blip r:embed="rId3">
            <a:alphaModFix/>
          </a:blip>
          <a:stretch>
            <a:fillRect/>
          </a:stretch>
        </p:blipFill>
        <p:spPr>
          <a:xfrm>
            <a:off x="1348688" y="2915231"/>
            <a:ext cx="6232425" cy="1066425"/>
          </a:xfrm>
          <a:prstGeom prst="rect">
            <a:avLst/>
          </a:prstGeom>
          <a:noFill/>
          <a:ln>
            <a:noFill/>
          </a:ln>
          <a:effectLst>
            <a:outerShdw blurRad="57150" rotWithShape="0" algn="bl" dir="5400000" dist="19050">
              <a:srgbClr val="000000">
                <a:alpha val="50000"/>
              </a:srgbClr>
            </a:outerShdw>
          </a:effectLst>
        </p:spPr>
      </p:pic>
      <p:graphicFrame>
        <p:nvGraphicFramePr>
          <p:cNvPr id="270" name="Google Shape;270;p37"/>
          <p:cNvGraphicFramePr/>
          <p:nvPr/>
        </p:nvGraphicFramePr>
        <p:xfrm>
          <a:off x="1590013" y="2040380"/>
          <a:ext cx="3000000" cy="3000000"/>
        </p:xfrm>
        <a:graphic>
          <a:graphicData uri="http://schemas.openxmlformats.org/drawingml/2006/table">
            <a:tbl>
              <a:tblPr>
                <a:noFill/>
                <a:tableStyleId>{071A71E8-A8EA-4859-8AF5-58AA832D9AFA}</a:tableStyleId>
              </a:tblPr>
              <a:tblGrid>
                <a:gridCol w="5749750"/>
              </a:tblGrid>
              <a:tr h="555500">
                <a:tc>
                  <a:txBody>
                    <a:bodyPr/>
                    <a:lstStyle/>
                    <a:p>
                      <a:pPr indent="0" lvl="0" marL="0" rtl="0" algn="l">
                        <a:lnSpc>
                          <a:spcPct val="115000"/>
                        </a:lnSpc>
                        <a:spcBef>
                          <a:spcPts val="0"/>
                        </a:spcBef>
                        <a:spcAft>
                          <a:spcPts val="0"/>
                        </a:spcAft>
                        <a:buNone/>
                      </a:pPr>
                      <a:r>
                        <a:rPr lang="en" sz="1650">
                          <a:solidFill>
                            <a:srgbClr val="ECEFF1"/>
                          </a:solidFill>
                          <a:latin typeface="Roboto Mono"/>
                          <a:ea typeface="Roboto Mono"/>
                          <a:cs typeface="Roboto Mono"/>
                          <a:sym typeface="Roboto Mono"/>
                        </a:rPr>
                        <a:t>players = [</a:t>
                      </a:r>
                      <a:r>
                        <a:rPr lang="en" sz="1650">
                          <a:solidFill>
                            <a:srgbClr val="9CCC65"/>
                          </a:solidFill>
                          <a:latin typeface="Roboto Mono"/>
                          <a:ea typeface="Roboto Mono"/>
                          <a:cs typeface="Roboto Mono"/>
                          <a:sym typeface="Roboto Mono"/>
                        </a:rPr>
                        <a:t>"Ronaldo"</a:t>
                      </a:r>
                      <a:r>
                        <a:rPr lang="en" sz="1650">
                          <a:solidFill>
                            <a:srgbClr val="ECEFF1"/>
                          </a:solidFill>
                          <a:latin typeface="Roboto Mono"/>
                          <a:ea typeface="Roboto Mono"/>
                          <a:cs typeface="Roboto Mono"/>
                          <a:sym typeface="Roboto Mono"/>
                        </a:rPr>
                        <a:t>, </a:t>
                      </a:r>
                      <a:r>
                        <a:rPr lang="en" sz="1650">
                          <a:solidFill>
                            <a:srgbClr val="9CCC65"/>
                          </a:solidFill>
                          <a:latin typeface="Roboto Mono"/>
                          <a:ea typeface="Roboto Mono"/>
                          <a:cs typeface="Roboto Mono"/>
                          <a:sym typeface="Roboto Mono"/>
                        </a:rPr>
                        <a:t>"Messi"</a:t>
                      </a:r>
                      <a:r>
                        <a:rPr lang="en" sz="1650">
                          <a:solidFill>
                            <a:srgbClr val="ECEFF1"/>
                          </a:solidFill>
                          <a:latin typeface="Roboto Mono"/>
                          <a:ea typeface="Roboto Mono"/>
                          <a:cs typeface="Roboto Mono"/>
                          <a:sym typeface="Roboto Mono"/>
                        </a:rPr>
                        <a:t>, </a:t>
                      </a:r>
                      <a:r>
                        <a:rPr lang="en" sz="1650">
                          <a:solidFill>
                            <a:srgbClr val="9CCC65"/>
                          </a:solidFill>
                          <a:latin typeface="Roboto Mono"/>
                          <a:ea typeface="Roboto Mono"/>
                          <a:cs typeface="Roboto Mono"/>
                          <a:sym typeface="Roboto Mono"/>
                        </a:rPr>
                        <a:t>"Drogba"</a:t>
                      </a:r>
                      <a:r>
                        <a:rPr lang="en" sz="1650">
                          <a:solidFill>
                            <a:srgbClr val="ECEFF1"/>
                          </a:solidFill>
                          <a:latin typeface="Roboto Mono"/>
                          <a:ea typeface="Roboto Mono"/>
                          <a:cs typeface="Roboto Mono"/>
                          <a:sym typeface="Roboto Mono"/>
                        </a:rPr>
                        <a:t>]</a:t>
                      </a:r>
                      <a:endParaRPr sz="1650">
                        <a:solidFill>
                          <a:srgbClr val="9CCC65"/>
                        </a:solidFill>
                        <a:latin typeface="Roboto Mono"/>
                        <a:ea typeface="Roboto Mono"/>
                        <a:cs typeface="Roboto Mono"/>
                        <a:sym typeface="Roboto Mono"/>
                      </a:endParaRPr>
                    </a:p>
                  </a:txBody>
                  <a:tcPr marT="91425" marB="91425" marR="91425" marL="91425" anchor="ctr">
                    <a:solidFill>
                      <a:srgbClr val="212121"/>
                    </a:solid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Creating a List</a:t>
            </a:r>
            <a:endParaRPr/>
          </a:p>
        </p:txBody>
      </p:sp>
      <p:sp>
        <p:nvSpPr>
          <p:cNvPr id="276" name="Google Shape;276;p3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 make an empty </a:t>
            </a:r>
            <a:r>
              <a:rPr b="1" lang="en"/>
              <a:t>list</a:t>
            </a:r>
            <a:r>
              <a:rPr lang="en"/>
              <a:t>, use just empty brackets.</a:t>
            </a:r>
            <a:endParaRPr/>
          </a:p>
        </p:txBody>
      </p:sp>
      <p:graphicFrame>
        <p:nvGraphicFramePr>
          <p:cNvPr id="277" name="Google Shape;277;p38"/>
          <p:cNvGraphicFramePr/>
          <p:nvPr/>
        </p:nvGraphicFramePr>
        <p:xfrm>
          <a:off x="1590013" y="2040380"/>
          <a:ext cx="3000000" cy="3000000"/>
        </p:xfrm>
        <a:graphic>
          <a:graphicData uri="http://schemas.openxmlformats.org/drawingml/2006/table">
            <a:tbl>
              <a:tblPr>
                <a:noFill/>
                <a:tableStyleId>{071A71E8-A8EA-4859-8AF5-58AA832D9AFA}</a:tableStyleId>
              </a:tblPr>
              <a:tblGrid>
                <a:gridCol w="5749750"/>
              </a:tblGrid>
              <a:tr h="555500">
                <a:tc>
                  <a:txBody>
                    <a:bodyPr/>
                    <a:lstStyle/>
                    <a:p>
                      <a:pPr indent="0" lvl="0" marL="0" rtl="0" algn="l">
                        <a:lnSpc>
                          <a:spcPct val="115000"/>
                        </a:lnSpc>
                        <a:spcBef>
                          <a:spcPts val="0"/>
                        </a:spcBef>
                        <a:spcAft>
                          <a:spcPts val="0"/>
                        </a:spcAft>
                        <a:buNone/>
                      </a:pPr>
                      <a:r>
                        <a:rPr lang="en" sz="1650">
                          <a:solidFill>
                            <a:srgbClr val="ECEFF1"/>
                          </a:solidFill>
                          <a:latin typeface="Roboto Mono"/>
                          <a:ea typeface="Roboto Mono"/>
                          <a:cs typeface="Roboto Mono"/>
                          <a:sym typeface="Roboto Mono"/>
                        </a:rPr>
                        <a:t>players = []</a:t>
                      </a:r>
                      <a:endParaRPr sz="1650">
                        <a:solidFill>
                          <a:srgbClr val="9CCC65"/>
                        </a:solidFill>
                        <a:latin typeface="Roboto Mono"/>
                        <a:ea typeface="Roboto Mono"/>
                        <a:cs typeface="Roboto Mono"/>
                        <a:sym typeface="Roboto Mono"/>
                      </a:endParaRPr>
                    </a:p>
                  </a:txBody>
                  <a:tcPr marT="91425" marB="91425" marR="91425" marL="91425" anchor="ctr">
                    <a:solidFill>
                      <a:srgbClr val="212121"/>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12"/>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Repetition</a:t>
            </a:r>
            <a:endParaRPr/>
          </a:p>
        </p:txBody>
      </p:sp>
      <p:sp>
        <p:nvSpPr>
          <p:cNvPr id="48" name="Google Shape;48;p12"/>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So far, how have we gotten our program to do something over and over?</a:t>
            </a:r>
            <a:endParaRPr/>
          </a:p>
        </p:txBody>
      </p:sp>
      <p:graphicFrame>
        <p:nvGraphicFramePr>
          <p:cNvPr id="49" name="Google Shape;49;p12"/>
          <p:cNvGraphicFramePr/>
          <p:nvPr/>
        </p:nvGraphicFramePr>
        <p:xfrm>
          <a:off x="516938" y="1852400"/>
          <a:ext cx="3000000" cy="3000000"/>
        </p:xfrm>
        <a:graphic>
          <a:graphicData uri="http://schemas.openxmlformats.org/drawingml/2006/table">
            <a:tbl>
              <a:tblPr>
                <a:noFill/>
                <a:tableStyleId>{071A71E8-A8EA-4859-8AF5-58AA832D9AFA}</a:tableStyleId>
              </a:tblPr>
              <a:tblGrid>
                <a:gridCol w="5290950"/>
              </a:tblGrid>
              <a:tr h="1743025">
                <a:tc>
                  <a:txBody>
                    <a:bodyPr/>
                    <a:lstStyle/>
                    <a:p>
                      <a:pPr indent="0" lvl="0" marL="0" rtl="0" algn="l">
                        <a:lnSpc>
                          <a:spcPct val="150000"/>
                        </a:lnSpc>
                        <a:spcBef>
                          <a:spcPts val="0"/>
                        </a:spcBef>
                        <a:spcAft>
                          <a:spcPts val="0"/>
                        </a:spcAft>
                        <a:buNone/>
                      </a:pPr>
                      <a:r>
                        <a:rPr lang="en" sz="1650">
                          <a:solidFill>
                            <a:srgbClr val="4DD0E1"/>
                          </a:solidFill>
                          <a:latin typeface="Roboto Mono"/>
                          <a:ea typeface="Roboto Mono"/>
                          <a:cs typeface="Roboto Mono"/>
                          <a:sym typeface="Roboto Mono"/>
                        </a:rPr>
                        <a:t>print</a:t>
                      </a:r>
                      <a:r>
                        <a:rPr lang="en" sz="1650">
                          <a:solidFill>
                            <a:srgbClr val="ECEFF1"/>
                          </a:solidFill>
                          <a:latin typeface="Roboto Mono"/>
                          <a:ea typeface="Roboto Mono"/>
                          <a:cs typeface="Roboto Mono"/>
                          <a:sym typeface="Roboto Mono"/>
                        </a:rPr>
                        <a:t>(</a:t>
                      </a:r>
                      <a:r>
                        <a:rPr lang="en" sz="1650">
                          <a:solidFill>
                            <a:srgbClr val="9CCC65"/>
                          </a:solidFill>
                          <a:latin typeface="Roboto Mono"/>
                          <a:ea typeface="Roboto Mono"/>
                          <a:cs typeface="Roboto Mono"/>
                          <a:sym typeface="Roboto Mono"/>
                        </a:rPr>
                        <a:t>"Hello world"</a:t>
                      </a:r>
                      <a:r>
                        <a:rPr lang="en" sz="1650">
                          <a:solidFill>
                            <a:srgbClr val="ECEFF1"/>
                          </a:solidFill>
                          <a:latin typeface="Roboto Mono"/>
                          <a:ea typeface="Roboto Mono"/>
                          <a:cs typeface="Roboto Mono"/>
                          <a:sym typeface="Roboto Mono"/>
                        </a:rPr>
                        <a:t>)</a:t>
                      </a:r>
                      <a:endParaRPr sz="1650">
                        <a:solidFill>
                          <a:srgbClr val="ECEFF1"/>
                        </a:solidFill>
                        <a:latin typeface="Roboto Mono"/>
                        <a:ea typeface="Roboto Mono"/>
                        <a:cs typeface="Roboto Mono"/>
                        <a:sym typeface="Roboto Mono"/>
                      </a:endParaRPr>
                    </a:p>
                  </a:txBody>
                  <a:tcPr marT="91425" marB="91425" marR="91425" marL="91425">
                    <a:solidFill>
                      <a:srgbClr val="212121"/>
                    </a:solidFill>
                  </a:tcPr>
                </a:tc>
              </a:tr>
            </a:tbl>
          </a:graphicData>
        </a:graphic>
      </p:graphicFrame>
      <p:sp>
        <p:nvSpPr>
          <p:cNvPr id="50" name="Google Shape;50;p12"/>
          <p:cNvSpPr txBox="1"/>
          <p:nvPr>
            <p:ph type="title"/>
          </p:nvPr>
        </p:nvSpPr>
        <p:spPr>
          <a:xfrm>
            <a:off x="6164775" y="1767300"/>
            <a:ext cx="2669700" cy="49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solidFill>
                  <a:schemeClr val="dk2"/>
                </a:solidFill>
                <a:latin typeface="Roboto Mono"/>
                <a:ea typeface="Roboto Mono"/>
                <a:cs typeface="Roboto Mono"/>
                <a:sym typeface="Roboto Mono"/>
              </a:rPr>
              <a:t>&gt; </a:t>
            </a:r>
            <a:r>
              <a:rPr lang="en">
                <a:latin typeface="Roboto Mono"/>
                <a:ea typeface="Roboto Mono"/>
                <a:cs typeface="Roboto Mono"/>
                <a:sym typeface="Roboto Mono"/>
              </a:rPr>
              <a:t>Hello World</a:t>
            </a:r>
            <a:endParaRPr sz="2400">
              <a:latin typeface="Roboto Mono"/>
              <a:ea typeface="Roboto Mono"/>
              <a:cs typeface="Roboto Mono"/>
              <a:sym typeface="Roboto Mono"/>
            </a:endParaRPr>
          </a:p>
        </p:txBody>
      </p:sp>
      <p:graphicFrame>
        <p:nvGraphicFramePr>
          <p:cNvPr id="51" name="Google Shape;51;p12"/>
          <p:cNvGraphicFramePr/>
          <p:nvPr/>
        </p:nvGraphicFramePr>
        <p:xfrm>
          <a:off x="516938" y="1852400"/>
          <a:ext cx="3000000" cy="3000000"/>
        </p:xfrm>
        <a:graphic>
          <a:graphicData uri="http://schemas.openxmlformats.org/drawingml/2006/table">
            <a:tbl>
              <a:tblPr>
                <a:noFill/>
                <a:tableStyleId>{071A71E8-A8EA-4859-8AF5-58AA832D9AFA}</a:tableStyleId>
              </a:tblPr>
              <a:tblGrid>
                <a:gridCol w="5290950"/>
              </a:tblGrid>
              <a:tr h="1743025">
                <a:tc>
                  <a:txBody>
                    <a:bodyPr/>
                    <a:lstStyle/>
                    <a:p>
                      <a:pPr indent="0" lvl="0" marL="0" rtl="0" algn="l">
                        <a:lnSpc>
                          <a:spcPct val="150000"/>
                        </a:lnSpc>
                        <a:spcBef>
                          <a:spcPts val="0"/>
                        </a:spcBef>
                        <a:spcAft>
                          <a:spcPts val="0"/>
                        </a:spcAft>
                        <a:buNone/>
                      </a:pPr>
                      <a:r>
                        <a:rPr lang="en" sz="1650">
                          <a:solidFill>
                            <a:srgbClr val="4DD0E1"/>
                          </a:solidFill>
                          <a:latin typeface="Roboto Mono"/>
                          <a:ea typeface="Roboto Mono"/>
                          <a:cs typeface="Roboto Mono"/>
                          <a:sym typeface="Roboto Mono"/>
                        </a:rPr>
                        <a:t>print</a:t>
                      </a:r>
                      <a:r>
                        <a:rPr lang="en" sz="1650">
                          <a:solidFill>
                            <a:srgbClr val="ECEFF1"/>
                          </a:solidFill>
                          <a:latin typeface="Roboto Mono"/>
                          <a:ea typeface="Roboto Mono"/>
                          <a:cs typeface="Roboto Mono"/>
                          <a:sym typeface="Roboto Mono"/>
                        </a:rPr>
                        <a:t>(</a:t>
                      </a:r>
                      <a:r>
                        <a:rPr lang="en" sz="1650">
                          <a:solidFill>
                            <a:srgbClr val="9CCC65"/>
                          </a:solidFill>
                          <a:latin typeface="Roboto Mono"/>
                          <a:ea typeface="Roboto Mono"/>
                          <a:cs typeface="Roboto Mono"/>
                          <a:sym typeface="Roboto Mono"/>
                        </a:rPr>
                        <a:t>"Hello world"</a:t>
                      </a:r>
                      <a:r>
                        <a:rPr lang="en" sz="1650">
                          <a:solidFill>
                            <a:srgbClr val="ECEFF1"/>
                          </a:solidFill>
                          <a:latin typeface="Roboto Mono"/>
                          <a:ea typeface="Roboto Mono"/>
                          <a:cs typeface="Roboto Mono"/>
                          <a:sym typeface="Roboto Mono"/>
                        </a:rPr>
                        <a:t>)</a:t>
                      </a:r>
                      <a:endParaRPr sz="1650">
                        <a:solidFill>
                          <a:srgbClr val="ECEFF1"/>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650">
                          <a:solidFill>
                            <a:srgbClr val="4DD0E1"/>
                          </a:solidFill>
                          <a:latin typeface="Roboto Mono"/>
                          <a:ea typeface="Roboto Mono"/>
                          <a:cs typeface="Roboto Mono"/>
                          <a:sym typeface="Roboto Mono"/>
                        </a:rPr>
                        <a:t>print</a:t>
                      </a:r>
                      <a:r>
                        <a:rPr lang="en" sz="1650">
                          <a:solidFill>
                            <a:srgbClr val="ECEFF1"/>
                          </a:solidFill>
                          <a:latin typeface="Roboto Mono"/>
                          <a:ea typeface="Roboto Mono"/>
                          <a:cs typeface="Roboto Mono"/>
                          <a:sym typeface="Roboto Mono"/>
                        </a:rPr>
                        <a:t>(</a:t>
                      </a:r>
                      <a:r>
                        <a:rPr lang="en" sz="1650">
                          <a:solidFill>
                            <a:srgbClr val="9CCC65"/>
                          </a:solidFill>
                          <a:latin typeface="Roboto Mono"/>
                          <a:ea typeface="Roboto Mono"/>
                          <a:cs typeface="Roboto Mono"/>
                          <a:sym typeface="Roboto Mono"/>
                        </a:rPr>
                        <a:t>"Hello world"</a:t>
                      </a:r>
                      <a:r>
                        <a:rPr lang="en" sz="1650">
                          <a:solidFill>
                            <a:srgbClr val="ECEFF1"/>
                          </a:solidFill>
                          <a:latin typeface="Roboto Mono"/>
                          <a:ea typeface="Roboto Mono"/>
                          <a:cs typeface="Roboto Mono"/>
                          <a:sym typeface="Roboto Mono"/>
                        </a:rPr>
                        <a:t>)</a:t>
                      </a:r>
                      <a:endParaRPr sz="1650">
                        <a:solidFill>
                          <a:srgbClr val="ECEFF1"/>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650">
                        <a:solidFill>
                          <a:srgbClr val="ECEFF1"/>
                        </a:solidFill>
                        <a:latin typeface="Roboto Mono"/>
                        <a:ea typeface="Roboto Mono"/>
                        <a:cs typeface="Roboto Mono"/>
                        <a:sym typeface="Roboto Mono"/>
                      </a:endParaRPr>
                    </a:p>
                  </a:txBody>
                  <a:tcPr marT="91425" marB="91425" marR="91425" marL="91425">
                    <a:solidFill>
                      <a:srgbClr val="212121"/>
                    </a:solidFill>
                  </a:tcPr>
                </a:tc>
              </a:tr>
            </a:tbl>
          </a:graphicData>
        </a:graphic>
      </p:graphicFrame>
      <p:sp>
        <p:nvSpPr>
          <p:cNvPr id="52" name="Google Shape;52;p12"/>
          <p:cNvSpPr txBox="1"/>
          <p:nvPr>
            <p:ph type="title"/>
          </p:nvPr>
        </p:nvSpPr>
        <p:spPr>
          <a:xfrm>
            <a:off x="6164775" y="2148300"/>
            <a:ext cx="2669700" cy="49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solidFill>
                  <a:schemeClr val="dk2"/>
                </a:solidFill>
                <a:latin typeface="Roboto Mono"/>
                <a:ea typeface="Roboto Mono"/>
                <a:cs typeface="Roboto Mono"/>
                <a:sym typeface="Roboto Mono"/>
              </a:rPr>
              <a:t>&gt; </a:t>
            </a:r>
            <a:r>
              <a:rPr lang="en">
                <a:latin typeface="Roboto Mono"/>
                <a:ea typeface="Roboto Mono"/>
                <a:cs typeface="Roboto Mono"/>
                <a:sym typeface="Roboto Mono"/>
              </a:rPr>
              <a:t>Hello World</a:t>
            </a:r>
            <a:endParaRPr sz="2400">
              <a:latin typeface="Roboto Mono"/>
              <a:ea typeface="Roboto Mono"/>
              <a:cs typeface="Roboto Mono"/>
              <a:sym typeface="Roboto Mono"/>
            </a:endParaRPr>
          </a:p>
        </p:txBody>
      </p:sp>
      <p:graphicFrame>
        <p:nvGraphicFramePr>
          <p:cNvPr id="53" name="Google Shape;53;p12"/>
          <p:cNvGraphicFramePr/>
          <p:nvPr/>
        </p:nvGraphicFramePr>
        <p:xfrm>
          <a:off x="516938" y="1852400"/>
          <a:ext cx="3000000" cy="3000000"/>
        </p:xfrm>
        <a:graphic>
          <a:graphicData uri="http://schemas.openxmlformats.org/drawingml/2006/table">
            <a:tbl>
              <a:tblPr>
                <a:noFill/>
                <a:tableStyleId>{071A71E8-A8EA-4859-8AF5-58AA832D9AFA}</a:tableStyleId>
              </a:tblPr>
              <a:tblGrid>
                <a:gridCol w="5290950"/>
              </a:tblGrid>
              <a:tr h="1743025">
                <a:tc>
                  <a:txBody>
                    <a:bodyPr/>
                    <a:lstStyle/>
                    <a:p>
                      <a:pPr indent="0" lvl="0" marL="0" rtl="0" algn="l">
                        <a:lnSpc>
                          <a:spcPct val="150000"/>
                        </a:lnSpc>
                        <a:spcBef>
                          <a:spcPts val="0"/>
                        </a:spcBef>
                        <a:spcAft>
                          <a:spcPts val="0"/>
                        </a:spcAft>
                        <a:buNone/>
                      </a:pPr>
                      <a:r>
                        <a:rPr lang="en" sz="1650">
                          <a:solidFill>
                            <a:srgbClr val="4DD0E1"/>
                          </a:solidFill>
                          <a:latin typeface="Roboto Mono"/>
                          <a:ea typeface="Roboto Mono"/>
                          <a:cs typeface="Roboto Mono"/>
                          <a:sym typeface="Roboto Mono"/>
                        </a:rPr>
                        <a:t>print</a:t>
                      </a:r>
                      <a:r>
                        <a:rPr lang="en" sz="1650">
                          <a:solidFill>
                            <a:srgbClr val="ECEFF1"/>
                          </a:solidFill>
                          <a:latin typeface="Roboto Mono"/>
                          <a:ea typeface="Roboto Mono"/>
                          <a:cs typeface="Roboto Mono"/>
                          <a:sym typeface="Roboto Mono"/>
                        </a:rPr>
                        <a:t>(</a:t>
                      </a:r>
                      <a:r>
                        <a:rPr lang="en" sz="1650">
                          <a:solidFill>
                            <a:srgbClr val="9CCC65"/>
                          </a:solidFill>
                          <a:latin typeface="Roboto Mono"/>
                          <a:ea typeface="Roboto Mono"/>
                          <a:cs typeface="Roboto Mono"/>
                          <a:sym typeface="Roboto Mono"/>
                        </a:rPr>
                        <a:t>"Hello world"</a:t>
                      </a:r>
                      <a:r>
                        <a:rPr lang="en" sz="1650">
                          <a:solidFill>
                            <a:srgbClr val="ECEFF1"/>
                          </a:solidFill>
                          <a:latin typeface="Roboto Mono"/>
                          <a:ea typeface="Roboto Mono"/>
                          <a:cs typeface="Roboto Mono"/>
                          <a:sym typeface="Roboto Mono"/>
                        </a:rPr>
                        <a:t>)</a:t>
                      </a:r>
                      <a:endParaRPr sz="1650">
                        <a:solidFill>
                          <a:srgbClr val="ECEFF1"/>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650">
                          <a:solidFill>
                            <a:srgbClr val="4DD0E1"/>
                          </a:solidFill>
                          <a:latin typeface="Roboto Mono"/>
                          <a:ea typeface="Roboto Mono"/>
                          <a:cs typeface="Roboto Mono"/>
                          <a:sym typeface="Roboto Mono"/>
                        </a:rPr>
                        <a:t>print</a:t>
                      </a:r>
                      <a:r>
                        <a:rPr lang="en" sz="1650">
                          <a:solidFill>
                            <a:srgbClr val="ECEFF1"/>
                          </a:solidFill>
                          <a:latin typeface="Roboto Mono"/>
                          <a:ea typeface="Roboto Mono"/>
                          <a:cs typeface="Roboto Mono"/>
                          <a:sym typeface="Roboto Mono"/>
                        </a:rPr>
                        <a:t>(</a:t>
                      </a:r>
                      <a:r>
                        <a:rPr lang="en" sz="1650">
                          <a:solidFill>
                            <a:srgbClr val="9CCC65"/>
                          </a:solidFill>
                          <a:latin typeface="Roboto Mono"/>
                          <a:ea typeface="Roboto Mono"/>
                          <a:cs typeface="Roboto Mono"/>
                          <a:sym typeface="Roboto Mono"/>
                        </a:rPr>
                        <a:t>"Hello world"</a:t>
                      </a:r>
                      <a:r>
                        <a:rPr lang="en" sz="1650">
                          <a:solidFill>
                            <a:srgbClr val="ECEFF1"/>
                          </a:solidFill>
                          <a:latin typeface="Roboto Mono"/>
                          <a:ea typeface="Roboto Mono"/>
                          <a:cs typeface="Roboto Mono"/>
                          <a:sym typeface="Roboto Mono"/>
                        </a:rPr>
                        <a:t>)</a:t>
                      </a:r>
                      <a:endParaRPr sz="1650">
                        <a:solidFill>
                          <a:srgbClr val="ECEFF1"/>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650">
                          <a:solidFill>
                            <a:srgbClr val="4DD0E1"/>
                          </a:solidFill>
                          <a:latin typeface="Roboto Mono"/>
                          <a:ea typeface="Roboto Mono"/>
                          <a:cs typeface="Roboto Mono"/>
                          <a:sym typeface="Roboto Mono"/>
                        </a:rPr>
                        <a:t>print</a:t>
                      </a:r>
                      <a:r>
                        <a:rPr lang="en" sz="1650">
                          <a:solidFill>
                            <a:srgbClr val="ECEFF1"/>
                          </a:solidFill>
                          <a:latin typeface="Roboto Mono"/>
                          <a:ea typeface="Roboto Mono"/>
                          <a:cs typeface="Roboto Mono"/>
                          <a:sym typeface="Roboto Mono"/>
                        </a:rPr>
                        <a:t>(</a:t>
                      </a:r>
                      <a:r>
                        <a:rPr lang="en" sz="1650">
                          <a:solidFill>
                            <a:srgbClr val="9CCC65"/>
                          </a:solidFill>
                          <a:latin typeface="Roboto Mono"/>
                          <a:ea typeface="Roboto Mono"/>
                          <a:cs typeface="Roboto Mono"/>
                          <a:sym typeface="Roboto Mono"/>
                        </a:rPr>
                        <a:t>"Hello world"</a:t>
                      </a:r>
                      <a:r>
                        <a:rPr lang="en" sz="1650">
                          <a:solidFill>
                            <a:srgbClr val="ECEFF1"/>
                          </a:solidFill>
                          <a:latin typeface="Roboto Mono"/>
                          <a:ea typeface="Roboto Mono"/>
                          <a:cs typeface="Roboto Mono"/>
                          <a:sym typeface="Roboto Mono"/>
                        </a:rPr>
                        <a:t>)</a:t>
                      </a:r>
                      <a:endParaRPr sz="1650">
                        <a:solidFill>
                          <a:srgbClr val="ECEFF1"/>
                        </a:solidFill>
                        <a:latin typeface="Roboto Mono"/>
                        <a:ea typeface="Roboto Mono"/>
                        <a:cs typeface="Roboto Mono"/>
                        <a:sym typeface="Roboto Mono"/>
                      </a:endParaRPr>
                    </a:p>
                    <a:p>
                      <a:pPr indent="0" lvl="0" marL="0" rtl="0" algn="l">
                        <a:lnSpc>
                          <a:spcPct val="150000"/>
                        </a:lnSpc>
                        <a:spcBef>
                          <a:spcPts val="0"/>
                        </a:spcBef>
                        <a:spcAft>
                          <a:spcPts val="0"/>
                        </a:spcAft>
                        <a:buNone/>
                      </a:pPr>
                      <a:r>
                        <a:t/>
                      </a:r>
                      <a:endParaRPr sz="1650">
                        <a:solidFill>
                          <a:srgbClr val="ECEFF1"/>
                        </a:solidFill>
                        <a:latin typeface="Roboto Mono"/>
                        <a:ea typeface="Roboto Mono"/>
                        <a:cs typeface="Roboto Mono"/>
                        <a:sym typeface="Roboto Mono"/>
                      </a:endParaRPr>
                    </a:p>
                  </a:txBody>
                  <a:tcPr marT="91425" marB="91425" marR="91425" marL="91425">
                    <a:solidFill>
                      <a:srgbClr val="212121"/>
                    </a:solidFill>
                  </a:tcPr>
                </a:tc>
              </a:tr>
            </a:tbl>
          </a:graphicData>
        </a:graphic>
      </p:graphicFrame>
      <p:sp>
        <p:nvSpPr>
          <p:cNvPr id="54" name="Google Shape;54;p12"/>
          <p:cNvSpPr txBox="1"/>
          <p:nvPr>
            <p:ph type="title"/>
          </p:nvPr>
        </p:nvSpPr>
        <p:spPr>
          <a:xfrm>
            <a:off x="6164775" y="2568579"/>
            <a:ext cx="2669700" cy="49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solidFill>
                  <a:schemeClr val="dk2"/>
                </a:solidFill>
                <a:latin typeface="Roboto Mono"/>
                <a:ea typeface="Roboto Mono"/>
                <a:cs typeface="Roboto Mono"/>
                <a:sym typeface="Roboto Mono"/>
              </a:rPr>
              <a:t>&gt; </a:t>
            </a:r>
            <a:r>
              <a:rPr lang="en">
                <a:latin typeface="Roboto Mono"/>
                <a:ea typeface="Roboto Mono"/>
                <a:cs typeface="Roboto Mono"/>
                <a:sym typeface="Roboto Mono"/>
              </a:rPr>
              <a:t>Hello World</a:t>
            </a:r>
            <a:endParaRPr sz="2400">
              <a:latin typeface="Roboto Mono"/>
              <a:ea typeface="Roboto Mono"/>
              <a:cs typeface="Roboto Mono"/>
              <a:sym typeface="Roboto Mono"/>
            </a:endParaRPr>
          </a:p>
        </p:txBody>
      </p:sp>
      <p:sp>
        <p:nvSpPr>
          <p:cNvPr id="55" name="Google Shape;55;p12"/>
          <p:cNvSpPr txBox="1"/>
          <p:nvPr/>
        </p:nvSpPr>
        <p:spPr>
          <a:xfrm>
            <a:off x="243000" y="4125150"/>
            <a:ext cx="4110600" cy="4926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If only there was a better way…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9"/>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Accessing a List</a:t>
            </a:r>
            <a:endParaRPr/>
          </a:p>
        </p:txBody>
      </p:sp>
      <p:sp>
        <p:nvSpPr>
          <p:cNvPr id="283" name="Google Shape;283;p39"/>
          <p:cNvSpPr txBox="1"/>
          <p:nvPr>
            <p:ph idx="1" type="body"/>
          </p:nvPr>
        </p:nvSpPr>
        <p:spPr>
          <a:xfrm>
            <a:off x="243000" y="556500"/>
            <a:ext cx="85629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use brackets to access a List’s values.</a:t>
            </a:r>
            <a:endParaRPr i="1"/>
          </a:p>
          <a:p>
            <a:pPr indent="0" lvl="0" marL="0" rtl="0" algn="l">
              <a:spcBef>
                <a:spcPts val="600"/>
              </a:spcBef>
              <a:spcAft>
                <a:spcPts val="0"/>
              </a:spcAft>
              <a:buNone/>
            </a:pPr>
            <a:r>
              <a:t/>
            </a:r>
            <a:endParaRPr i="1"/>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Look familiar? Think back to strings! A list is a type of sequence, just like a string.</a:t>
            </a:r>
            <a:endParaRPr/>
          </a:p>
        </p:txBody>
      </p:sp>
      <p:graphicFrame>
        <p:nvGraphicFramePr>
          <p:cNvPr id="284" name="Google Shape;284;p39"/>
          <p:cNvGraphicFramePr/>
          <p:nvPr/>
        </p:nvGraphicFramePr>
        <p:xfrm>
          <a:off x="1697113" y="1300405"/>
          <a:ext cx="3000000" cy="3000000"/>
        </p:xfrm>
        <a:graphic>
          <a:graphicData uri="http://schemas.openxmlformats.org/drawingml/2006/table">
            <a:tbl>
              <a:tblPr>
                <a:noFill/>
                <a:tableStyleId>{071A71E8-A8EA-4859-8AF5-58AA832D9AFA}</a:tableStyleId>
              </a:tblPr>
              <a:tblGrid>
                <a:gridCol w="5749750"/>
              </a:tblGrid>
              <a:tr h="555500">
                <a:tc>
                  <a:txBody>
                    <a:bodyPr/>
                    <a:lstStyle/>
                    <a:p>
                      <a:pPr indent="0" lvl="0" marL="0" rtl="0" algn="l">
                        <a:lnSpc>
                          <a:spcPct val="115000"/>
                        </a:lnSpc>
                        <a:spcBef>
                          <a:spcPts val="0"/>
                        </a:spcBef>
                        <a:spcAft>
                          <a:spcPts val="0"/>
                        </a:spcAft>
                        <a:buClr>
                          <a:srgbClr val="000000"/>
                        </a:buClr>
                        <a:buSzPts val="1100"/>
                        <a:buFont typeface="Arial"/>
                        <a:buNone/>
                      </a:pPr>
                      <a:r>
                        <a:rPr lang="en" sz="1350">
                          <a:solidFill>
                            <a:srgbClr val="ECEFF1"/>
                          </a:solidFill>
                          <a:latin typeface="Roboto Mono"/>
                          <a:ea typeface="Roboto Mono"/>
                          <a:cs typeface="Roboto Mono"/>
                          <a:sym typeface="Roboto Mono"/>
                        </a:rPr>
                        <a:t>players = [</a:t>
                      </a:r>
                      <a:r>
                        <a:rPr lang="en" sz="1350">
                          <a:solidFill>
                            <a:srgbClr val="9CCC65"/>
                          </a:solidFill>
                          <a:latin typeface="Roboto Mono"/>
                          <a:ea typeface="Roboto Mono"/>
                          <a:cs typeface="Roboto Mono"/>
                          <a:sym typeface="Roboto Mono"/>
                        </a:rPr>
                        <a:t>"Ronaldo"</a:t>
                      </a:r>
                      <a:r>
                        <a:rPr lang="en" sz="1350">
                          <a:solidFill>
                            <a:srgbClr val="ECEFF1"/>
                          </a:solidFill>
                          <a:latin typeface="Roboto Mono"/>
                          <a:ea typeface="Roboto Mono"/>
                          <a:cs typeface="Roboto Mono"/>
                          <a:sym typeface="Roboto Mono"/>
                        </a:rPr>
                        <a:t>, </a:t>
                      </a:r>
                      <a:r>
                        <a:rPr lang="en" sz="1350">
                          <a:solidFill>
                            <a:srgbClr val="9CCC65"/>
                          </a:solidFill>
                          <a:latin typeface="Roboto Mono"/>
                          <a:ea typeface="Roboto Mono"/>
                          <a:cs typeface="Roboto Mono"/>
                          <a:sym typeface="Roboto Mono"/>
                        </a:rPr>
                        <a:t>"Messi"</a:t>
                      </a:r>
                      <a:r>
                        <a:rPr lang="en" sz="1350">
                          <a:solidFill>
                            <a:srgbClr val="ECEFF1"/>
                          </a:solidFill>
                          <a:latin typeface="Roboto Mono"/>
                          <a:ea typeface="Roboto Mono"/>
                          <a:cs typeface="Roboto Mono"/>
                          <a:sym typeface="Roboto Mono"/>
                        </a:rPr>
                        <a:t>, </a:t>
                      </a:r>
                      <a:r>
                        <a:rPr lang="en" sz="1350">
                          <a:solidFill>
                            <a:srgbClr val="9CCC65"/>
                          </a:solidFill>
                          <a:latin typeface="Roboto Mono"/>
                          <a:ea typeface="Roboto Mono"/>
                          <a:cs typeface="Roboto Mono"/>
                          <a:sym typeface="Roboto Mono"/>
                        </a:rPr>
                        <a:t>"Drogba"</a:t>
                      </a:r>
                      <a:r>
                        <a:rPr lang="en" sz="1350">
                          <a:solidFill>
                            <a:srgbClr val="ECEFF1"/>
                          </a:solidFill>
                          <a:latin typeface="Roboto Mono"/>
                          <a:ea typeface="Roboto Mono"/>
                          <a:cs typeface="Roboto Mono"/>
                          <a:sym typeface="Roboto Mono"/>
                        </a:rPr>
                        <a:t>, </a:t>
                      </a:r>
                      <a:r>
                        <a:rPr lang="en" sz="1350">
                          <a:solidFill>
                            <a:srgbClr val="9CCC65"/>
                          </a:solidFill>
                          <a:latin typeface="Roboto Mono"/>
                          <a:ea typeface="Roboto Mono"/>
                          <a:cs typeface="Roboto Mono"/>
                          <a:sym typeface="Roboto Mono"/>
                        </a:rPr>
                        <a:t>"Casillas"</a:t>
                      </a:r>
                      <a:r>
                        <a:rPr lang="en" sz="1350">
                          <a:solidFill>
                            <a:srgbClr val="ECEFF1"/>
                          </a:solidFill>
                          <a:latin typeface="Roboto Mono"/>
                          <a:ea typeface="Roboto Mono"/>
                          <a:cs typeface="Roboto Mono"/>
                          <a:sym typeface="Roboto Mono"/>
                        </a:rPr>
                        <a:t>]</a:t>
                      </a:r>
                      <a:endParaRPr sz="1350">
                        <a:solidFill>
                          <a:srgbClr val="ECEFF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350">
                          <a:solidFill>
                            <a:srgbClr val="4DD0E1"/>
                          </a:solidFill>
                          <a:latin typeface="Roboto Mono"/>
                          <a:ea typeface="Roboto Mono"/>
                          <a:cs typeface="Roboto Mono"/>
                          <a:sym typeface="Roboto Mono"/>
                        </a:rPr>
                        <a:t>print</a:t>
                      </a:r>
                      <a:r>
                        <a:rPr lang="en" sz="1350">
                          <a:solidFill>
                            <a:srgbClr val="ECEFF1"/>
                          </a:solidFill>
                          <a:latin typeface="Roboto Mono"/>
                          <a:ea typeface="Roboto Mono"/>
                          <a:cs typeface="Roboto Mono"/>
                          <a:sym typeface="Roboto Mono"/>
                        </a:rPr>
                        <a:t>(players[</a:t>
                      </a:r>
                      <a:r>
                        <a:rPr lang="en" sz="1350">
                          <a:solidFill>
                            <a:srgbClr val="FBC02D"/>
                          </a:solidFill>
                          <a:latin typeface="Roboto Mono"/>
                          <a:ea typeface="Roboto Mono"/>
                          <a:cs typeface="Roboto Mono"/>
                          <a:sym typeface="Roboto Mono"/>
                        </a:rPr>
                        <a:t>0</a:t>
                      </a:r>
                      <a:r>
                        <a:rPr lang="en" sz="1350">
                          <a:solidFill>
                            <a:srgbClr val="ECEFF1"/>
                          </a:solidFill>
                          <a:latin typeface="Roboto Mono"/>
                          <a:ea typeface="Roboto Mono"/>
                          <a:cs typeface="Roboto Mono"/>
                          <a:sym typeface="Roboto Mono"/>
                        </a:rPr>
                        <a:t>])  </a:t>
                      </a:r>
                      <a:r>
                        <a:rPr lang="en" sz="1350">
                          <a:solidFill>
                            <a:srgbClr val="F06292"/>
                          </a:solidFill>
                          <a:latin typeface="Roboto Mono"/>
                          <a:ea typeface="Roboto Mono"/>
                          <a:cs typeface="Roboto Mono"/>
                          <a:sym typeface="Roboto Mono"/>
                        </a:rPr>
                        <a:t># prints "Ronaldo"</a:t>
                      </a:r>
                      <a:endParaRPr sz="1350">
                        <a:solidFill>
                          <a:srgbClr val="F06292"/>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sz="1350">
                          <a:solidFill>
                            <a:srgbClr val="4DD0E1"/>
                          </a:solidFill>
                          <a:latin typeface="Roboto Mono"/>
                          <a:ea typeface="Roboto Mono"/>
                          <a:cs typeface="Roboto Mono"/>
                          <a:sym typeface="Roboto Mono"/>
                        </a:rPr>
                        <a:t>print</a:t>
                      </a:r>
                      <a:r>
                        <a:rPr lang="en" sz="1350">
                          <a:solidFill>
                            <a:srgbClr val="ECEFF1"/>
                          </a:solidFill>
                          <a:latin typeface="Roboto Mono"/>
                          <a:ea typeface="Roboto Mono"/>
                          <a:cs typeface="Roboto Mono"/>
                          <a:sym typeface="Roboto Mono"/>
                        </a:rPr>
                        <a:t>(players[</a:t>
                      </a:r>
                      <a:r>
                        <a:rPr lang="en" sz="1350">
                          <a:solidFill>
                            <a:srgbClr val="FBC02D"/>
                          </a:solidFill>
                          <a:latin typeface="Roboto Mono"/>
                          <a:ea typeface="Roboto Mono"/>
                          <a:cs typeface="Roboto Mono"/>
                          <a:sym typeface="Roboto Mono"/>
                        </a:rPr>
                        <a:t>1</a:t>
                      </a:r>
                      <a:r>
                        <a:rPr lang="en" sz="1350">
                          <a:solidFill>
                            <a:srgbClr val="ECEFF1"/>
                          </a:solidFill>
                          <a:latin typeface="Roboto Mono"/>
                          <a:ea typeface="Roboto Mono"/>
                          <a:cs typeface="Roboto Mono"/>
                          <a:sym typeface="Roboto Mono"/>
                        </a:rPr>
                        <a:t>])  </a:t>
                      </a:r>
                      <a:r>
                        <a:rPr lang="en" sz="1350">
                          <a:solidFill>
                            <a:srgbClr val="F06292"/>
                          </a:solidFill>
                          <a:latin typeface="Roboto Mono"/>
                          <a:ea typeface="Roboto Mono"/>
                          <a:cs typeface="Roboto Mono"/>
                          <a:sym typeface="Roboto Mono"/>
                        </a:rPr>
                        <a:t># prints "Messi"</a:t>
                      </a:r>
                      <a:endParaRPr sz="1350">
                        <a:solidFill>
                          <a:srgbClr val="F06292"/>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350">
                          <a:solidFill>
                            <a:srgbClr val="4DD0E1"/>
                          </a:solidFill>
                          <a:latin typeface="Roboto Mono"/>
                          <a:ea typeface="Roboto Mono"/>
                          <a:cs typeface="Roboto Mono"/>
                          <a:sym typeface="Roboto Mono"/>
                        </a:rPr>
                        <a:t>print</a:t>
                      </a:r>
                      <a:r>
                        <a:rPr lang="en" sz="1350">
                          <a:solidFill>
                            <a:srgbClr val="ECEFF1"/>
                          </a:solidFill>
                          <a:latin typeface="Roboto Mono"/>
                          <a:ea typeface="Roboto Mono"/>
                          <a:cs typeface="Roboto Mono"/>
                          <a:sym typeface="Roboto Mono"/>
                        </a:rPr>
                        <a:t>(players[</a:t>
                      </a:r>
                      <a:r>
                        <a:rPr lang="en" sz="1350">
                          <a:solidFill>
                            <a:srgbClr val="FBC02D"/>
                          </a:solidFill>
                          <a:latin typeface="Roboto Mono"/>
                          <a:ea typeface="Roboto Mono"/>
                          <a:cs typeface="Roboto Mono"/>
                          <a:sym typeface="Roboto Mono"/>
                        </a:rPr>
                        <a:t>-1</a:t>
                      </a:r>
                      <a:r>
                        <a:rPr lang="en" sz="1350">
                          <a:solidFill>
                            <a:srgbClr val="ECEFF1"/>
                          </a:solidFill>
                          <a:latin typeface="Roboto Mono"/>
                          <a:ea typeface="Roboto Mono"/>
                          <a:cs typeface="Roboto Mono"/>
                          <a:sym typeface="Roboto Mono"/>
                        </a:rPr>
                        <a:t>])  </a:t>
                      </a:r>
                      <a:r>
                        <a:rPr lang="en" sz="1350">
                          <a:solidFill>
                            <a:srgbClr val="F06292"/>
                          </a:solidFill>
                          <a:latin typeface="Roboto Mono"/>
                          <a:ea typeface="Roboto Mono"/>
                          <a:cs typeface="Roboto Mono"/>
                          <a:sym typeface="Roboto Mono"/>
                        </a:rPr>
                        <a:t># prints "Casillas"</a:t>
                      </a:r>
                      <a:endParaRPr sz="1050">
                        <a:solidFill>
                          <a:srgbClr val="ECEFF1"/>
                        </a:solidFill>
                        <a:latin typeface="Roboto Mono"/>
                        <a:ea typeface="Roboto Mono"/>
                        <a:cs typeface="Roboto Mono"/>
                        <a:sym typeface="Roboto Mono"/>
                      </a:endParaRPr>
                    </a:p>
                  </a:txBody>
                  <a:tcPr marT="91425" marB="91425" marR="91425" marL="91425" anchor="ctr">
                    <a:solidFill>
                      <a:srgbClr val="212121"/>
                    </a:solidFill>
                  </a:tcPr>
                </a:tc>
              </a:tr>
            </a:tbl>
          </a:graphicData>
        </a:graphic>
      </p:graphicFrame>
      <p:pic>
        <p:nvPicPr>
          <p:cNvPr id="285" name="Google Shape;285;p39"/>
          <p:cNvPicPr preferRelativeResize="0"/>
          <p:nvPr/>
        </p:nvPicPr>
        <p:blipFill>
          <a:blip r:embed="rId3">
            <a:alphaModFix/>
          </a:blip>
          <a:stretch>
            <a:fillRect/>
          </a:stretch>
        </p:blipFill>
        <p:spPr>
          <a:xfrm>
            <a:off x="1566850" y="2527013"/>
            <a:ext cx="6010275" cy="8096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0"/>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Printing Lists</a:t>
            </a:r>
            <a:endParaRPr/>
          </a:p>
        </p:txBody>
      </p:sp>
      <p:sp>
        <p:nvSpPr>
          <p:cNvPr id="291" name="Google Shape;291;p40"/>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You can use </a:t>
            </a:r>
            <a:r>
              <a:rPr b="1" lang="en"/>
              <a:t>print</a:t>
            </a:r>
            <a:r>
              <a:rPr lang="en"/>
              <a:t> just as you’re used to with lists to print out their content.</a:t>
            </a:r>
            <a:endParaRPr/>
          </a:p>
        </p:txBody>
      </p:sp>
      <p:graphicFrame>
        <p:nvGraphicFramePr>
          <p:cNvPr id="292" name="Google Shape;292;p40"/>
          <p:cNvGraphicFramePr/>
          <p:nvPr/>
        </p:nvGraphicFramePr>
        <p:xfrm>
          <a:off x="1019863" y="2378130"/>
          <a:ext cx="3000000" cy="3000000"/>
        </p:xfrm>
        <a:graphic>
          <a:graphicData uri="http://schemas.openxmlformats.org/drawingml/2006/table">
            <a:tbl>
              <a:tblPr>
                <a:noFill/>
                <a:tableStyleId>{071A71E8-A8EA-4859-8AF5-58AA832D9AFA}</a:tableStyleId>
              </a:tblPr>
              <a:tblGrid>
                <a:gridCol w="6890050"/>
              </a:tblGrid>
              <a:tr h="861800">
                <a:tc>
                  <a:txBody>
                    <a:bodyPr/>
                    <a:lstStyle/>
                    <a:p>
                      <a:pPr indent="0" lvl="0" marL="0" rtl="0" algn="l">
                        <a:lnSpc>
                          <a:spcPct val="115000"/>
                        </a:lnSpc>
                        <a:spcBef>
                          <a:spcPts val="0"/>
                        </a:spcBef>
                        <a:spcAft>
                          <a:spcPts val="0"/>
                        </a:spcAft>
                        <a:buNone/>
                      </a:pPr>
                      <a:r>
                        <a:rPr lang="en" sz="1550">
                          <a:solidFill>
                            <a:srgbClr val="ECEFF1"/>
                          </a:solidFill>
                          <a:latin typeface="Roboto Mono"/>
                          <a:ea typeface="Roboto Mono"/>
                          <a:cs typeface="Roboto Mono"/>
                          <a:sym typeface="Roboto Mono"/>
                        </a:rPr>
                        <a:t>players = [</a:t>
                      </a:r>
                      <a:r>
                        <a:rPr lang="en" sz="1550">
                          <a:solidFill>
                            <a:srgbClr val="9CCC65"/>
                          </a:solidFill>
                          <a:latin typeface="Roboto Mono"/>
                          <a:ea typeface="Roboto Mono"/>
                          <a:cs typeface="Roboto Mono"/>
                          <a:sym typeface="Roboto Mono"/>
                        </a:rPr>
                        <a:t>"Ronaldo"</a:t>
                      </a:r>
                      <a:r>
                        <a:rPr lang="en" sz="1550">
                          <a:solidFill>
                            <a:srgbClr val="ECEFF1"/>
                          </a:solidFill>
                          <a:latin typeface="Roboto Mono"/>
                          <a:ea typeface="Roboto Mono"/>
                          <a:cs typeface="Roboto Mono"/>
                          <a:sym typeface="Roboto Mono"/>
                        </a:rPr>
                        <a:t>, </a:t>
                      </a:r>
                      <a:r>
                        <a:rPr lang="en" sz="1550">
                          <a:solidFill>
                            <a:srgbClr val="9CCC65"/>
                          </a:solidFill>
                          <a:latin typeface="Roboto Mono"/>
                          <a:ea typeface="Roboto Mono"/>
                          <a:cs typeface="Roboto Mono"/>
                          <a:sym typeface="Roboto Mono"/>
                        </a:rPr>
                        <a:t>"Messi"</a:t>
                      </a:r>
                      <a:r>
                        <a:rPr lang="en" sz="1550">
                          <a:solidFill>
                            <a:srgbClr val="ECEFF1"/>
                          </a:solidFill>
                          <a:latin typeface="Roboto Mono"/>
                          <a:ea typeface="Roboto Mono"/>
                          <a:cs typeface="Roboto Mono"/>
                          <a:sym typeface="Roboto Mono"/>
                        </a:rPr>
                        <a:t>, </a:t>
                      </a:r>
                      <a:r>
                        <a:rPr lang="en" sz="1550">
                          <a:solidFill>
                            <a:srgbClr val="9CCC65"/>
                          </a:solidFill>
                          <a:latin typeface="Roboto Mono"/>
                          <a:ea typeface="Roboto Mono"/>
                          <a:cs typeface="Roboto Mono"/>
                          <a:sym typeface="Roboto Mono"/>
                        </a:rPr>
                        <a:t>"Drogba"</a:t>
                      </a:r>
                      <a:r>
                        <a:rPr lang="en" sz="1550">
                          <a:solidFill>
                            <a:srgbClr val="ECEFF1"/>
                          </a:solidFill>
                          <a:latin typeface="Roboto Mono"/>
                          <a:ea typeface="Roboto Mono"/>
                          <a:cs typeface="Roboto Mono"/>
                          <a:sym typeface="Roboto Mono"/>
                        </a:rPr>
                        <a:t>]</a:t>
                      </a:r>
                      <a:endParaRPr sz="1550">
                        <a:solidFill>
                          <a:srgbClr val="ECEFF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550">
                          <a:solidFill>
                            <a:srgbClr val="4DD0E1"/>
                          </a:solidFill>
                          <a:latin typeface="Roboto Mono"/>
                          <a:ea typeface="Roboto Mono"/>
                          <a:cs typeface="Roboto Mono"/>
                          <a:sym typeface="Roboto Mono"/>
                        </a:rPr>
                        <a:t>print</a:t>
                      </a:r>
                      <a:r>
                        <a:rPr lang="en" sz="1550">
                          <a:solidFill>
                            <a:srgbClr val="ECEFF1"/>
                          </a:solidFill>
                          <a:latin typeface="Roboto Mono"/>
                          <a:ea typeface="Roboto Mono"/>
                          <a:cs typeface="Roboto Mono"/>
                          <a:sym typeface="Roboto Mono"/>
                        </a:rPr>
                        <a:t>(players)  </a:t>
                      </a:r>
                      <a:r>
                        <a:rPr lang="en" sz="1550">
                          <a:solidFill>
                            <a:srgbClr val="F06292"/>
                          </a:solidFill>
                          <a:latin typeface="Roboto Mono"/>
                          <a:ea typeface="Roboto Mono"/>
                          <a:cs typeface="Roboto Mono"/>
                          <a:sym typeface="Roboto Mono"/>
                        </a:rPr>
                        <a:t># prints ["Ronaldo", "Messi", "Drogba"]</a:t>
                      </a:r>
                      <a:endParaRPr sz="1550">
                        <a:solidFill>
                          <a:srgbClr val="F06292"/>
                        </a:solidFill>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en" sz="1550">
                          <a:solidFill>
                            <a:srgbClr val="4DD0E1"/>
                          </a:solidFill>
                          <a:latin typeface="Roboto Mono"/>
                          <a:ea typeface="Roboto Mono"/>
                          <a:cs typeface="Roboto Mono"/>
                          <a:sym typeface="Roboto Mono"/>
                        </a:rPr>
                        <a:t>print</a:t>
                      </a:r>
                      <a:r>
                        <a:rPr lang="en" sz="1550">
                          <a:solidFill>
                            <a:srgbClr val="ECEFF1"/>
                          </a:solidFill>
                          <a:latin typeface="Roboto Mono"/>
                          <a:ea typeface="Roboto Mono"/>
                          <a:cs typeface="Roboto Mono"/>
                          <a:sym typeface="Roboto Mono"/>
                        </a:rPr>
                        <a:t>(players[1:])  </a:t>
                      </a:r>
                      <a:r>
                        <a:rPr lang="en" sz="1550">
                          <a:solidFill>
                            <a:srgbClr val="F06292"/>
                          </a:solidFill>
                          <a:latin typeface="Roboto Mono"/>
                          <a:ea typeface="Roboto Mono"/>
                          <a:cs typeface="Roboto Mono"/>
                          <a:sym typeface="Roboto Mono"/>
                        </a:rPr>
                        <a:t># prints ["Messi", "Drogba"]</a:t>
                      </a:r>
                      <a:endParaRPr sz="1550">
                        <a:solidFill>
                          <a:srgbClr val="F06292"/>
                        </a:solidFill>
                        <a:latin typeface="Roboto Mono"/>
                        <a:ea typeface="Roboto Mono"/>
                        <a:cs typeface="Roboto Mono"/>
                        <a:sym typeface="Roboto Mono"/>
                      </a:endParaRPr>
                    </a:p>
                  </a:txBody>
                  <a:tcPr marT="91425" marB="91425" marR="91425" marL="91425" anchor="ctr">
                    <a:solidFill>
                      <a:srgbClr val="212121"/>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1"/>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Iterating over Lists</a:t>
            </a:r>
            <a:endParaRPr/>
          </a:p>
        </p:txBody>
      </p:sp>
      <p:sp>
        <p:nvSpPr>
          <p:cNvPr id="298" name="Google Shape;298;p41"/>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You can use the same `for x in sequence:` syntax we learned earlier, because lists are a type of sequence just like strings and range.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ctr">
              <a:spcBef>
                <a:spcPts val="600"/>
              </a:spcBef>
              <a:spcAft>
                <a:spcPts val="0"/>
              </a:spcAft>
              <a:buNone/>
            </a:pPr>
            <a:r>
              <a:rPr lang="en"/>
              <a:t>Prints each player’s name on a new line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graphicFrame>
        <p:nvGraphicFramePr>
          <p:cNvPr id="299" name="Google Shape;299;p41"/>
          <p:cNvGraphicFramePr/>
          <p:nvPr/>
        </p:nvGraphicFramePr>
        <p:xfrm>
          <a:off x="1697113" y="2023030"/>
          <a:ext cx="3000000" cy="3000000"/>
        </p:xfrm>
        <a:graphic>
          <a:graphicData uri="http://schemas.openxmlformats.org/drawingml/2006/table">
            <a:tbl>
              <a:tblPr>
                <a:noFill/>
                <a:tableStyleId>{071A71E8-A8EA-4859-8AF5-58AA832D9AFA}</a:tableStyleId>
              </a:tblPr>
              <a:tblGrid>
                <a:gridCol w="5749750"/>
              </a:tblGrid>
              <a:tr h="555500">
                <a:tc>
                  <a:txBody>
                    <a:bodyPr/>
                    <a:lstStyle/>
                    <a:p>
                      <a:pPr indent="0" lvl="0" marL="0" rtl="0" algn="l">
                        <a:lnSpc>
                          <a:spcPct val="115000"/>
                        </a:lnSpc>
                        <a:spcBef>
                          <a:spcPts val="0"/>
                        </a:spcBef>
                        <a:spcAft>
                          <a:spcPts val="0"/>
                        </a:spcAft>
                        <a:buNone/>
                      </a:pPr>
                      <a:r>
                        <a:rPr lang="en" sz="1350">
                          <a:solidFill>
                            <a:srgbClr val="ECEFF1"/>
                          </a:solidFill>
                          <a:latin typeface="Roboto Mono"/>
                          <a:ea typeface="Roboto Mono"/>
                          <a:cs typeface="Roboto Mono"/>
                          <a:sym typeface="Roboto Mono"/>
                        </a:rPr>
                        <a:t>players = [</a:t>
                      </a:r>
                      <a:r>
                        <a:rPr lang="en" sz="1350">
                          <a:solidFill>
                            <a:srgbClr val="9CCC65"/>
                          </a:solidFill>
                          <a:latin typeface="Roboto Mono"/>
                          <a:ea typeface="Roboto Mono"/>
                          <a:cs typeface="Roboto Mono"/>
                          <a:sym typeface="Roboto Mono"/>
                        </a:rPr>
                        <a:t>"Ronaldo"</a:t>
                      </a:r>
                      <a:r>
                        <a:rPr lang="en" sz="1350">
                          <a:solidFill>
                            <a:srgbClr val="ECEFF1"/>
                          </a:solidFill>
                          <a:latin typeface="Roboto Mono"/>
                          <a:ea typeface="Roboto Mono"/>
                          <a:cs typeface="Roboto Mono"/>
                          <a:sym typeface="Roboto Mono"/>
                        </a:rPr>
                        <a:t>, </a:t>
                      </a:r>
                      <a:r>
                        <a:rPr lang="en" sz="1350">
                          <a:solidFill>
                            <a:srgbClr val="9CCC65"/>
                          </a:solidFill>
                          <a:latin typeface="Roboto Mono"/>
                          <a:ea typeface="Roboto Mono"/>
                          <a:cs typeface="Roboto Mono"/>
                          <a:sym typeface="Roboto Mono"/>
                        </a:rPr>
                        <a:t>"Messi"</a:t>
                      </a:r>
                      <a:r>
                        <a:rPr lang="en" sz="1350">
                          <a:solidFill>
                            <a:srgbClr val="ECEFF1"/>
                          </a:solidFill>
                          <a:latin typeface="Roboto Mono"/>
                          <a:ea typeface="Roboto Mono"/>
                          <a:cs typeface="Roboto Mono"/>
                          <a:sym typeface="Roboto Mono"/>
                        </a:rPr>
                        <a:t>, </a:t>
                      </a:r>
                      <a:r>
                        <a:rPr lang="en" sz="1350">
                          <a:solidFill>
                            <a:srgbClr val="9CCC65"/>
                          </a:solidFill>
                          <a:latin typeface="Roboto Mono"/>
                          <a:ea typeface="Roboto Mono"/>
                          <a:cs typeface="Roboto Mono"/>
                          <a:sym typeface="Roboto Mono"/>
                        </a:rPr>
                        <a:t>"Drogba"</a:t>
                      </a:r>
                      <a:r>
                        <a:rPr lang="en" sz="1350">
                          <a:solidFill>
                            <a:srgbClr val="ECEFF1"/>
                          </a:solidFill>
                          <a:latin typeface="Roboto Mono"/>
                          <a:ea typeface="Roboto Mono"/>
                          <a:cs typeface="Roboto Mono"/>
                          <a:sym typeface="Roboto Mono"/>
                        </a:rPr>
                        <a:t>, </a:t>
                      </a:r>
                      <a:r>
                        <a:rPr lang="en" sz="1350">
                          <a:solidFill>
                            <a:srgbClr val="9CCC65"/>
                          </a:solidFill>
                          <a:latin typeface="Roboto Mono"/>
                          <a:ea typeface="Roboto Mono"/>
                          <a:cs typeface="Roboto Mono"/>
                          <a:sym typeface="Roboto Mono"/>
                        </a:rPr>
                        <a:t>"Casillas"</a:t>
                      </a:r>
                      <a:r>
                        <a:rPr lang="en" sz="1350">
                          <a:solidFill>
                            <a:srgbClr val="ECEFF1"/>
                          </a:solidFill>
                          <a:latin typeface="Roboto Mono"/>
                          <a:ea typeface="Roboto Mono"/>
                          <a:cs typeface="Roboto Mono"/>
                          <a:sym typeface="Roboto Mono"/>
                        </a:rPr>
                        <a:t>]</a:t>
                      </a:r>
                      <a:endParaRPr sz="1350">
                        <a:solidFill>
                          <a:srgbClr val="ECEFF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350">
                          <a:solidFill>
                            <a:srgbClr val="4DD0E1"/>
                          </a:solidFill>
                          <a:latin typeface="Roboto Mono"/>
                          <a:ea typeface="Roboto Mono"/>
                          <a:cs typeface="Roboto Mono"/>
                          <a:sym typeface="Roboto Mono"/>
                        </a:rPr>
                        <a:t>for</a:t>
                      </a:r>
                      <a:r>
                        <a:rPr lang="en" sz="1350">
                          <a:solidFill>
                            <a:srgbClr val="ECEFF1"/>
                          </a:solidFill>
                          <a:latin typeface="Roboto Mono"/>
                          <a:ea typeface="Roboto Mono"/>
                          <a:cs typeface="Roboto Mono"/>
                          <a:sym typeface="Roboto Mono"/>
                        </a:rPr>
                        <a:t> name </a:t>
                      </a:r>
                      <a:r>
                        <a:rPr lang="en" sz="1350">
                          <a:solidFill>
                            <a:srgbClr val="4DD0E1"/>
                          </a:solidFill>
                          <a:latin typeface="Roboto Mono"/>
                          <a:ea typeface="Roboto Mono"/>
                          <a:cs typeface="Roboto Mono"/>
                          <a:sym typeface="Roboto Mono"/>
                        </a:rPr>
                        <a:t>in</a:t>
                      </a:r>
                      <a:r>
                        <a:rPr lang="en" sz="1350">
                          <a:solidFill>
                            <a:srgbClr val="ECEFF1"/>
                          </a:solidFill>
                          <a:latin typeface="Roboto Mono"/>
                          <a:ea typeface="Roboto Mono"/>
                          <a:cs typeface="Roboto Mono"/>
                          <a:sym typeface="Roboto Mono"/>
                        </a:rPr>
                        <a:t> players:</a:t>
                      </a:r>
                      <a:endParaRPr sz="1350">
                        <a:solidFill>
                          <a:srgbClr val="ECEFF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350">
                          <a:solidFill>
                            <a:srgbClr val="ECEFF1"/>
                          </a:solidFill>
                          <a:latin typeface="Roboto Mono"/>
                          <a:ea typeface="Roboto Mono"/>
                          <a:cs typeface="Roboto Mono"/>
                          <a:sym typeface="Roboto Mono"/>
                        </a:rPr>
                        <a:t>    </a:t>
                      </a:r>
                      <a:r>
                        <a:rPr lang="en" sz="1350">
                          <a:solidFill>
                            <a:srgbClr val="4DD0E1"/>
                          </a:solidFill>
                          <a:latin typeface="Roboto Mono"/>
                          <a:ea typeface="Roboto Mono"/>
                          <a:cs typeface="Roboto Mono"/>
                          <a:sym typeface="Roboto Mono"/>
                        </a:rPr>
                        <a:t>print</a:t>
                      </a:r>
                      <a:r>
                        <a:rPr lang="en" sz="1350">
                          <a:solidFill>
                            <a:srgbClr val="ECEFF1"/>
                          </a:solidFill>
                          <a:latin typeface="Roboto Mono"/>
                          <a:ea typeface="Roboto Mono"/>
                          <a:cs typeface="Roboto Mono"/>
                          <a:sym typeface="Roboto Mono"/>
                        </a:rPr>
                        <a:t>(name)</a:t>
                      </a:r>
                      <a:endParaRPr sz="1050">
                        <a:solidFill>
                          <a:srgbClr val="ECEFF1"/>
                        </a:solidFill>
                        <a:latin typeface="Roboto Mono"/>
                        <a:ea typeface="Roboto Mono"/>
                        <a:cs typeface="Roboto Mono"/>
                        <a:sym typeface="Roboto Mono"/>
                      </a:endParaRPr>
                    </a:p>
                  </a:txBody>
                  <a:tcPr marT="91425" marB="91425" marR="91425" marL="91425" anchor="ctr">
                    <a:solidFill>
                      <a:srgbClr val="212121"/>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2"/>
          <p:cNvSpPr txBox="1"/>
          <p:nvPr>
            <p:ph type="title"/>
          </p:nvPr>
        </p:nvSpPr>
        <p:spPr>
          <a:xfrm>
            <a:off x="928950" y="2143050"/>
            <a:ext cx="7286100" cy="857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List Functions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List Appending, Inserting, and Length</a:t>
            </a:r>
            <a:endParaRPr/>
          </a:p>
        </p:txBody>
      </p:sp>
      <p:sp>
        <p:nvSpPr>
          <p:cNvPr id="310" name="Google Shape;310;p4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a:t>Use </a:t>
            </a:r>
            <a:r>
              <a:rPr lang="en" sz="1650">
                <a:latin typeface="Roboto Mono"/>
                <a:ea typeface="Roboto Mono"/>
                <a:cs typeface="Roboto Mono"/>
                <a:sym typeface="Roboto Mono"/>
              </a:rPr>
              <a:t>list_name.append(element)</a:t>
            </a:r>
            <a:r>
              <a:rPr lang="en"/>
              <a:t> to </a:t>
            </a:r>
            <a:r>
              <a:rPr b="1" lang="en"/>
              <a:t>append</a:t>
            </a:r>
            <a:r>
              <a:rPr lang="en"/>
              <a:t> to the end of the list.</a:t>
            </a:r>
            <a:endParaRPr/>
          </a:p>
          <a:p>
            <a:pPr indent="-355600" lvl="0" marL="457200" rtl="0" algn="l">
              <a:spcBef>
                <a:spcPts val="0"/>
              </a:spcBef>
              <a:spcAft>
                <a:spcPts val="0"/>
              </a:spcAft>
              <a:buSzPts val="2000"/>
              <a:buChar char="●"/>
            </a:pPr>
            <a:r>
              <a:rPr lang="en"/>
              <a:t>Use </a:t>
            </a:r>
            <a:r>
              <a:rPr lang="en" sz="1650">
                <a:latin typeface="Roboto Mono"/>
                <a:ea typeface="Roboto Mono"/>
                <a:cs typeface="Roboto Mono"/>
                <a:sym typeface="Roboto Mono"/>
              </a:rPr>
              <a:t>list_name.insert(index, element)</a:t>
            </a:r>
            <a:r>
              <a:rPr lang="en"/>
              <a:t> to </a:t>
            </a:r>
            <a:r>
              <a:rPr b="1" lang="en"/>
              <a:t>insert</a:t>
            </a:r>
            <a:r>
              <a:rPr lang="en"/>
              <a:t> at a specific index.</a:t>
            </a:r>
            <a:endParaRPr b="1" sz="1650" u="sng">
              <a:latin typeface="Roboto Mono"/>
              <a:ea typeface="Roboto Mono"/>
              <a:cs typeface="Roboto Mono"/>
              <a:sym typeface="Roboto Mono"/>
            </a:endParaRPr>
          </a:p>
          <a:p>
            <a:pPr indent="-333375" lvl="0" marL="457200" rtl="0" algn="l">
              <a:spcBef>
                <a:spcPts val="0"/>
              </a:spcBef>
              <a:spcAft>
                <a:spcPts val="0"/>
              </a:spcAft>
              <a:buSzPts val="1650"/>
              <a:buFont typeface="Roboto Mono"/>
              <a:buChar char="●"/>
            </a:pPr>
            <a:r>
              <a:rPr lang="en"/>
              <a:t>Use </a:t>
            </a:r>
            <a:r>
              <a:rPr lang="en" sz="1650">
                <a:latin typeface="Roboto Mono"/>
                <a:ea typeface="Roboto Mono"/>
                <a:cs typeface="Roboto Mono"/>
                <a:sym typeface="Roboto Mono"/>
              </a:rPr>
              <a:t>len(list_name)</a:t>
            </a:r>
            <a:r>
              <a:rPr lang="en"/>
              <a:t> to to get the </a:t>
            </a:r>
            <a:r>
              <a:rPr b="1" lang="en"/>
              <a:t>length</a:t>
            </a:r>
            <a:r>
              <a:rPr lang="en"/>
              <a:t> of the list.</a:t>
            </a:r>
            <a:endParaRPr sz="1650">
              <a:latin typeface="Roboto Mono"/>
              <a:ea typeface="Roboto Mono"/>
              <a:cs typeface="Roboto Mono"/>
              <a:sym typeface="Roboto Mono"/>
            </a:endParaRPr>
          </a:p>
        </p:txBody>
      </p:sp>
      <p:graphicFrame>
        <p:nvGraphicFramePr>
          <p:cNvPr id="311" name="Google Shape;311;p43"/>
          <p:cNvGraphicFramePr/>
          <p:nvPr/>
        </p:nvGraphicFramePr>
        <p:xfrm>
          <a:off x="973000" y="2297305"/>
          <a:ext cx="3000000" cy="3000000"/>
        </p:xfrm>
        <a:graphic>
          <a:graphicData uri="http://schemas.openxmlformats.org/drawingml/2006/table">
            <a:tbl>
              <a:tblPr>
                <a:noFill/>
                <a:tableStyleId>{071A71E8-A8EA-4859-8AF5-58AA832D9AFA}</a:tableStyleId>
              </a:tblPr>
              <a:tblGrid>
                <a:gridCol w="6617175"/>
              </a:tblGrid>
              <a:tr h="1593425">
                <a:tc>
                  <a:txBody>
                    <a:bodyPr/>
                    <a:lstStyle/>
                    <a:p>
                      <a:pPr indent="0" lvl="0" marL="0" rtl="0" algn="l">
                        <a:lnSpc>
                          <a:spcPct val="115000"/>
                        </a:lnSpc>
                        <a:spcBef>
                          <a:spcPts val="0"/>
                        </a:spcBef>
                        <a:spcAft>
                          <a:spcPts val="0"/>
                        </a:spcAft>
                        <a:buNone/>
                      </a:pPr>
                      <a:r>
                        <a:rPr lang="en" sz="1550">
                          <a:solidFill>
                            <a:srgbClr val="ECEFF1"/>
                          </a:solidFill>
                          <a:latin typeface="Roboto Mono"/>
                          <a:ea typeface="Roboto Mono"/>
                          <a:cs typeface="Roboto Mono"/>
                          <a:sym typeface="Roboto Mono"/>
                        </a:rPr>
                        <a:t>items = []</a:t>
                      </a:r>
                      <a:endParaRPr sz="1550">
                        <a:solidFill>
                          <a:srgbClr val="ECEFF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550">
                          <a:solidFill>
                            <a:srgbClr val="ECEFF1"/>
                          </a:solidFill>
                          <a:latin typeface="Roboto Mono"/>
                          <a:ea typeface="Roboto Mono"/>
                          <a:cs typeface="Roboto Mono"/>
                          <a:sym typeface="Roboto Mono"/>
                        </a:rPr>
                        <a:t>items.append(</a:t>
                      </a:r>
                      <a:r>
                        <a:rPr lang="en" sz="1550">
                          <a:solidFill>
                            <a:srgbClr val="CE93D8"/>
                          </a:solidFill>
                          <a:latin typeface="Roboto Mono"/>
                          <a:ea typeface="Roboto Mono"/>
                          <a:cs typeface="Roboto Mono"/>
                          <a:sym typeface="Roboto Mono"/>
                        </a:rPr>
                        <a:t>7</a:t>
                      </a:r>
                      <a:r>
                        <a:rPr lang="en" sz="1550">
                          <a:solidFill>
                            <a:srgbClr val="ECEFF1"/>
                          </a:solidFill>
                          <a:latin typeface="Roboto Mono"/>
                          <a:ea typeface="Roboto Mono"/>
                          <a:cs typeface="Roboto Mono"/>
                          <a:sym typeface="Roboto Mono"/>
                        </a:rPr>
                        <a:t>)</a:t>
                      </a:r>
                      <a:endParaRPr sz="1550">
                        <a:solidFill>
                          <a:srgbClr val="ECEFF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550">
                          <a:solidFill>
                            <a:srgbClr val="ECEFF1"/>
                          </a:solidFill>
                          <a:latin typeface="Roboto Mono"/>
                          <a:ea typeface="Roboto Mono"/>
                          <a:cs typeface="Roboto Mono"/>
                          <a:sym typeface="Roboto Mono"/>
                        </a:rPr>
                        <a:t>items.append(</a:t>
                      </a:r>
                      <a:r>
                        <a:rPr lang="en" sz="1550">
                          <a:solidFill>
                            <a:srgbClr val="9CCC65"/>
                          </a:solidFill>
                          <a:latin typeface="Roboto Mono"/>
                          <a:ea typeface="Roboto Mono"/>
                          <a:cs typeface="Roboto Mono"/>
                          <a:sym typeface="Roboto Mono"/>
                        </a:rPr>
                        <a:t>"Dindu"</a:t>
                      </a:r>
                      <a:r>
                        <a:rPr lang="en" sz="1550">
                          <a:solidFill>
                            <a:srgbClr val="ECEFF1"/>
                          </a:solidFill>
                          <a:latin typeface="Roboto Mono"/>
                          <a:ea typeface="Roboto Mono"/>
                          <a:cs typeface="Roboto Mono"/>
                          <a:sym typeface="Roboto Mono"/>
                        </a:rPr>
                        <a:t>)</a:t>
                      </a:r>
                      <a:endParaRPr sz="1550">
                        <a:solidFill>
                          <a:srgbClr val="ECEFF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550">
                          <a:solidFill>
                            <a:srgbClr val="ECEFF1"/>
                          </a:solidFill>
                          <a:latin typeface="Roboto Mono"/>
                          <a:ea typeface="Roboto Mono"/>
                          <a:cs typeface="Roboto Mono"/>
                          <a:sym typeface="Roboto Mono"/>
                        </a:rPr>
                        <a:t>items.insert(</a:t>
                      </a:r>
                      <a:r>
                        <a:rPr lang="en" sz="1550">
                          <a:solidFill>
                            <a:srgbClr val="CE93D8"/>
                          </a:solidFill>
                          <a:latin typeface="Roboto Mono"/>
                          <a:ea typeface="Roboto Mono"/>
                          <a:cs typeface="Roboto Mono"/>
                          <a:sym typeface="Roboto Mono"/>
                        </a:rPr>
                        <a:t>0</a:t>
                      </a:r>
                      <a:r>
                        <a:rPr lang="en" sz="1550">
                          <a:solidFill>
                            <a:srgbClr val="ECEFF1"/>
                          </a:solidFill>
                          <a:latin typeface="Roboto Mono"/>
                          <a:ea typeface="Roboto Mono"/>
                          <a:cs typeface="Roboto Mono"/>
                          <a:sym typeface="Roboto Mono"/>
                        </a:rPr>
                        <a:t>, </a:t>
                      </a:r>
                      <a:r>
                        <a:rPr lang="en" sz="1550">
                          <a:solidFill>
                            <a:srgbClr val="4DD0E1"/>
                          </a:solidFill>
                          <a:latin typeface="Roboto Mono"/>
                          <a:ea typeface="Roboto Mono"/>
                          <a:cs typeface="Roboto Mono"/>
                          <a:sym typeface="Roboto Mono"/>
                        </a:rPr>
                        <a:t>True</a:t>
                      </a:r>
                      <a:r>
                        <a:rPr lang="en" sz="1550">
                          <a:solidFill>
                            <a:srgbClr val="ECEFF1"/>
                          </a:solidFill>
                          <a:latin typeface="Roboto Mono"/>
                          <a:ea typeface="Roboto Mono"/>
                          <a:cs typeface="Roboto Mono"/>
                          <a:sym typeface="Roboto Mono"/>
                        </a:rPr>
                        <a:t>)</a:t>
                      </a:r>
                      <a:endParaRPr sz="1550">
                        <a:solidFill>
                          <a:srgbClr val="ECEFF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550">
                          <a:solidFill>
                            <a:srgbClr val="4DD0E1"/>
                          </a:solidFill>
                          <a:latin typeface="Roboto Mono"/>
                          <a:ea typeface="Roboto Mono"/>
                          <a:cs typeface="Roboto Mono"/>
                          <a:sym typeface="Roboto Mono"/>
                        </a:rPr>
                        <a:t>print</a:t>
                      </a:r>
                      <a:r>
                        <a:rPr lang="en" sz="1550">
                          <a:solidFill>
                            <a:srgbClr val="ECEFF1"/>
                          </a:solidFill>
                          <a:latin typeface="Roboto Mono"/>
                          <a:ea typeface="Roboto Mono"/>
                          <a:cs typeface="Roboto Mono"/>
                          <a:sym typeface="Roboto Mono"/>
                        </a:rPr>
                        <a:t>(items)  </a:t>
                      </a:r>
                      <a:r>
                        <a:rPr lang="en" sz="1550">
                          <a:solidFill>
                            <a:srgbClr val="F06292"/>
                          </a:solidFill>
                          <a:latin typeface="Roboto Mono"/>
                          <a:ea typeface="Roboto Mono"/>
                          <a:cs typeface="Roboto Mono"/>
                          <a:sym typeface="Roboto Mono"/>
                        </a:rPr>
                        <a:t># [True, 7, 'Dindu']</a:t>
                      </a:r>
                      <a:endParaRPr sz="1550">
                        <a:solidFill>
                          <a:srgbClr val="ECEFF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550">
                          <a:solidFill>
                            <a:srgbClr val="4DD0E1"/>
                          </a:solidFill>
                          <a:latin typeface="Roboto Mono"/>
                          <a:ea typeface="Roboto Mono"/>
                          <a:cs typeface="Roboto Mono"/>
                          <a:sym typeface="Roboto Mono"/>
                        </a:rPr>
                        <a:t>print</a:t>
                      </a:r>
                      <a:r>
                        <a:rPr lang="en" sz="1550">
                          <a:solidFill>
                            <a:srgbClr val="ECEFF1"/>
                          </a:solidFill>
                          <a:latin typeface="Roboto Mono"/>
                          <a:ea typeface="Roboto Mono"/>
                          <a:cs typeface="Roboto Mono"/>
                          <a:sym typeface="Roboto Mono"/>
                        </a:rPr>
                        <a:t>(</a:t>
                      </a:r>
                      <a:r>
                        <a:rPr lang="en" sz="1550">
                          <a:solidFill>
                            <a:srgbClr val="9CCC65"/>
                          </a:solidFill>
                          <a:latin typeface="Roboto Mono"/>
                          <a:ea typeface="Roboto Mono"/>
                          <a:cs typeface="Roboto Mono"/>
                          <a:sym typeface="Roboto Mono"/>
                        </a:rPr>
                        <a:t>"There are"</a:t>
                      </a:r>
                      <a:r>
                        <a:rPr lang="en" sz="1550">
                          <a:solidFill>
                            <a:srgbClr val="ECEFF1"/>
                          </a:solidFill>
                          <a:latin typeface="Roboto Mono"/>
                          <a:ea typeface="Roboto Mono"/>
                          <a:cs typeface="Roboto Mono"/>
                          <a:sym typeface="Roboto Mono"/>
                        </a:rPr>
                        <a:t>, </a:t>
                      </a:r>
                      <a:r>
                        <a:rPr lang="en" sz="1550">
                          <a:solidFill>
                            <a:srgbClr val="CE93D8"/>
                          </a:solidFill>
                          <a:latin typeface="Roboto Mono"/>
                          <a:ea typeface="Roboto Mono"/>
                          <a:cs typeface="Roboto Mono"/>
                          <a:sym typeface="Roboto Mono"/>
                        </a:rPr>
                        <a:t>len</a:t>
                      </a:r>
                      <a:r>
                        <a:rPr lang="en" sz="1550">
                          <a:solidFill>
                            <a:srgbClr val="ECEFF1"/>
                          </a:solidFill>
                          <a:latin typeface="Roboto Mono"/>
                          <a:ea typeface="Roboto Mono"/>
                          <a:cs typeface="Roboto Mono"/>
                          <a:sym typeface="Roboto Mono"/>
                        </a:rPr>
                        <a:t>(items), </a:t>
                      </a:r>
                      <a:r>
                        <a:rPr lang="en" sz="1550">
                          <a:solidFill>
                            <a:srgbClr val="9CCC65"/>
                          </a:solidFill>
                          <a:latin typeface="Roboto Mono"/>
                          <a:ea typeface="Roboto Mono"/>
                          <a:cs typeface="Roboto Mono"/>
                          <a:sym typeface="Roboto Mono"/>
                        </a:rPr>
                        <a:t>"items in the list."</a:t>
                      </a:r>
                      <a:r>
                        <a:rPr lang="en" sz="1550">
                          <a:solidFill>
                            <a:srgbClr val="ECEFF1"/>
                          </a:solidFill>
                          <a:latin typeface="Roboto Mono"/>
                          <a:ea typeface="Roboto Mono"/>
                          <a:cs typeface="Roboto Mono"/>
                          <a:sym typeface="Roboto Mono"/>
                        </a:rPr>
                        <a:t>)</a:t>
                      </a:r>
                      <a:endParaRPr sz="1250">
                        <a:solidFill>
                          <a:srgbClr val="ECEFF1"/>
                        </a:solidFill>
                        <a:latin typeface="Roboto Mono"/>
                        <a:ea typeface="Roboto Mono"/>
                        <a:cs typeface="Roboto Mono"/>
                        <a:sym typeface="Roboto Mono"/>
                      </a:endParaRPr>
                    </a:p>
                  </a:txBody>
                  <a:tcPr marT="91425" marB="91425" marR="91425" marL="91425" anchor="ctr">
                    <a:solidFill>
                      <a:srgbClr val="212121"/>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4"/>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Removing from a List</a:t>
            </a:r>
            <a:endParaRPr/>
          </a:p>
        </p:txBody>
      </p:sp>
      <p:sp>
        <p:nvSpPr>
          <p:cNvPr id="317" name="Google Shape;317;p44"/>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 remove an element from the list…</a:t>
            </a:r>
            <a:endParaRPr/>
          </a:p>
          <a:p>
            <a:pPr indent="-355600" lvl="0" marL="457200" rtl="0" algn="l">
              <a:spcBef>
                <a:spcPts val="600"/>
              </a:spcBef>
              <a:spcAft>
                <a:spcPts val="0"/>
              </a:spcAft>
              <a:buSzPts val="2000"/>
              <a:buChar char="●"/>
            </a:pPr>
            <a:r>
              <a:rPr lang="en"/>
              <a:t>Use list_name.remove(item) to remove a </a:t>
            </a:r>
            <a:r>
              <a:rPr i="1" lang="en"/>
              <a:t>specific item</a:t>
            </a:r>
            <a:endParaRPr/>
          </a:p>
          <a:p>
            <a:pPr indent="-355600" lvl="0" marL="457200" rtl="0" algn="l">
              <a:spcBef>
                <a:spcPts val="0"/>
              </a:spcBef>
              <a:spcAft>
                <a:spcPts val="0"/>
              </a:spcAft>
              <a:buSzPts val="2000"/>
              <a:buChar char="●"/>
            </a:pPr>
            <a:r>
              <a:rPr lang="en"/>
              <a:t>Use list_name.pop(index) to remove an item at a </a:t>
            </a:r>
            <a:r>
              <a:rPr i="1" lang="en"/>
              <a:t>specific index</a:t>
            </a:r>
            <a:endParaRPr/>
          </a:p>
        </p:txBody>
      </p:sp>
      <p:graphicFrame>
        <p:nvGraphicFramePr>
          <p:cNvPr id="318" name="Google Shape;318;p44"/>
          <p:cNvGraphicFramePr/>
          <p:nvPr/>
        </p:nvGraphicFramePr>
        <p:xfrm>
          <a:off x="1862713" y="2356905"/>
          <a:ext cx="3000000" cy="3000000"/>
        </p:xfrm>
        <a:graphic>
          <a:graphicData uri="http://schemas.openxmlformats.org/drawingml/2006/table">
            <a:tbl>
              <a:tblPr>
                <a:noFill/>
                <a:tableStyleId>{071A71E8-A8EA-4859-8AF5-58AA832D9AFA}</a:tableStyleId>
              </a:tblPr>
              <a:tblGrid>
                <a:gridCol w="5204375"/>
              </a:tblGrid>
              <a:tr h="1593425">
                <a:tc>
                  <a:txBody>
                    <a:bodyPr/>
                    <a:lstStyle/>
                    <a:p>
                      <a:pPr indent="0" lvl="0" marL="0" rtl="0" algn="l">
                        <a:lnSpc>
                          <a:spcPct val="115000"/>
                        </a:lnSpc>
                        <a:spcBef>
                          <a:spcPts val="0"/>
                        </a:spcBef>
                        <a:spcAft>
                          <a:spcPts val="0"/>
                        </a:spcAft>
                        <a:buNone/>
                      </a:pPr>
                      <a:r>
                        <a:rPr lang="en" sz="1550">
                          <a:solidFill>
                            <a:srgbClr val="ECEFF1"/>
                          </a:solidFill>
                          <a:latin typeface="Roboto Mono"/>
                          <a:ea typeface="Roboto Mono"/>
                          <a:cs typeface="Roboto Mono"/>
                          <a:sym typeface="Roboto Mono"/>
                        </a:rPr>
                        <a:t>items = [</a:t>
                      </a:r>
                      <a:r>
                        <a:rPr lang="en" sz="1550">
                          <a:solidFill>
                            <a:srgbClr val="FBC02D"/>
                          </a:solidFill>
                          <a:latin typeface="Roboto Mono"/>
                          <a:ea typeface="Roboto Mono"/>
                          <a:cs typeface="Roboto Mono"/>
                          <a:sym typeface="Roboto Mono"/>
                        </a:rPr>
                        <a:t>7</a:t>
                      </a:r>
                      <a:r>
                        <a:rPr lang="en" sz="1550">
                          <a:solidFill>
                            <a:srgbClr val="ECEFF1"/>
                          </a:solidFill>
                          <a:latin typeface="Roboto Mono"/>
                          <a:ea typeface="Roboto Mono"/>
                          <a:cs typeface="Roboto Mono"/>
                          <a:sym typeface="Roboto Mono"/>
                        </a:rPr>
                        <a:t>, </a:t>
                      </a:r>
                      <a:r>
                        <a:rPr lang="en" sz="1550">
                          <a:solidFill>
                            <a:srgbClr val="9CCC65"/>
                          </a:solidFill>
                          <a:latin typeface="Roboto Mono"/>
                          <a:ea typeface="Roboto Mono"/>
                          <a:cs typeface="Roboto Mono"/>
                          <a:sym typeface="Roboto Mono"/>
                        </a:rPr>
                        <a:t>"Dindu"</a:t>
                      </a:r>
                      <a:r>
                        <a:rPr lang="en" sz="1550">
                          <a:solidFill>
                            <a:srgbClr val="ECEFF1"/>
                          </a:solidFill>
                          <a:latin typeface="Roboto Mono"/>
                          <a:ea typeface="Roboto Mono"/>
                          <a:cs typeface="Roboto Mono"/>
                          <a:sym typeface="Roboto Mono"/>
                        </a:rPr>
                        <a:t>, </a:t>
                      </a:r>
                      <a:r>
                        <a:rPr lang="en" sz="1550">
                          <a:solidFill>
                            <a:srgbClr val="4DD0E1"/>
                          </a:solidFill>
                          <a:latin typeface="Roboto Mono"/>
                          <a:ea typeface="Roboto Mono"/>
                          <a:cs typeface="Roboto Mono"/>
                          <a:sym typeface="Roboto Mono"/>
                        </a:rPr>
                        <a:t>True</a:t>
                      </a:r>
                      <a:r>
                        <a:rPr lang="en" sz="1550">
                          <a:solidFill>
                            <a:srgbClr val="ECEFF1"/>
                          </a:solidFill>
                          <a:latin typeface="Roboto Mono"/>
                          <a:ea typeface="Roboto Mono"/>
                          <a:cs typeface="Roboto Mono"/>
                          <a:sym typeface="Roboto Mono"/>
                        </a:rPr>
                        <a:t>]</a:t>
                      </a:r>
                      <a:endParaRPr sz="1550">
                        <a:solidFill>
                          <a:srgbClr val="ECEFF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550">
                          <a:solidFill>
                            <a:srgbClr val="ECEFF1"/>
                          </a:solidFill>
                          <a:latin typeface="Roboto Mono"/>
                          <a:ea typeface="Roboto Mono"/>
                          <a:cs typeface="Roboto Mono"/>
                          <a:sym typeface="Roboto Mono"/>
                        </a:rPr>
                        <a:t>items.pop(</a:t>
                      </a:r>
                      <a:r>
                        <a:rPr lang="en" sz="1550">
                          <a:solidFill>
                            <a:srgbClr val="FBC02D"/>
                          </a:solidFill>
                          <a:latin typeface="Roboto Mono"/>
                          <a:ea typeface="Roboto Mono"/>
                          <a:cs typeface="Roboto Mono"/>
                          <a:sym typeface="Roboto Mono"/>
                        </a:rPr>
                        <a:t>1</a:t>
                      </a:r>
                      <a:r>
                        <a:rPr lang="en" sz="1550">
                          <a:solidFill>
                            <a:srgbClr val="ECEFF1"/>
                          </a:solidFill>
                          <a:latin typeface="Roboto Mono"/>
                          <a:ea typeface="Roboto Mono"/>
                          <a:cs typeface="Roboto Mono"/>
                          <a:sym typeface="Roboto Mono"/>
                        </a:rPr>
                        <a:t>)  </a:t>
                      </a:r>
                      <a:r>
                        <a:rPr lang="en" sz="1550">
                          <a:solidFill>
                            <a:srgbClr val="F06292"/>
                          </a:solidFill>
                          <a:latin typeface="Roboto Mono"/>
                          <a:ea typeface="Roboto Mono"/>
                          <a:cs typeface="Roboto Mono"/>
                          <a:sym typeface="Roboto Mono"/>
                        </a:rPr>
                        <a:t># Removes and return "Dindu"</a:t>
                      </a:r>
                      <a:endParaRPr sz="1550">
                        <a:solidFill>
                          <a:srgbClr val="ECEFF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550">
                          <a:solidFill>
                            <a:srgbClr val="4DD0E1"/>
                          </a:solidFill>
                          <a:latin typeface="Roboto Mono"/>
                          <a:ea typeface="Roboto Mono"/>
                          <a:cs typeface="Roboto Mono"/>
                          <a:sym typeface="Roboto Mono"/>
                        </a:rPr>
                        <a:t>print</a:t>
                      </a:r>
                      <a:r>
                        <a:rPr lang="en" sz="1550">
                          <a:solidFill>
                            <a:srgbClr val="ECEFF1"/>
                          </a:solidFill>
                          <a:latin typeface="Roboto Mono"/>
                          <a:ea typeface="Roboto Mono"/>
                          <a:cs typeface="Roboto Mono"/>
                          <a:sym typeface="Roboto Mono"/>
                        </a:rPr>
                        <a:t>(items)  </a:t>
                      </a:r>
                      <a:r>
                        <a:rPr lang="en" sz="1550">
                          <a:solidFill>
                            <a:srgbClr val="F06292"/>
                          </a:solidFill>
                          <a:latin typeface="Roboto Mono"/>
                          <a:ea typeface="Roboto Mono"/>
                          <a:cs typeface="Roboto Mono"/>
                          <a:sym typeface="Roboto Mono"/>
                        </a:rPr>
                        <a:t># Prints [7, True]</a:t>
                      </a:r>
                      <a:endParaRPr sz="1550">
                        <a:solidFill>
                          <a:srgbClr val="ECEFF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550">
                          <a:solidFill>
                            <a:srgbClr val="ECEFF1"/>
                          </a:solidFill>
                          <a:latin typeface="Roboto Mono"/>
                          <a:ea typeface="Roboto Mono"/>
                          <a:cs typeface="Roboto Mono"/>
                          <a:sym typeface="Roboto Mono"/>
                        </a:rPr>
                        <a:t>items.remove(</a:t>
                      </a:r>
                      <a:r>
                        <a:rPr lang="en" sz="1550">
                          <a:solidFill>
                            <a:srgbClr val="FBC02D"/>
                          </a:solidFill>
                          <a:latin typeface="Roboto Mono"/>
                          <a:ea typeface="Roboto Mono"/>
                          <a:cs typeface="Roboto Mono"/>
                          <a:sym typeface="Roboto Mono"/>
                        </a:rPr>
                        <a:t>7</a:t>
                      </a:r>
                      <a:r>
                        <a:rPr lang="en" sz="1550">
                          <a:solidFill>
                            <a:srgbClr val="ECEFF1"/>
                          </a:solidFill>
                          <a:latin typeface="Roboto Mono"/>
                          <a:ea typeface="Roboto Mono"/>
                          <a:cs typeface="Roboto Mono"/>
                          <a:sym typeface="Roboto Mono"/>
                        </a:rPr>
                        <a:t>)</a:t>
                      </a:r>
                      <a:endParaRPr sz="1550">
                        <a:solidFill>
                          <a:srgbClr val="ECEFF1"/>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550">
                          <a:solidFill>
                            <a:srgbClr val="4DD0E1"/>
                          </a:solidFill>
                          <a:latin typeface="Roboto Mono"/>
                          <a:ea typeface="Roboto Mono"/>
                          <a:cs typeface="Roboto Mono"/>
                          <a:sym typeface="Roboto Mono"/>
                        </a:rPr>
                        <a:t>print</a:t>
                      </a:r>
                      <a:r>
                        <a:rPr lang="en" sz="1550">
                          <a:solidFill>
                            <a:srgbClr val="ECEFF1"/>
                          </a:solidFill>
                          <a:latin typeface="Roboto Mono"/>
                          <a:ea typeface="Roboto Mono"/>
                          <a:cs typeface="Roboto Mono"/>
                          <a:sym typeface="Roboto Mono"/>
                        </a:rPr>
                        <a:t>(items)  </a:t>
                      </a:r>
                      <a:r>
                        <a:rPr lang="en" sz="1550">
                          <a:solidFill>
                            <a:srgbClr val="F06292"/>
                          </a:solidFill>
                          <a:latin typeface="Roboto Mono"/>
                          <a:ea typeface="Roboto Mono"/>
                          <a:cs typeface="Roboto Mono"/>
                          <a:sym typeface="Roboto Mono"/>
                        </a:rPr>
                        <a:t># Prints [True]</a:t>
                      </a:r>
                      <a:endParaRPr sz="1450">
                        <a:solidFill>
                          <a:srgbClr val="ECEFF1"/>
                        </a:solidFill>
                        <a:latin typeface="Roboto Mono"/>
                        <a:ea typeface="Roboto Mono"/>
                        <a:cs typeface="Roboto Mono"/>
                        <a:sym typeface="Roboto Mono"/>
                      </a:endParaRPr>
                    </a:p>
                  </a:txBody>
                  <a:tcPr marT="91425" marB="91425" marR="91425" marL="91425" anchor="ctr">
                    <a:solidFill>
                      <a:srgbClr val="212121"/>
                    </a:solid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5"/>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 know whether a list contains a particular item, use the `in` keyword</a:t>
            </a:r>
            <a:endParaRPr/>
          </a:p>
        </p:txBody>
      </p:sp>
      <p:sp>
        <p:nvSpPr>
          <p:cNvPr id="324" name="Google Shape;324;p4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List Contains</a:t>
            </a:r>
            <a:endParaRPr/>
          </a:p>
        </p:txBody>
      </p:sp>
      <p:graphicFrame>
        <p:nvGraphicFramePr>
          <p:cNvPr id="325" name="Google Shape;325;p45"/>
          <p:cNvGraphicFramePr/>
          <p:nvPr/>
        </p:nvGraphicFramePr>
        <p:xfrm>
          <a:off x="1529038" y="1853230"/>
          <a:ext cx="3000000" cy="3000000"/>
        </p:xfrm>
        <a:graphic>
          <a:graphicData uri="http://schemas.openxmlformats.org/drawingml/2006/table">
            <a:tbl>
              <a:tblPr>
                <a:noFill/>
                <a:tableStyleId>{071A71E8-A8EA-4859-8AF5-58AA832D9AFA}</a:tableStyleId>
              </a:tblPr>
              <a:tblGrid>
                <a:gridCol w="6085900"/>
              </a:tblGrid>
              <a:tr h="1231425">
                <a:tc>
                  <a:txBody>
                    <a:bodyPr/>
                    <a:lstStyle/>
                    <a:p>
                      <a:pPr indent="0" lvl="0" marL="0" rtl="0" algn="l">
                        <a:lnSpc>
                          <a:spcPct val="115000"/>
                        </a:lnSpc>
                        <a:spcBef>
                          <a:spcPts val="0"/>
                        </a:spcBef>
                        <a:spcAft>
                          <a:spcPts val="0"/>
                        </a:spcAft>
                        <a:buNone/>
                      </a:pPr>
                      <a:r>
                        <a:rPr lang="en" sz="1350">
                          <a:solidFill>
                            <a:srgbClr val="ECEFF1"/>
                          </a:solidFill>
                          <a:latin typeface="Roboto Mono"/>
                          <a:ea typeface="Roboto Mono"/>
                          <a:cs typeface="Roboto Mono"/>
                          <a:sym typeface="Roboto Mono"/>
                        </a:rPr>
                        <a:t>ta_list = [</a:t>
                      </a:r>
                      <a:r>
                        <a:rPr lang="en" sz="1350">
                          <a:solidFill>
                            <a:srgbClr val="9CCC65"/>
                          </a:solidFill>
                          <a:latin typeface="Roboto Mono"/>
                          <a:ea typeface="Roboto Mono"/>
                          <a:cs typeface="Roboto Mono"/>
                          <a:sym typeface="Roboto Mono"/>
                        </a:rPr>
                        <a:t>"Deontae"</a:t>
                      </a:r>
                      <a:r>
                        <a:rPr lang="en" sz="1350">
                          <a:solidFill>
                            <a:srgbClr val="ECEFF1"/>
                          </a:solidFill>
                          <a:latin typeface="Roboto Mono"/>
                          <a:ea typeface="Roboto Mono"/>
                          <a:cs typeface="Roboto Mono"/>
                          <a:sym typeface="Roboto Mono"/>
                        </a:rPr>
                        <a:t>, </a:t>
                      </a:r>
                      <a:r>
                        <a:rPr lang="en" sz="1350">
                          <a:solidFill>
                            <a:srgbClr val="9CCC65"/>
                          </a:solidFill>
                          <a:latin typeface="Roboto Mono"/>
                          <a:ea typeface="Roboto Mono"/>
                          <a:cs typeface="Roboto Mono"/>
                          <a:sym typeface="Roboto Mono"/>
                        </a:rPr>
                        <a:t>"Jonathan"</a:t>
                      </a:r>
                      <a:r>
                        <a:rPr lang="en" sz="1350">
                          <a:solidFill>
                            <a:srgbClr val="ECEFF1"/>
                          </a:solidFill>
                          <a:latin typeface="Roboto Mono"/>
                          <a:ea typeface="Roboto Mono"/>
                          <a:cs typeface="Roboto Mono"/>
                          <a:sym typeface="Roboto Mono"/>
                        </a:rPr>
                        <a:t>, </a:t>
                      </a:r>
                      <a:r>
                        <a:rPr lang="en" sz="1350">
                          <a:solidFill>
                            <a:srgbClr val="9CCC65"/>
                          </a:solidFill>
                          <a:latin typeface="Roboto Mono"/>
                          <a:ea typeface="Roboto Mono"/>
                          <a:cs typeface="Roboto Mono"/>
                          <a:sym typeface="Roboto Mono"/>
                        </a:rPr>
                        <a:t>"Dindu"</a:t>
                      </a:r>
                      <a:r>
                        <a:rPr lang="en" sz="1350">
                          <a:solidFill>
                            <a:srgbClr val="ECEFF1"/>
                          </a:solidFill>
                          <a:latin typeface="Roboto Mono"/>
                          <a:ea typeface="Roboto Mono"/>
                          <a:cs typeface="Roboto Mono"/>
                          <a:sym typeface="Roboto Mono"/>
                        </a:rPr>
                        <a:t>, </a:t>
                      </a:r>
                      <a:r>
                        <a:rPr lang="en" sz="1350">
                          <a:solidFill>
                            <a:srgbClr val="9CCC65"/>
                          </a:solidFill>
                          <a:latin typeface="Roboto Mono"/>
                          <a:ea typeface="Roboto Mono"/>
                          <a:cs typeface="Roboto Mono"/>
                          <a:sym typeface="Roboto Mono"/>
                        </a:rPr>
                        <a:t>"Bradon"</a:t>
                      </a:r>
                      <a:r>
                        <a:rPr lang="en" sz="1350">
                          <a:solidFill>
                            <a:srgbClr val="ECEFF1"/>
                          </a:solidFill>
                          <a:latin typeface="Roboto Mono"/>
                          <a:ea typeface="Roboto Mono"/>
                          <a:cs typeface="Roboto Mono"/>
                          <a:sym typeface="Roboto Mono"/>
                        </a:rPr>
                        <a:t>]</a:t>
                      </a:r>
                      <a:endParaRPr sz="1350">
                        <a:solidFill>
                          <a:srgbClr val="ECEFF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350">
                        <a:solidFill>
                          <a:srgbClr val="ECEFF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350">
                          <a:solidFill>
                            <a:srgbClr val="ECEFF1"/>
                          </a:solidFill>
                          <a:latin typeface="Roboto Mono"/>
                          <a:ea typeface="Roboto Mono"/>
                          <a:cs typeface="Roboto Mono"/>
                          <a:sym typeface="Roboto Mono"/>
                        </a:rPr>
                        <a:t>dindu_is_ta = </a:t>
                      </a:r>
                      <a:r>
                        <a:rPr lang="en" sz="1350">
                          <a:solidFill>
                            <a:srgbClr val="9CCC65"/>
                          </a:solidFill>
                          <a:latin typeface="Roboto Mono"/>
                          <a:ea typeface="Roboto Mono"/>
                          <a:cs typeface="Roboto Mono"/>
                          <a:sym typeface="Roboto Mono"/>
                        </a:rPr>
                        <a:t>"Dindu"</a:t>
                      </a:r>
                      <a:r>
                        <a:rPr lang="en" sz="1350">
                          <a:solidFill>
                            <a:srgbClr val="ECEFF1"/>
                          </a:solidFill>
                          <a:latin typeface="Roboto Mono"/>
                          <a:ea typeface="Roboto Mono"/>
                          <a:cs typeface="Roboto Mono"/>
                          <a:sym typeface="Roboto Mono"/>
                        </a:rPr>
                        <a:t> </a:t>
                      </a:r>
                      <a:r>
                        <a:rPr lang="en" sz="1350">
                          <a:solidFill>
                            <a:srgbClr val="4DD0E1"/>
                          </a:solidFill>
                          <a:latin typeface="Roboto Mono"/>
                          <a:ea typeface="Roboto Mono"/>
                          <a:cs typeface="Roboto Mono"/>
                          <a:sym typeface="Roboto Mono"/>
                        </a:rPr>
                        <a:t>in</a:t>
                      </a:r>
                      <a:r>
                        <a:rPr lang="en" sz="1350">
                          <a:solidFill>
                            <a:srgbClr val="ECEFF1"/>
                          </a:solidFill>
                          <a:latin typeface="Roboto Mono"/>
                          <a:ea typeface="Roboto Mono"/>
                          <a:cs typeface="Roboto Mono"/>
                          <a:sym typeface="Roboto Mono"/>
                        </a:rPr>
                        <a:t> ta_list  </a:t>
                      </a:r>
                      <a:r>
                        <a:rPr lang="en" sz="1350">
                          <a:solidFill>
                            <a:srgbClr val="F06292"/>
                          </a:solidFill>
                          <a:latin typeface="Roboto Mono"/>
                          <a:ea typeface="Roboto Mono"/>
                          <a:cs typeface="Roboto Mono"/>
                          <a:sym typeface="Roboto Mono"/>
                        </a:rPr>
                        <a:t># True</a:t>
                      </a:r>
                      <a:endParaRPr sz="1350">
                        <a:solidFill>
                          <a:srgbClr val="ECEFF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350">
                          <a:solidFill>
                            <a:srgbClr val="ECEFF1"/>
                          </a:solidFill>
                          <a:latin typeface="Roboto Mono"/>
                          <a:ea typeface="Roboto Mono"/>
                          <a:cs typeface="Roboto Mono"/>
                          <a:sym typeface="Roboto Mono"/>
                        </a:rPr>
                        <a:t>vijay_is_ta = </a:t>
                      </a:r>
                      <a:r>
                        <a:rPr lang="en" sz="1350">
                          <a:solidFill>
                            <a:srgbClr val="9CCC65"/>
                          </a:solidFill>
                          <a:latin typeface="Roboto Mono"/>
                          <a:ea typeface="Roboto Mono"/>
                          <a:cs typeface="Roboto Mono"/>
                          <a:sym typeface="Roboto Mono"/>
                        </a:rPr>
                        <a:t>"Vijay"</a:t>
                      </a:r>
                      <a:r>
                        <a:rPr lang="en" sz="1350">
                          <a:solidFill>
                            <a:srgbClr val="ECEFF1"/>
                          </a:solidFill>
                          <a:latin typeface="Roboto Mono"/>
                          <a:ea typeface="Roboto Mono"/>
                          <a:cs typeface="Roboto Mono"/>
                          <a:sym typeface="Roboto Mono"/>
                        </a:rPr>
                        <a:t> </a:t>
                      </a:r>
                      <a:r>
                        <a:rPr lang="en" sz="1350">
                          <a:solidFill>
                            <a:srgbClr val="4DD0E1"/>
                          </a:solidFill>
                          <a:latin typeface="Roboto Mono"/>
                          <a:ea typeface="Roboto Mono"/>
                          <a:cs typeface="Roboto Mono"/>
                          <a:sym typeface="Roboto Mono"/>
                        </a:rPr>
                        <a:t>in</a:t>
                      </a:r>
                      <a:r>
                        <a:rPr lang="en" sz="1350">
                          <a:solidFill>
                            <a:srgbClr val="ECEFF1"/>
                          </a:solidFill>
                          <a:latin typeface="Roboto Mono"/>
                          <a:ea typeface="Roboto Mono"/>
                          <a:cs typeface="Roboto Mono"/>
                          <a:sym typeface="Roboto Mono"/>
                        </a:rPr>
                        <a:t> ta_list  </a:t>
                      </a:r>
                      <a:r>
                        <a:rPr lang="en" sz="1350">
                          <a:solidFill>
                            <a:srgbClr val="F06292"/>
                          </a:solidFill>
                          <a:latin typeface="Roboto Mono"/>
                          <a:ea typeface="Roboto Mono"/>
                          <a:cs typeface="Roboto Mono"/>
                          <a:sym typeface="Roboto Mono"/>
                        </a:rPr>
                        <a:t># False</a:t>
                      </a:r>
                      <a:endParaRPr sz="1250">
                        <a:solidFill>
                          <a:srgbClr val="ECEFF1"/>
                        </a:solidFill>
                        <a:latin typeface="Roboto Mono"/>
                        <a:ea typeface="Roboto Mono"/>
                        <a:cs typeface="Roboto Mono"/>
                        <a:sym typeface="Roboto Mono"/>
                      </a:endParaRPr>
                    </a:p>
                  </a:txBody>
                  <a:tcPr marT="91425" marB="91425" marR="91425" marL="91425" anchor="ctr">
                    <a:solidFill>
                      <a:srgbClr val="212121"/>
                    </a:solid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List Slicing</a:t>
            </a:r>
            <a:endParaRPr/>
          </a:p>
        </p:txBody>
      </p:sp>
      <p:sp>
        <p:nvSpPr>
          <p:cNvPr id="331" name="Google Shape;331;p4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u="sng"/>
              <a:t>Slicing</a:t>
            </a:r>
            <a:r>
              <a:rPr lang="en"/>
              <a:t> works for lists just like for strings (because lists and strings are both types of sequences, and slicing works for all sequences)!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Slicing makes a (shallow) copy of the array. </a:t>
            </a:r>
            <a:endParaRPr/>
          </a:p>
        </p:txBody>
      </p:sp>
      <p:graphicFrame>
        <p:nvGraphicFramePr>
          <p:cNvPr id="332" name="Google Shape;332;p46"/>
          <p:cNvGraphicFramePr/>
          <p:nvPr/>
        </p:nvGraphicFramePr>
        <p:xfrm>
          <a:off x="1473813" y="2248330"/>
          <a:ext cx="3000000" cy="3000000"/>
        </p:xfrm>
        <a:graphic>
          <a:graphicData uri="http://schemas.openxmlformats.org/drawingml/2006/table">
            <a:tbl>
              <a:tblPr>
                <a:noFill/>
                <a:tableStyleId>{071A71E8-A8EA-4859-8AF5-58AA832D9AFA}</a:tableStyleId>
              </a:tblPr>
              <a:tblGrid>
                <a:gridCol w="6196350"/>
              </a:tblGrid>
              <a:tr h="1473525">
                <a:tc>
                  <a:txBody>
                    <a:bodyPr/>
                    <a:lstStyle/>
                    <a:p>
                      <a:pPr indent="0" lvl="0" marL="0" rtl="0" algn="l">
                        <a:lnSpc>
                          <a:spcPct val="115000"/>
                        </a:lnSpc>
                        <a:spcBef>
                          <a:spcPts val="0"/>
                        </a:spcBef>
                        <a:spcAft>
                          <a:spcPts val="0"/>
                        </a:spcAft>
                        <a:buNone/>
                      </a:pPr>
                      <a:r>
                        <a:rPr lang="en" sz="1350">
                          <a:solidFill>
                            <a:srgbClr val="ECEFF1"/>
                          </a:solidFill>
                          <a:latin typeface="Roboto Mono"/>
                          <a:ea typeface="Roboto Mono"/>
                          <a:cs typeface="Roboto Mono"/>
                          <a:sym typeface="Roboto Mono"/>
                        </a:rPr>
                        <a:t>tas = [</a:t>
                      </a:r>
                      <a:r>
                        <a:rPr lang="en" sz="1350">
                          <a:solidFill>
                            <a:srgbClr val="9CCC65"/>
                          </a:solidFill>
                          <a:latin typeface="Roboto Mono"/>
                          <a:ea typeface="Roboto Mono"/>
                          <a:cs typeface="Roboto Mono"/>
                          <a:sym typeface="Roboto Mono"/>
                        </a:rPr>
                        <a:t>"Deontae"</a:t>
                      </a:r>
                      <a:r>
                        <a:rPr lang="en" sz="1350">
                          <a:solidFill>
                            <a:srgbClr val="ECEFF1"/>
                          </a:solidFill>
                          <a:latin typeface="Roboto Mono"/>
                          <a:ea typeface="Roboto Mono"/>
                          <a:cs typeface="Roboto Mono"/>
                          <a:sym typeface="Roboto Mono"/>
                        </a:rPr>
                        <a:t>, </a:t>
                      </a:r>
                      <a:r>
                        <a:rPr lang="en" sz="1350">
                          <a:solidFill>
                            <a:srgbClr val="9CCC65"/>
                          </a:solidFill>
                          <a:latin typeface="Roboto Mono"/>
                          <a:ea typeface="Roboto Mono"/>
                          <a:cs typeface="Roboto Mono"/>
                          <a:sym typeface="Roboto Mono"/>
                        </a:rPr>
                        <a:t>"Jonathan"</a:t>
                      </a:r>
                      <a:r>
                        <a:rPr lang="en" sz="1350">
                          <a:solidFill>
                            <a:srgbClr val="ECEFF1"/>
                          </a:solidFill>
                          <a:latin typeface="Roboto Mono"/>
                          <a:ea typeface="Roboto Mono"/>
                          <a:cs typeface="Roboto Mono"/>
                          <a:sym typeface="Roboto Mono"/>
                        </a:rPr>
                        <a:t>, </a:t>
                      </a:r>
                      <a:r>
                        <a:rPr lang="en" sz="1350">
                          <a:solidFill>
                            <a:srgbClr val="9CCC65"/>
                          </a:solidFill>
                          <a:latin typeface="Roboto Mono"/>
                          <a:ea typeface="Roboto Mono"/>
                          <a:cs typeface="Roboto Mono"/>
                          <a:sym typeface="Roboto Mono"/>
                        </a:rPr>
                        <a:t>"Dindu"</a:t>
                      </a:r>
                      <a:r>
                        <a:rPr lang="en" sz="1350">
                          <a:solidFill>
                            <a:srgbClr val="ECEFF1"/>
                          </a:solidFill>
                          <a:latin typeface="Roboto Mono"/>
                          <a:ea typeface="Roboto Mono"/>
                          <a:cs typeface="Roboto Mono"/>
                          <a:sym typeface="Roboto Mono"/>
                        </a:rPr>
                        <a:t>, </a:t>
                      </a:r>
                      <a:r>
                        <a:rPr lang="en" sz="1350">
                          <a:solidFill>
                            <a:srgbClr val="9CCC65"/>
                          </a:solidFill>
                          <a:latin typeface="Roboto Mono"/>
                          <a:ea typeface="Roboto Mono"/>
                          <a:cs typeface="Roboto Mono"/>
                          <a:sym typeface="Roboto Mono"/>
                        </a:rPr>
                        <a:t>"Bradon"</a:t>
                      </a:r>
                      <a:r>
                        <a:rPr lang="en" sz="1350">
                          <a:solidFill>
                            <a:srgbClr val="ECEFF1"/>
                          </a:solidFill>
                          <a:latin typeface="Roboto Mono"/>
                          <a:ea typeface="Roboto Mono"/>
                          <a:cs typeface="Roboto Mono"/>
                          <a:sym typeface="Roboto Mono"/>
                        </a:rPr>
                        <a:t>]</a:t>
                      </a:r>
                      <a:endParaRPr sz="1350">
                        <a:solidFill>
                          <a:srgbClr val="ECEFF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350">
                        <a:solidFill>
                          <a:srgbClr val="ECEFF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350">
                          <a:solidFill>
                            <a:srgbClr val="ECEFF1"/>
                          </a:solidFill>
                          <a:latin typeface="Roboto Mono"/>
                          <a:ea typeface="Roboto Mono"/>
                          <a:cs typeface="Roboto Mono"/>
                          <a:sym typeface="Roboto Mono"/>
                        </a:rPr>
                        <a:t>all_but_one_tas = tas[</a:t>
                      </a:r>
                      <a:r>
                        <a:rPr lang="en" sz="1350">
                          <a:solidFill>
                            <a:srgbClr val="FBC02D"/>
                          </a:solidFill>
                          <a:latin typeface="Roboto Mono"/>
                          <a:ea typeface="Roboto Mono"/>
                          <a:cs typeface="Roboto Mono"/>
                          <a:sym typeface="Roboto Mono"/>
                        </a:rPr>
                        <a:t>1</a:t>
                      </a:r>
                      <a:r>
                        <a:rPr lang="en" sz="1350">
                          <a:solidFill>
                            <a:srgbClr val="ECEFF1"/>
                          </a:solidFill>
                          <a:latin typeface="Roboto Mono"/>
                          <a:ea typeface="Roboto Mono"/>
                          <a:cs typeface="Roboto Mono"/>
                          <a:sym typeface="Roboto Mono"/>
                        </a:rPr>
                        <a:t>:]</a:t>
                      </a:r>
                      <a:endParaRPr sz="1350">
                        <a:solidFill>
                          <a:srgbClr val="ECEFF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350">
                          <a:solidFill>
                            <a:srgbClr val="4DD0E1"/>
                          </a:solidFill>
                          <a:latin typeface="Roboto Mono"/>
                          <a:ea typeface="Roboto Mono"/>
                          <a:cs typeface="Roboto Mono"/>
                          <a:sym typeface="Roboto Mono"/>
                        </a:rPr>
                        <a:t>print</a:t>
                      </a:r>
                      <a:r>
                        <a:rPr lang="en" sz="1350">
                          <a:solidFill>
                            <a:srgbClr val="ECEFF1"/>
                          </a:solidFill>
                          <a:latin typeface="Roboto Mono"/>
                          <a:ea typeface="Roboto Mono"/>
                          <a:cs typeface="Roboto Mono"/>
                          <a:sym typeface="Roboto Mono"/>
                        </a:rPr>
                        <a:t>(all_but_one_tas)  </a:t>
                      </a:r>
                      <a:r>
                        <a:rPr lang="en" sz="1350">
                          <a:solidFill>
                            <a:srgbClr val="F06292"/>
                          </a:solidFill>
                          <a:latin typeface="Roboto Mono"/>
                          <a:ea typeface="Roboto Mono"/>
                          <a:cs typeface="Roboto Mono"/>
                          <a:sym typeface="Roboto Mono"/>
                        </a:rPr>
                        <a:t># ['Jonathan', 'Dindu', 'Bradon']</a:t>
                      </a:r>
                      <a:endParaRPr sz="1250">
                        <a:solidFill>
                          <a:srgbClr val="ECEFF1"/>
                        </a:solidFill>
                        <a:latin typeface="Roboto Mono"/>
                        <a:ea typeface="Roboto Mono"/>
                        <a:cs typeface="Roboto Mono"/>
                        <a:sym typeface="Roboto Mono"/>
                      </a:endParaRPr>
                    </a:p>
                  </a:txBody>
                  <a:tcPr marT="91425" marB="91425" marR="91425" marL="91425" anchor="ctr">
                    <a:solidFill>
                      <a:srgbClr val="212121"/>
                    </a:solidFill>
                  </a:tcP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Rapid Fire List Functions</a:t>
            </a:r>
            <a:endParaRPr/>
          </a:p>
        </p:txBody>
      </p:sp>
      <p:sp>
        <p:nvSpPr>
          <p:cNvPr id="338" name="Google Shape;338;p4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p:txBody>
      </p:sp>
      <p:graphicFrame>
        <p:nvGraphicFramePr>
          <p:cNvPr id="339" name="Google Shape;339;p47"/>
          <p:cNvGraphicFramePr/>
          <p:nvPr/>
        </p:nvGraphicFramePr>
        <p:xfrm>
          <a:off x="1532663" y="696955"/>
          <a:ext cx="3000000" cy="3000000"/>
        </p:xfrm>
        <a:graphic>
          <a:graphicData uri="http://schemas.openxmlformats.org/drawingml/2006/table">
            <a:tbl>
              <a:tblPr>
                <a:noFill/>
                <a:tableStyleId>{071A71E8-A8EA-4859-8AF5-58AA832D9AFA}</a:tableStyleId>
              </a:tblPr>
              <a:tblGrid>
                <a:gridCol w="5497850"/>
              </a:tblGrid>
              <a:tr h="3950575">
                <a:tc>
                  <a:txBody>
                    <a:bodyPr/>
                    <a:lstStyle/>
                    <a:p>
                      <a:pPr indent="0" lvl="0" marL="0" rtl="0" algn="l">
                        <a:lnSpc>
                          <a:spcPct val="115000"/>
                        </a:lnSpc>
                        <a:spcBef>
                          <a:spcPts val="0"/>
                        </a:spcBef>
                        <a:spcAft>
                          <a:spcPts val="0"/>
                        </a:spcAft>
                        <a:buNone/>
                      </a:pPr>
                      <a:r>
                        <a:rPr lang="en" sz="1550">
                          <a:solidFill>
                            <a:srgbClr val="ECEFF1"/>
                          </a:solidFill>
                          <a:latin typeface="Roboto Mono"/>
                          <a:ea typeface="Roboto Mono"/>
                          <a:cs typeface="Roboto Mono"/>
                          <a:sym typeface="Roboto Mono"/>
                        </a:rPr>
                        <a:t>numbers = [</a:t>
                      </a:r>
                      <a:r>
                        <a:rPr lang="en" sz="1550">
                          <a:solidFill>
                            <a:srgbClr val="FBC02D"/>
                          </a:solidFill>
                          <a:latin typeface="Roboto Mono"/>
                          <a:ea typeface="Roboto Mono"/>
                          <a:cs typeface="Roboto Mono"/>
                          <a:sym typeface="Roboto Mono"/>
                        </a:rPr>
                        <a:t>5</a:t>
                      </a:r>
                      <a:r>
                        <a:rPr lang="en" sz="1550">
                          <a:solidFill>
                            <a:srgbClr val="ECEFF1"/>
                          </a:solidFill>
                          <a:latin typeface="Roboto Mono"/>
                          <a:ea typeface="Roboto Mono"/>
                          <a:cs typeface="Roboto Mono"/>
                          <a:sym typeface="Roboto Mono"/>
                        </a:rPr>
                        <a:t>, </a:t>
                      </a:r>
                      <a:r>
                        <a:rPr lang="en" sz="1550">
                          <a:solidFill>
                            <a:srgbClr val="FBC02D"/>
                          </a:solidFill>
                          <a:latin typeface="Roboto Mono"/>
                          <a:ea typeface="Roboto Mono"/>
                          <a:cs typeface="Roboto Mono"/>
                          <a:sym typeface="Roboto Mono"/>
                        </a:rPr>
                        <a:t>6</a:t>
                      </a:r>
                      <a:r>
                        <a:rPr lang="en" sz="1550">
                          <a:solidFill>
                            <a:srgbClr val="ECEFF1"/>
                          </a:solidFill>
                          <a:latin typeface="Roboto Mono"/>
                          <a:ea typeface="Roboto Mono"/>
                          <a:cs typeface="Roboto Mono"/>
                          <a:sym typeface="Roboto Mono"/>
                        </a:rPr>
                        <a:t>, </a:t>
                      </a:r>
                      <a:r>
                        <a:rPr lang="en" sz="1550">
                          <a:solidFill>
                            <a:srgbClr val="FBC02D"/>
                          </a:solidFill>
                          <a:latin typeface="Roboto Mono"/>
                          <a:ea typeface="Roboto Mono"/>
                          <a:cs typeface="Roboto Mono"/>
                          <a:sym typeface="Roboto Mono"/>
                        </a:rPr>
                        <a:t>12</a:t>
                      </a:r>
                      <a:r>
                        <a:rPr lang="en" sz="1550">
                          <a:solidFill>
                            <a:srgbClr val="ECEFF1"/>
                          </a:solidFill>
                          <a:latin typeface="Roboto Mono"/>
                          <a:ea typeface="Roboto Mono"/>
                          <a:cs typeface="Roboto Mono"/>
                          <a:sym typeface="Roboto Mono"/>
                        </a:rPr>
                        <a:t>, </a:t>
                      </a:r>
                      <a:r>
                        <a:rPr lang="en" sz="1550">
                          <a:solidFill>
                            <a:srgbClr val="FBC02D"/>
                          </a:solidFill>
                          <a:latin typeface="Roboto Mono"/>
                          <a:ea typeface="Roboto Mono"/>
                          <a:cs typeface="Roboto Mono"/>
                          <a:sym typeface="Roboto Mono"/>
                        </a:rPr>
                        <a:t>9</a:t>
                      </a:r>
                      <a:r>
                        <a:rPr lang="en" sz="1550">
                          <a:solidFill>
                            <a:srgbClr val="ECEFF1"/>
                          </a:solidFill>
                          <a:latin typeface="Roboto Mono"/>
                          <a:ea typeface="Roboto Mono"/>
                          <a:cs typeface="Roboto Mono"/>
                          <a:sym typeface="Roboto Mono"/>
                        </a:rPr>
                        <a:t>, </a:t>
                      </a:r>
                      <a:r>
                        <a:rPr lang="en" sz="1550">
                          <a:solidFill>
                            <a:srgbClr val="FBC02D"/>
                          </a:solidFill>
                          <a:latin typeface="Roboto Mono"/>
                          <a:ea typeface="Roboto Mono"/>
                          <a:cs typeface="Roboto Mono"/>
                          <a:sym typeface="Roboto Mono"/>
                        </a:rPr>
                        <a:t>4</a:t>
                      </a:r>
                      <a:r>
                        <a:rPr lang="en" sz="1550">
                          <a:solidFill>
                            <a:srgbClr val="ECEFF1"/>
                          </a:solidFill>
                          <a:latin typeface="Roboto Mono"/>
                          <a:ea typeface="Roboto Mono"/>
                          <a:cs typeface="Roboto Mono"/>
                          <a:sym typeface="Roboto Mono"/>
                        </a:rPr>
                        <a:t>]</a:t>
                      </a:r>
                      <a:endParaRPr sz="1550">
                        <a:solidFill>
                          <a:srgbClr val="ECEFF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550">
                        <a:solidFill>
                          <a:srgbClr val="ECEFF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550">
                          <a:solidFill>
                            <a:srgbClr val="F06292"/>
                          </a:solidFill>
                          <a:latin typeface="Roboto Mono"/>
                          <a:ea typeface="Roboto Mono"/>
                          <a:cs typeface="Roboto Mono"/>
                          <a:sym typeface="Roboto Mono"/>
                        </a:rPr>
                        <a:t># Find largest number in list</a:t>
                      </a:r>
                      <a:endParaRPr sz="1550">
                        <a:solidFill>
                          <a:srgbClr val="ECEFF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550">
                          <a:solidFill>
                            <a:srgbClr val="ECEFF1"/>
                          </a:solidFill>
                          <a:latin typeface="Roboto Mono"/>
                          <a:ea typeface="Roboto Mono"/>
                          <a:cs typeface="Roboto Mono"/>
                          <a:sym typeface="Roboto Mono"/>
                        </a:rPr>
                        <a:t>max_num = </a:t>
                      </a:r>
                      <a:r>
                        <a:rPr lang="en" sz="1550">
                          <a:solidFill>
                            <a:srgbClr val="CE93D8"/>
                          </a:solidFill>
                          <a:latin typeface="Roboto Mono"/>
                          <a:ea typeface="Roboto Mono"/>
                          <a:cs typeface="Roboto Mono"/>
                          <a:sym typeface="Roboto Mono"/>
                        </a:rPr>
                        <a:t>max</a:t>
                      </a:r>
                      <a:r>
                        <a:rPr lang="en" sz="1550">
                          <a:solidFill>
                            <a:srgbClr val="ECEFF1"/>
                          </a:solidFill>
                          <a:latin typeface="Roboto Mono"/>
                          <a:ea typeface="Roboto Mono"/>
                          <a:cs typeface="Roboto Mono"/>
                          <a:sym typeface="Roboto Mono"/>
                        </a:rPr>
                        <a:t>(numbers)  </a:t>
                      </a:r>
                      <a:r>
                        <a:rPr lang="en" sz="1550">
                          <a:solidFill>
                            <a:srgbClr val="F06292"/>
                          </a:solidFill>
                          <a:latin typeface="Roboto Mono"/>
                          <a:ea typeface="Roboto Mono"/>
                          <a:cs typeface="Roboto Mono"/>
                          <a:sym typeface="Roboto Mono"/>
                        </a:rPr>
                        <a:t># == 12</a:t>
                      </a:r>
                      <a:endParaRPr sz="1550">
                        <a:solidFill>
                          <a:srgbClr val="ECEFF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550">
                        <a:solidFill>
                          <a:srgbClr val="ECEFF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550">
                          <a:solidFill>
                            <a:srgbClr val="F06292"/>
                          </a:solidFill>
                          <a:latin typeface="Roboto Mono"/>
                          <a:ea typeface="Roboto Mono"/>
                          <a:cs typeface="Roboto Mono"/>
                          <a:sym typeface="Roboto Mono"/>
                        </a:rPr>
                        <a:t># Find smallest number in list</a:t>
                      </a:r>
                      <a:endParaRPr sz="1550">
                        <a:solidFill>
                          <a:srgbClr val="ECEFF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550">
                          <a:solidFill>
                            <a:srgbClr val="ECEFF1"/>
                          </a:solidFill>
                          <a:latin typeface="Roboto Mono"/>
                          <a:ea typeface="Roboto Mono"/>
                          <a:cs typeface="Roboto Mono"/>
                          <a:sym typeface="Roboto Mono"/>
                        </a:rPr>
                        <a:t>min_num = </a:t>
                      </a:r>
                      <a:r>
                        <a:rPr lang="en" sz="1550">
                          <a:solidFill>
                            <a:srgbClr val="CE93D8"/>
                          </a:solidFill>
                          <a:latin typeface="Roboto Mono"/>
                          <a:ea typeface="Roboto Mono"/>
                          <a:cs typeface="Roboto Mono"/>
                          <a:sym typeface="Roboto Mono"/>
                        </a:rPr>
                        <a:t>min</a:t>
                      </a:r>
                      <a:r>
                        <a:rPr lang="en" sz="1550">
                          <a:solidFill>
                            <a:srgbClr val="ECEFF1"/>
                          </a:solidFill>
                          <a:latin typeface="Roboto Mono"/>
                          <a:ea typeface="Roboto Mono"/>
                          <a:cs typeface="Roboto Mono"/>
                          <a:sym typeface="Roboto Mono"/>
                        </a:rPr>
                        <a:t>(numbers)  </a:t>
                      </a:r>
                      <a:r>
                        <a:rPr lang="en" sz="1550">
                          <a:solidFill>
                            <a:srgbClr val="F06292"/>
                          </a:solidFill>
                          <a:latin typeface="Roboto Mono"/>
                          <a:ea typeface="Roboto Mono"/>
                          <a:cs typeface="Roboto Mono"/>
                          <a:sym typeface="Roboto Mono"/>
                        </a:rPr>
                        <a:t># == 4</a:t>
                      </a:r>
                      <a:endParaRPr sz="1550">
                        <a:solidFill>
                          <a:srgbClr val="ECEFF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550">
                        <a:solidFill>
                          <a:srgbClr val="ECEFF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550">
                          <a:solidFill>
                            <a:srgbClr val="F06292"/>
                          </a:solidFill>
                          <a:latin typeface="Roboto Mono"/>
                          <a:ea typeface="Roboto Mono"/>
                          <a:cs typeface="Roboto Mono"/>
                          <a:sym typeface="Roboto Mono"/>
                        </a:rPr>
                        <a:t># Find the sum of numbers in list</a:t>
                      </a:r>
                      <a:endParaRPr sz="1550">
                        <a:solidFill>
                          <a:srgbClr val="ECEFF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550">
                          <a:solidFill>
                            <a:srgbClr val="ECEFF1"/>
                          </a:solidFill>
                          <a:latin typeface="Roboto Mono"/>
                          <a:ea typeface="Roboto Mono"/>
                          <a:cs typeface="Roboto Mono"/>
                          <a:sym typeface="Roboto Mono"/>
                        </a:rPr>
                        <a:t>total = </a:t>
                      </a:r>
                      <a:r>
                        <a:rPr lang="en" sz="1550">
                          <a:solidFill>
                            <a:srgbClr val="CE93D8"/>
                          </a:solidFill>
                          <a:latin typeface="Roboto Mono"/>
                          <a:ea typeface="Roboto Mono"/>
                          <a:cs typeface="Roboto Mono"/>
                          <a:sym typeface="Roboto Mono"/>
                        </a:rPr>
                        <a:t>sum</a:t>
                      </a:r>
                      <a:r>
                        <a:rPr lang="en" sz="1550">
                          <a:solidFill>
                            <a:srgbClr val="ECEFF1"/>
                          </a:solidFill>
                          <a:latin typeface="Roboto Mono"/>
                          <a:ea typeface="Roboto Mono"/>
                          <a:cs typeface="Roboto Mono"/>
                          <a:sym typeface="Roboto Mono"/>
                        </a:rPr>
                        <a:t>(numbers)  </a:t>
                      </a:r>
                      <a:r>
                        <a:rPr lang="en" sz="1550">
                          <a:solidFill>
                            <a:srgbClr val="F06292"/>
                          </a:solidFill>
                          <a:latin typeface="Roboto Mono"/>
                          <a:ea typeface="Roboto Mono"/>
                          <a:cs typeface="Roboto Mono"/>
                          <a:sym typeface="Roboto Mono"/>
                        </a:rPr>
                        <a:t># == 36</a:t>
                      </a:r>
                      <a:endParaRPr sz="1550">
                        <a:solidFill>
                          <a:srgbClr val="ECEFF1"/>
                        </a:solidFill>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550">
                        <a:solidFill>
                          <a:srgbClr val="ECEFF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550">
                          <a:solidFill>
                            <a:srgbClr val="ECEFF1"/>
                          </a:solidFill>
                          <a:latin typeface="Roboto Mono"/>
                          <a:ea typeface="Roboto Mono"/>
                          <a:cs typeface="Roboto Mono"/>
                          <a:sym typeface="Roboto Mono"/>
                        </a:rPr>
                        <a:t>fruits = [</a:t>
                      </a:r>
                      <a:r>
                        <a:rPr lang="en" sz="1550">
                          <a:solidFill>
                            <a:srgbClr val="9CCC65"/>
                          </a:solidFill>
                          <a:latin typeface="Roboto Mono"/>
                          <a:ea typeface="Roboto Mono"/>
                          <a:cs typeface="Roboto Mono"/>
                          <a:sym typeface="Roboto Mono"/>
                        </a:rPr>
                        <a:t>"apple"</a:t>
                      </a:r>
                      <a:r>
                        <a:rPr lang="en" sz="1550">
                          <a:solidFill>
                            <a:srgbClr val="ECEFF1"/>
                          </a:solidFill>
                          <a:latin typeface="Roboto Mono"/>
                          <a:ea typeface="Roboto Mono"/>
                          <a:cs typeface="Roboto Mono"/>
                          <a:sym typeface="Roboto Mono"/>
                        </a:rPr>
                        <a:t>, </a:t>
                      </a:r>
                      <a:r>
                        <a:rPr lang="en" sz="1550">
                          <a:solidFill>
                            <a:srgbClr val="9CCC65"/>
                          </a:solidFill>
                          <a:latin typeface="Roboto Mono"/>
                          <a:ea typeface="Roboto Mono"/>
                          <a:cs typeface="Roboto Mono"/>
                          <a:sym typeface="Roboto Mono"/>
                        </a:rPr>
                        <a:t>"banana"</a:t>
                      </a:r>
                      <a:r>
                        <a:rPr lang="en" sz="1550">
                          <a:solidFill>
                            <a:srgbClr val="ECEFF1"/>
                          </a:solidFill>
                          <a:latin typeface="Roboto Mono"/>
                          <a:ea typeface="Roboto Mono"/>
                          <a:cs typeface="Roboto Mono"/>
                          <a:sym typeface="Roboto Mono"/>
                        </a:rPr>
                        <a:t>, </a:t>
                      </a:r>
                      <a:r>
                        <a:rPr lang="en" sz="1550">
                          <a:solidFill>
                            <a:srgbClr val="9CCC65"/>
                          </a:solidFill>
                          <a:latin typeface="Roboto Mono"/>
                          <a:ea typeface="Roboto Mono"/>
                          <a:cs typeface="Roboto Mono"/>
                          <a:sym typeface="Roboto Mono"/>
                        </a:rPr>
                        <a:t>"orange"</a:t>
                      </a:r>
                      <a:r>
                        <a:rPr lang="en" sz="1550">
                          <a:solidFill>
                            <a:srgbClr val="ECEFF1"/>
                          </a:solidFill>
                          <a:latin typeface="Roboto Mono"/>
                          <a:ea typeface="Roboto Mono"/>
                          <a:cs typeface="Roboto Mono"/>
                          <a:sym typeface="Roboto Mono"/>
                        </a:rPr>
                        <a:t>]</a:t>
                      </a:r>
                      <a:endParaRPr sz="1550">
                        <a:solidFill>
                          <a:srgbClr val="ECEFF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550">
                          <a:solidFill>
                            <a:srgbClr val="F06292"/>
                          </a:solidFill>
                          <a:latin typeface="Roboto Mono"/>
                          <a:ea typeface="Roboto Mono"/>
                          <a:cs typeface="Roboto Mono"/>
                          <a:sym typeface="Roboto Mono"/>
                        </a:rPr>
                        <a:t># Find the index of a specific value</a:t>
                      </a:r>
                      <a:endParaRPr sz="1550">
                        <a:solidFill>
                          <a:srgbClr val="ECEFF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550">
                          <a:solidFill>
                            <a:srgbClr val="ECEFF1"/>
                          </a:solidFill>
                          <a:latin typeface="Roboto Mono"/>
                          <a:ea typeface="Roboto Mono"/>
                          <a:cs typeface="Roboto Mono"/>
                          <a:sym typeface="Roboto Mono"/>
                        </a:rPr>
                        <a:t>banana_index = fruits.index(</a:t>
                      </a:r>
                      <a:r>
                        <a:rPr lang="en" sz="1550">
                          <a:solidFill>
                            <a:srgbClr val="9CCC65"/>
                          </a:solidFill>
                          <a:latin typeface="Roboto Mono"/>
                          <a:ea typeface="Roboto Mono"/>
                          <a:cs typeface="Roboto Mono"/>
                          <a:sym typeface="Roboto Mono"/>
                        </a:rPr>
                        <a:t>"banana"</a:t>
                      </a:r>
                      <a:r>
                        <a:rPr lang="en" sz="1550">
                          <a:solidFill>
                            <a:srgbClr val="ECEFF1"/>
                          </a:solidFill>
                          <a:latin typeface="Roboto Mono"/>
                          <a:ea typeface="Roboto Mono"/>
                          <a:cs typeface="Roboto Mono"/>
                          <a:sym typeface="Roboto Mono"/>
                        </a:rPr>
                        <a:t>)  </a:t>
                      </a:r>
                      <a:r>
                        <a:rPr lang="en" sz="1550">
                          <a:solidFill>
                            <a:srgbClr val="F06292"/>
                          </a:solidFill>
                          <a:latin typeface="Roboto Mono"/>
                          <a:ea typeface="Roboto Mono"/>
                          <a:cs typeface="Roboto Mono"/>
                          <a:sym typeface="Roboto Mono"/>
                        </a:rPr>
                        <a:t># == 1</a:t>
                      </a:r>
                      <a:endParaRPr sz="1250">
                        <a:solidFill>
                          <a:srgbClr val="ECEFF1"/>
                        </a:solidFill>
                        <a:latin typeface="Roboto Mono"/>
                        <a:ea typeface="Roboto Mono"/>
                        <a:cs typeface="Roboto Mono"/>
                        <a:sym typeface="Roboto Mono"/>
                      </a:endParaRPr>
                    </a:p>
                  </a:txBody>
                  <a:tcPr marT="91425" marB="91425" marR="91425" marL="91425" anchor="ctr">
                    <a:solidFill>
                      <a:srgbClr val="212121"/>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8"/>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Coding Demo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3"/>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For Loop</a:t>
            </a:r>
            <a:endParaRPr/>
          </a:p>
        </p:txBody>
      </p:sp>
      <p:sp>
        <p:nvSpPr>
          <p:cNvPr id="61" name="Google Shape;61;p13"/>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graphicFrame>
        <p:nvGraphicFramePr>
          <p:cNvPr id="62" name="Google Shape;62;p13"/>
          <p:cNvGraphicFramePr/>
          <p:nvPr/>
        </p:nvGraphicFramePr>
        <p:xfrm>
          <a:off x="1636113" y="2000650"/>
          <a:ext cx="3000000" cy="3000000"/>
        </p:xfrm>
        <a:graphic>
          <a:graphicData uri="http://schemas.openxmlformats.org/drawingml/2006/table">
            <a:tbl>
              <a:tblPr>
                <a:noFill/>
                <a:tableStyleId>{071A71E8-A8EA-4859-8AF5-58AA832D9AFA}</a:tableStyleId>
              </a:tblPr>
              <a:tblGrid>
                <a:gridCol w="5290950"/>
              </a:tblGrid>
              <a:tr h="1265500">
                <a:tc>
                  <a:txBody>
                    <a:bodyPr/>
                    <a:lstStyle/>
                    <a:p>
                      <a:pPr indent="0" lvl="0" marL="0" rtl="0" algn="l">
                        <a:lnSpc>
                          <a:spcPct val="150000"/>
                        </a:lnSpc>
                        <a:spcBef>
                          <a:spcPts val="0"/>
                        </a:spcBef>
                        <a:spcAft>
                          <a:spcPts val="0"/>
                        </a:spcAft>
                        <a:buNone/>
                      </a:pPr>
                      <a:r>
                        <a:rPr lang="en" sz="2050">
                          <a:solidFill>
                            <a:srgbClr val="4DD0E1"/>
                          </a:solidFill>
                          <a:latin typeface="Roboto Mono"/>
                          <a:ea typeface="Roboto Mono"/>
                          <a:cs typeface="Roboto Mono"/>
                          <a:sym typeface="Roboto Mono"/>
                        </a:rPr>
                        <a:t>for</a:t>
                      </a:r>
                      <a:r>
                        <a:rPr lang="en" sz="2050">
                          <a:solidFill>
                            <a:srgbClr val="ECEFF1"/>
                          </a:solidFill>
                          <a:latin typeface="Roboto Mono"/>
                          <a:ea typeface="Roboto Mono"/>
                          <a:cs typeface="Roboto Mono"/>
                          <a:sym typeface="Roboto Mono"/>
                        </a:rPr>
                        <a:t> var_name </a:t>
                      </a:r>
                      <a:r>
                        <a:rPr lang="en" sz="2050">
                          <a:solidFill>
                            <a:srgbClr val="4DD0E1"/>
                          </a:solidFill>
                          <a:latin typeface="Roboto Mono"/>
                          <a:ea typeface="Roboto Mono"/>
                          <a:cs typeface="Roboto Mono"/>
                          <a:sym typeface="Roboto Mono"/>
                        </a:rPr>
                        <a:t>in</a:t>
                      </a:r>
                      <a:r>
                        <a:rPr lang="en" sz="2050">
                          <a:solidFill>
                            <a:srgbClr val="ECEFF1"/>
                          </a:solidFill>
                          <a:latin typeface="Roboto Mono"/>
                          <a:ea typeface="Roboto Mono"/>
                          <a:cs typeface="Roboto Mono"/>
                          <a:sym typeface="Roboto Mono"/>
                        </a:rPr>
                        <a:t> [sequence]:</a:t>
                      </a:r>
                      <a:endParaRPr sz="2050">
                        <a:solidFill>
                          <a:srgbClr val="ECEFF1"/>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2050">
                          <a:solidFill>
                            <a:srgbClr val="ECEFF1"/>
                          </a:solidFill>
                          <a:latin typeface="Roboto Mono"/>
                          <a:ea typeface="Roboto Mono"/>
                          <a:cs typeface="Roboto Mono"/>
                          <a:sym typeface="Roboto Mono"/>
                        </a:rPr>
                        <a:t>    execute_code1()</a:t>
                      </a:r>
                      <a:endParaRPr sz="2050">
                        <a:solidFill>
                          <a:srgbClr val="ECEFF1"/>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2050">
                          <a:solidFill>
                            <a:srgbClr val="ECEFF1"/>
                          </a:solidFill>
                          <a:latin typeface="Roboto Mono"/>
                          <a:ea typeface="Roboto Mono"/>
                          <a:cs typeface="Roboto Mono"/>
                          <a:sym typeface="Roboto Mono"/>
                        </a:rPr>
                        <a:t>    ...</a:t>
                      </a:r>
                      <a:endParaRPr sz="2050">
                        <a:solidFill>
                          <a:srgbClr val="ECEFF1"/>
                        </a:solidFill>
                        <a:latin typeface="Roboto Mono"/>
                        <a:ea typeface="Roboto Mono"/>
                        <a:cs typeface="Roboto Mono"/>
                        <a:sym typeface="Roboto Mono"/>
                      </a:endParaRPr>
                    </a:p>
                  </a:txBody>
                  <a:tcPr marT="91425" marB="91425" marR="91425" marL="91425">
                    <a:solidFill>
                      <a:srgbClr val="212121"/>
                    </a:solidFill>
                  </a:tcPr>
                </a:tc>
              </a:tr>
            </a:tbl>
          </a:graphicData>
        </a:graphic>
      </p:graphicFrame>
      <p:sp>
        <p:nvSpPr>
          <p:cNvPr id="63" name="Google Shape;63;p13"/>
          <p:cNvSpPr txBox="1"/>
          <p:nvPr/>
        </p:nvSpPr>
        <p:spPr>
          <a:xfrm>
            <a:off x="682800" y="3777850"/>
            <a:ext cx="7778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Calibri"/>
                <a:ea typeface="Calibri"/>
                <a:cs typeface="Calibri"/>
                <a:sym typeface="Calibri"/>
              </a:rPr>
              <a:t>Control structure that runs block of code repeatedly by iterating over elements in sequence.</a:t>
            </a:r>
            <a:endParaRPr sz="1800">
              <a:latin typeface="Calibri"/>
              <a:ea typeface="Calibri"/>
              <a:cs typeface="Calibri"/>
              <a:sym typeface="Calibri"/>
            </a:endParaRPr>
          </a:p>
        </p:txBody>
      </p:sp>
      <p:grpSp>
        <p:nvGrpSpPr>
          <p:cNvPr id="64" name="Google Shape;64;p13"/>
          <p:cNvGrpSpPr/>
          <p:nvPr/>
        </p:nvGrpSpPr>
        <p:grpSpPr>
          <a:xfrm>
            <a:off x="1486725" y="547775"/>
            <a:ext cx="2436600" cy="1590900"/>
            <a:chOff x="1486725" y="547775"/>
            <a:chExt cx="2436600" cy="1590900"/>
          </a:xfrm>
        </p:grpSpPr>
        <p:sp>
          <p:nvSpPr>
            <p:cNvPr id="65" name="Google Shape;65;p13"/>
            <p:cNvSpPr txBox="1"/>
            <p:nvPr/>
          </p:nvSpPr>
          <p:spPr>
            <a:xfrm>
              <a:off x="1486725" y="547775"/>
              <a:ext cx="24366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BF9000"/>
                  </a:solidFill>
                  <a:latin typeface="Calibri"/>
                  <a:ea typeface="Calibri"/>
                  <a:cs typeface="Calibri"/>
                  <a:sym typeface="Calibri"/>
                </a:rPr>
                <a:t>Variable name that gets assigned values from the sequence </a:t>
              </a:r>
              <a:endParaRPr sz="2000">
                <a:solidFill>
                  <a:srgbClr val="BF9000"/>
                </a:solidFill>
                <a:latin typeface="Calibri"/>
                <a:ea typeface="Calibri"/>
                <a:cs typeface="Calibri"/>
                <a:sym typeface="Calibri"/>
              </a:endParaRPr>
            </a:p>
          </p:txBody>
        </p:sp>
        <p:cxnSp>
          <p:nvCxnSpPr>
            <p:cNvPr id="66" name="Google Shape;66;p13"/>
            <p:cNvCxnSpPr>
              <a:stCxn id="65" idx="2"/>
            </p:cNvCxnSpPr>
            <p:nvPr/>
          </p:nvCxnSpPr>
          <p:spPr>
            <a:xfrm>
              <a:off x="2705025" y="1655975"/>
              <a:ext cx="155400" cy="482700"/>
            </a:xfrm>
            <a:prstGeom prst="straightConnector1">
              <a:avLst/>
            </a:prstGeom>
            <a:noFill/>
            <a:ln cap="flat" cmpd="sng" w="19050">
              <a:solidFill>
                <a:schemeClr val="accent2"/>
              </a:solidFill>
              <a:prstDash val="solid"/>
              <a:round/>
              <a:headEnd len="med" w="med" type="none"/>
              <a:tailEnd len="med" w="med" type="triangle"/>
            </a:ln>
          </p:spPr>
        </p:cxnSp>
      </p:grpSp>
      <p:grpSp>
        <p:nvGrpSpPr>
          <p:cNvPr id="67" name="Google Shape;67;p13"/>
          <p:cNvGrpSpPr/>
          <p:nvPr/>
        </p:nvGrpSpPr>
        <p:grpSpPr>
          <a:xfrm>
            <a:off x="5605800" y="701675"/>
            <a:ext cx="2855400" cy="1138800"/>
            <a:chOff x="5605800" y="701675"/>
            <a:chExt cx="2855400" cy="1138800"/>
          </a:xfrm>
        </p:grpSpPr>
        <p:sp>
          <p:nvSpPr>
            <p:cNvPr id="68" name="Google Shape;68;p13"/>
            <p:cNvSpPr txBox="1"/>
            <p:nvPr/>
          </p:nvSpPr>
          <p:spPr>
            <a:xfrm>
              <a:off x="6024600" y="701675"/>
              <a:ext cx="2436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BF9000"/>
                  </a:solidFill>
                  <a:latin typeface="Calibri"/>
                  <a:ea typeface="Calibri"/>
                  <a:cs typeface="Calibri"/>
                  <a:sym typeface="Calibri"/>
                </a:rPr>
                <a:t>Sequence that is read one item at a time</a:t>
              </a:r>
              <a:endParaRPr sz="2000">
                <a:solidFill>
                  <a:srgbClr val="BF9000"/>
                </a:solidFill>
                <a:latin typeface="Calibri"/>
                <a:ea typeface="Calibri"/>
                <a:cs typeface="Calibri"/>
                <a:sym typeface="Calibri"/>
              </a:endParaRPr>
            </a:p>
          </p:txBody>
        </p:sp>
        <p:cxnSp>
          <p:nvCxnSpPr>
            <p:cNvPr id="69" name="Google Shape;69;p13"/>
            <p:cNvCxnSpPr>
              <a:stCxn id="68" idx="2"/>
            </p:cNvCxnSpPr>
            <p:nvPr/>
          </p:nvCxnSpPr>
          <p:spPr>
            <a:xfrm flipH="1">
              <a:off x="5605800" y="1502075"/>
              <a:ext cx="1637100" cy="338400"/>
            </a:xfrm>
            <a:prstGeom prst="straightConnector1">
              <a:avLst/>
            </a:prstGeom>
            <a:noFill/>
            <a:ln cap="flat" cmpd="sng" w="19050">
              <a:solidFill>
                <a:schemeClr val="accent2"/>
              </a:solidFill>
              <a:prstDash val="solid"/>
              <a:round/>
              <a:headEnd len="med" w="med" type="none"/>
              <a:tailEnd len="med" w="med" type="triangle"/>
            </a:ln>
          </p:spPr>
        </p:cxnSp>
      </p:grpSp>
      <p:grpSp>
        <p:nvGrpSpPr>
          <p:cNvPr id="70" name="Google Shape;70;p13"/>
          <p:cNvGrpSpPr/>
          <p:nvPr/>
        </p:nvGrpSpPr>
        <p:grpSpPr>
          <a:xfrm>
            <a:off x="92200" y="2580150"/>
            <a:ext cx="2185525" cy="853025"/>
            <a:chOff x="92200" y="2580150"/>
            <a:chExt cx="2185525" cy="853025"/>
          </a:xfrm>
        </p:grpSpPr>
        <p:sp>
          <p:nvSpPr>
            <p:cNvPr id="71" name="Google Shape;71;p13"/>
            <p:cNvSpPr txBox="1"/>
            <p:nvPr/>
          </p:nvSpPr>
          <p:spPr>
            <a:xfrm>
              <a:off x="92200" y="2632775"/>
              <a:ext cx="1824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BF9000"/>
                  </a:solidFill>
                  <a:latin typeface="Calibri"/>
                  <a:ea typeface="Calibri"/>
                  <a:cs typeface="Calibri"/>
                  <a:sym typeface="Calibri"/>
                </a:rPr>
                <a:t>Codeblock to be repeated</a:t>
              </a:r>
              <a:endParaRPr sz="2000">
                <a:solidFill>
                  <a:srgbClr val="BF9000"/>
                </a:solidFill>
                <a:latin typeface="Calibri"/>
                <a:ea typeface="Calibri"/>
                <a:cs typeface="Calibri"/>
                <a:sym typeface="Calibri"/>
              </a:endParaRPr>
            </a:p>
          </p:txBody>
        </p:sp>
        <p:sp>
          <p:nvSpPr>
            <p:cNvPr id="72" name="Google Shape;72;p13"/>
            <p:cNvSpPr/>
            <p:nvPr/>
          </p:nvSpPr>
          <p:spPr>
            <a:xfrm>
              <a:off x="1933025" y="2580150"/>
              <a:ext cx="344700" cy="800400"/>
            </a:xfrm>
            <a:prstGeom prst="leftBrace">
              <a:avLst>
                <a:gd fmla="val 50000" name="adj1"/>
                <a:gd fmla="val 50000" name="adj2"/>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grpSp>
      <p:sp>
        <p:nvSpPr>
          <p:cNvPr id="73" name="Google Shape;73;p13"/>
          <p:cNvSpPr txBox="1"/>
          <p:nvPr/>
        </p:nvSpPr>
        <p:spPr>
          <a:xfrm>
            <a:off x="2141400" y="4418175"/>
            <a:ext cx="4528800" cy="492600"/>
          </a:xfrm>
          <a:prstGeom prst="rect">
            <a:avLst/>
          </a:prstGeom>
          <a:noFill/>
          <a:ln>
            <a:noFill/>
          </a:ln>
        </p:spPr>
        <p:txBody>
          <a:bodyPr anchorCtr="0" anchor="t" bIns="91425" lIns="91425" spcFirstLastPara="1" rIns="91425" wrap="square" tIns="91425">
            <a:spAutoFit/>
          </a:bodyPr>
          <a:lstStyle/>
          <a:p>
            <a:pPr indent="0" lvl="0" marL="0" rtl="0" algn="ctr">
              <a:spcBef>
                <a:spcPts val="600"/>
              </a:spcBef>
              <a:spcAft>
                <a:spcPts val="0"/>
              </a:spcAft>
              <a:buNone/>
            </a:pPr>
            <a:r>
              <a:rPr lang="en" sz="2000">
                <a:solidFill>
                  <a:schemeClr val="dk1"/>
                </a:solidFill>
                <a:latin typeface="Calibri"/>
                <a:ea typeface="Calibri"/>
                <a:cs typeface="Calibri"/>
                <a:sym typeface="Calibri"/>
              </a:rPr>
              <a:t>We call this </a:t>
            </a:r>
            <a:r>
              <a:rPr b="1" i="1" lang="en" sz="2000" u="sng">
                <a:solidFill>
                  <a:schemeClr val="dk1"/>
                </a:solidFill>
                <a:latin typeface="Calibri"/>
                <a:ea typeface="Calibri"/>
                <a:cs typeface="Calibri"/>
                <a:sym typeface="Calibri"/>
              </a:rPr>
              <a:t>iterating</a:t>
            </a:r>
            <a:r>
              <a:rPr i="1" lang="en" sz="2000">
                <a:solidFill>
                  <a:schemeClr val="dk1"/>
                </a:solidFill>
                <a:latin typeface="Calibri"/>
                <a:ea typeface="Calibri"/>
                <a:cs typeface="Calibri"/>
                <a:sym typeface="Calibri"/>
              </a:rPr>
              <a:t> over a sequence</a:t>
            </a:r>
            <a:r>
              <a:rPr lang="en" sz="2000">
                <a:solidFill>
                  <a:schemeClr val="dk1"/>
                </a:solidFill>
                <a:latin typeface="Calibri"/>
                <a:ea typeface="Calibri"/>
                <a:cs typeface="Calibri"/>
                <a:sym typeface="Calibr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525150" y="2082650"/>
            <a:ext cx="8093700" cy="93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Sequences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Sequence</a:t>
            </a:r>
            <a:endParaRPr/>
          </a:p>
        </p:txBody>
      </p:sp>
      <p:sp>
        <p:nvSpPr>
          <p:cNvPr id="84" name="Google Shape;84;p15"/>
          <p:cNvSpPr txBox="1"/>
          <p:nvPr>
            <p:ph idx="1" type="body"/>
          </p:nvPr>
        </p:nvSpPr>
        <p:spPr>
          <a:xfrm>
            <a:off x="243000" y="556500"/>
            <a:ext cx="8443800" cy="1572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For loops need a sequence to iterate over.</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This is so common, Python gives us a handy function to create a sequence of numbers...</a:t>
            </a:r>
            <a:endParaRPr/>
          </a:p>
          <a:p>
            <a:pPr indent="0" lvl="0" marL="0" rtl="0" algn="l">
              <a:spcBef>
                <a:spcPts val="600"/>
              </a:spcBef>
              <a:spcAft>
                <a:spcPts val="0"/>
              </a:spcAft>
              <a:buNone/>
            </a:pPr>
            <a:r>
              <a:t/>
            </a:r>
            <a:endParaRPr/>
          </a:p>
        </p:txBody>
      </p:sp>
      <p:graphicFrame>
        <p:nvGraphicFramePr>
          <p:cNvPr id="85" name="Google Shape;85;p15"/>
          <p:cNvGraphicFramePr/>
          <p:nvPr/>
        </p:nvGraphicFramePr>
        <p:xfrm>
          <a:off x="2653513" y="2258675"/>
          <a:ext cx="3000000" cy="3000000"/>
        </p:xfrm>
        <a:graphic>
          <a:graphicData uri="http://schemas.openxmlformats.org/drawingml/2006/table">
            <a:tbl>
              <a:tblPr>
                <a:noFill/>
                <a:tableStyleId>{071A71E8-A8EA-4859-8AF5-58AA832D9AFA}</a:tableStyleId>
              </a:tblPr>
              <a:tblGrid>
                <a:gridCol w="3836975"/>
              </a:tblGrid>
              <a:tr h="538500">
                <a:tc>
                  <a:txBody>
                    <a:bodyPr/>
                    <a:lstStyle/>
                    <a:p>
                      <a:pPr indent="0" lvl="0" marL="0" rtl="0" algn="l">
                        <a:lnSpc>
                          <a:spcPct val="150000"/>
                        </a:lnSpc>
                        <a:spcBef>
                          <a:spcPts val="0"/>
                        </a:spcBef>
                        <a:spcAft>
                          <a:spcPts val="0"/>
                        </a:spcAft>
                        <a:buNone/>
                      </a:pPr>
                      <a:r>
                        <a:rPr lang="en" sz="1650">
                          <a:solidFill>
                            <a:srgbClr val="CE93D8"/>
                          </a:solidFill>
                          <a:latin typeface="Roboto Mono"/>
                          <a:ea typeface="Roboto Mono"/>
                          <a:cs typeface="Roboto Mono"/>
                          <a:sym typeface="Roboto Mono"/>
                        </a:rPr>
                        <a:t>range</a:t>
                      </a:r>
                      <a:r>
                        <a:rPr lang="en" sz="1650">
                          <a:solidFill>
                            <a:srgbClr val="ECEFF1"/>
                          </a:solidFill>
                          <a:latin typeface="Roboto Mono"/>
                          <a:ea typeface="Roboto Mono"/>
                          <a:cs typeface="Roboto Mono"/>
                          <a:sym typeface="Roboto Mono"/>
                        </a:rPr>
                        <a:t>(start, end, step_size)</a:t>
                      </a:r>
                      <a:endParaRPr sz="2050">
                        <a:solidFill>
                          <a:srgbClr val="ECEFF1"/>
                        </a:solidFill>
                        <a:latin typeface="Roboto Mono"/>
                        <a:ea typeface="Roboto Mono"/>
                        <a:cs typeface="Roboto Mono"/>
                        <a:sym typeface="Roboto Mono"/>
                      </a:endParaRPr>
                    </a:p>
                  </a:txBody>
                  <a:tcPr marT="91425" marB="91425" marR="91425" marL="91425">
                    <a:solidFill>
                      <a:srgbClr val="212121"/>
                    </a:solidFill>
                  </a:tcPr>
                </a:tc>
              </a:tr>
            </a:tbl>
          </a:graphicData>
        </a:graphic>
      </p:graphicFrame>
      <p:sp>
        <p:nvSpPr>
          <p:cNvPr id="86" name="Google Shape;86;p15"/>
          <p:cNvSpPr txBox="1"/>
          <p:nvPr/>
        </p:nvSpPr>
        <p:spPr>
          <a:xfrm>
            <a:off x="243000" y="3192200"/>
            <a:ext cx="8443800" cy="4926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sz="2000">
                <a:solidFill>
                  <a:schemeClr val="dk1"/>
                </a:solidFill>
                <a:latin typeface="Calibri"/>
                <a:ea typeface="Calibri"/>
                <a:cs typeface="Calibri"/>
                <a:sym typeface="Calibri"/>
              </a:rPr>
              <a:t>The </a:t>
            </a:r>
            <a:r>
              <a:rPr i="1" lang="en" sz="2000">
                <a:solidFill>
                  <a:schemeClr val="dk1"/>
                </a:solidFill>
                <a:latin typeface="Calibri"/>
                <a:ea typeface="Calibri"/>
                <a:cs typeface="Calibri"/>
                <a:sym typeface="Calibri"/>
              </a:rPr>
              <a:t>range</a:t>
            </a:r>
            <a:r>
              <a:rPr lang="en" sz="2000">
                <a:solidFill>
                  <a:schemeClr val="dk1"/>
                </a:solidFill>
                <a:latin typeface="Calibri"/>
                <a:ea typeface="Calibri"/>
                <a:cs typeface="Calibri"/>
                <a:sym typeface="Calibri"/>
              </a:rPr>
              <a:t> function creates a </a:t>
            </a:r>
            <a:r>
              <a:rPr b="1" lang="en" sz="2000">
                <a:solidFill>
                  <a:schemeClr val="dk1"/>
                </a:solidFill>
                <a:latin typeface="Calibri"/>
                <a:ea typeface="Calibri"/>
                <a:cs typeface="Calibri"/>
                <a:sym typeface="Calibri"/>
              </a:rPr>
              <a:t>sequence</a:t>
            </a:r>
            <a:r>
              <a:rPr lang="en" sz="2000">
                <a:solidFill>
                  <a:schemeClr val="dk1"/>
                </a:solidFill>
                <a:latin typeface="Calibri"/>
                <a:ea typeface="Calibri"/>
                <a:cs typeface="Calibri"/>
                <a:sym typeface="Calibri"/>
              </a:rPr>
              <a:t> of numbers that you can iterate through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Sequence</a:t>
            </a:r>
            <a:endParaRPr/>
          </a:p>
        </p:txBody>
      </p:sp>
      <p:sp>
        <p:nvSpPr>
          <p:cNvPr id="92" name="Google Shape;92;p16"/>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range function can take 1, 2, or 3 arguments:</a:t>
            </a:r>
            <a:endParaRPr/>
          </a:p>
          <a:p>
            <a:pPr indent="0" lvl="0" marL="0" rtl="0" algn="l">
              <a:spcBef>
                <a:spcPts val="6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Sequence</a:t>
            </a:r>
            <a:endParaRPr/>
          </a:p>
        </p:txBody>
      </p:sp>
      <p:sp>
        <p:nvSpPr>
          <p:cNvPr id="98" name="Google Shape;98;p17"/>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range function can take 1, 2, or 3 arguments:</a:t>
            </a:r>
            <a:endParaRPr/>
          </a:p>
          <a:p>
            <a:pPr indent="0" lvl="0" marL="0" rtl="0" algn="l">
              <a:spcBef>
                <a:spcPts val="600"/>
              </a:spcBef>
              <a:spcAft>
                <a:spcPts val="0"/>
              </a:spcAft>
              <a:buNone/>
            </a:pPr>
            <a:r>
              <a:rPr b="1" lang="en" u="sng"/>
              <a:t>1 argument</a:t>
            </a:r>
            <a:endParaRPr b="1" u="sng"/>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sz="1600"/>
              <a:t>Counts up starting from 0 to end (exclusive) by 1s</a:t>
            </a:r>
            <a:endParaRPr sz="1600"/>
          </a:p>
          <a:p>
            <a:pPr indent="0" lvl="0" marL="0" rtl="0" algn="l">
              <a:spcBef>
                <a:spcPts val="600"/>
              </a:spcBef>
              <a:spcAft>
                <a:spcPts val="0"/>
              </a:spcAft>
              <a:buNone/>
            </a:pPr>
            <a:r>
              <a:t/>
            </a:r>
            <a:endParaRPr sz="1600"/>
          </a:p>
          <a:p>
            <a:pPr indent="0" lvl="0" marL="0" rtl="0" algn="l">
              <a:spcBef>
                <a:spcPts val="600"/>
              </a:spcBef>
              <a:spcAft>
                <a:spcPts val="0"/>
              </a:spcAft>
              <a:buClr>
                <a:schemeClr val="dk1"/>
              </a:buClr>
              <a:buSzPts val="1100"/>
              <a:buFont typeface="Arial"/>
              <a:buNone/>
            </a:pPr>
            <a:r>
              <a:rPr lang="en" sz="1600"/>
              <a:t>Example:</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p:txBody>
      </p:sp>
      <p:graphicFrame>
        <p:nvGraphicFramePr>
          <p:cNvPr id="99" name="Google Shape;99;p17"/>
          <p:cNvGraphicFramePr/>
          <p:nvPr/>
        </p:nvGraphicFramePr>
        <p:xfrm>
          <a:off x="334563" y="1596475"/>
          <a:ext cx="3000000" cy="3000000"/>
        </p:xfrm>
        <a:graphic>
          <a:graphicData uri="http://schemas.openxmlformats.org/drawingml/2006/table">
            <a:tbl>
              <a:tblPr>
                <a:noFill/>
                <a:tableStyleId>{071A71E8-A8EA-4859-8AF5-58AA832D9AFA}</a:tableStyleId>
              </a:tblPr>
              <a:tblGrid>
                <a:gridCol w="1429650"/>
              </a:tblGrid>
              <a:tr h="424100">
                <a:tc>
                  <a:txBody>
                    <a:bodyPr/>
                    <a:lstStyle/>
                    <a:p>
                      <a:pPr indent="0" lvl="0" marL="0" rtl="0" algn="l">
                        <a:lnSpc>
                          <a:spcPct val="150000"/>
                        </a:lnSpc>
                        <a:spcBef>
                          <a:spcPts val="0"/>
                        </a:spcBef>
                        <a:spcAft>
                          <a:spcPts val="0"/>
                        </a:spcAft>
                        <a:buNone/>
                      </a:pPr>
                      <a:r>
                        <a:rPr lang="en" sz="1450">
                          <a:solidFill>
                            <a:srgbClr val="CE93D8"/>
                          </a:solidFill>
                          <a:latin typeface="Roboto Mono"/>
                          <a:ea typeface="Roboto Mono"/>
                          <a:cs typeface="Roboto Mono"/>
                          <a:sym typeface="Roboto Mono"/>
                        </a:rPr>
                        <a:t>range</a:t>
                      </a:r>
                      <a:r>
                        <a:rPr lang="en" sz="1450">
                          <a:solidFill>
                            <a:srgbClr val="ECEFF1"/>
                          </a:solidFill>
                          <a:latin typeface="Roboto Mono"/>
                          <a:ea typeface="Roboto Mono"/>
                          <a:cs typeface="Roboto Mono"/>
                          <a:sym typeface="Roboto Mono"/>
                        </a:rPr>
                        <a:t>(end)</a:t>
                      </a:r>
                      <a:endParaRPr sz="1450">
                        <a:solidFill>
                          <a:srgbClr val="CE93D8"/>
                        </a:solidFill>
                        <a:latin typeface="Roboto Mono"/>
                        <a:ea typeface="Roboto Mono"/>
                        <a:cs typeface="Roboto Mono"/>
                        <a:sym typeface="Roboto Mono"/>
                      </a:endParaRPr>
                    </a:p>
                  </a:txBody>
                  <a:tcPr marT="91425" marB="91425" marR="91425" marL="91425">
                    <a:solidFill>
                      <a:srgbClr val="212121"/>
                    </a:solidFill>
                  </a:tcPr>
                </a:tc>
              </a:tr>
            </a:tbl>
          </a:graphicData>
        </a:graphic>
      </p:graphicFrame>
      <p:graphicFrame>
        <p:nvGraphicFramePr>
          <p:cNvPr id="100" name="Google Shape;100;p17"/>
          <p:cNvGraphicFramePr/>
          <p:nvPr/>
        </p:nvGraphicFramePr>
        <p:xfrm>
          <a:off x="1960613" y="3029250"/>
          <a:ext cx="3000000" cy="3000000"/>
        </p:xfrm>
        <a:graphic>
          <a:graphicData uri="http://schemas.openxmlformats.org/drawingml/2006/table">
            <a:tbl>
              <a:tblPr>
                <a:noFill/>
                <a:tableStyleId>{071A71E8-A8EA-4859-8AF5-58AA832D9AFA}</a:tableStyleId>
              </a:tblPr>
              <a:tblGrid>
                <a:gridCol w="4848250"/>
              </a:tblGrid>
              <a:tr h="1046050">
                <a:tc>
                  <a:txBody>
                    <a:bodyPr/>
                    <a:lstStyle/>
                    <a:p>
                      <a:pPr indent="0" lvl="0" marL="0" rtl="0" algn="l">
                        <a:lnSpc>
                          <a:spcPct val="115000"/>
                        </a:lnSpc>
                        <a:spcBef>
                          <a:spcPts val="0"/>
                        </a:spcBef>
                        <a:spcAft>
                          <a:spcPts val="0"/>
                        </a:spcAft>
                        <a:buNone/>
                      </a:pPr>
                      <a:r>
                        <a:rPr lang="en" sz="1650">
                          <a:solidFill>
                            <a:srgbClr val="CE93D8"/>
                          </a:solidFill>
                          <a:latin typeface="Roboto Mono"/>
                          <a:ea typeface="Roboto Mono"/>
                          <a:cs typeface="Roboto Mono"/>
                          <a:sym typeface="Roboto Mono"/>
                        </a:rPr>
                        <a:t>range</a:t>
                      </a:r>
                      <a:r>
                        <a:rPr lang="en" sz="1650">
                          <a:solidFill>
                            <a:srgbClr val="ECEFF1"/>
                          </a:solidFill>
                          <a:latin typeface="Roboto Mono"/>
                          <a:ea typeface="Roboto Mono"/>
                          <a:cs typeface="Roboto Mono"/>
                          <a:sym typeface="Roboto Mono"/>
                        </a:rPr>
                        <a:t>(</a:t>
                      </a:r>
                      <a:r>
                        <a:rPr lang="en" sz="1650">
                          <a:solidFill>
                            <a:srgbClr val="FBC02D"/>
                          </a:solidFill>
                          <a:latin typeface="Roboto Mono"/>
                          <a:ea typeface="Roboto Mono"/>
                          <a:cs typeface="Roboto Mono"/>
                          <a:sym typeface="Roboto Mono"/>
                        </a:rPr>
                        <a:t>6</a:t>
                      </a:r>
                      <a:r>
                        <a:rPr lang="en" sz="1650">
                          <a:solidFill>
                            <a:srgbClr val="ECEFF1"/>
                          </a:solidFill>
                          <a:latin typeface="Roboto Mono"/>
                          <a:ea typeface="Roboto Mono"/>
                          <a:cs typeface="Roboto Mono"/>
                          <a:sym typeface="Roboto Mono"/>
                        </a:rPr>
                        <a:t>)  </a:t>
                      </a:r>
                      <a:r>
                        <a:rPr lang="en" sz="1650">
                          <a:solidFill>
                            <a:srgbClr val="F06292"/>
                          </a:solidFill>
                          <a:latin typeface="Roboto Mono"/>
                          <a:ea typeface="Roboto Mono"/>
                          <a:cs typeface="Roboto Mono"/>
                          <a:sym typeface="Roboto Mono"/>
                        </a:rPr>
                        <a:t># == [0,1,2,3,4,5]</a:t>
                      </a:r>
                      <a:endParaRPr sz="1650">
                        <a:solidFill>
                          <a:srgbClr val="ECEFF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650">
                          <a:solidFill>
                            <a:srgbClr val="CE93D8"/>
                          </a:solidFill>
                          <a:latin typeface="Roboto Mono"/>
                          <a:ea typeface="Roboto Mono"/>
                          <a:cs typeface="Roboto Mono"/>
                          <a:sym typeface="Roboto Mono"/>
                        </a:rPr>
                        <a:t>range</a:t>
                      </a:r>
                      <a:r>
                        <a:rPr lang="en" sz="1650">
                          <a:solidFill>
                            <a:srgbClr val="ECEFF1"/>
                          </a:solidFill>
                          <a:latin typeface="Roboto Mono"/>
                          <a:ea typeface="Roboto Mono"/>
                          <a:cs typeface="Roboto Mono"/>
                          <a:sym typeface="Roboto Mono"/>
                        </a:rPr>
                        <a:t>(</a:t>
                      </a:r>
                      <a:r>
                        <a:rPr lang="en" sz="1650">
                          <a:solidFill>
                            <a:srgbClr val="FBC02D"/>
                          </a:solidFill>
                          <a:latin typeface="Roboto Mono"/>
                          <a:ea typeface="Roboto Mono"/>
                          <a:cs typeface="Roboto Mono"/>
                          <a:sym typeface="Roboto Mono"/>
                        </a:rPr>
                        <a:t>2</a:t>
                      </a:r>
                      <a:r>
                        <a:rPr lang="en" sz="1650">
                          <a:solidFill>
                            <a:srgbClr val="ECEFF1"/>
                          </a:solidFill>
                          <a:latin typeface="Roboto Mono"/>
                          <a:ea typeface="Roboto Mono"/>
                          <a:cs typeface="Roboto Mono"/>
                          <a:sym typeface="Roboto Mono"/>
                        </a:rPr>
                        <a:t>)  </a:t>
                      </a:r>
                      <a:r>
                        <a:rPr lang="en" sz="1650">
                          <a:solidFill>
                            <a:srgbClr val="F06292"/>
                          </a:solidFill>
                          <a:latin typeface="Roboto Mono"/>
                          <a:ea typeface="Roboto Mono"/>
                          <a:cs typeface="Roboto Mono"/>
                          <a:sym typeface="Roboto Mono"/>
                        </a:rPr>
                        <a:t># == [0,1]</a:t>
                      </a:r>
                      <a:endParaRPr sz="1650">
                        <a:solidFill>
                          <a:srgbClr val="ECEFF1"/>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650">
                          <a:solidFill>
                            <a:srgbClr val="CE93D8"/>
                          </a:solidFill>
                          <a:latin typeface="Roboto Mono"/>
                          <a:ea typeface="Roboto Mono"/>
                          <a:cs typeface="Roboto Mono"/>
                          <a:sym typeface="Roboto Mono"/>
                        </a:rPr>
                        <a:t>range</a:t>
                      </a:r>
                      <a:r>
                        <a:rPr lang="en" sz="1650">
                          <a:solidFill>
                            <a:srgbClr val="ECEFF1"/>
                          </a:solidFill>
                          <a:latin typeface="Roboto Mono"/>
                          <a:ea typeface="Roboto Mono"/>
                          <a:cs typeface="Roboto Mono"/>
                          <a:sym typeface="Roboto Mono"/>
                        </a:rPr>
                        <a:t>(</a:t>
                      </a:r>
                      <a:r>
                        <a:rPr lang="en" sz="1650">
                          <a:solidFill>
                            <a:srgbClr val="FBC02D"/>
                          </a:solidFill>
                          <a:latin typeface="Roboto Mono"/>
                          <a:ea typeface="Roboto Mono"/>
                          <a:cs typeface="Roboto Mono"/>
                          <a:sym typeface="Roboto Mono"/>
                        </a:rPr>
                        <a:t>1</a:t>
                      </a:r>
                      <a:r>
                        <a:rPr lang="en" sz="1650">
                          <a:solidFill>
                            <a:srgbClr val="ECEFF1"/>
                          </a:solidFill>
                          <a:latin typeface="Roboto Mono"/>
                          <a:ea typeface="Roboto Mono"/>
                          <a:cs typeface="Roboto Mono"/>
                          <a:sym typeface="Roboto Mono"/>
                        </a:rPr>
                        <a:t>)  </a:t>
                      </a:r>
                      <a:r>
                        <a:rPr lang="en" sz="1650">
                          <a:solidFill>
                            <a:srgbClr val="F06292"/>
                          </a:solidFill>
                          <a:latin typeface="Roboto Mono"/>
                          <a:ea typeface="Roboto Mono"/>
                          <a:cs typeface="Roboto Mono"/>
                          <a:sym typeface="Roboto Mono"/>
                        </a:rPr>
                        <a:t># == [0]</a:t>
                      </a:r>
                      <a:endParaRPr sz="1650">
                        <a:solidFill>
                          <a:srgbClr val="CE93D8"/>
                        </a:solidFill>
                        <a:latin typeface="Roboto Mono"/>
                        <a:ea typeface="Roboto Mono"/>
                        <a:cs typeface="Roboto Mono"/>
                        <a:sym typeface="Roboto Mono"/>
                      </a:endParaRPr>
                    </a:p>
                  </a:txBody>
                  <a:tcPr marT="91425" marB="91425" marR="91425" marL="91425">
                    <a:solidFill>
                      <a:srgbClr val="212121"/>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166800" y="92501"/>
            <a:ext cx="8229600" cy="49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Sequence</a:t>
            </a:r>
            <a:endParaRPr/>
          </a:p>
        </p:txBody>
      </p:sp>
      <p:sp>
        <p:nvSpPr>
          <p:cNvPr id="106" name="Google Shape;106;p18"/>
          <p:cNvSpPr txBox="1"/>
          <p:nvPr>
            <p:ph idx="1" type="body"/>
          </p:nvPr>
        </p:nvSpPr>
        <p:spPr>
          <a:xfrm>
            <a:off x="243000" y="556500"/>
            <a:ext cx="8443800" cy="415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range function can take 1, 2, or 3 arguments:</a:t>
            </a:r>
            <a:endParaRPr/>
          </a:p>
          <a:p>
            <a:pPr indent="0" lvl="0" marL="0" rtl="0" algn="l">
              <a:spcBef>
                <a:spcPts val="600"/>
              </a:spcBef>
              <a:spcAft>
                <a:spcPts val="0"/>
              </a:spcAft>
              <a:buNone/>
            </a:pPr>
            <a:r>
              <a:rPr b="1" lang="en" u="sng"/>
              <a:t>2 arguments</a:t>
            </a:r>
            <a:endParaRPr b="1" u="sng"/>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sz="1600"/>
              <a:t>Counts up starting from start (inclusive) to end (exclusive) by 1s</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rPr lang="en" sz="1600"/>
              <a:t>Example:</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a:p>
            <a:pPr indent="0" lvl="0" marL="0" rtl="0" algn="l">
              <a:spcBef>
                <a:spcPts val="600"/>
              </a:spcBef>
              <a:spcAft>
                <a:spcPts val="0"/>
              </a:spcAft>
              <a:buNone/>
            </a:pPr>
            <a:r>
              <a:t/>
            </a:r>
            <a:endParaRPr sz="1600"/>
          </a:p>
        </p:txBody>
      </p:sp>
      <p:graphicFrame>
        <p:nvGraphicFramePr>
          <p:cNvPr id="107" name="Google Shape;107;p18"/>
          <p:cNvGraphicFramePr/>
          <p:nvPr/>
        </p:nvGraphicFramePr>
        <p:xfrm>
          <a:off x="334563" y="1596475"/>
          <a:ext cx="3000000" cy="3000000"/>
        </p:xfrm>
        <a:graphic>
          <a:graphicData uri="http://schemas.openxmlformats.org/drawingml/2006/table">
            <a:tbl>
              <a:tblPr>
                <a:noFill/>
                <a:tableStyleId>{071A71E8-A8EA-4859-8AF5-58AA832D9AFA}</a:tableStyleId>
              </a:tblPr>
              <a:tblGrid>
                <a:gridCol w="2271700"/>
              </a:tblGrid>
              <a:tr h="424100">
                <a:tc>
                  <a:txBody>
                    <a:bodyPr/>
                    <a:lstStyle/>
                    <a:p>
                      <a:pPr indent="0" lvl="0" marL="0" rtl="0" algn="l">
                        <a:lnSpc>
                          <a:spcPct val="150000"/>
                        </a:lnSpc>
                        <a:spcBef>
                          <a:spcPts val="0"/>
                        </a:spcBef>
                        <a:spcAft>
                          <a:spcPts val="0"/>
                        </a:spcAft>
                        <a:buNone/>
                      </a:pPr>
                      <a:r>
                        <a:rPr lang="en" sz="1450">
                          <a:solidFill>
                            <a:srgbClr val="CE93D8"/>
                          </a:solidFill>
                          <a:latin typeface="Roboto Mono"/>
                          <a:ea typeface="Roboto Mono"/>
                          <a:cs typeface="Roboto Mono"/>
                          <a:sym typeface="Roboto Mono"/>
                        </a:rPr>
                        <a:t>range</a:t>
                      </a:r>
                      <a:r>
                        <a:rPr lang="en" sz="1450">
                          <a:solidFill>
                            <a:srgbClr val="ECEFF1"/>
                          </a:solidFill>
                          <a:latin typeface="Roboto Mono"/>
                          <a:ea typeface="Roboto Mono"/>
                          <a:cs typeface="Roboto Mono"/>
                          <a:sym typeface="Roboto Mono"/>
                        </a:rPr>
                        <a:t>(start, end)</a:t>
                      </a:r>
                      <a:endParaRPr sz="1450">
                        <a:solidFill>
                          <a:srgbClr val="CE93D8"/>
                        </a:solidFill>
                        <a:latin typeface="Roboto Mono"/>
                        <a:ea typeface="Roboto Mono"/>
                        <a:cs typeface="Roboto Mono"/>
                        <a:sym typeface="Roboto Mono"/>
                      </a:endParaRPr>
                    </a:p>
                  </a:txBody>
                  <a:tcPr marT="91425" marB="91425" marR="91425" marL="91425">
                    <a:solidFill>
                      <a:srgbClr val="212121"/>
                    </a:solidFill>
                  </a:tcPr>
                </a:tc>
              </a:tr>
            </a:tbl>
          </a:graphicData>
        </a:graphic>
      </p:graphicFrame>
      <p:graphicFrame>
        <p:nvGraphicFramePr>
          <p:cNvPr id="108" name="Google Shape;108;p18"/>
          <p:cNvGraphicFramePr/>
          <p:nvPr/>
        </p:nvGraphicFramePr>
        <p:xfrm>
          <a:off x="1960613" y="3029250"/>
          <a:ext cx="3000000" cy="3000000"/>
        </p:xfrm>
        <a:graphic>
          <a:graphicData uri="http://schemas.openxmlformats.org/drawingml/2006/table">
            <a:tbl>
              <a:tblPr>
                <a:noFill/>
                <a:tableStyleId>{071A71E8-A8EA-4859-8AF5-58AA832D9AFA}</a:tableStyleId>
              </a:tblPr>
              <a:tblGrid>
                <a:gridCol w="4848250"/>
              </a:tblGrid>
              <a:tr h="1046050">
                <a:tc>
                  <a:txBody>
                    <a:bodyPr/>
                    <a:lstStyle/>
                    <a:p>
                      <a:pPr indent="0" lvl="0" marL="0" rtl="0" algn="l">
                        <a:lnSpc>
                          <a:spcPct val="115000"/>
                        </a:lnSpc>
                        <a:spcBef>
                          <a:spcPts val="0"/>
                        </a:spcBef>
                        <a:spcAft>
                          <a:spcPts val="0"/>
                        </a:spcAft>
                        <a:buNone/>
                      </a:pPr>
                      <a:r>
                        <a:rPr lang="en" sz="1650">
                          <a:solidFill>
                            <a:srgbClr val="CE93D8"/>
                          </a:solidFill>
                          <a:latin typeface="Roboto Mono"/>
                          <a:ea typeface="Roboto Mono"/>
                          <a:cs typeface="Roboto Mono"/>
                          <a:sym typeface="Roboto Mono"/>
                        </a:rPr>
                        <a:t>range</a:t>
                      </a:r>
                      <a:r>
                        <a:rPr lang="en" sz="1650">
                          <a:solidFill>
                            <a:srgbClr val="ECEFF1"/>
                          </a:solidFill>
                          <a:latin typeface="Roboto Mono"/>
                          <a:ea typeface="Roboto Mono"/>
                          <a:cs typeface="Roboto Mono"/>
                          <a:sym typeface="Roboto Mono"/>
                        </a:rPr>
                        <a:t>(</a:t>
                      </a:r>
                      <a:r>
                        <a:rPr lang="en" sz="1650">
                          <a:solidFill>
                            <a:srgbClr val="FBC02D"/>
                          </a:solidFill>
                          <a:latin typeface="Roboto Mono"/>
                          <a:ea typeface="Roboto Mono"/>
                          <a:cs typeface="Roboto Mono"/>
                          <a:sym typeface="Roboto Mono"/>
                        </a:rPr>
                        <a:t>0</a:t>
                      </a:r>
                      <a:r>
                        <a:rPr lang="en" sz="1650">
                          <a:solidFill>
                            <a:srgbClr val="ECEFF1"/>
                          </a:solidFill>
                          <a:latin typeface="Roboto Mono"/>
                          <a:ea typeface="Roboto Mono"/>
                          <a:cs typeface="Roboto Mono"/>
                          <a:sym typeface="Roboto Mono"/>
                        </a:rPr>
                        <a:t>, </a:t>
                      </a:r>
                      <a:r>
                        <a:rPr lang="en" sz="1650">
                          <a:solidFill>
                            <a:srgbClr val="FBC02D"/>
                          </a:solidFill>
                          <a:latin typeface="Roboto Mono"/>
                          <a:ea typeface="Roboto Mono"/>
                          <a:cs typeface="Roboto Mono"/>
                          <a:sym typeface="Roboto Mono"/>
                        </a:rPr>
                        <a:t>6</a:t>
                      </a:r>
                      <a:r>
                        <a:rPr lang="en" sz="1650">
                          <a:solidFill>
                            <a:srgbClr val="ECEFF1"/>
                          </a:solidFill>
                          <a:latin typeface="Roboto Mono"/>
                          <a:ea typeface="Roboto Mono"/>
                          <a:cs typeface="Roboto Mono"/>
                          <a:sym typeface="Roboto Mono"/>
                        </a:rPr>
                        <a:t>)   </a:t>
                      </a:r>
                      <a:r>
                        <a:rPr lang="en" sz="1650">
                          <a:solidFill>
                            <a:srgbClr val="F06292"/>
                          </a:solidFill>
                          <a:latin typeface="Roboto Mono"/>
                          <a:ea typeface="Roboto Mono"/>
                          <a:cs typeface="Roboto Mono"/>
                          <a:sym typeface="Roboto Mono"/>
                        </a:rPr>
                        <a:t># == [0,1,2,3,4,5]</a:t>
                      </a:r>
                      <a:endParaRPr sz="1650">
                        <a:solidFill>
                          <a:srgbClr val="ECEFF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650">
                          <a:solidFill>
                            <a:srgbClr val="CE93D8"/>
                          </a:solidFill>
                          <a:latin typeface="Roboto Mono"/>
                          <a:ea typeface="Roboto Mono"/>
                          <a:cs typeface="Roboto Mono"/>
                          <a:sym typeface="Roboto Mono"/>
                        </a:rPr>
                        <a:t>range</a:t>
                      </a:r>
                      <a:r>
                        <a:rPr lang="en" sz="1650">
                          <a:solidFill>
                            <a:srgbClr val="ECEFF1"/>
                          </a:solidFill>
                          <a:latin typeface="Roboto Mono"/>
                          <a:ea typeface="Roboto Mono"/>
                          <a:cs typeface="Roboto Mono"/>
                          <a:sym typeface="Roboto Mono"/>
                        </a:rPr>
                        <a:t>(</a:t>
                      </a:r>
                      <a:r>
                        <a:rPr lang="en" sz="1650">
                          <a:solidFill>
                            <a:srgbClr val="FBC02D"/>
                          </a:solidFill>
                          <a:latin typeface="Roboto Mono"/>
                          <a:ea typeface="Roboto Mono"/>
                          <a:cs typeface="Roboto Mono"/>
                          <a:sym typeface="Roboto Mono"/>
                        </a:rPr>
                        <a:t>2</a:t>
                      </a:r>
                      <a:r>
                        <a:rPr lang="en" sz="1650">
                          <a:solidFill>
                            <a:srgbClr val="ECEFF1"/>
                          </a:solidFill>
                          <a:latin typeface="Roboto Mono"/>
                          <a:ea typeface="Roboto Mono"/>
                          <a:cs typeface="Roboto Mono"/>
                          <a:sym typeface="Roboto Mono"/>
                        </a:rPr>
                        <a:t>, </a:t>
                      </a:r>
                      <a:r>
                        <a:rPr lang="en" sz="1650">
                          <a:solidFill>
                            <a:srgbClr val="FBC02D"/>
                          </a:solidFill>
                          <a:latin typeface="Roboto Mono"/>
                          <a:ea typeface="Roboto Mono"/>
                          <a:cs typeface="Roboto Mono"/>
                          <a:sym typeface="Roboto Mono"/>
                        </a:rPr>
                        <a:t>6</a:t>
                      </a:r>
                      <a:r>
                        <a:rPr lang="en" sz="1650">
                          <a:solidFill>
                            <a:srgbClr val="ECEFF1"/>
                          </a:solidFill>
                          <a:latin typeface="Roboto Mono"/>
                          <a:ea typeface="Roboto Mono"/>
                          <a:cs typeface="Roboto Mono"/>
                          <a:sym typeface="Roboto Mono"/>
                        </a:rPr>
                        <a:t>)   </a:t>
                      </a:r>
                      <a:r>
                        <a:rPr lang="en" sz="1650">
                          <a:solidFill>
                            <a:srgbClr val="F06292"/>
                          </a:solidFill>
                          <a:latin typeface="Roboto Mono"/>
                          <a:ea typeface="Roboto Mono"/>
                          <a:cs typeface="Roboto Mono"/>
                          <a:sym typeface="Roboto Mono"/>
                        </a:rPr>
                        <a:t># == [2,3,4,5]</a:t>
                      </a:r>
                      <a:endParaRPr sz="1650">
                        <a:solidFill>
                          <a:srgbClr val="ECEFF1"/>
                        </a:solidFill>
                        <a:latin typeface="Roboto Mono"/>
                        <a:ea typeface="Roboto Mono"/>
                        <a:cs typeface="Roboto Mono"/>
                        <a:sym typeface="Roboto Mono"/>
                      </a:endParaRPr>
                    </a:p>
                    <a:p>
                      <a:pPr indent="0" lvl="0" marL="0" rtl="0" algn="l">
                        <a:lnSpc>
                          <a:spcPct val="115000"/>
                        </a:lnSpc>
                        <a:spcBef>
                          <a:spcPts val="0"/>
                        </a:spcBef>
                        <a:spcAft>
                          <a:spcPts val="0"/>
                        </a:spcAft>
                        <a:buNone/>
                      </a:pPr>
                      <a:r>
                        <a:rPr lang="en" sz="1650">
                          <a:solidFill>
                            <a:srgbClr val="CE93D8"/>
                          </a:solidFill>
                          <a:latin typeface="Roboto Mono"/>
                          <a:ea typeface="Roboto Mono"/>
                          <a:cs typeface="Roboto Mono"/>
                          <a:sym typeface="Roboto Mono"/>
                        </a:rPr>
                        <a:t>range</a:t>
                      </a:r>
                      <a:r>
                        <a:rPr lang="en" sz="1650">
                          <a:solidFill>
                            <a:srgbClr val="ECEFF1"/>
                          </a:solidFill>
                          <a:latin typeface="Roboto Mono"/>
                          <a:ea typeface="Roboto Mono"/>
                          <a:cs typeface="Roboto Mono"/>
                          <a:sym typeface="Roboto Mono"/>
                        </a:rPr>
                        <a:t>(</a:t>
                      </a:r>
                      <a:r>
                        <a:rPr lang="en" sz="1650">
                          <a:solidFill>
                            <a:srgbClr val="FBC02D"/>
                          </a:solidFill>
                          <a:latin typeface="Roboto Mono"/>
                          <a:ea typeface="Roboto Mono"/>
                          <a:cs typeface="Roboto Mono"/>
                          <a:sym typeface="Roboto Mono"/>
                        </a:rPr>
                        <a:t>5</a:t>
                      </a:r>
                      <a:r>
                        <a:rPr lang="en" sz="1650">
                          <a:solidFill>
                            <a:srgbClr val="ECEFF1"/>
                          </a:solidFill>
                          <a:latin typeface="Roboto Mono"/>
                          <a:ea typeface="Roboto Mono"/>
                          <a:cs typeface="Roboto Mono"/>
                          <a:sym typeface="Roboto Mono"/>
                        </a:rPr>
                        <a:t>, </a:t>
                      </a:r>
                      <a:r>
                        <a:rPr lang="en" sz="1650">
                          <a:solidFill>
                            <a:srgbClr val="FBC02D"/>
                          </a:solidFill>
                          <a:latin typeface="Roboto Mono"/>
                          <a:ea typeface="Roboto Mono"/>
                          <a:cs typeface="Roboto Mono"/>
                          <a:sym typeface="Roboto Mono"/>
                        </a:rPr>
                        <a:t>10</a:t>
                      </a:r>
                      <a:r>
                        <a:rPr lang="en" sz="1650">
                          <a:solidFill>
                            <a:srgbClr val="ECEFF1"/>
                          </a:solidFill>
                          <a:latin typeface="Roboto Mono"/>
                          <a:ea typeface="Roboto Mono"/>
                          <a:cs typeface="Roboto Mono"/>
                          <a:sym typeface="Roboto Mono"/>
                        </a:rPr>
                        <a:t>)  </a:t>
                      </a:r>
                      <a:r>
                        <a:rPr lang="en" sz="1650">
                          <a:solidFill>
                            <a:srgbClr val="F06292"/>
                          </a:solidFill>
                          <a:latin typeface="Roboto Mono"/>
                          <a:ea typeface="Roboto Mono"/>
                          <a:cs typeface="Roboto Mono"/>
                          <a:sym typeface="Roboto Mono"/>
                        </a:rPr>
                        <a:t># == [5,6,7,8,9]</a:t>
                      </a:r>
                      <a:endParaRPr sz="1650">
                        <a:solidFill>
                          <a:srgbClr val="CE93D8"/>
                        </a:solidFill>
                        <a:latin typeface="Roboto Mono"/>
                        <a:ea typeface="Roboto Mono"/>
                        <a:cs typeface="Roboto Mono"/>
                        <a:sym typeface="Roboto Mono"/>
                      </a:endParaRPr>
                    </a:p>
                  </a:txBody>
                  <a:tcPr marT="91425" marB="91425" marR="91425" marL="91425">
                    <a:solidFill>
                      <a:srgbClr val="212121"/>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