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00D365-3FFC-4639-AB2B-332F104FEA44}">
  <a:tblStyle styleId="{A600D365-3FFC-4639-AB2B-332F104FEA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verage-regular.fntdata"/><Relationship Id="rId21" Type="http://schemas.openxmlformats.org/officeDocument/2006/relationships/slide" Target="slides/slide16.xml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ea188220b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ea188220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9644cbbf6_0_3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9644cbbf6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9644cbbf6_0_3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9644cbbf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9644cbbf6_0_3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9644cbbf6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9644cbbf6_0_3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9644cbbf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9644cbbf6_0_3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9644cbbf6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9644cbbf6_0_3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9644cbbf6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b00601ad3_0_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b00601ad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69644cbbf6_0_2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69644cbbf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69644cbbf6_0_25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69644cbbf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69644cbbf6_0_2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69644cbbf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9644cbbf6_0_2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9644cbbf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9644cbbf6_0_2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9644cbbf6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9644cbbf6_0_2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9644cbbf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9644cbbf6_0_2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9644cbbf6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9644cbbf6_0_3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9644cbbf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romannurik.github.io/SlidesCodeHighlighter/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sz="32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57200" y="215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24;p7"/>
          <p:cNvGraphicFramePr/>
          <p:nvPr/>
        </p:nvGraphicFramePr>
        <p:xfrm>
          <a:off x="952500" y="200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{A600D365-3FFC-4639-AB2B-332F104FEA44}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my_code = goes_here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25" name="Google Shape;25;p7"/>
          <p:cNvSpPr txBox="1"/>
          <p:nvPr/>
        </p:nvSpPr>
        <p:spPr>
          <a:xfrm>
            <a:off x="995850" y="1344900"/>
            <a:ext cx="45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https://romannurik.github.io/SlidesCodeHighlighter/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bg>
      <p:bgPr>
        <a:solidFill>
          <a:srgbClr val="D9EAD3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25150" y="2082650"/>
            <a:ext cx="80937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4800"/>
              <a:buNone/>
              <a:defRPr sz="4800">
                <a:solidFill>
                  <a:srgbClr val="BE071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jamcoders.org.jm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  <a:defRPr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8226150" y="4561825"/>
            <a:ext cx="100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"/>
              </a:rPr>
              <a:t>jamcoders.org.jm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26898" l="0" r="0" t="25620"/>
          <a:stretch/>
        </p:blipFill>
        <p:spPr>
          <a:xfrm>
            <a:off x="8055956" y="4771443"/>
            <a:ext cx="1002476" cy="2677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JamCoders: Week 1</a:t>
            </a:r>
            <a:endParaRPr/>
          </a:p>
        </p:txBody>
      </p:sp>
      <p:sp>
        <p:nvSpPr>
          <p:cNvPr id="36" name="Google Shape;36;p10"/>
          <p:cNvSpPr txBox="1"/>
          <p:nvPr>
            <p:ph idx="1" type="subTitle"/>
          </p:nvPr>
        </p:nvSpPr>
        <p:spPr>
          <a:xfrm>
            <a:off x="161925" y="2612325"/>
            <a:ext cx="8670600" cy="23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 3A: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While loops</a:t>
            </a:r>
            <a:endParaRPr/>
          </a:p>
        </p:txBody>
      </p:sp>
      <p:pic>
        <p:nvPicPr>
          <p:cNvPr id="37" name="Google Shape;37;p10" title="DALL·E 2025-03-18 16.59.08 - A vibrant, clipart-style illustration of a computer decorated with a Jamaican theme, featuring Jamaican flag colors (black, green, and gold) in a mini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625" y="805375"/>
            <a:ext cx="2729600" cy="27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also use a while loop with the True condition, called an </a:t>
            </a:r>
            <a:r>
              <a:rPr b="1" lang="en"/>
              <a:t>infinite loop</a:t>
            </a:r>
            <a:r>
              <a:rPr lang="en"/>
              <a:t>, along with Break, to solve this problem.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Break and continue work in both while and for loops.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1861463" y="1588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{A600D365-3FFC-4639-AB2B-332F104FEA44}</a:tableStyleId>
              </a:tblPr>
              <a:tblGrid>
                <a:gridCol w="5421075"/>
              </a:tblGrid>
              <a:tr h="2245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secret_word = 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"bears"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guess = </a:t>
                      </a:r>
                      <a:r>
                        <a:rPr lang="en" sz="14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input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"Enter a word guess: 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guess.lower() == secret_word: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"You got it!"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break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else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"That's not right. Try again.."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Infinite loop</a:t>
            </a:r>
            <a:r>
              <a:rPr lang="en"/>
              <a:t>s are useful for when you want to take input indefinitely with no stopping condition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Repetition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a calculator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538" y="0"/>
            <a:ext cx="2416662" cy="50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Repetition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a calculator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672" y="1294825"/>
            <a:ext cx="4418474" cy="927344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2955725" y="2089550"/>
            <a:ext cx="289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2955725" y="2089550"/>
            <a:ext cx="289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12 + 7</a:t>
            </a:r>
            <a:endParaRPr sz="2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2955725" y="2089550"/>
            <a:ext cx="289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12 + 7</a:t>
            </a:r>
            <a:endParaRPr sz="2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2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2955725" y="2089550"/>
            <a:ext cx="2893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12 + 7</a:t>
            </a:r>
            <a:endParaRPr sz="2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2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8 + 2</a:t>
            </a:r>
            <a:endParaRPr sz="2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2955725" y="2089550"/>
            <a:ext cx="2893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12 + 7</a:t>
            </a:r>
            <a:endParaRPr sz="2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2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8 + 2</a:t>
            </a:r>
            <a:endParaRPr sz="2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2955725" y="2089550"/>
            <a:ext cx="28932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12 + 7</a:t>
            </a:r>
            <a:endParaRPr sz="2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2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8 + 2</a:t>
            </a:r>
            <a:endParaRPr sz="2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21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Repetition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calculator keeps asking for more input forever.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Perfect use for a while loop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24573" l="0" r="0" t="0"/>
          <a:stretch/>
        </p:blipFill>
        <p:spPr>
          <a:xfrm>
            <a:off x="5349725" y="676525"/>
            <a:ext cx="2748549" cy="4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5747948" y="1124351"/>
            <a:ext cx="1799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12 + 7</a:t>
            </a:r>
            <a:endParaRPr sz="15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5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8 + 2</a:t>
            </a:r>
            <a:endParaRPr sz="15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5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15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Help, I’m Stuck in an Infinite Loop!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you’re running Python code in the terminal and you get stuck in an infinite loop...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Press                         +                   on Mac to stop execution (Ctrl + Z on Windows)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50" y="1356400"/>
            <a:ext cx="71247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4">
            <a:alphaModFix/>
          </a:blip>
          <a:srcRect b="68006" l="0" r="53639" t="0"/>
          <a:stretch/>
        </p:blipFill>
        <p:spPr>
          <a:xfrm>
            <a:off x="977575" y="4188175"/>
            <a:ext cx="1254125" cy="7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 rotWithShape="1">
          <a:blip r:embed="rId4">
            <a:alphaModFix/>
          </a:blip>
          <a:srcRect b="32785" l="69866" r="0" t="32929"/>
          <a:stretch/>
        </p:blipFill>
        <p:spPr>
          <a:xfrm>
            <a:off x="2537650" y="4160250"/>
            <a:ext cx="815125" cy="8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2787000" y="4208800"/>
            <a:ext cx="49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c</a:t>
            </a:r>
            <a:endParaRPr sz="3600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vs While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/>
              <a:t>Forloops</a:t>
            </a:r>
            <a:r>
              <a:rPr lang="en"/>
              <a:t>								   </a:t>
            </a:r>
            <a:r>
              <a:rPr lang="en" u="sng"/>
              <a:t>While Loops</a:t>
            </a:r>
            <a:endParaRPr u="sng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376125" y="3113225"/>
            <a:ext cx="3281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When you have a particular sequence you know you want to iterate over ahead of time: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 particular range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3" name="Google Shape;153;p25"/>
          <p:cNvGraphicFramePr/>
          <p:nvPr/>
        </p:nvGraphicFramePr>
        <p:xfrm>
          <a:off x="534975" y="11257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{A600D365-3FFC-4639-AB2B-332F104FEA44}</a:tableStyleId>
              </a:tblPr>
              <a:tblGrid>
                <a:gridCol w="2963975"/>
              </a:tblGrid>
              <a:tr h="1096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…</a:t>
                      </a:r>
                      <a:endParaRPr sz="12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cxnSp>
        <p:nvCxnSpPr>
          <p:cNvPr id="154" name="Google Shape;154;p25"/>
          <p:cNvCxnSpPr>
            <a:stCxn id="151" idx="0"/>
          </p:cNvCxnSpPr>
          <p:nvPr/>
        </p:nvCxnSpPr>
        <p:spPr>
          <a:xfrm>
            <a:off x="4464900" y="556500"/>
            <a:ext cx="1500" cy="4587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55" name="Google Shape;155;p25"/>
          <p:cNvSpPr txBox="1"/>
          <p:nvPr/>
        </p:nvSpPr>
        <p:spPr>
          <a:xfrm>
            <a:off x="5118350" y="3113225"/>
            <a:ext cx="3281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If you don’t know ahead of time how many times to iterate, or over what elements.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6" name="Google Shape;156;p25"/>
          <p:cNvGraphicFramePr/>
          <p:nvPr/>
        </p:nvGraphicFramePr>
        <p:xfrm>
          <a:off x="5448213" y="9658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{A600D365-3FFC-4639-AB2B-332F104FEA44}</a:tableStyleId>
              </a:tblPr>
              <a:tblGrid>
                <a:gridCol w="2522050"/>
              </a:tblGrid>
              <a:tr h="1361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…</a:t>
                      </a:r>
                      <a:endParaRPr sz="650">
                        <a:solidFill>
                          <a:srgbClr val="4DD0E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25150" y="2082650"/>
            <a:ext cx="80937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make a word guessing game...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9" name="Google Shape;49;p12"/>
          <p:cNvGraphicFramePr/>
          <p:nvPr/>
        </p:nvGraphicFramePr>
        <p:xfrm>
          <a:off x="1968600" y="1588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{A600D365-3FFC-4639-AB2B-332F104FEA44}</a:tableStyleId>
              </a:tblPr>
              <a:tblGrid>
                <a:gridCol w="5206775"/>
              </a:tblGrid>
              <a:tr h="163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secret_word = 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"bears"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i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4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____________________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____________________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____________________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Google Shape;50;p12"/>
          <p:cNvGraphicFramePr/>
          <p:nvPr/>
        </p:nvGraphicFramePr>
        <p:xfrm>
          <a:off x="1968600" y="1588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{A600D365-3FFC-4639-AB2B-332F104FEA44}</a:tableStyleId>
              </a:tblPr>
              <a:tblGrid>
                <a:gridCol w="5206775"/>
              </a:tblGrid>
              <a:tr h="2180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secret_word = 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"bears"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i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4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guess = </a:t>
                      </a:r>
                      <a:r>
                        <a:rPr lang="en" sz="14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input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"Enter a word guess: 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guess.lower() == secret_word: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"You got it!"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break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else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"That's not right. Try again"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50">
                        <a:solidFill>
                          <a:srgbClr val="4DD0E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if 5 guesses isn’t enough?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7" name="Google Shape;57;p13"/>
          <p:cNvGraphicFramePr/>
          <p:nvPr/>
        </p:nvGraphicFramePr>
        <p:xfrm>
          <a:off x="1968600" y="1588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{A600D365-3FFC-4639-AB2B-332F104FEA44}</a:tableStyleId>
              </a:tblPr>
              <a:tblGrid>
                <a:gridCol w="5206775"/>
              </a:tblGrid>
              <a:tr h="2180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secret_word = 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"bears"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i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4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guess = </a:t>
                      </a:r>
                      <a:r>
                        <a:rPr lang="en" sz="14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input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"Enter a word guess: 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guess.lower() == secret_word: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"You got it!"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break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else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"That's not right. Try again"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50">
                        <a:solidFill>
                          <a:srgbClr val="4DD0E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if 5 guesses isn’t enough?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Make it 10!</a:t>
            </a:r>
            <a:endParaRPr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1968600" y="1588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{A600D365-3FFC-4639-AB2B-332F104FEA44}</a:tableStyleId>
              </a:tblPr>
              <a:tblGrid>
                <a:gridCol w="5206775"/>
              </a:tblGrid>
              <a:tr h="2180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secret_word = 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"bears"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i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4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guess = </a:t>
                      </a:r>
                      <a:r>
                        <a:rPr lang="en" sz="14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input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"Enter a word guess: 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guess.lower() == secret_word: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"You got it!"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break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else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"That's not right. Try again"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50">
                        <a:solidFill>
                          <a:srgbClr val="4DD0E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10 guesses isn’t enough?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Make it 20!</a:t>
            </a:r>
            <a:endParaRPr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1968600" y="1588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{A600D365-3FFC-4639-AB2B-332F104FEA44}</a:tableStyleId>
              </a:tblPr>
              <a:tblGrid>
                <a:gridCol w="5206775"/>
              </a:tblGrid>
              <a:tr h="2180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secret_word = 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"bears"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for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i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en" sz="14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range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guess = </a:t>
                      </a:r>
                      <a:r>
                        <a:rPr lang="en" sz="14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input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"Enter a word guess: 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guess.lower() == secret_word: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"You got it!"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break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else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"That's not right. Try again"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150">
                        <a:solidFill>
                          <a:srgbClr val="4DD0E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never know how many guessing will be enough…really, what we want to do is keep repeating until the user guesses correctly.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 in other words, keep repeating </a:t>
            </a:r>
            <a:r>
              <a:rPr b="1" lang="en" u="sng"/>
              <a:t>while</a:t>
            </a:r>
            <a:r>
              <a:rPr lang="en"/>
              <a:t> the answer is incorrect...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while loop continues to repeat indefinitely as long as the condition expression evaluates to `True`. </a:t>
            </a:r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2888450" y="201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{A600D365-3FFC-4639-AB2B-332F104FEA44}</a:tableStyleId>
              </a:tblPr>
              <a:tblGrid>
                <a:gridCol w="2786300"/>
              </a:tblGrid>
              <a:tr h="111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</a:t>
                      </a:r>
                      <a:r>
                        <a:rPr lang="en" sz="18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expression:</a:t>
                      </a:r>
                      <a:endParaRPr sz="18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execute_code()</a:t>
                      </a:r>
                      <a:endParaRPr sz="18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...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grpSp>
        <p:nvGrpSpPr>
          <p:cNvPr id="85" name="Google Shape;85;p17"/>
          <p:cNvGrpSpPr/>
          <p:nvPr/>
        </p:nvGrpSpPr>
        <p:grpSpPr>
          <a:xfrm>
            <a:off x="3171525" y="587800"/>
            <a:ext cx="2436600" cy="1590900"/>
            <a:chOff x="3171525" y="587800"/>
            <a:chExt cx="2436600" cy="1590900"/>
          </a:xfrm>
        </p:grpSpPr>
        <p:sp>
          <p:nvSpPr>
            <p:cNvPr id="86" name="Google Shape;86;p17"/>
            <p:cNvSpPr txBox="1"/>
            <p:nvPr/>
          </p:nvSpPr>
          <p:spPr>
            <a:xfrm>
              <a:off x="3171525" y="587800"/>
              <a:ext cx="24366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This expression gets re-evaluated after each iteration</a:t>
              </a:r>
              <a:endParaRPr sz="2000">
                <a:solidFill>
                  <a:srgbClr val="BF9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7" name="Google Shape;87;p17"/>
            <p:cNvCxnSpPr>
              <a:stCxn id="86" idx="2"/>
            </p:cNvCxnSpPr>
            <p:nvPr/>
          </p:nvCxnSpPr>
          <p:spPr>
            <a:xfrm>
              <a:off x="4389825" y="1696000"/>
              <a:ext cx="155400" cy="482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Back to the game...keep taking guesses until the guess is correct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loops let us repeat based on some condition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2100988" y="1588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{A600D365-3FFC-4639-AB2B-332F104FEA44}</a:tableStyleId>
              </a:tblPr>
              <a:tblGrid>
                <a:gridCol w="4942025"/>
              </a:tblGrid>
              <a:tr h="1730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secret_word = 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"bears"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guess = </a:t>
                      </a:r>
                      <a:r>
                        <a:rPr lang="en" sz="14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input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"Enter a word guess: 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while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guess.lower() != secret_word: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"That's not right. Try again.."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guess = </a:t>
                      </a:r>
                      <a:r>
                        <a:rPr lang="en" sz="1450">
                          <a:solidFill>
                            <a:srgbClr val="CE93D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input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"Enter a word guess: 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"You got it!"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