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Lato"/>
      <p:regular r:id="rId50"/>
      <p:bold r:id="rId51"/>
      <p:italic r:id="rId52"/>
      <p:boldItalic r:id="rId53"/>
    </p:embeddedFont>
    <p:embeddedFont>
      <p:font typeface="Average"/>
      <p:regular r:id="rId54"/>
    </p:embeddedFont>
    <p:embeddedFont>
      <p:font typeface="Roboto Mon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5CCD01-E8B2-4787-9838-3CDC0E6BFFCF}">
  <a:tblStyle styleId="{3B5CCD01-E8B2-4787-9838-3CDC0E6BFF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6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54" Type="http://schemas.openxmlformats.org/officeDocument/2006/relationships/font" Target="fonts/Average-regular.fntdata"/><Relationship Id="rId13" Type="http://schemas.openxmlformats.org/officeDocument/2006/relationships/slide" Target="slides/slide8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7.xml"/><Relationship Id="rId56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a188220b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ea188220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965e3093f_0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965e3093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965e3093f_0_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965e3093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965e3093f_0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965e3093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965e3093f_0_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965e3093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Here, “doing something” means changing pixels on your computer screen from black to white.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965e3093f_0_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965e3093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“doing something” means changing pixels on your computer screen from black to white.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965e3093f_0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965e3093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965e3093f_0_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965e3093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965e3093f_0_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965e3093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965e3093f_0_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965e3093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965e3093f_0_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965e3093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6965e3093f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6965e309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965e3093f_0_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965e3093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965e3093f_0_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965e3093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965e3093f_0_1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965e3093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965e3093f_0_1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6965e3093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965e3093f_0_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965e3093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965e3093f_0_1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6965e3093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problem: write a function that prints a tree to the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take input from the user to print out x trees?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965e3093f_0_2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6965e3093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965e3093f_0_2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6965e3093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965e3093f_0_2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6965e3093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965e3093f_0_2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6965e3093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6965e3093f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6965e309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Wash your face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Brush your teeth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the bed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dressed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breakfast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965e3093f_0_2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6965e3093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965e3093f_0_2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6965e3093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965e3093f_0_3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6965e3093f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6965e3093f_0_2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6965e3093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problem: write a function that prints a tree to the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take input from the user to print out x trees?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6965e3093f_0_2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6965e3093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6965e3093f_0_2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6965e3093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6965e3093f_0_3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6965e3093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6a752c1840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6a752c18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6965e3093f_0_3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6965e3093f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6965e3093f_0_3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6965e3093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965e3093f_0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965e309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6965e3093f_0_3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6965e3093f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6965e3093f_0_3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6965e3093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6291db6058_0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6291db60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6965e3093f_0_4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6965e3093f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6965e3093f_0_4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6965e3093f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965e3093f_0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965e3093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965e3093f_0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965e309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965e3093f_0_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965e3093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965e3093f_0_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965e309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these have been functions.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965e3093f_0_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965e3093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romannurik.github.io/SlidesCodeHighlighter/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sz="32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215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7"/>
          <p:cNvGraphicFramePr/>
          <p:nvPr/>
        </p:nvGraphicFramePr>
        <p:xfrm>
          <a:off x="952500" y="20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my_code = goes_here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25" name="Google Shape;25;p7"/>
          <p:cNvSpPr txBox="1"/>
          <p:nvPr/>
        </p:nvSpPr>
        <p:spPr>
          <a:xfrm>
            <a:off x="995850" y="1344900"/>
            <a:ext cx="45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https://romannurik.github.io/SlidesCodeHighlighter/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bg>
      <p:bgPr>
        <a:solidFill>
          <a:srgbClr val="D9EAD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4800"/>
              <a:buNone/>
              <a:defRPr sz="4800">
                <a:solidFill>
                  <a:srgbClr val="BE071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jamcoders.org.jm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  <a:defRPr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8226150" y="4561825"/>
            <a:ext cx="10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"/>
              </a:rPr>
              <a:t>jamcoders.org.jm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26898" l="0" r="0" t="25620"/>
          <a:stretch/>
        </p:blipFill>
        <p:spPr>
          <a:xfrm>
            <a:off x="8055956" y="4771443"/>
            <a:ext cx="1002476" cy="2677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JamCoders: Week 1</a:t>
            </a:r>
            <a:endParaRPr/>
          </a:p>
        </p:txBody>
      </p:sp>
      <p:sp>
        <p:nvSpPr>
          <p:cNvPr id="36" name="Google Shape;36;p10"/>
          <p:cNvSpPr txBox="1"/>
          <p:nvPr>
            <p:ph idx="1" type="subTitle"/>
          </p:nvPr>
        </p:nvSpPr>
        <p:spPr>
          <a:xfrm>
            <a:off x="161925" y="2612325"/>
            <a:ext cx="8670600" cy="23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 3B: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Functions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Print vs Return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None</a:t>
            </a:r>
            <a:endParaRPr/>
          </a:p>
        </p:txBody>
      </p:sp>
      <p:pic>
        <p:nvPicPr>
          <p:cNvPr id="37" name="Google Shape;37;p10" title="DALL·E 2025-03-18 16.59.08 - A vibrant, clipart-style illustration of a computer decorated with a Jamaican theme, featuring Jamaican flag colors (black, green, and gold) in a mini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625" y="805375"/>
            <a:ext cx="2729600" cy="27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function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function call is another kind of expression, just like `a + b` or `is_raining and is_cloudy`, and therefore gets evaluated.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function call </a:t>
            </a:r>
            <a:r>
              <a:rPr b="1" lang="en"/>
              <a:t>evaluates</a:t>
            </a:r>
            <a:r>
              <a:rPr lang="en"/>
              <a:t> to the </a:t>
            </a:r>
            <a:r>
              <a:rPr b="1" lang="en"/>
              <a:t>return value</a:t>
            </a:r>
            <a:r>
              <a:rPr lang="en"/>
              <a:t> of the function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function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say `input` is a function that </a:t>
            </a:r>
            <a:r>
              <a:rPr b="1" lang="en"/>
              <a:t>returns a string</a:t>
            </a:r>
            <a:r>
              <a:rPr lang="en"/>
              <a:t>, because the function call evaluates to a string.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2160088" y="1119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500660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 = </a:t>
                      </a:r>
                      <a:r>
                        <a:rPr lang="en" sz="16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"What is your name? "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6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function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say `int` is a function that </a:t>
            </a:r>
            <a:r>
              <a:rPr b="1" lang="en"/>
              <a:t>returns an integer</a:t>
            </a:r>
            <a:r>
              <a:rPr lang="en"/>
              <a:t>, because the function call evaluates to an integer.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2160088" y="1119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500660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 = </a:t>
                      </a:r>
                      <a:r>
                        <a:rPr lang="en" sz="15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5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"8"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6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function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So...what does print </a:t>
            </a:r>
            <a:r>
              <a:rPr b="1" lang="en"/>
              <a:t>return</a:t>
            </a:r>
            <a:r>
              <a:rPr lang="en"/>
              <a:t>? What does it evaluate to?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2160088" y="1119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500660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5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"Hello world"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6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123" name="Google Shape;123;p22"/>
          <p:cNvSpPr txBox="1"/>
          <p:nvPr/>
        </p:nvSpPr>
        <p:spPr>
          <a:xfrm>
            <a:off x="243000" y="2859500"/>
            <a:ext cx="84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Nothing! Functions don’t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return something, they can just do something.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function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`round` is an example of a function that takes multiple </a:t>
            </a:r>
            <a:r>
              <a:rPr b="1" lang="en"/>
              <a:t>arguments</a:t>
            </a:r>
            <a:r>
              <a:rPr lang="en"/>
              <a:t>, separated by commas.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number of arguments that a function takes is specified in the function definition.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" name="Google Shape;130;p23"/>
          <p:cNvGraphicFramePr/>
          <p:nvPr/>
        </p:nvGraphicFramePr>
        <p:xfrm>
          <a:off x="2160088" y="1119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500660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rounded = </a:t>
                      </a:r>
                      <a:r>
                        <a:rPr lang="en" sz="16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round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2.5662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5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Functions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Functions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know how to use existing functions that Python provides us...how about making our own?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Called </a:t>
            </a:r>
            <a:r>
              <a:rPr b="1" lang="en"/>
              <a:t>defining</a:t>
            </a:r>
            <a:r>
              <a:rPr lang="en"/>
              <a:t> a function.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</a:t>
            </a:r>
            <a:r>
              <a:rPr b="1" lang="en" sz="2400"/>
              <a:t>function</a:t>
            </a:r>
            <a:r>
              <a:rPr lang="en" sz="2400"/>
              <a:t> is a named block of code that </a:t>
            </a:r>
            <a:r>
              <a:rPr i="1" lang="en" sz="2400"/>
              <a:t>can</a:t>
            </a:r>
            <a:r>
              <a:rPr lang="en" sz="2400"/>
              <a:t> take some input, performs some routine, and </a:t>
            </a:r>
            <a:r>
              <a:rPr i="1" lang="en" sz="2400"/>
              <a:t>can</a:t>
            </a:r>
            <a:r>
              <a:rPr lang="en" sz="2400"/>
              <a:t> return some output.</a:t>
            </a:r>
            <a:endParaRPr sz="2400"/>
          </a:p>
        </p:txBody>
      </p:sp>
      <p:sp>
        <p:nvSpPr>
          <p:cNvPr id="148" name="Google Shape;148;p26"/>
          <p:cNvSpPr txBox="1"/>
          <p:nvPr/>
        </p:nvSpPr>
        <p:spPr>
          <a:xfrm>
            <a:off x="243000" y="846225"/>
            <a:ext cx="296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technical definition...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</a:t>
            </a:r>
            <a:r>
              <a:rPr b="1" lang="en" sz="2400"/>
              <a:t>function</a:t>
            </a:r>
            <a:r>
              <a:rPr lang="en" sz="2400"/>
              <a:t> is a named block of code that </a:t>
            </a:r>
            <a:r>
              <a:rPr i="1" lang="en" sz="2400"/>
              <a:t>can</a:t>
            </a:r>
            <a:r>
              <a:rPr lang="en" sz="2400"/>
              <a:t> take some input, performs some routine, and </a:t>
            </a:r>
            <a:r>
              <a:rPr i="1" lang="en" sz="2400"/>
              <a:t>can</a:t>
            </a:r>
            <a:r>
              <a:rPr lang="en" sz="2400"/>
              <a:t> return some output.</a:t>
            </a:r>
            <a:endParaRPr sz="2400"/>
          </a:p>
        </p:txBody>
      </p:sp>
      <p:sp>
        <p:nvSpPr>
          <p:cNvPr id="155" name="Google Shape;155;p27"/>
          <p:cNvSpPr/>
          <p:nvPr/>
        </p:nvSpPr>
        <p:spPr>
          <a:xfrm>
            <a:off x="3210300" y="1276900"/>
            <a:ext cx="459600" cy="459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/>
          <p:nvPr/>
        </p:nvSpPr>
        <p:spPr>
          <a:xfrm rot="5400000">
            <a:off x="3343050" y="564825"/>
            <a:ext cx="194100" cy="2579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 rot="5400000">
            <a:off x="6542650" y="613775"/>
            <a:ext cx="194100" cy="2522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/>
          <p:nvPr/>
        </p:nvSpPr>
        <p:spPr>
          <a:xfrm rot="-5400000">
            <a:off x="1642200" y="1282825"/>
            <a:ext cx="194100" cy="2875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6409900" y="1276900"/>
            <a:ext cx="459600" cy="4596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EB3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000">
              <a:solidFill>
                <a:srgbClr val="FFEB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1519500" y="2876075"/>
            <a:ext cx="459600" cy="459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/>
          <p:nvPr/>
        </p:nvSpPr>
        <p:spPr>
          <a:xfrm rot="-5400000">
            <a:off x="5252325" y="1190575"/>
            <a:ext cx="194100" cy="3060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5119575" y="2876075"/>
            <a:ext cx="459600" cy="4596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9" name="Google Shape;169;p28"/>
          <p:cNvSpPr txBox="1"/>
          <p:nvPr/>
        </p:nvSpPr>
        <p:spPr>
          <a:xfrm>
            <a:off x="243000" y="778475"/>
            <a:ext cx="834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named block of code...that performs some routine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/>
          <p:cNvSpPr/>
          <p:nvPr/>
        </p:nvSpPr>
        <p:spPr>
          <a:xfrm rot="-5400000">
            <a:off x="3386000" y="-30575"/>
            <a:ext cx="194100" cy="2579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1560800" y="92500"/>
            <a:ext cx="459600" cy="459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2089900" y="92500"/>
            <a:ext cx="459600" cy="459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8"/>
          <p:cNvSpPr/>
          <p:nvPr/>
        </p:nvSpPr>
        <p:spPr>
          <a:xfrm rot="-5400000">
            <a:off x="6872000" y="-163775"/>
            <a:ext cx="194100" cy="2845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Objective</a:t>
            </a:r>
            <a:endParaRPr/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Learn what a function is and why we use them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Recognize common functions we’ve already been using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Get comfortable with defining and calling basic functions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Next lecture we’ll learn more details about functions. Today we’ll focus on the core details.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(def stands for “define”)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243000" y="778475"/>
            <a:ext cx="868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named block of code...that performs some routine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1560800" y="92500"/>
            <a:ext cx="459600" cy="459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2" name="Google Shape;182;p29"/>
          <p:cNvGraphicFramePr/>
          <p:nvPr/>
        </p:nvGraphicFramePr>
        <p:xfrm>
          <a:off x="3047475" y="2472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2834825"/>
              </a:tblGrid>
              <a:tr h="46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func_name():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statement1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statement2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...</a:t>
                      </a:r>
                      <a:endParaRPr sz="16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29"/>
          <p:cNvSpPr txBox="1"/>
          <p:nvPr/>
        </p:nvSpPr>
        <p:spPr>
          <a:xfrm>
            <a:off x="1247475" y="1735650"/>
            <a:ext cx="1800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(keyword)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3672000" y="1466875"/>
            <a:ext cx="1800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name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5556775" y="1735650"/>
            <a:ext cx="1800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parentheses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6" name="Google Shape;186;p29"/>
          <p:cNvCxnSpPr/>
          <p:nvPr/>
        </p:nvCxnSpPr>
        <p:spPr>
          <a:xfrm>
            <a:off x="2438000" y="2305475"/>
            <a:ext cx="632100" cy="30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p29"/>
          <p:cNvCxnSpPr/>
          <p:nvPr/>
        </p:nvCxnSpPr>
        <p:spPr>
          <a:xfrm flipH="1">
            <a:off x="4454575" y="1944275"/>
            <a:ext cx="78300" cy="60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29"/>
          <p:cNvCxnSpPr/>
          <p:nvPr/>
        </p:nvCxnSpPr>
        <p:spPr>
          <a:xfrm flipH="1">
            <a:off x="4918700" y="2189550"/>
            <a:ext cx="1149300" cy="36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29"/>
          <p:cNvCxnSpPr/>
          <p:nvPr/>
        </p:nvCxnSpPr>
        <p:spPr>
          <a:xfrm flipH="1">
            <a:off x="5066900" y="2194675"/>
            <a:ext cx="1001100" cy="40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p29"/>
          <p:cNvSpPr/>
          <p:nvPr/>
        </p:nvSpPr>
        <p:spPr>
          <a:xfrm>
            <a:off x="2089900" y="92500"/>
            <a:ext cx="459600" cy="459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2853375" y="2880800"/>
            <a:ext cx="194100" cy="863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45975" y="3033975"/>
            <a:ext cx="273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Indented lines define the “body” of the function, which is the routine.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For example, making this block of code into a function...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9" name="Google Shape;199;p30"/>
          <p:cNvSpPr txBox="1"/>
          <p:nvPr/>
        </p:nvSpPr>
        <p:spPr>
          <a:xfrm>
            <a:off x="243000" y="778475"/>
            <a:ext cx="873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named block of code...that performs some routine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1560800" y="92500"/>
            <a:ext cx="459600" cy="459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1" name="Google Shape;201;p30"/>
          <p:cNvGraphicFramePr/>
          <p:nvPr/>
        </p:nvGraphicFramePr>
        <p:xfrm>
          <a:off x="821388" y="25643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1938425"/>
              </a:tblGrid>
              <a:tr h="142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-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num &gt;=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(num)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else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(-num)</a:t>
                      </a:r>
                      <a:endParaRPr sz="14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254088" y="24372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2730125"/>
              </a:tblGrid>
              <a:tr h="142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absolute_value():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num = -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num &gt;=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(num)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else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(-num)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absolute_value()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30"/>
          <p:cNvSpPr/>
          <p:nvPr/>
        </p:nvSpPr>
        <p:spPr>
          <a:xfrm>
            <a:off x="3074875" y="2952275"/>
            <a:ext cx="1736700" cy="68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2089900" y="92500"/>
            <a:ext cx="459600" cy="459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/>
          <p:nvPr/>
        </p:nvSpPr>
        <p:spPr>
          <a:xfrm>
            <a:off x="1560800" y="92500"/>
            <a:ext cx="459600" cy="4596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EB3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000">
              <a:solidFill>
                <a:srgbClr val="FFEB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Functions are powerful because they </a:t>
            </a:r>
            <a:r>
              <a:rPr i="1" lang="en"/>
              <a:t>can</a:t>
            </a:r>
            <a:r>
              <a:rPr lang="en"/>
              <a:t> take some </a:t>
            </a:r>
            <a:r>
              <a:rPr i="1" lang="en"/>
              <a:t>input</a:t>
            </a:r>
            <a:r>
              <a:rPr lang="en"/>
              <a:t> to use in the routine.</a:t>
            </a:r>
            <a:endParaRPr/>
          </a:p>
        </p:txBody>
      </p:sp>
      <p:sp>
        <p:nvSpPr>
          <p:cNvPr id="212" name="Google Shape;212;p31"/>
          <p:cNvSpPr/>
          <p:nvPr/>
        </p:nvSpPr>
        <p:spPr>
          <a:xfrm rot="-5400000">
            <a:off x="5136225" y="400"/>
            <a:ext cx="194100" cy="2135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/>
          <p:nvPr/>
        </p:nvSpPr>
        <p:spPr>
          <a:xfrm>
            <a:off x="1560800" y="92500"/>
            <a:ext cx="459600" cy="4596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EB3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000">
              <a:solidFill>
                <a:srgbClr val="FFEB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Functions are powerful because they </a:t>
            </a:r>
            <a:r>
              <a:rPr i="1" lang="en"/>
              <a:t>can</a:t>
            </a:r>
            <a:r>
              <a:rPr lang="en"/>
              <a:t> take some </a:t>
            </a:r>
            <a:r>
              <a:rPr i="1" lang="en"/>
              <a:t>input</a:t>
            </a:r>
            <a:r>
              <a:rPr lang="en"/>
              <a:t> to use in the routine.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Zero or more </a:t>
            </a:r>
            <a:r>
              <a:rPr b="1" lang="en"/>
              <a:t>parameters</a:t>
            </a:r>
            <a:r>
              <a:rPr lang="en"/>
              <a:t>, which are given separated by commas in the parentheses. These are then variables that can be used </a:t>
            </a:r>
            <a:r>
              <a:rPr i="1" lang="en"/>
              <a:t>only</a:t>
            </a:r>
            <a:r>
              <a:rPr lang="en"/>
              <a:t> within the function.</a:t>
            </a:r>
            <a:endParaRPr/>
          </a:p>
        </p:txBody>
      </p:sp>
      <p:sp>
        <p:nvSpPr>
          <p:cNvPr id="220" name="Google Shape;220;p32"/>
          <p:cNvSpPr/>
          <p:nvPr/>
        </p:nvSpPr>
        <p:spPr>
          <a:xfrm rot="-5400000">
            <a:off x="5136225" y="400"/>
            <a:ext cx="194100" cy="2135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32"/>
          <p:cNvGraphicFramePr/>
          <p:nvPr/>
        </p:nvGraphicFramePr>
        <p:xfrm>
          <a:off x="2277675" y="1777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4588650"/>
              </a:tblGrid>
              <a:tr h="121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func_name(param1, param2):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statement1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statement2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...</a:t>
                      </a:r>
                      <a:endParaRPr sz="16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cxnSp>
        <p:nvCxnSpPr>
          <p:cNvPr id="222" name="Google Shape;222;p32"/>
          <p:cNvCxnSpPr/>
          <p:nvPr/>
        </p:nvCxnSpPr>
        <p:spPr>
          <a:xfrm rot="10800000">
            <a:off x="4576500" y="2206425"/>
            <a:ext cx="163500" cy="1501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2"/>
          <p:cNvCxnSpPr/>
          <p:nvPr/>
        </p:nvCxnSpPr>
        <p:spPr>
          <a:xfrm flipH="1" rot="10800000">
            <a:off x="4892400" y="2206425"/>
            <a:ext cx="440100" cy="1501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/>
          <p:nvPr/>
        </p:nvSpPr>
        <p:spPr>
          <a:xfrm>
            <a:off x="1560800" y="92500"/>
            <a:ext cx="459600" cy="4596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EB3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000">
              <a:solidFill>
                <a:srgbClr val="FFEB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Functions are powerful because they </a:t>
            </a:r>
            <a:r>
              <a:rPr i="1" lang="en"/>
              <a:t>can</a:t>
            </a:r>
            <a:r>
              <a:rPr lang="en"/>
              <a:t> take some </a:t>
            </a:r>
            <a:r>
              <a:rPr i="1" lang="en"/>
              <a:t>input</a:t>
            </a:r>
            <a:r>
              <a:rPr lang="en"/>
              <a:t> to use in the routine.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Now, this routine will work for any given number, not just -12. </a:t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 rot="-5400000">
            <a:off x="5136225" y="400"/>
            <a:ext cx="194100" cy="2135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2" name="Google Shape;232;p33"/>
          <p:cNvGraphicFramePr/>
          <p:nvPr/>
        </p:nvGraphicFramePr>
        <p:xfrm>
          <a:off x="755550" y="17961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2731975"/>
              </a:tblGrid>
              <a:tr h="167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absolute_value():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num = -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num &gt;=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(num)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else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(-num)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absolute_value()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3"/>
          <p:cNvSpPr/>
          <p:nvPr/>
        </p:nvSpPr>
        <p:spPr>
          <a:xfrm>
            <a:off x="3846125" y="2329125"/>
            <a:ext cx="1644600" cy="5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33"/>
          <p:cNvGraphicFramePr/>
          <p:nvPr/>
        </p:nvGraphicFramePr>
        <p:xfrm>
          <a:off x="5586650" y="17894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3100150"/>
              </a:tblGrid>
              <a:tr h="160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absolute_value(num):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num &gt;=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(num)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else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(-num)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absolute_value(-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function...can return some output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/>
          <p:nvPr/>
        </p:nvSpPr>
        <p:spPr>
          <a:xfrm rot="-5400000">
            <a:off x="2723325" y="-177500"/>
            <a:ext cx="194100" cy="2490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/>
          <p:nvPr/>
        </p:nvSpPr>
        <p:spPr>
          <a:xfrm>
            <a:off x="1560800" y="92500"/>
            <a:ext cx="459600" cy="4596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3" name="Google Shape;243;p34"/>
          <p:cNvGraphicFramePr/>
          <p:nvPr/>
        </p:nvGraphicFramePr>
        <p:xfrm>
          <a:off x="2277675" y="1777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4588650"/>
              </a:tblGrid>
              <a:tr h="121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func_name(param1, param2):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x = param1 + param2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x</a:t>
                      </a:r>
                      <a:endParaRPr sz="16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244" name="Google Shape;244;p34"/>
          <p:cNvSpPr/>
          <p:nvPr/>
        </p:nvSpPr>
        <p:spPr>
          <a:xfrm>
            <a:off x="2750275" y="2456225"/>
            <a:ext cx="1242900" cy="4953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34"/>
          <p:cNvCxnSpPr>
            <a:endCxn id="244" idx="3"/>
          </p:cNvCxnSpPr>
          <p:nvPr/>
        </p:nvCxnSpPr>
        <p:spPr>
          <a:xfrm flipH="1" rot="10800000">
            <a:off x="2075793" y="2878990"/>
            <a:ext cx="856500" cy="717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4"/>
          <p:cNvSpPr txBox="1"/>
          <p:nvPr/>
        </p:nvSpPr>
        <p:spPr>
          <a:xfrm>
            <a:off x="304125" y="3596475"/>
            <a:ext cx="3887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`return` is a reserved keyword used to return output from a function.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only be used within a function.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execution stops as soon as soon as return line is reached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Anatomy</a:t>
            </a:r>
            <a:endParaRPr/>
          </a:p>
        </p:txBody>
      </p:sp>
      <p:sp>
        <p:nvSpPr>
          <p:cNvPr id="252" name="Google Shape;252;p3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E696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E696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E696C"/>
                </a:solidFill>
                <a:latin typeface="Consolas"/>
                <a:ea typeface="Consolas"/>
                <a:cs typeface="Consolas"/>
                <a:sym typeface="Consolas"/>
              </a:rPr>
              <a:t>						def greater(a, b):</a:t>
            </a:r>
            <a:endParaRPr b="0" i="0" sz="2400" u="none" cap="none" strike="noStrike">
              <a:solidFill>
                <a:srgbClr val="5E696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E696C"/>
                </a:solidFill>
                <a:latin typeface="Consolas"/>
                <a:ea typeface="Consolas"/>
                <a:cs typeface="Consolas"/>
                <a:sym typeface="Consolas"/>
              </a:rPr>
              <a:t>						  if a &gt; b:</a:t>
            </a:r>
            <a:endParaRPr b="0" i="0" sz="2400" u="none" cap="none" strike="noStrike">
              <a:solidFill>
                <a:srgbClr val="5E696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E696C"/>
                </a:solidFill>
                <a:latin typeface="Consolas"/>
                <a:ea typeface="Consolas"/>
                <a:cs typeface="Consolas"/>
                <a:sym typeface="Consolas"/>
              </a:rPr>
              <a:t>						    return a</a:t>
            </a:r>
            <a:endParaRPr b="0" i="0" sz="2400" u="none" cap="none" strike="noStrike">
              <a:solidFill>
                <a:srgbClr val="5E696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E696C"/>
                </a:solidFill>
                <a:latin typeface="Consolas"/>
                <a:ea typeface="Consolas"/>
                <a:cs typeface="Consolas"/>
                <a:sym typeface="Consolas"/>
              </a:rPr>
              <a:t>						  return b</a:t>
            </a:r>
            <a:endParaRPr b="0" i="0" sz="2400" u="none" cap="none" strike="noStrike">
              <a:solidFill>
                <a:srgbClr val="5E696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1258175" y="1246300"/>
            <a:ext cx="1800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def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(keyword)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3672000" y="977350"/>
            <a:ext cx="1800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function name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6414900" y="1213975"/>
            <a:ext cx="1800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parentheses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6458975" y="3569625"/>
            <a:ext cx="1800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parameters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(optional)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573525" y="3013450"/>
            <a:ext cx="1800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(indented)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1775575" y="4169375"/>
            <a:ext cx="1800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return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(optional)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9" name="Google Shape;259;p35"/>
          <p:cNvCxnSpPr/>
          <p:nvPr/>
        </p:nvCxnSpPr>
        <p:spPr>
          <a:xfrm>
            <a:off x="2438000" y="1848275"/>
            <a:ext cx="632100" cy="30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p35"/>
          <p:cNvCxnSpPr/>
          <p:nvPr/>
        </p:nvCxnSpPr>
        <p:spPr>
          <a:xfrm flipH="1">
            <a:off x="4454575" y="1487075"/>
            <a:ext cx="78300" cy="60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p35"/>
          <p:cNvCxnSpPr/>
          <p:nvPr/>
        </p:nvCxnSpPr>
        <p:spPr>
          <a:xfrm flipH="1">
            <a:off x="5207000" y="1727875"/>
            <a:ext cx="2076900" cy="373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35"/>
          <p:cNvCxnSpPr/>
          <p:nvPr/>
        </p:nvCxnSpPr>
        <p:spPr>
          <a:xfrm flipH="1">
            <a:off x="6031700" y="1727875"/>
            <a:ext cx="1246200" cy="39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3" name="Google Shape;263;p35"/>
          <p:cNvSpPr txBox="1"/>
          <p:nvPr/>
        </p:nvSpPr>
        <p:spPr>
          <a:xfrm>
            <a:off x="6994400" y="2461675"/>
            <a:ext cx="1800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colon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4" name="Google Shape;264;p35"/>
          <p:cNvCxnSpPr/>
          <p:nvPr/>
        </p:nvCxnSpPr>
        <p:spPr>
          <a:xfrm rot="10800000">
            <a:off x="6218475" y="2329875"/>
            <a:ext cx="1300200" cy="46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" name="Google Shape;265;p35"/>
          <p:cNvCxnSpPr/>
          <p:nvPr/>
        </p:nvCxnSpPr>
        <p:spPr>
          <a:xfrm rot="10800000">
            <a:off x="5568125" y="2474275"/>
            <a:ext cx="1505100" cy="117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" name="Google Shape;266;p35"/>
          <p:cNvCxnSpPr/>
          <p:nvPr/>
        </p:nvCxnSpPr>
        <p:spPr>
          <a:xfrm flipH="1" rot="10800000">
            <a:off x="2801400" y="3678325"/>
            <a:ext cx="918900" cy="56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" name="Google Shape;267;p35"/>
          <p:cNvCxnSpPr/>
          <p:nvPr/>
        </p:nvCxnSpPr>
        <p:spPr>
          <a:xfrm flipH="1" rot="10800000">
            <a:off x="2795375" y="3142475"/>
            <a:ext cx="912900" cy="108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" name="Google Shape;268;p35"/>
          <p:cNvCxnSpPr/>
          <p:nvPr/>
        </p:nvCxnSpPr>
        <p:spPr>
          <a:xfrm flipH="1" rot="10800000">
            <a:off x="1869200" y="2968000"/>
            <a:ext cx="1188900" cy="243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perspective...similar to “functions” in math.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f(x) = x</a:t>
            </a:r>
            <a:r>
              <a:rPr baseline="30000" lang="en" sz="1900"/>
              <a:t>2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687" y="1312038"/>
            <a:ext cx="3254626" cy="26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perspective...similar to “functions” in math.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Input: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“Call” the function: f(1)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Output: 1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f(x) = x</a:t>
            </a:r>
            <a:r>
              <a:rPr baseline="30000" lang="en" sz="1900"/>
              <a:t>2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687" y="1312038"/>
            <a:ext cx="3254626" cy="26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7"/>
          <p:cNvSpPr/>
          <p:nvPr/>
        </p:nvSpPr>
        <p:spPr>
          <a:xfrm>
            <a:off x="4913650" y="3294500"/>
            <a:ext cx="122700" cy="1227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perspective...similar to “functions” in math.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Input: 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“Call” the function: f(2)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Output: 4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f(x) = x</a:t>
            </a:r>
            <a:r>
              <a:rPr baseline="30000" lang="en" sz="1900"/>
              <a:t>2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687" y="1312038"/>
            <a:ext cx="3254626" cy="26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/>
          <p:nvPr/>
        </p:nvSpPr>
        <p:spPr>
          <a:xfrm>
            <a:off x="5332500" y="2063550"/>
            <a:ext cx="122700" cy="1227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Routine</a:t>
            </a:r>
            <a:endParaRPr/>
          </a:p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 you do when you get up in the morning? What is your morning routine?</a:t>
            </a:r>
            <a:endParaRPr/>
          </a:p>
        </p:txBody>
      </p:sp>
      <p:sp>
        <p:nvSpPr>
          <p:cNvPr id="50" name="Google Shape;50;p12"/>
          <p:cNvSpPr txBox="1"/>
          <p:nvPr/>
        </p:nvSpPr>
        <p:spPr>
          <a:xfrm>
            <a:off x="2930550" y="2044750"/>
            <a:ext cx="270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2"/>
          <p:cNvSpPr txBox="1"/>
          <p:nvPr/>
        </p:nvSpPr>
        <p:spPr>
          <a:xfrm>
            <a:off x="2286925" y="1658650"/>
            <a:ext cx="4967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Check my phone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Brush my teeth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Shower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Get dressed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Make my bed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Eat breakfast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perspective...similar to “functions” in math.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Input: 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“Call” the function: f(2)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Output: 4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30000" lang="en" sz="1900"/>
              <a:t>2</a:t>
            </a:r>
            <a:r>
              <a:rPr lang="en"/>
              <a:t> is the body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x is the parameter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 is the argument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 is the return value                             f(x) = x</a:t>
            </a:r>
            <a:r>
              <a:rPr baseline="30000" lang="en" sz="1900"/>
              <a:t>2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687" y="1312038"/>
            <a:ext cx="3254626" cy="26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/>
          <p:nvPr/>
        </p:nvSpPr>
        <p:spPr>
          <a:xfrm>
            <a:off x="5332500" y="2063550"/>
            <a:ext cx="122700" cy="1227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              f(x) = x</a:t>
            </a:r>
            <a:r>
              <a:rPr baseline="30000" lang="en" sz="1900"/>
              <a:t>2</a:t>
            </a:r>
            <a:endParaRPr/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12" y="1002088"/>
            <a:ext cx="3254626" cy="2642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40"/>
          <p:cNvGraphicFramePr/>
          <p:nvPr/>
        </p:nvGraphicFramePr>
        <p:xfrm>
          <a:off x="4057825" y="15747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4911150"/>
              </a:tblGrid>
              <a:tr h="199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parabola(x):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x * x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"f(1) =="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parabola(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))  </a:t>
                      </a:r>
                      <a:r>
                        <a:rPr lang="en" sz="16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== 1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"f(2) =="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parabola(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))  </a:t>
                      </a:r>
                      <a:r>
                        <a:rPr lang="en" sz="16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== 4</a:t>
                      </a:r>
                      <a:endParaRPr sz="16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Examples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Examples</a:t>
            </a:r>
            <a:endParaRPr/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 a function to introduce a person with their name and age.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9" name="Google Shape;319;p42"/>
          <p:cNvGraphicFramePr/>
          <p:nvPr/>
        </p:nvGraphicFramePr>
        <p:xfrm>
          <a:off x="779075" y="17843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7005050"/>
              </a:tblGrid>
              <a:tr h="2182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introduction(name, age):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age_string = </a:t>
                      </a:r>
                      <a:r>
                        <a:rPr lang="en" sz="14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(age) + 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 years old"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"Hi this is 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+ name + 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". They are 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+ age_string)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introduction(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"Sonya"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41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introduction(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"James"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19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introduction(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"Greg"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28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introduction(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"Alexandria"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76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Practice</a:t>
            </a:r>
            <a:endParaRPr/>
          </a:p>
        </p:txBody>
      </p:sp>
      <p:sp>
        <p:nvSpPr>
          <p:cNvPr id="325" name="Google Shape;325;p4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 a function that takes a string as a parameter and returns the word repeated twice.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Sample input: “hello”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Sample output: “hellohello”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Takeaways</a:t>
            </a:r>
            <a:endParaRPr/>
          </a:p>
        </p:txBody>
      </p:sp>
      <p:sp>
        <p:nvSpPr>
          <p:cNvPr id="331" name="Google Shape;331;p4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Think of a function as a (sub)routine.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As soon as you see yourself doing the same sort of thing in different places, think function.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Use functions to make your code more readable via “encapsulation”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Vocab: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Using a function is called </a:t>
            </a:r>
            <a:r>
              <a:rPr b="1" lang="en"/>
              <a:t>calling</a:t>
            </a:r>
            <a:r>
              <a:rPr lang="en"/>
              <a:t> or </a:t>
            </a:r>
            <a:r>
              <a:rPr b="1" lang="en"/>
              <a:t>executing</a:t>
            </a:r>
            <a:r>
              <a:rPr lang="en"/>
              <a:t> the function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Function calls are </a:t>
            </a:r>
            <a:r>
              <a:rPr b="1" lang="en"/>
              <a:t>expressions</a:t>
            </a:r>
            <a:r>
              <a:rPr lang="en"/>
              <a:t> that need to be evaluated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input values given in the function call are called </a:t>
            </a:r>
            <a:r>
              <a:rPr b="1" lang="en"/>
              <a:t>arguments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Creating a new function is called </a:t>
            </a:r>
            <a:r>
              <a:rPr b="1" lang="en"/>
              <a:t>defining</a:t>
            </a:r>
            <a:r>
              <a:rPr lang="en"/>
              <a:t> it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input variables in the definition are called </a:t>
            </a:r>
            <a:r>
              <a:rPr b="1" lang="en"/>
              <a:t>parameters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 can </a:t>
            </a:r>
            <a:r>
              <a:rPr b="1" lang="en"/>
              <a:t>return</a:t>
            </a:r>
            <a:r>
              <a:rPr lang="en"/>
              <a:t> a value for the function to evaluate to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Coding Demo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vs Return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vs Return</a:t>
            </a:r>
            <a:endParaRPr/>
          </a:p>
        </p:txBody>
      </p:sp>
      <p:sp>
        <p:nvSpPr>
          <p:cNvPr id="347" name="Google Shape;347;p4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Common question…what’s the difference between print and return?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vs Return</a:t>
            </a:r>
            <a:endParaRPr/>
          </a:p>
        </p:txBody>
      </p:sp>
      <p:sp>
        <p:nvSpPr>
          <p:cNvPr id="353" name="Google Shape;353;p4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Print</a:t>
            </a:r>
            <a:r>
              <a:rPr lang="en"/>
              <a:t>								   </a:t>
            </a:r>
            <a:r>
              <a:rPr lang="en" u="sng"/>
              <a:t>Return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" name="Google Shape;354;p48"/>
          <p:cNvCxnSpPr>
            <a:stCxn id="353" idx="0"/>
          </p:cNvCxnSpPr>
          <p:nvPr/>
        </p:nvCxnSpPr>
        <p:spPr>
          <a:xfrm>
            <a:off x="4464900" y="556500"/>
            <a:ext cx="1500" cy="4587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Encapsulation</a:t>
            </a:r>
            <a:r>
              <a:rPr lang="en"/>
              <a:t> is how we (humans) deal with </a:t>
            </a:r>
            <a:r>
              <a:rPr i="1" lang="en"/>
              <a:t>complexity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Parent tells you to “brush your teeth”, rather than “pick up the tooth brush, put toothpaste on it, put it in your mouth, move it around for 120 seconds, …”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Parent can do that because at some point in the past, we all learned that “brush your teeth” means doing all of those other steps.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vs Return</a:t>
            </a:r>
            <a:endParaRPr/>
          </a:p>
        </p:txBody>
      </p:sp>
      <p:sp>
        <p:nvSpPr>
          <p:cNvPr id="360" name="Google Shape;360;p4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Print</a:t>
            </a:r>
            <a:r>
              <a:rPr lang="en"/>
              <a:t>								   </a:t>
            </a:r>
            <a:r>
              <a:rPr lang="en" u="sng"/>
              <a:t>Return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9"/>
          <p:cNvSpPr txBox="1"/>
          <p:nvPr/>
        </p:nvSpPr>
        <p:spPr>
          <a:xfrm>
            <a:off x="376125" y="3113225"/>
            <a:ext cx="3281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`print` is a function that gives output from your entire program to the computer to print to the terminal.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be called from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anywhere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Function doesn’t return any value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Communicates outside of the program (to the terminal)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2" name="Google Shape;362;p49"/>
          <p:cNvGraphicFramePr/>
          <p:nvPr/>
        </p:nvGraphicFramePr>
        <p:xfrm>
          <a:off x="534975" y="11257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2963975"/>
              </a:tblGrid>
              <a:tr h="1096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print_hello():</a:t>
                      </a:r>
                      <a:endParaRPr sz="12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2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2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"Hello World"</a:t>
                      </a: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value = print_hello()</a:t>
                      </a:r>
                      <a:endParaRPr sz="12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2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"Return value:"</a:t>
                      </a: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value)</a:t>
                      </a:r>
                      <a:endParaRPr sz="12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cxnSp>
        <p:nvCxnSpPr>
          <p:cNvPr id="363" name="Google Shape;363;p49"/>
          <p:cNvCxnSpPr>
            <a:stCxn id="360" idx="0"/>
          </p:cNvCxnSpPr>
          <p:nvPr/>
        </p:nvCxnSpPr>
        <p:spPr>
          <a:xfrm>
            <a:off x="4464900" y="556500"/>
            <a:ext cx="1500" cy="4587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20" y="2487133"/>
            <a:ext cx="2203231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vs Return</a:t>
            </a:r>
            <a:endParaRPr/>
          </a:p>
        </p:txBody>
      </p:sp>
      <p:sp>
        <p:nvSpPr>
          <p:cNvPr id="370" name="Google Shape;370;p5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Print</a:t>
            </a:r>
            <a:r>
              <a:rPr lang="en"/>
              <a:t>								   </a:t>
            </a:r>
            <a:r>
              <a:rPr lang="en" u="sng"/>
              <a:t>Return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0"/>
          <p:cNvSpPr txBox="1"/>
          <p:nvPr/>
        </p:nvSpPr>
        <p:spPr>
          <a:xfrm>
            <a:off x="376125" y="3113225"/>
            <a:ext cx="3281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`print` is a function that gives output from your entire program to the computer to print to the terminal.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be called from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anywhere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Function doesn’t return any value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Communicates outside of the program (to the terminal)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2" name="Google Shape;372;p50"/>
          <p:cNvGraphicFramePr/>
          <p:nvPr/>
        </p:nvGraphicFramePr>
        <p:xfrm>
          <a:off x="534975" y="11257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2963975"/>
              </a:tblGrid>
              <a:tr h="1096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print_hello():</a:t>
                      </a:r>
                      <a:endParaRPr sz="12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2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2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"Hello World"</a:t>
                      </a: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value = print_hello()</a:t>
                      </a:r>
                      <a:endParaRPr sz="12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2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"Return value:"</a:t>
                      </a: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value)</a:t>
                      </a:r>
                      <a:endParaRPr sz="12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cxnSp>
        <p:nvCxnSpPr>
          <p:cNvPr id="373" name="Google Shape;373;p50"/>
          <p:cNvCxnSpPr>
            <a:stCxn id="370" idx="0"/>
          </p:cNvCxnSpPr>
          <p:nvPr/>
        </p:nvCxnSpPr>
        <p:spPr>
          <a:xfrm>
            <a:off x="4464900" y="556500"/>
            <a:ext cx="1500" cy="4587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4" name="Google Shape;374;p50"/>
          <p:cNvSpPr txBox="1"/>
          <p:nvPr/>
        </p:nvSpPr>
        <p:spPr>
          <a:xfrm>
            <a:off x="5118350" y="3113225"/>
            <a:ext cx="3281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`return` is a statement that specifies the value that the function will evaluate to when called.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only be used within a function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Does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print anything to the screen, only specifies value that the function call evaluates to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Someone else can print the return value if they want to.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5" name="Google Shape;375;p50"/>
          <p:cNvGraphicFramePr/>
          <p:nvPr/>
        </p:nvGraphicFramePr>
        <p:xfrm>
          <a:off x="5448213" y="9658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2522050"/>
              </a:tblGrid>
              <a:tr h="1361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0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return_hello():</a:t>
                      </a:r>
                      <a:endParaRPr sz="10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0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</a:t>
                      </a:r>
                      <a:r>
                        <a:rPr lang="en" sz="10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0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"Hello World"</a:t>
                      </a:r>
                      <a:endParaRPr sz="1050">
                        <a:solidFill>
                          <a:srgbClr val="9CCC6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9CCC6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value = return_hello()</a:t>
                      </a:r>
                      <a:endParaRPr sz="10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0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0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"Return value:"</a:t>
                      </a:r>
                      <a:r>
                        <a:rPr lang="en" sz="10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value)</a:t>
                      </a:r>
                      <a:endParaRPr sz="10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length = </a:t>
                      </a:r>
                      <a:r>
                        <a:rPr lang="en" sz="10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len</a:t>
                      </a:r>
                      <a:r>
                        <a:rPr lang="en" sz="10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(value)</a:t>
                      </a:r>
                      <a:endParaRPr sz="10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0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length &gt; </a:t>
                      </a:r>
                      <a:r>
                        <a:rPr lang="en" sz="10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r>
                        <a:rPr lang="en" sz="10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0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0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0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(value)</a:t>
                      </a:r>
                      <a:endParaRPr sz="6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pic>
        <p:nvPicPr>
          <p:cNvPr id="376" name="Google Shape;3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20" y="2487133"/>
            <a:ext cx="2203231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9896" y="2646500"/>
            <a:ext cx="2428536" cy="5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sp>
        <p:nvSpPr>
          <p:cNvPr id="388" name="Google Shape;388;p5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happens when a function doesn’t return anything? What does it evaluate to?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9" name="Google Shape;389;p52"/>
          <p:cNvGraphicFramePr/>
          <p:nvPr/>
        </p:nvGraphicFramePr>
        <p:xfrm>
          <a:off x="591400" y="20754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2963975"/>
              </a:tblGrid>
              <a:tr h="1096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print_hello():</a:t>
                      </a:r>
                      <a:endParaRPr sz="12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2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2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"Hello World"</a:t>
                      </a: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value = print_hello()</a:t>
                      </a:r>
                      <a:endParaRPr sz="12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2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"Return value:"</a:t>
                      </a:r>
                      <a:r>
                        <a:rPr lang="en" sz="12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value)</a:t>
                      </a:r>
                      <a:endParaRPr sz="12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pic>
        <p:nvPicPr>
          <p:cNvPr id="390" name="Google Shape;39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645" y="3436858"/>
            <a:ext cx="2203231" cy="495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52"/>
          <p:cNvGrpSpPr/>
          <p:nvPr/>
        </p:nvGrpSpPr>
        <p:grpSpPr>
          <a:xfrm>
            <a:off x="1725475" y="3681325"/>
            <a:ext cx="3831675" cy="743400"/>
            <a:chOff x="1725475" y="3681325"/>
            <a:chExt cx="3831675" cy="743400"/>
          </a:xfrm>
        </p:grpSpPr>
        <p:sp>
          <p:nvSpPr>
            <p:cNvPr id="392" name="Google Shape;392;p52"/>
            <p:cNvSpPr/>
            <p:nvPr/>
          </p:nvSpPr>
          <p:spPr>
            <a:xfrm>
              <a:off x="1725475" y="3681325"/>
              <a:ext cx="573600" cy="3291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3" name="Google Shape;393;p52"/>
            <p:cNvCxnSpPr>
              <a:endCxn id="392" idx="6"/>
            </p:cNvCxnSpPr>
            <p:nvPr/>
          </p:nvCxnSpPr>
          <p:spPr>
            <a:xfrm rot="10800000">
              <a:off x="2299075" y="3845875"/>
              <a:ext cx="1965300" cy="3243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4" name="Google Shape;394;p52"/>
            <p:cNvSpPr txBox="1"/>
            <p:nvPr/>
          </p:nvSpPr>
          <p:spPr>
            <a:xfrm>
              <a:off x="4414750" y="4024525"/>
              <a:ext cx="114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What is this?</a:t>
              </a:r>
              <a:endParaRPr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5" name="Google Shape;395;p52"/>
          <p:cNvSpPr txBox="1"/>
          <p:nvPr/>
        </p:nvSpPr>
        <p:spPr>
          <a:xfrm>
            <a:off x="4433525" y="1783675"/>
            <a:ext cx="4146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is a special value, used for when there is no value to set. Most commonly, you’ll see this when a function doesn’t return anything.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It is of type “NoneType”, a new type that can only have one value, None.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sp>
        <p:nvSpPr>
          <p:cNvPr id="401" name="Google Shape;401;p5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manually set a value to None.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2" name="Google Shape;402;p53"/>
          <p:cNvGraphicFramePr/>
          <p:nvPr/>
        </p:nvGraphicFramePr>
        <p:xfrm>
          <a:off x="328100" y="11955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3969175"/>
              </a:tblGrid>
              <a:tr h="97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ta_name = </a:t>
                      </a:r>
                      <a:r>
                        <a:rPr lang="en" sz="11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None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ta_name == </a:t>
                      </a:r>
                      <a:r>
                        <a:rPr lang="en" sz="11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None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ta_name = </a:t>
                      </a:r>
                      <a:r>
                        <a:rPr lang="en" sz="11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1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"Enter your TA's name: "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(ta_name)</a:t>
                      </a:r>
                      <a:endParaRPr sz="7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53"/>
          <p:cNvSpPr txBox="1"/>
          <p:nvPr/>
        </p:nvSpPr>
        <p:spPr>
          <a:xfrm>
            <a:off x="4428825" y="1269425"/>
            <a:ext cx="414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Functions are a way of </a:t>
            </a:r>
            <a:r>
              <a:rPr b="1" i="1" lang="en" sz="2200"/>
              <a:t>encapsulating</a:t>
            </a:r>
            <a:r>
              <a:rPr lang="en" sz="2200"/>
              <a:t> some code to use it elsewhere in our program.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This allows us to accomplish two things at once:</a:t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Write </a:t>
            </a:r>
            <a:r>
              <a:rPr lang="en" sz="2200" u="sng"/>
              <a:t>repeatable</a:t>
            </a:r>
            <a:r>
              <a:rPr lang="en" sz="2200"/>
              <a:t> code: We can write a function once, then use it anywhere.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Write </a:t>
            </a:r>
            <a:r>
              <a:rPr lang="en" sz="2200" u="sng"/>
              <a:t>readable</a:t>
            </a:r>
            <a:r>
              <a:rPr lang="en" sz="2200"/>
              <a:t> code: it is clear at a glance what each part of the code is responsible for.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7799" l="2688" r="2650" t="1922"/>
          <a:stretch/>
        </p:blipFill>
        <p:spPr>
          <a:xfrm>
            <a:off x="6990325" y="1070925"/>
            <a:ext cx="1996200" cy="204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Functions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You’ve already been </a:t>
            </a:r>
            <a:r>
              <a:rPr i="1" lang="en"/>
              <a:t>using</a:t>
            </a:r>
            <a:r>
              <a:rPr lang="en"/>
              <a:t> functions all along, you just didn’t know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3178213" y="21619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2206750"/>
              </a:tblGrid>
              <a:tr h="1031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5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"8"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5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5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"Name?"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5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5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5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5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"Hello"</a:t>
                      </a:r>
                      <a:r>
                        <a:rPr lang="en" sz="1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5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Functions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use a function, we </a:t>
            </a:r>
            <a:r>
              <a:rPr b="1" lang="en"/>
              <a:t>call</a:t>
            </a:r>
            <a:r>
              <a:rPr lang="en"/>
              <a:t> the function...</a:t>
            </a:r>
            <a:endParaRPr/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2160088" y="21859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{3B5CCD01-E8B2-4787-9838-3CDC0E6BFFCF}</a:tableStyleId>
              </a:tblPr>
              <a:tblGrid>
                <a:gridCol w="4176900"/>
              </a:tblGrid>
              <a:tr h="46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func_name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(argument1, argument2)</a:t>
                      </a:r>
                      <a:endParaRPr sz="300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cxnSp>
        <p:nvCxnSpPr>
          <p:cNvPr id="89" name="Google Shape;89;p18"/>
          <p:cNvCxnSpPr/>
          <p:nvPr/>
        </p:nvCxnSpPr>
        <p:spPr>
          <a:xfrm>
            <a:off x="2555975" y="1969525"/>
            <a:ext cx="314100" cy="327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8"/>
          <p:cNvSpPr txBox="1"/>
          <p:nvPr/>
        </p:nvSpPr>
        <p:spPr>
          <a:xfrm>
            <a:off x="1871500" y="1661500"/>
            <a:ext cx="141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Function Name</a:t>
            </a:r>
            <a:endParaRPr sz="15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8"/>
          <p:cNvCxnSpPr/>
          <p:nvPr/>
        </p:nvCxnSpPr>
        <p:spPr>
          <a:xfrm rot="10800000">
            <a:off x="3563550" y="2615525"/>
            <a:ext cx="880200" cy="620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8"/>
          <p:cNvSpPr txBox="1"/>
          <p:nvPr/>
        </p:nvSpPr>
        <p:spPr>
          <a:xfrm>
            <a:off x="3910000" y="3292400"/>
            <a:ext cx="141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Parentheses</a:t>
            </a:r>
            <a:endParaRPr sz="15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8"/>
          <p:cNvCxnSpPr/>
          <p:nvPr/>
        </p:nvCxnSpPr>
        <p:spPr>
          <a:xfrm flipH="1" rot="10800000">
            <a:off x="4586750" y="2608900"/>
            <a:ext cx="1350000" cy="612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8"/>
          <p:cNvCxnSpPr/>
          <p:nvPr/>
        </p:nvCxnSpPr>
        <p:spPr>
          <a:xfrm flipH="1">
            <a:off x="4765675" y="1859613"/>
            <a:ext cx="423000" cy="314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8"/>
          <p:cNvSpPr txBox="1"/>
          <p:nvPr/>
        </p:nvSpPr>
        <p:spPr>
          <a:xfrm>
            <a:off x="4504200" y="1551588"/>
            <a:ext cx="141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Argument(s)</a:t>
            </a:r>
            <a:endParaRPr sz="15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