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210656-2B7E-4604-9FBE-320246AE4997}">
  <a:tblStyle styleId="{41210656-2B7E-4604-9FBE-320246AE49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ea188220b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ea188220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a752c1879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a752c187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a752c1879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a752c187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a752c1879_0_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a752c18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6a752c1879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36a752c18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6a752c1879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6a752c187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6a752c1879_0_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6a752c187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752c1879_0_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752c187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a752c1879_0_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a752c187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a752c1879_0_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a752c187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a752c1879_0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a752c187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a752c1879_0_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a752c187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romannurik.github.io/SlidesCodeHighlighter/" TargetMode="Externa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i="0" sz="3200" u="none" cap="none" strike="noStrike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1925" y="2612325"/>
            <a:ext cx="53808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None/>
              <a:defRPr b="0" i="0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" name="Google Shape;13;p2"/>
          <p:cNvCxnSpPr/>
          <p:nvPr/>
        </p:nvCxnSpPr>
        <p:spPr>
          <a:xfrm>
            <a:off x="290700" y="26692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2400"/>
              <a:buFont typeface="Calibri"/>
              <a:buNone/>
              <a:defRPr b="1" sz="24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6" name="Google Shape;16;p3"/>
          <p:cNvCxnSpPr/>
          <p:nvPr/>
        </p:nvCxnSpPr>
        <p:spPr>
          <a:xfrm>
            <a:off x="243000" y="587800"/>
            <a:ext cx="8443800" cy="0"/>
          </a:xfrm>
          <a:prstGeom prst="straightConnector1">
            <a:avLst/>
          </a:prstGeom>
          <a:noFill/>
          <a:ln cap="flat" cmpd="sng" w="19050">
            <a:solidFill>
              <a:srgbClr val="1072BD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Font typeface="Calibri"/>
              <a:buChar char="●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○"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■"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928950" y="2143050"/>
            <a:ext cx="728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3200"/>
              <a:buFont typeface="Calibri"/>
              <a:buNone/>
              <a:defRPr b="1" sz="3200">
                <a:solidFill>
                  <a:srgbClr val="BE071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idx="1" type="body"/>
          </p:nvPr>
        </p:nvSpPr>
        <p:spPr>
          <a:xfrm>
            <a:off x="457200" y="215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Google Shape;24;p7"/>
          <p:cNvGraphicFramePr/>
          <p:nvPr/>
        </p:nvGraphicFramePr>
        <p:xfrm>
          <a:off x="952500" y="20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7239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my_code = goes_here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25" name="Google Shape;25;p7"/>
          <p:cNvSpPr txBox="1"/>
          <p:nvPr/>
        </p:nvSpPr>
        <p:spPr>
          <a:xfrm>
            <a:off x="995850" y="1344900"/>
            <a:ext cx="450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2"/>
              </a:rPr>
              <a:t>https://romannurik.github.io/SlidesCodeHighlighter/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bg>
      <p:bgPr>
        <a:solidFill>
          <a:srgbClr val="D9EAD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BE0712"/>
              </a:buClr>
              <a:buSzPts val="4800"/>
              <a:buNone/>
              <a:defRPr sz="4800">
                <a:solidFill>
                  <a:srgbClr val="BE071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jamcoders.org.jm/" TargetMode="Externa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Char char="●"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■"/>
              <a:defRPr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  <a:defRPr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/>
        </p:nvSpPr>
        <p:spPr>
          <a:xfrm>
            <a:off x="8226150" y="4561825"/>
            <a:ext cx="10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"/>
              </a:rPr>
              <a:t>jamcoders.org.jm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26898" l="0" r="0" t="25620"/>
          <a:stretch/>
        </p:blipFill>
        <p:spPr>
          <a:xfrm>
            <a:off x="8055956" y="4771443"/>
            <a:ext cx="1002476" cy="2677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ythontutor.com/composingprograms.html#code=def%20add_up%28a,%20b,%20c%29%3A%0A%20%20global%20total%0A%20%20total%20%3D%20a%20%2B%20b%20%2B%20c%0A%0Aadd_up%2810,%205,%206%29%0Aprint%28total%29%0A&amp;cumulative=true&amp;curInstr=6&amp;mode=display&amp;origin=composingprograms.js&amp;py=3&amp;rawInputLstJSON=%5B%5D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pythontutor.com/composingprograms.html#code=num_apples%20%3D%205%0Ais_bushel%20%3D%20num_apples%20%3E%2010%0Aif%20is_bushel%3A%0A%20%20%20%20print%28%22That's%20a%20bushel!%22%29%0Aelse%3A%0A%20%20%20%20print%28%22That's%20a%20handful...%22%29&amp;cumulative=true&amp;curInstr=0&amp;mode=display&amp;origin=composingprograms.js&amp;py=3&amp;rawInputLstJSON=%5B%5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ythontutor.com/composingprograms.html#code=num1%20%3D%205%0Anum2%20%3D%2012%0A%0Adef%20max_value%28a,%20b%29%3A%0A%20%20if%20a%20%3E%20b%3A%0A%20%20%20%20return%20a%0A%20%20return%20b%0A%0Aprint%28max_value%28num1,%20num2%29%29&amp;cumulative=true&amp;curInstr=0&amp;mode=display&amp;origin=composingprograms.js&amp;py=3&amp;rawInputLstJSON=%5B%5D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ythontutor.com/composingprograms.html#code=num1%20%3D%205%0Anum2%20%3D%2012%0A%0Adef%20max_value%28num1,%20num2%29%3A%0A%20%20if%20num1%20%3E%20num2%3A%0A%20%20%20%20return%20num1%0A%20%20return%20num2%0A%0Aprint%28max_value%2845,%2032%29%29%0A&amp;cumulative=true&amp;curInstr=0&amp;mode=display&amp;origin=composingprograms.js&amp;py=3&amp;rawInputLstJSON=%5B%5D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ythontutor.com/composingprograms.html#code=num1%20%3D%205%0Anum2%20%3D%2012%0A%0Adef%20max_value%28num1,%20num2%29%3A%0A%20%20if%20num1%20%3E%20num2%3A%0A%20%20%20%20return%20num1%0A%20%20return%20num2%0A%0Aprint%28max_value%2845,%2032%29%29%0A&amp;cumulative=true&amp;curInstr=0&amp;mode=display&amp;origin=composingprograms.js&amp;py=3&amp;rawInputLstJSON=%5B%5D" TargetMode="External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ythontutor.com/composingprograms.html#code=def%20add_up%28a,%20b,%20c%29%3A%0A%20%20total%20%3D%20a%20%2B%20b%20%2B%20c%0A%0Aadd_up%2810,%205,%206%29%0Aprint%28total%29%0A&amp;cumulative=true&amp;curInstr=0&amp;mode=display&amp;origin=composingprograms.js&amp;py=3&amp;rawInputLstJSON=%5B%5D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hontutor.com/composingprograms.html#code=def%20add_up%28a,%20b,%20c%29%3A%0A%20%20total%20%3D%20a%20%2B%20b%20%2B%20c%0A%0Aadd_up%2810,%205,%206%29%0Aprint%28total%29%0A&amp;cumulative=true&amp;curInstr=0&amp;mode=display&amp;origin=composingprograms.js&amp;py=3&amp;rawInputLstJSON=%5B%5D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ctrTitle"/>
          </p:nvPr>
        </p:nvSpPr>
        <p:spPr>
          <a:xfrm>
            <a:off x="211425" y="1941275"/>
            <a:ext cx="5206200" cy="7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JamCoders: Week 1</a:t>
            </a:r>
            <a:endParaRPr/>
          </a:p>
        </p:txBody>
      </p:sp>
      <p:sp>
        <p:nvSpPr>
          <p:cNvPr id="36" name="Google Shape;36;p10"/>
          <p:cNvSpPr txBox="1"/>
          <p:nvPr>
            <p:ph idx="1" type="subTitle"/>
          </p:nvPr>
        </p:nvSpPr>
        <p:spPr>
          <a:xfrm>
            <a:off x="161925" y="2612325"/>
            <a:ext cx="8670600" cy="23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 4A: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More Functions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Scope</a:t>
            </a:r>
            <a:endParaRPr/>
          </a:p>
        </p:txBody>
      </p:sp>
      <p:pic>
        <p:nvPicPr>
          <p:cNvPr id="37" name="Google Shape;37;p10" title="DALL·E 2025-03-18 16.59.08 - A vibrant, clipart-style illustration of a computer decorated with a Jamaican theme, featuring Jamaican flag colors (black, green, and gold) in a mini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625" y="805375"/>
            <a:ext cx="2729600" cy="27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/>
              <a:t>Use the `global` keyword inside of your function to specify which variables should be written to the global frame.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 error when we go to print `total` because it is written to the global frame!</a:t>
            </a:r>
            <a:endParaRPr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508038" y="183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3046325"/>
              </a:tblGrid>
              <a:tr h="155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add_up(a, b, c):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global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total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total = a + b + c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add_up(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(total)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/>
        </p:nvSpPr>
        <p:spPr>
          <a:xfrm>
            <a:off x="3935200" y="47704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visualizer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4">
            <a:alphaModFix/>
          </a:blip>
          <a:srcRect b="0" l="0" r="23106" t="0"/>
          <a:stretch/>
        </p:blipFill>
        <p:spPr>
          <a:xfrm>
            <a:off x="3935200" y="1363951"/>
            <a:ext cx="4889540" cy="3027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Frames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last detail…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Local frames</a:t>
            </a:r>
            <a:r>
              <a:rPr lang="en"/>
              <a:t> get discarded after the function is done running and a value is returned. So anything you assign in just a local frame disappears after the function is done running unless you </a:t>
            </a:r>
            <a:r>
              <a:rPr i="1" lang="en"/>
              <a:t>return</a:t>
            </a:r>
            <a:r>
              <a:rPr lang="en"/>
              <a:t> it or you write to a global variable.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25150" y="2082650"/>
            <a:ext cx="8093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Variable Scope</a:t>
            </a:r>
            <a:r>
              <a:rPr lang="en"/>
              <a:t> refers to the “visibility” of variables.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answers the question “can I reference this variable here”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of the code we have written before has always written to and read from the </a:t>
            </a:r>
            <a:r>
              <a:rPr i="1" lang="en"/>
              <a:t>global</a:t>
            </a:r>
            <a:r>
              <a:rPr lang="en"/>
              <a:t> frame.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Therefore, we only had one frame to look at.</a:t>
            </a:r>
            <a:endParaRPr/>
          </a:p>
        </p:txBody>
      </p:sp>
      <p:graphicFrame>
        <p:nvGraphicFramePr>
          <p:cNvPr id="55" name="Google Shape;55;p13"/>
          <p:cNvGraphicFramePr/>
          <p:nvPr/>
        </p:nvGraphicFramePr>
        <p:xfrm>
          <a:off x="570963" y="28099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3805625"/>
              </a:tblGrid>
              <a:tr h="1726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num_apples =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is_bushel = num_apples &gt; </a:t>
                      </a:r>
                      <a:r>
                        <a:rPr lang="en" sz="14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is_bushel: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a bushel!"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else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:</a:t>
                      </a:r>
                      <a:endParaRPr sz="14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4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lang="en" sz="1450">
                          <a:solidFill>
                            <a:srgbClr val="9CCC65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"That's a handful..."</a:t>
                      </a:r>
                      <a:r>
                        <a:rPr lang="en" sz="14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2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913" y="2809963"/>
            <a:ext cx="2733675" cy="16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935200" y="44656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visualizer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However, when a function is executed, the function gets </a:t>
            </a:r>
            <a:r>
              <a:rPr i="1" lang="en"/>
              <a:t>a new frame</a:t>
            </a:r>
            <a:r>
              <a:rPr lang="en"/>
              <a:t> for each time it is executed, called the </a:t>
            </a:r>
            <a:r>
              <a:rPr b="1" lang="en"/>
              <a:t>local frame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Any variable assignments in the function gets made in the </a:t>
            </a:r>
            <a:r>
              <a:rPr b="1" lang="en"/>
              <a:t>local frame</a:t>
            </a:r>
            <a:r>
              <a:rPr lang="en"/>
              <a:t>. Referencing a variable always looks for a match first in the local frame, and only then in the parent Global frame.</a:t>
            </a: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570963" y="1514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3046325"/>
              </a:tblGrid>
              <a:tr h="197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num1 =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num2 =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max_value(a, b):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 &gt; b: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b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(max_value(num1, num2))</a:t>
                      </a:r>
                      <a:endParaRPr sz="9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3554200" y="35512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visualizer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22462" t="0"/>
          <a:stretch/>
        </p:blipFill>
        <p:spPr>
          <a:xfrm>
            <a:off x="4712400" y="1254300"/>
            <a:ext cx="4229649" cy="263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Tricky case:</a:t>
            </a:r>
            <a:endParaRPr/>
          </a:p>
        </p:txBody>
      </p:sp>
      <p:sp>
        <p:nvSpPr>
          <p:cNvPr id="73" name="Google Shape;73;p15"/>
          <p:cNvSpPr txBox="1"/>
          <p:nvPr/>
        </p:nvSpPr>
        <p:spPr>
          <a:xfrm>
            <a:off x="3935200" y="47704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visualizer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512738" y="17517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3046325"/>
              </a:tblGrid>
              <a:tr h="197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num1 =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num2 =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max_value(num1, num2):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num1 &gt; num2: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num1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num2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(max_value(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45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))</a:t>
                      </a:r>
                      <a:endParaRPr sz="9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75" name="Google Shape;75;p15"/>
          <p:cNvSpPr txBox="1"/>
          <p:nvPr/>
        </p:nvSpPr>
        <p:spPr>
          <a:xfrm>
            <a:off x="4776775" y="2217750"/>
            <a:ext cx="3798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Think through what happens when this code is executed? Which values are used for num1 and num2 in the function body?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Tricky case:</a:t>
            </a:r>
            <a:endParaRPr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512738" y="17517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3046325"/>
              </a:tblGrid>
              <a:tr h="197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num1 =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num2 =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12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max_value(num1, num2):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if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num1 &gt; num2: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num1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</a:t>
                      </a: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return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num2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(max_value(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45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1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32</a:t>
                      </a:r>
                      <a:r>
                        <a:rPr lang="en" sz="11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))</a:t>
                      </a:r>
                      <a:endParaRPr sz="9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83" name="Google Shape;83;p16"/>
          <p:cNvSpPr txBox="1"/>
          <p:nvPr/>
        </p:nvSpPr>
        <p:spPr>
          <a:xfrm>
            <a:off x="3935200" y="47704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visualizer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5275" y="1481125"/>
            <a:ext cx="5088526" cy="224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tricky case:</a:t>
            </a:r>
            <a:endParaRPr/>
          </a:p>
        </p:txBody>
      </p:sp>
      <p:graphicFrame>
        <p:nvGraphicFramePr>
          <p:cNvPr id="91" name="Google Shape;91;p17"/>
          <p:cNvGraphicFramePr/>
          <p:nvPr/>
        </p:nvGraphicFramePr>
        <p:xfrm>
          <a:off x="508038" y="183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3046325"/>
              </a:tblGrid>
              <a:tr h="155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add_up(a, b, c):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total = a + b + c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add_up(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(total)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7"/>
          <p:cNvSpPr txBox="1"/>
          <p:nvPr/>
        </p:nvSpPr>
        <p:spPr>
          <a:xfrm>
            <a:off x="4776775" y="2217750"/>
            <a:ext cx="379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Think through what happens when this code is executed? Which values are used for num1 and num2 in the function body?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3935200" y="47704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visualizer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166800" y="92501"/>
            <a:ext cx="8229600" cy="4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243000" y="556500"/>
            <a:ext cx="8443800" cy="4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Another tricky case:</a:t>
            </a:r>
            <a:endParaRPr/>
          </a:p>
        </p:txBody>
      </p:sp>
      <p:graphicFrame>
        <p:nvGraphicFramePr>
          <p:cNvPr id="100" name="Google Shape;100;p18"/>
          <p:cNvGraphicFramePr/>
          <p:nvPr/>
        </p:nvGraphicFramePr>
        <p:xfrm>
          <a:off x="508038" y="18378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{41210656-2B7E-4604-9FBE-320246AE4997}</a:tableStyleId>
              </a:tblPr>
              <a:tblGrid>
                <a:gridCol w="3046325"/>
              </a:tblGrid>
              <a:tr h="1556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def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add_up(a, b, c):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 total = a + b + c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add_up(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, </a:t>
                      </a:r>
                      <a:r>
                        <a:rPr lang="en" sz="1650">
                          <a:solidFill>
                            <a:srgbClr val="FBC02D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)</a:t>
                      </a:r>
                      <a:endParaRPr sz="16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50">
                          <a:solidFill>
                            <a:srgbClr val="4DD0E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print</a:t>
                      </a:r>
                      <a:r>
                        <a:rPr lang="en" sz="1650">
                          <a:solidFill>
                            <a:srgbClr val="ECEFF1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(total)</a:t>
                      </a:r>
                      <a:endParaRPr sz="1150">
                        <a:solidFill>
                          <a:srgbClr val="ECEFF1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 anchor="ctr">
                    <a:solidFill>
                      <a:srgbClr val="21212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8"/>
          <p:cNvSpPr txBox="1"/>
          <p:nvPr/>
        </p:nvSpPr>
        <p:spPr>
          <a:xfrm>
            <a:off x="3935200" y="4770475"/>
            <a:ext cx="122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visualizer link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4">
            <a:alphaModFix/>
          </a:blip>
          <a:srcRect b="0" l="0" r="22510" t="0"/>
          <a:stretch/>
        </p:blipFill>
        <p:spPr>
          <a:xfrm>
            <a:off x="4005400" y="888825"/>
            <a:ext cx="4552832" cy="292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35200" y="3939838"/>
            <a:ext cx="4838700" cy="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