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B2D6AA-EE75-4A4E-845D-6FE4C1C3E857}">
  <a:tblStyle styleId="{B0B2D6AA-EE75-4A4E-845D-6FE4C1C3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a188220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ea18822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6aaf1141_0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6aaf11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d6aaf1141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d6aaf11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d6aaf1141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d6aaf11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d6aaf1141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d6aaf11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d6aaf1141_0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d6aaf11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d6aaf1141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d6aaf11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cfd0207f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cfd0207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2cfd0207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2cfd020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2cfd0207f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2cfd020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2cfd0207f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2cfd020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this as the list itself being written down in a special page that has much more room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2cfd0207f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62cfd0207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2cfd0207f_0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2cfd020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this as the list itself being written down in a special page that has much more room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2cfd0207f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2cfd020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2cfd0207f_0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2cfd020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2cfd0207f_0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2cfd020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2cfd0207f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2cfd0207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2cfd0207f_0_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2cfd020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2cfd0207f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2cfd020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62cfd0207f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62cfd020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2cfd0207f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2cfd0207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2cfd0207f_0_1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2cfd0207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2cfd0207f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2cfd0207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d6aaf114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d6aaf11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d6aaf1141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d6aaf11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d6aaf1141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d6aaf11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romannurik.github.io/SlidesCodeHighlighter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sz="32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215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7"/>
          <p:cNvGraphicFramePr/>
          <p:nvPr/>
        </p:nvGraphicFramePr>
        <p:xfrm>
          <a:off x="952500" y="20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my_code = goes_here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5" name="Google Shape;25;p7"/>
          <p:cNvSpPr txBox="1"/>
          <p:nvPr/>
        </p:nvSpPr>
        <p:spPr>
          <a:xfrm>
            <a:off x="995850" y="13449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https://romannurik.github.io/SlidesCodeHighlighter/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D9EAD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800"/>
              <a:buNone/>
              <a:defRPr sz="4800">
                <a:solidFill>
                  <a:srgbClr val="BE071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jamcoders.org.j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8226150" y="4561825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"/>
              </a:rPr>
              <a:t>jamcoders.org.jm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26898" l="0" r="0" t="25620"/>
          <a:stretch/>
        </p:blipFill>
        <p:spPr>
          <a:xfrm>
            <a:off x="8055956" y="4771443"/>
            <a:ext cx="1002476" cy="2677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JamCoders: Week 1</a:t>
            </a:r>
            <a:endParaRPr/>
          </a:p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4B: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Mutability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Lists</a:t>
            </a:r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50" y="261050"/>
            <a:ext cx="3296464" cy="23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mmutability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confusion: but wasn’t this an example of </a:t>
            </a:r>
            <a:r>
              <a:rPr i="1" lang="en"/>
              <a:t>mutating</a:t>
            </a:r>
            <a:r>
              <a:rPr lang="en"/>
              <a:t> an integer?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1473813" y="1133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6196350"/>
              </a:tblGrid>
              <a:tr h="147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 =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event =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an event: "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event ==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"touchdown"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score = score +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(score)</a:t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96" name="Google Shape;96;p19"/>
          <p:cNvCxnSpPr/>
          <p:nvPr/>
        </p:nvCxnSpPr>
        <p:spPr>
          <a:xfrm>
            <a:off x="763650" y="2237950"/>
            <a:ext cx="1145700" cy="0"/>
          </a:xfrm>
          <a:prstGeom prst="straightConnector1">
            <a:avLst/>
          </a:prstGeom>
          <a:noFill/>
          <a:ln cap="flat" cmpd="sng" w="3810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43000" y="556500"/>
            <a:ext cx="8453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confusion: but wasn’t this an example of </a:t>
            </a:r>
            <a:r>
              <a:rPr i="1" lang="en"/>
              <a:t>mutating</a:t>
            </a:r>
            <a:r>
              <a:rPr lang="en"/>
              <a:t> an integer?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Answer: No! In score = score + 7, we first evaluate the expression `score + 7` and created a </a:t>
            </a:r>
            <a:r>
              <a:rPr i="1" lang="en"/>
              <a:t>new</a:t>
            </a:r>
            <a:r>
              <a:rPr lang="en"/>
              <a:t> integer (in this case 9), and then </a:t>
            </a:r>
            <a:r>
              <a:rPr i="1" lang="en"/>
              <a:t>replace</a:t>
            </a:r>
            <a:r>
              <a:rPr lang="en"/>
              <a:t> the previous value via assignment.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1473813" y="1133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6196350"/>
              </a:tblGrid>
              <a:tr h="147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 =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event =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an event: "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event ==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"touchdown"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score = score +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(score)</a:t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104" name="Google Shape;104;p20"/>
          <p:cNvCxnSpPr/>
          <p:nvPr/>
        </p:nvCxnSpPr>
        <p:spPr>
          <a:xfrm>
            <a:off x="763650" y="2237950"/>
            <a:ext cx="1145700" cy="0"/>
          </a:xfrm>
          <a:prstGeom prst="straightConnector1">
            <a:avLst/>
          </a:prstGeom>
          <a:noFill/>
          <a:ln cap="flat" cmpd="sng" w="3810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43000" y="556500"/>
            <a:ext cx="8453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confusion: but wasn’t this an example of </a:t>
            </a:r>
            <a:r>
              <a:rPr i="1" lang="en"/>
              <a:t>mutating</a:t>
            </a:r>
            <a:r>
              <a:rPr lang="en"/>
              <a:t> an integer?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Answer: No! In score = score + 7, we first evaluate the expression `score + 7` and created a </a:t>
            </a:r>
            <a:r>
              <a:rPr i="1" lang="en"/>
              <a:t>new</a:t>
            </a:r>
            <a:r>
              <a:rPr lang="en"/>
              <a:t> integer (in this case 9), and then </a:t>
            </a:r>
            <a:r>
              <a:rPr i="1" lang="en"/>
              <a:t>replace</a:t>
            </a:r>
            <a:r>
              <a:rPr lang="en"/>
              <a:t> the previous value via assignment.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1473813" y="1133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6196350"/>
              </a:tblGrid>
              <a:tr h="147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 =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event =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an event: "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event ==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"touchdown"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score = score +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(score)</a:t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112" name="Google Shape;112;p21"/>
          <p:cNvCxnSpPr/>
          <p:nvPr/>
        </p:nvCxnSpPr>
        <p:spPr>
          <a:xfrm>
            <a:off x="763650" y="2237950"/>
            <a:ext cx="1145700" cy="0"/>
          </a:xfrm>
          <a:prstGeom prst="straightConnector1">
            <a:avLst/>
          </a:prstGeom>
          <a:noFill/>
          <a:ln cap="flat" cmpd="sng" w="3810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050" y="3705213"/>
            <a:ext cx="26955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025100" y="4110000"/>
            <a:ext cx="80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some objects in Python are mutable; their value can be modified after creation </a:t>
            </a:r>
            <a:r>
              <a:rPr i="1" lang="en"/>
              <a:t>without</a:t>
            </a:r>
            <a:r>
              <a:rPr lang="en"/>
              <a:t> replacing the whole object.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Lists</a:t>
            </a:r>
            <a:r>
              <a:rPr lang="en"/>
              <a:t> are the first mutable type you’re learning!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update a single value in a list, you assign to the </a:t>
            </a:r>
            <a:r>
              <a:rPr i="1" lang="en"/>
              <a:t>indexed</a:t>
            </a:r>
            <a:r>
              <a:rPr lang="en"/>
              <a:t> value.</a:t>
            </a:r>
            <a:endParaRPr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1937888" y="1155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5268225"/>
              </a:tblGrid>
              <a:tr h="144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grades = 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95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(grades)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prints "[95, 70, 92]"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grades[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 =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90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(grades)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prints "[95, 90, 92]"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update a single value in a list, you assign to the </a:t>
            </a:r>
            <a:r>
              <a:rPr i="1" lang="en"/>
              <a:t>indexed</a:t>
            </a:r>
            <a:r>
              <a:rPr lang="en"/>
              <a:t> value.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update multiple values at once, you can assign to the </a:t>
            </a:r>
            <a:r>
              <a:rPr i="1" lang="en"/>
              <a:t>sliced</a:t>
            </a:r>
            <a:r>
              <a:rPr lang="en"/>
              <a:t> value.</a:t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1937888" y="1155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5268225"/>
              </a:tblGrid>
              <a:tr h="144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grades = 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95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(grades)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prints "[95, 70, 92]"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grades[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 =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90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(grades)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prints "[95, 90, 92]"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24"/>
          <p:cNvGraphicFramePr/>
          <p:nvPr/>
        </p:nvGraphicFramePr>
        <p:xfrm>
          <a:off x="1937888" y="3441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5268225"/>
              </a:tblGrid>
              <a:tr h="144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grades = 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95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(grades)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prints "[95, 70, 92]"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grades[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:] = 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(grades)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prints "[95, 90, 100]"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am I showing you this?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Show you how PythonTutor represents Lists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 to you what’s actually going on deep down, which will help you solve problems and understand your code more easily.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Everything that PythonTutor shows is real and there for a reason. I won’t focus on them heavily now, but these details will come back in later CS classes.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Lists are a more complicated type of object that the other types we’ve seen, so they’re written down separately, and the variable “points” us to the list.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14879" l="0" r="0" t="0"/>
          <a:stretch/>
        </p:blipFill>
        <p:spPr>
          <a:xfrm>
            <a:off x="1576375" y="2081025"/>
            <a:ext cx="5991225" cy="1783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8"/>
          <p:cNvGraphicFramePr/>
          <p:nvPr/>
        </p:nvGraphicFramePr>
        <p:xfrm>
          <a:off x="2737375" y="1626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3455025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Recap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Lists are a more complicated type of object that the other types we’ve seen, so they’re written down separately, and the variable “points” us to the list.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Think of this as the list itself being written down on a separate special piece of paper that is just for complicated types.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14879" l="0" r="0" t="0"/>
          <a:stretch/>
        </p:blipFill>
        <p:spPr>
          <a:xfrm>
            <a:off x="1576375" y="2081025"/>
            <a:ext cx="5991225" cy="1783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9"/>
          <p:cNvGraphicFramePr/>
          <p:nvPr/>
        </p:nvGraphicFramePr>
        <p:xfrm>
          <a:off x="2737375" y="1626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3455025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make a copy of a list (like by slicing), it makes a </a:t>
            </a:r>
            <a:r>
              <a:rPr i="1" lang="en"/>
              <a:t>new</a:t>
            </a:r>
            <a:r>
              <a:rPr lang="en"/>
              <a:t> list.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38" y="2438647"/>
            <a:ext cx="4322725" cy="237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30"/>
          <p:cNvGraphicFramePr/>
          <p:nvPr/>
        </p:nvGraphicFramePr>
        <p:xfrm>
          <a:off x="2737375" y="1550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3455025"/>
              </a:tblGrid>
              <a:tr h="87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nums_part = numbers[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pass a list into a function as an argument, you point to the </a:t>
            </a:r>
            <a:r>
              <a:rPr i="1" lang="en"/>
              <a:t>same</a:t>
            </a:r>
            <a:r>
              <a:rPr lang="en"/>
              <a:t> list in the local frame as in the global frame. This means you can </a:t>
            </a:r>
            <a:r>
              <a:rPr b="1" lang="en"/>
              <a:t>mutate</a:t>
            </a:r>
            <a:r>
              <a:rPr lang="en"/>
              <a:t> the given list within a function.</a:t>
            </a:r>
            <a:endParaRPr/>
          </a:p>
        </p:txBody>
      </p:sp>
      <p:graphicFrame>
        <p:nvGraphicFramePr>
          <p:cNvPr id="182" name="Google Shape;182;p31"/>
          <p:cNvGraphicFramePr/>
          <p:nvPr/>
        </p:nvGraphicFramePr>
        <p:xfrm>
          <a:off x="600125" y="2353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3233050"/>
              </a:tblGrid>
              <a:tr h="206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number_list = [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add_number(nums, x):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nums.append(x)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add_number(number_list,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(number_list)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pass a list into a function as an argument, you point to the </a:t>
            </a:r>
            <a:r>
              <a:rPr i="1" lang="en"/>
              <a:t>same</a:t>
            </a:r>
            <a:r>
              <a:rPr lang="en"/>
              <a:t> list in the local frame as in the global frame. This means you can </a:t>
            </a:r>
            <a:r>
              <a:rPr b="1" lang="en"/>
              <a:t>mutate</a:t>
            </a:r>
            <a:r>
              <a:rPr lang="en"/>
              <a:t> the given list within a function.</a:t>
            </a:r>
            <a:endParaRPr/>
          </a:p>
        </p:txBody>
      </p:sp>
      <p:graphicFrame>
        <p:nvGraphicFramePr>
          <p:cNvPr id="189" name="Google Shape;189;p32"/>
          <p:cNvGraphicFramePr/>
          <p:nvPr/>
        </p:nvGraphicFramePr>
        <p:xfrm>
          <a:off x="600125" y="2353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3233050"/>
              </a:tblGrid>
              <a:tr h="206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number_list = [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add_number(nums, x):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nums.append(x)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add_number(number_list,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(number_list)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274" y="2353625"/>
            <a:ext cx="2742150" cy="120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2"/>
          <p:cNvCxnSpPr/>
          <p:nvPr/>
        </p:nvCxnSpPr>
        <p:spPr>
          <a:xfrm>
            <a:off x="166800" y="2748875"/>
            <a:ext cx="486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pass a list into a function as an argument, you point to the </a:t>
            </a:r>
            <a:r>
              <a:rPr i="1" lang="en"/>
              <a:t>same</a:t>
            </a:r>
            <a:r>
              <a:rPr lang="en"/>
              <a:t> list in the local frame as in the global frame. This means you can </a:t>
            </a:r>
            <a:r>
              <a:rPr b="1" lang="en"/>
              <a:t>mutate</a:t>
            </a:r>
            <a:r>
              <a:rPr lang="en"/>
              <a:t> the given list within a function.</a:t>
            </a:r>
            <a:endParaRPr/>
          </a:p>
        </p:txBody>
      </p:sp>
      <p:graphicFrame>
        <p:nvGraphicFramePr>
          <p:cNvPr id="198" name="Google Shape;198;p33"/>
          <p:cNvGraphicFramePr/>
          <p:nvPr/>
        </p:nvGraphicFramePr>
        <p:xfrm>
          <a:off x="600125" y="2353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3233050"/>
              </a:tblGrid>
              <a:tr h="206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number_list = [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add_number(nums, x):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nums.append(x)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add_number(number_list,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(number_list)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275" y="2353626"/>
            <a:ext cx="3852474" cy="180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33"/>
          <p:cNvCxnSpPr/>
          <p:nvPr/>
        </p:nvCxnSpPr>
        <p:spPr>
          <a:xfrm>
            <a:off x="166800" y="3891875"/>
            <a:ext cx="486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pass a list into a function as an argument, you point to the </a:t>
            </a:r>
            <a:r>
              <a:rPr i="1" lang="en"/>
              <a:t>same</a:t>
            </a:r>
            <a:r>
              <a:rPr lang="en"/>
              <a:t> list in the local frame as in the global frame. This means you can </a:t>
            </a:r>
            <a:r>
              <a:rPr b="1" lang="en"/>
              <a:t>mutate</a:t>
            </a:r>
            <a:r>
              <a:rPr lang="en"/>
              <a:t> the given list within a function.</a:t>
            </a:r>
            <a:endParaRPr/>
          </a:p>
        </p:txBody>
      </p:sp>
      <p:graphicFrame>
        <p:nvGraphicFramePr>
          <p:cNvPr id="207" name="Google Shape;207;p34"/>
          <p:cNvGraphicFramePr/>
          <p:nvPr/>
        </p:nvGraphicFramePr>
        <p:xfrm>
          <a:off x="600125" y="2353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3233050"/>
              </a:tblGrid>
              <a:tr h="206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number_list = [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add_number(nums, x):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nums.append(x)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add_number(number_list,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(number_list)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675" y="2235550"/>
            <a:ext cx="3782776" cy="197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4"/>
          <p:cNvCxnSpPr/>
          <p:nvPr/>
        </p:nvCxnSpPr>
        <p:spPr>
          <a:xfrm>
            <a:off x="395400" y="3282275"/>
            <a:ext cx="486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the Frame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pass a list into a function as an argument, you point to the </a:t>
            </a:r>
            <a:r>
              <a:rPr i="1" lang="en"/>
              <a:t>same</a:t>
            </a:r>
            <a:r>
              <a:rPr lang="en"/>
              <a:t> list in the local frame as in the global frame. This means you can </a:t>
            </a:r>
            <a:r>
              <a:rPr b="1" lang="en"/>
              <a:t>mutate</a:t>
            </a:r>
            <a:r>
              <a:rPr lang="en"/>
              <a:t> the given list within a function.</a:t>
            </a:r>
            <a:endParaRPr/>
          </a:p>
        </p:txBody>
      </p:sp>
      <p:graphicFrame>
        <p:nvGraphicFramePr>
          <p:cNvPr id="216" name="Google Shape;216;p35"/>
          <p:cNvGraphicFramePr/>
          <p:nvPr/>
        </p:nvGraphicFramePr>
        <p:xfrm>
          <a:off x="600125" y="2353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3233050"/>
              </a:tblGrid>
              <a:tr h="206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number_list = [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add_number(nums, x):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nums.append(x)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add_number(number_list,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(number_list)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217" name="Google Shape;217;p35"/>
          <p:cNvCxnSpPr/>
          <p:nvPr/>
        </p:nvCxnSpPr>
        <p:spPr>
          <a:xfrm>
            <a:off x="166800" y="4349075"/>
            <a:ext cx="486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050" y="4279563"/>
            <a:ext cx="320294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675" y="2235550"/>
            <a:ext cx="3782776" cy="19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Slicing</a:t>
            </a:r>
            <a:endParaRPr/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Slicing</a:t>
            </a:r>
            <a:r>
              <a:rPr lang="en"/>
              <a:t> works for lists just like for strings (because lists and strings are both types of sequences, and slicing works for all sequences)!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Slicing makes a new list.</a:t>
            </a:r>
            <a:endParaRPr/>
          </a:p>
        </p:txBody>
      </p:sp>
      <p:graphicFrame>
        <p:nvGraphicFramePr>
          <p:cNvPr id="49" name="Google Shape;49;p12"/>
          <p:cNvGraphicFramePr/>
          <p:nvPr/>
        </p:nvGraphicFramePr>
        <p:xfrm>
          <a:off x="1473813" y="2248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6196350"/>
              </a:tblGrid>
              <a:tr h="147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ta_list = [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"Lydia"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"Joy"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"Hanna"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"Zaria"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all_but_one_tas = tas[</a:t>
                      </a:r>
                      <a:r>
                        <a:rPr lang="en" sz="13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:]</a:t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(all_but_one_tas)  </a:t>
                      </a:r>
                      <a:r>
                        <a:rPr lang="en" sz="13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['Joy', 'Hanna', 'Zaria']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Indexing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43000" y="556500"/>
            <a:ext cx="8562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 brackets to access a List’s values.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1697113" y="1300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5749750"/>
              </a:tblGrid>
              <a:tr h="55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players = [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"Ronaldo"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"Messi"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"Drogba"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"Casillas"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(players[</a:t>
                      </a:r>
                      <a:r>
                        <a:rPr lang="en" sz="13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])  </a:t>
                      </a:r>
                      <a:r>
                        <a:rPr lang="en" sz="13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prints "Ronaldo"</a:t>
                      </a:r>
                      <a:endParaRPr sz="1350">
                        <a:solidFill>
                          <a:srgbClr val="F0629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(players[</a:t>
                      </a:r>
                      <a:r>
                        <a:rPr lang="en" sz="13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])  </a:t>
                      </a:r>
                      <a:r>
                        <a:rPr lang="en" sz="13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prints "Messi"</a:t>
                      </a:r>
                      <a:endParaRPr sz="1350">
                        <a:solidFill>
                          <a:srgbClr val="F0629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(players[</a:t>
                      </a:r>
                      <a:r>
                        <a:rPr lang="en" sz="13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])  </a:t>
                      </a:r>
                      <a:r>
                        <a:rPr lang="en" sz="13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prints "Casillas"</a:t>
                      </a:r>
                      <a:endParaRPr sz="10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2527013"/>
            <a:ext cx="60102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know whether a list contains a particular item, use the `in` keyword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Contains</a:t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529038" y="1853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6085900"/>
              </a:tblGrid>
              <a:tr h="123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ta_list = [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"Lydia"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"Joy"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"Hanna"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"Zaria"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zaria_is_ta =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"Zaria"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3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ta_list  </a:t>
                      </a:r>
                      <a:r>
                        <a:rPr lang="en" sz="13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True</a:t>
                      </a:r>
                      <a:endParaRPr sz="13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manolis_is_ta = </a:t>
                      </a:r>
                      <a:r>
                        <a:rPr lang="en" sz="13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"Manolis"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3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3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ta_list  </a:t>
                      </a:r>
                      <a:r>
                        <a:rPr lang="en" sz="13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False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Fire List Functions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1532663" y="696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{B0B2D6AA-EE75-4A4E-845D-6FE4C1C3E857}</a:tableStyleId>
              </a:tblPr>
              <a:tblGrid>
                <a:gridCol w="5497850"/>
              </a:tblGrid>
              <a:tr h="395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</a:t>
                      </a:r>
                      <a:r>
                        <a:rPr lang="en" sz="1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Find largest number in list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max_num = </a:t>
                      </a:r>
                      <a:r>
                        <a:rPr lang="en" sz="15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(numbers)  </a:t>
                      </a:r>
                      <a:r>
                        <a:rPr lang="en" sz="15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== 12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Find smallest number in list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min_num = </a:t>
                      </a:r>
                      <a:r>
                        <a:rPr lang="en" sz="15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(numbers)  </a:t>
                      </a:r>
                      <a:r>
                        <a:rPr lang="en" sz="15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== 4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Find the sum of numbers in list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 = </a:t>
                      </a:r>
                      <a:r>
                        <a:rPr lang="en" sz="15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sum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(numbers)  </a:t>
                      </a:r>
                      <a:r>
                        <a:rPr lang="en" sz="15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== 36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fruits = [</a:t>
                      </a:r>
                      <a:r>
                        <a:rPr lang="en" sz="15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"apple"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5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"banana"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5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"orange"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Mutate means </a:t>
            </a:r>
            <a:r>
              <a:rPr i="1" lang="en"/>
              <a:t>to change</a:t>
            </a:r>
            <a:r>
              <a:rPr lang="en"/>
              <a:t>. So </a:t>
            </a:r>
            <a:r>
              <a:rPr b="1" lang="en"/>
              <a:t>mutable</a:t>
            </a:r>
            <a:r>
              <a:rPr lang="en"/>
              <a:t> means able to change.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Mutable</a:t>
            </a:r>
            <a:endParaRPr sz="2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Mut-able</a:t>
            </a:r>
            <a:endParaRPr sz="2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Mutate-able</a:t>
            </a:r>
            <a:endParaRPr sz="2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Able to Mutate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first four datatypes we learned were </a:t>
            </a:r>
            <a:r>
              <a:rPr b="1" lang="en"/>
              <a:t>immutable</a:t>
            </a:r>
            <a:r>
              <a:rPr lang="en"/>
              <a:t>. You couldn’t change the value, you could only replace the value…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Integers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Floats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Booleans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