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Average"/>
      <p:regular r:id="rId40"/>
    </p:embeddedFont>
    <p:embeddedFont>
      <p:font typeface="Roboto Mon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BF33591-6A11-4731-8314-64B7D2C7546F}">
  <a:tblStyle styleId="{EBF33591-6A11-4731-8314-64B7D2C754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verage-regular.fntdata"/><Relationship Id="rId20" Type="http://schemas.openxmlformats.org/officeDocument/2006/relationships/slide" Target="slides/slide15.xml"/><Relationship Id="rId42" Type="http://schemas.openxmlformats.org/officeDocument/2006/relationships/font" Target="fonts/RobotoMono-bold.fntdata"/><Relationship Id="rId41" Type="http://schemas.openxmlformats.org/officeDocument/2006/relationships/font" Target="fonts/RobotoMono-regular.fntdata"/><Relationship Id="rId22" Type="http://schemas.openxmlformats.org/officeDocument/2006/relationships/slide" Target="slides/slide17.xml"/><Relationship Id="rId44" Type="http://schemas.openxmlformats.org/officeDocument/2006/relationships/font" Target="fonts/RobotoMono-boldItalic.fntdata"/><Relationship Id="rId21" Type="http://schemas.openxmlformats.org/officeDocument/2006/relationships/slide" Target="slides/slide16.xml"/><Relationship Id="rId43" Type="http://schemas.openxmlformats.org/officeDocument/2006/relationships/font" Target="fonts/RobotoMono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ea188220bf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ea188220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c77bf4818_0_6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c77bf481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6c77bf4818_0_7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6c77bf481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6c77bf4818_0_9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6c77bf481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6c77bf4818_0_9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6c77bf481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6c77bf4818_0_10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6c77bf481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6c77bf4818_0_11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6c77bf4818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6d17c14bd6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6d17c14b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6c77bf4818_0_12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6c77bf4818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6c77bf4818_0_13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6c77bf4818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6c77bf4818_0_13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6c77bf4818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36c77bf4818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36c77bf48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6c77bf4818_0_14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6c77bf4818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6c77bf4818_0_14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6c77bf4818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6c77bf4818_0_15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6c77bf4818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6c77bf4818_0_17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6c77bf4818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6c77bf4818_0_18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6c77bf4818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6c77bf4818_0_20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6c77bf4818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6d17c14bd6_0_1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6d17c14bd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6d17c14bd6_0_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6d17c14bd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6d17c14bd6_0_2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6d17c14bd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6d17c14bd6_0_3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6d17c14bd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6c77bf4818_0_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36c77bf481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6d17c14bd6_0_4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6d17c14bd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6d17c14bd6_0_4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6d17c14bd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6d17c14bd6_0_5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6d17c14bd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d17c14bd6_0_6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d17c14bd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6d17c14bd6_0_6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6d17c14bd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c77bf4818_0_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c77bf481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c77bf4818_0_1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c77bf481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6c77bf4818_0_2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6c77bf481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c77bf4818_0_2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c77bf481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6c77bf4818_0_3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6c77bf481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6c77bf4818_0_4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6c77bf481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romannurik.github.io/SlidesCodeHighlighter/" TargetMode="Externa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6" name="Google Shape;16;p3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b="1" sz="32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idx="1" type="body"/>
          </p:nvPr>
        </p:nvSpPr>
        <p:spPr>
          <a:xfrm>
            <a:off x="457200" y="215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2">
  <p:cSld name="BLANK_2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Google Shape;24;p7"/>
          <p:cNvGraphicFramePr/>
          <p:nvPr/>
        </p:nvGraphicFramePr>
        <p:xfrm>
          <a:off x="952500" y="200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{EBF33591-6A11-4731-8314-64B7D2C7546F}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my_code = goes_here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212121"/>
                    </a:solidFill>
                  </a:tcPr>
                </a:tc>
              </a:tr>
            </a:tbl>
          </a:graphicData>
        </a:graphic>
      </p:graphicFrame>
      <p:sp>
        <p:nvSpPr>
          <p:cNvPr id="25" name="Google Shape;25;p7"/>
          <p:cNvSpPr txBox="1"/>
          <p:nvPr/>
        </p:nvSpPr>
        <p:spPr>
          <a:xfrm>
            <a:off x="995850" y="1344900"/>
            <a:ext cx="450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https://romannurik.github.io/SlidesCodeHighlighter/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bg>
      <p:bgPr>
        <a:solidFill>
          <a:srgbClr val="D9EAD3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525150" y="2082650"/>
            <a:ext cx="8093700" cy="9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4800"/>
              <a:buNone/>
              <a:defRPr sz="4800">
                <a:solidFill>
                  <a:srgbClr val="BE071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" name="Google Shape;30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://jamcoders.org.jm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8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●"/>
              <a:defRPr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  <a:defRPr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■"/>
              <a:defRPr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  <a:defRPr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  <a:defRPr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  <a:defRPr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  <a:defRPr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  <a:defRPr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  <a:defRPr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8226150" y="4561825"/>
            <a:ext cx="1002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"/>
              </a:rPr>
              <a:t>jamcoders.org.jm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2">
            <a:alphaModFix/>
          </a:blip>
          <a:srcRect b="26898" l="0" r="0" t="25620"/>
          <a:stretch/>
        </p:blipFill>
        <p:spPr>
          <a:xfrm>
            <a:off x="8055956" y="4771443"/>
            <a:ext cx="1002476" cy="26775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pythontutor.com/composingprograms.html#code=seating%20%3D%20%5B%0A%20%20%5B'Anton',%20'Jordan',%20'Joy'%5D,%0A%20%20%5B'Ibrahim',%20'Sam',%20'Pooja'%5D,%0A%20%20%5B'Okoro',%20'Nathan',%20'Mira'%5D%0A%5D%0Afor%20row%20in%20range%283%29%3A%0A%20%20for%20col%20in%20range%283%29%3A%0A%20%20%20%20print%28seating%5Brow%5D%5Bcol%5D%29%0A&amp;cumulative=true&amp;curInstr=0&amp;mode=display&amp;origin=composingprograms.js&amp;py=3&amp;rawInputLstJSON=%5B%5D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Relationship Id="rId4" Type="http://schemas.openxmlformats.org/officeDocument/2006/relationships/hyperlink" Target="https://docs.python.org/3/library/random.html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JamCoders: Week 1</a:t>
            </a:r>
            <a:endParaRPr/>
          </a:p>
        </p:txBody>
      </p:sp>
      <p:sp>
        <p:nvSpPr>
          <p:cNvPr id="36" name="Google Shape;36;p10"/>
          <p:cNvSpPr txBox="1"/>
          <p:nvPr>
            <p:ph idx="1" type="subTitle"/>
          </p:nvPr>
        </p:nvSpPr>
        <p:spPr>
          <a:xfrm>
            <a:off x="161925" y="2612325"/>
            <a:ext cx="8670600" cy="23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Lecture 5A: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Nested Lists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Nested Loops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Modules &amp; Imports</a:t>
            </a:r>
            <a:endParaRPr/>
          </a:p>
        </p:txBody>
      </p:sp>
      <p:pic>
        <p:nvPicPr>
          <p:cNvPr id="37" name="Google Shape;37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1050" y="261050"/>
            <a:ext cx="3296464" cy="230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2-Dimensional Lists</a:t>
            </a: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It’s useful to think of them as representing some sort of grid.</a:t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 rotWithShape="1">
          <a:blip r:embed="rId3">
            <a:alphaModFix/>
          </a:blip>
          <a:srcRect b="0" l="13675" r="12643" t="0"/>
          <a:stretch/>
        </p:blipFill>
        <p:spPr>
          <a:xfrm>
            <a:off x="5667263" y="1122800"/>
            <a:ext cx="2812776" cy="37075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graphicFrame>
        <p:nvGraphicFramePr>
          <p:cNvPr id="117" name="Google Shape;117;p19"/>
          <p:cNvGraphicFramePr/>
          <p:nvPr/>
        </p:nvGraphicFramePr>
        <p:xfrm>
          <a:off x="587350" y="17158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{EBF33591-6A11-4731-8314-64B7D2C7546F}</a:tableStyleId>
              </a:tblPr>
              <a:tblGrid>
                <a:gridCol w="4014250"/>
              </a:tblGrid>
              <a:tr h="1930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seating = [</a:t>
                      </a:r>
                      <a:endParaRPr sz="16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[</a:t>
                      </a:r>
                      <a:r>
                        <a:rPr lang="en" sz="16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'Anton'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" sz="16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'Jordan'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" sz="16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'Joy'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],</a:t>
                      </a:r>
                      <a:endParaRPr sz="16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[</a:t>
                      </a:r>
                      <a:r>
                        <a:rPr lang="en" sz="16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'Ibrahim'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" sz="16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'Sam'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" sz="16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'Pooja'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],</a:t>
                      </a:r>
                      <a:endParaRPr sz="16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[</a:t>
                      </a:r>
                      <a:r>
                        <a:rPr lang="en" sz="16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'Okoro'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" sz="16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'Nathan'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" sz="16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'Mira'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]</a:t>
                      </a:r>
                      <a:endParaRPr sz="16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]</a:t>
                      </a:r>
                      <a:endParaRPr sz="16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(seating[</a:t>
                      </a:r>
                      <a:r>
                        <a:rPr lang="en" sz="16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])</a:t>
                      </a:r>
                      <a:endParaRPr sz="16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212121"/>
                    </a:solidFill>
                  </a:tcPr>
                </a:tc>
              </a:tr>
            </a:tbl>
          </a:graphicData>
        </a:graphic>
      </p:graphicFrame>
      <p:cxnSp>
        <p:nvCxnSpPr>
          <p:cNvPr id="118" name="Google Shape;118;p19"/>
          <p:cNvCxnSpPr/>
          <p:nvPr/>
        </p:nvCxnSpPr>
        <p:spPr>
          <a:xfrm>
            <a:off x="31375" y="2815425"/>
            <a:ext cx="8862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9"/>
          <p:cNvCxnSpPr>
            <a:stCxn id="120" idx="3"/>
          </p:cNvCxnSpPr>
          <p:nvPr/>
        </p:nvCxnSpPr>
        <p:spPr>
          <a:xfrm>
            <a:off x="5246350" y="4292600"/>
            <a:ext cx="548100" cy="66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19"/>
          <p:cNvSpPr/>
          <p:nvPr/>
        </p:nvSpPr>
        <p:spPr>
          <a:xfrm>
            <a:off x="5865950" y="3859925"/>
            <a:ext cx="133200" cy="878400"/>
          </a:xfrm>
          <a:prstGeom prst="leftBracket">
            <a:avLst>
              <a:gd fmla="val 8333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 rot="10800000">
            <a:off x="8151950" y="3859925"/>
            <a:ext cx="133200" cy="878400"/>
          </a:xfrm>
          <a:prstGeom prst="leftBracket">
            <a:avLst>
              <a:gd fmla="val 8333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6549475" y="4302263"/>
            <a:ext cx="227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 b="1" sz="22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7387675" y="4302263"/>
            <a:ext cx="227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 b="1" sz="22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587350" y="4044950"/>
            <a:ext cx="4659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&gt; </a:t>
            </a:r>
            <a:r>
              <a:rPr b="1" lang="en" sz="2000">
                <a:solidFill>
                  <a:srgbClr val="BE0712"/>
                </a:solidFill>
                <a:latin typeface="Roboto Mono"/>
                <a:ea typeface="Roboto Mono"/>
                <a:cs typeface="Roboto Mono"/>
                <a:sym typeface="Roboto Mono"/>
              </a:rPr>
              <a:t>['Okoro', 'Nathan', 'Mira']</a:t>
            </a:r>
            <a:endParaRPr b="1" sz="2000">
              <a:solidFill>
                <a:srgbClr val="BE071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2-Dimensional Lists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get a particular item in an inner list, we first index into the list to get the correct “row”, then index into that “row” to get the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 we want. </a:t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 rotWithShape="1">
          <a:blip r:embed="rId3">
            <a:alphaModFix/>
          </a:blip>
          <a:srcRect b="0" l="13675" r="12643" t="0"/>
          <a:stretch/>
        </p:blipFill>
        <p:spPr>
          <a:xfrm>
            <a:off x="5667263" y="1122800"/>
            <a:ext cx="2812776" cy="37075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graphicFrame>
        <p:nvGraphicFramePr>
          <p:cNvPr id="132" name="Google Shape;132;p20"/>
          <p:cNvGraphicFramePr/>
          <p:nvPr/>
        </p:nvGraphicFramePr>
        <p:xfrm>
          <a:off x="587350" y="17158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{EBF33591-6A11-4731-8314-64B7D2C7546F}</a:tableStyleId>
              </a:tblPr>
              <a:tblGrid>
                <a:gridCol w="4014250"/>
              </a:tblGrid>
              <a:tr h="1930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seating = [</a:t>
                      </a:r>
                      <a:endParaRPr sz="16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[</a:t>
                      </a:r>
                      <a:r>
                        <a:rPr lang="en" sz="16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'Anton'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" sz="16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'Jordan'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" sz="16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'Joy'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],</a:t>
                      </a:r>
                      <a:endParaRPr sz="16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[</a:t>
                      </a:r>
                      <a:r>
                        <a:rPr lang="en" sz="16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'Ibrahim'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" sz="16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'Sam'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" sz="16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'Pooja'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],</a:t>
                      </a:r>
                      <a:endParaRPr sz="16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[</a:t>
                      </a:r>
                      <a:r>
                        <a:rPr lang="en" sz="16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'Okoro'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" sz="16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'Nathan'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" sz="16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'Mira'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]</a:t>
                      </a:r>
                      <a:endParaRPr sz="16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]</a:t>
                      </a:r>
                      <a:endParaRPr sz="16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(seating[</a:t>
                      </a:r>
                      <a:r>
                        <a:rPr lang="en" sz="16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][</a:t>
                      </a:r>
                      <a:r>
                        <a:rPr lang="en" sz="16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])</a:t>
                      </a:r>
                      <a:endParaRPr sz="16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212121"/>
                    </a:solidFill>
                  </a:tcPr>
                </a:tc>
              </a:tr>
            </a:tbl>
          </a:graphicData>
        </a:graphic>
      </p:graphicFrame>
      <p:cxnSp>
        <p:nvCxnSpPr>
          <p:cNvPr id="133" name="Google Shape;133;p20"/>
          <p:cNvCxnSpPr/>
          <p:nvPr/>
        </p:nvCxnSpPr>
        <p:spPr>
          <a:xfrm>
            <a:off x="31375" y="2205825"/>
            <a:ext cx="8862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20"/>
          <p:cNvCxnSpPr/>
          <p:nvPr/>
        </p:nvCxnSpPr>
        <p:spPr>
          <a:xfrm rot="10800000">
            <a:off x="7451350" y="2511175"/>
            <a:ext cx="7929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20"/>
          <p:cNvSpPr txBox="1"/>
          <p:nvPr/>
        </p:nvSpPr>
        <p:spPr>
          <a:xfrm>
            <a:off x="587350" y="4044950"/>
            <a:ext cx="4659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&gt; </a:t>
            </a:r>
            <a:r>
              <a:rPr b="1" lang="en" sz="2000">
                <a:solidFill>
                  <a:srgbClr val="BE0712"/>
                </a:solidFill>
                <a:latin typeface="Roboto Mono"/>
                <a:ea typeface="Roboto Mono"/>
                <a:cs typeface="Roboto Mono"/>
                <a:sym typeface="Roboto Mono"/>
              </a:rPr>
              <a:t>Jordan</a:t>
            </a:r>
            <a:endParaRPr b="1" sz="2000">
              <a:solidFill>
                <a:srgbClr val="BE071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36" name="Google Shape;136;p20"/>
          <p:cNvCxnSpPr/>
          <p:nvPr/>
        </p:nvCxnSpPr>
        <p:spPr>
          <a:xfrm>
            <a:off x="7070350" y="1560475"/>
            <a:ext cx="0" cy="5697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20"/>
          <p:cNvCxnSpPr/>
          <p:nvPr/>
        </p:nvCxnSpPr>
        <p:spPr>
          <a:xfrm>
            <a:off x="2746375" y="1392525"/>
            <a:ext cx="0" cy="6609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2-Dimensional Lists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Indexing into a list is an </a:t>
            </a:r>
            <a:r>
              <a:rPr i="1" lang="en"/>
              <a:t>expression</a:t>
            </a:r>
            <a:r>
              <a:rPr lang="en"/>
              <a:t>. So the outer index is applied to the value that the inner index returns. </a:t>
            </a:r>
            <a:endParaRPr/>
          </a:p>
        </p:txBody>
      </p:sp>
      <p:graphicFrame>
        <p:nvGraphicFramePr>
          <p:cNvPr id="144" name="Google Shape;144;p21"/>
          <p:cNvGraphicFramePr/>
          <p:nvPr/>
        </p:nvGraphicFramePr>
        <p:xfrm>
          <a:off x="2698938" y="20426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{EBF33591-6A11-4731-8314-64B7D2C7546F}</a:tableStyleId>
              </a:tblPr>
              <a:tblGrid>
                <a:gridCol w="2918250"/>
              </a:tblGrid>
              <a:tr h="1181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seating[</a:t>
                      </a:r>
                      <a:r>
                        <a:rPr lang="en" sz="25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r>
                        <a:rPr lang="en" sz="25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][</a:t>
                      </a:r>
                      <a:r>
                        <a:rPr lang="en" sz="25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r>
                        <a:rPr lang="en" sz="25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]</a:t>
                      </a:r>
                      <a:endParaRPr sz="2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solidFill>
                      <a:srgbClr val="21212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2-Dimensional Lists</a:t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2"/>
          <p:cNvPicPr preferRelativeResize="0"/>
          <p:nvPr/>
        </p:nvPicPr>
        <p:blipFill rotWithShape="1">
          <a:blip r:embed="rId3">
            <a:alphaModFix/>
          </a:blip>
          <a:srcRect b="0" l="13675" r="12643" t="0"/>
          <a:stretch/>
        </p:blipFill>
        <p:spPr>
          <a:xfrm>
            <a:off x="4905263" y="1122800"/>
            <a:ext cx="2812776" cy="37075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graphicFrame>
        <p:nvGraphicFramePr>
          <p:cNvPr id="152" name="Google Shape;152;p22"/>
          <p:cNvGraphicFramePr/>
          <p:nvPr/>
        </p:nvGraphicFramePr>
        <p:xfrm>
          <a:off x="917563" y="23858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{EBF33591-6A11-4731-8314-64B7D2C7546F}</a:tableStyleId>
              </a:tblPr>
              <a:tblGrid>
                <a:gridCol w="2918250"/>
              </a:tblGrid>
              <a:tr h="1181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seating[</a:t>
                      </a:r>
                      <a:r>
                        <a:rPr lang="en" sz="25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r>
                        <a:rPr lang="en" sz="25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][</a:t>
                      </a:r>
                      <a:r>
                        <a:rPr lang="en" sz="25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r>
                        <a:rPr lang="en" sz="25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]</a:t>
                      </a:r>
                      <a:endParaRPr sz="2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solidFill>
                      <a:srgbClr val="212121"/>
                    </a:solidFill>
                  </a:tcPr>
                </a:tc>
              </a:tr>
            </a:tbl>
          </a:graphicData>
        </a:graphic>
      </p:graphicFrame>
      <p:sp>
        <p:nvSpPr>
          <p:cNvPr id="153" name="Google Shape;153;p22"/>
          <p:cNvSpPr/>
          <p:nvPr/>
        </p:nvSpPr>
        <p:spPr>
          <a:xfrm>
            <a:off x="4964100" y="2885900"/>
            <a:ext cx="1035300" cy="10116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2-Dimensional Lists</a:t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3"/>
          <p:cNvPicPr preferRelativeResize="0"/>
          <p:nvPr/>
        </p:nvPicPr>
        <p:blipFill rotWithShape="1">
          <a:blip r:embed="rId3">
            <a:alphaModFix/>
          </a:blip>
          <a:srcRect b="0" l="13675" r="12643" t="0"/>
          <a:stretch/>
        </p:blipFill>
        <p:spPr>
          <a:xfrm>
            <a:off x="4905263" y="1122800"/>
            <a:ext cx="2812776" cy="37075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graphicFrame>
        <p:nvGraphicFramePr>
          <p:cNvPr id="161" name="Google Shape;161;p23"/>
          <p:cNvGraphicFramePr/>
          <p:nvPr/>
        </p:nvGraphicFramePr>
        <p:xfrm>
          <a:off x="917563" y="23858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{EBF33591-6A11-4731-8314-64B7D2C7546F}</a:tableStyleId>
              </a:tblPr>
              <a:tblGrid>
                <a:gridCol w="2918250"/>
              </a:tblGrid>
              <a:tr h="1181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seating[</a:t>
                      </a:r>
                      <a:r>
                        <a:rPr lang="en" sz="25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r>
                        <a:rPr lang="en" sz="25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][</a:t>
                      </a:r>
                      <a:r>
                        <a:rPr lang="en" sz="25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r>
                        <a:rPr lang="en" sz="25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]</a:t>
                      </a:r>
                      <a:endParaRPr sz="2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solidFill>
                      <a:srgbClr val="212121"/>
                    </a:solidFill>
                  </a:tcPr>
                </a:tc>
              </a:tr>
            </a:tbl>
          </a:graphicData>
        </a:graphic>
      </p:graphicFrame>
      <p:sp>
        <p:nvSpPr>
          <p:cNvPr id="162" name="Google Shape;162;p23"/>
          <p:cNvSpPr/>
          <p:nvPr/>
        </p:nvSpPr>
        <p:spPr>
          <a:xfrm>
            <a:off x="5802300" y="3724100"/>
            <a:ext cx="1035300" cy="10116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2-Dimensional Lists</a:t>
            </a:r>
            <a:endParaRPr/>
          </a:p>
        </p:txBody>
      </p:sp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 rotWithShape="1">
          <a:blip r:embed="rId3">
            <a:alphaModFix/>
          </a:blip>
          <a:srcRect b="0" l="13675" r="12643" t="0"/>
          <a:stretch/>
        </p:blipFill>
        <p:spPr>
          <a:xfrm>
            <a:off x="4905263" y="1122800"/>
            <a:ext cx="2812776" cy="37075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graphicFrame>
        <p:nvGraphicFramePr>
          <p:cNvPr id="170" name="Google Shape;170;p24"/>
          <p:cNvGraphicFramePr/>
          <p:nvPr/>
        </p:nvGraphicFramePr>
        <p:xfrm>
          <a:off x="917563" y="23858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{EBF33591-6A11-4731-8314-64B7D2C7546F}</a:tableStyleId>
              </a:tblPr>
              <a:tblGrid>
                <a:gridCol w="2918250"/>
              </a:tblGrid>
              <a:tr h="1181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seating[</a:t>
                      </a:r>
                      <a:r>
                        <a:rPr lang="en" sz="25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r>
                        <a:rPr lang="en" sz="25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][</a:t>
                      </a:r>
                      <a:r>
                        <a:rPr lang="en" sz="25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r>
                        <a:rPr lang="en" sz="25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]</a:t>
                      </a:r>
                      <a:endParaRPr sz="2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solidFill>
                      <a:srgbClr val="212121"/>
                    </a:solidFill>
                  </a:tcPr>
                </a:tc>
              </a:tr>
            </a:tbl>
          </a:graphicData>
        </a:graphic>
      </p:graphicFrame>
      <p:sp>
        <p:nvSpPr>
          <p:cNvPr id="171" name="Google Shape;171;p24"/>
          <p:cNvSpPr/>
          <p:nvPr/>
        </p:nvSpPr>
        <p:spPr>
          <a:xfrm>
            <a:off x="6640500" y="3724100"/>
            <a:ext cx="1035300" cy="10116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525150" y="2082650"/>
            <a:ext cx="8093700" cy="9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Loops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List Iterating</a:t>
            </a:r>
            <a:endParaRPr/>
          </a:p>
        </p:txBody>
      </p:sp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if we want iterate over all of the seats?</a:t>
            </a:r>
            <a:endParaRPr/>
          </a:p>
        </p:txBody>
      </p:sp>
      <p:pic>
        <p:nvPicPr>
          <p:cNvPr id="183" name="Google Shape;183;p26"/>
          <p:cNvPicPr preferRelativeResize="0"/>
          <p:nvPr/>
        </p:nvPicPr>
        <p:blipFill rotWithShape="1">
          <a:blip r:embed="rId3">
            <a:alphaModFix/>
          </a:blip>
          <a:srcRect b="0" l="13675" r="12643" t="0"/>
          <a:stretch/>
        </p:blipFill>
        <p:spPr>
          <a:xfrm>
            <a:off x="4905263" y="1122800"/>
            <a:ext cx="2812776" cy="37075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graphicFrame>
        <p:nvGraphicFramePr>
          <p:cNvPr id="184" name="Google Shape;184;p26"/>
          <p:cNvGraphicFramePr/>
          <p:nvPr/>
        </p:nvGraphicFramePr>
        <p:xfrm>
          <a:off x="587350" y="12586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{EBF33591-6A11-4731-8314-64B7D2C7546F}</a:tableStyleId>
              </a:tblPr>
              <a:tblGrid>
                <a:gridCol w="4014250"/>
              </a:tblGrid>
              <a:tr h="1930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seating = [</a:t>
                      </a:r>
                      <a:endParaRPr sz="16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[</a:t>
                      </a:r>
                      <a:r>
                        <a:rPr lang="en" sz="16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'Anton'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" sz="16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'Jordan'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" sz="16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'Joy'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],</a:t>
                      </a:r>
                      <a:endParaRPr sz="16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[</a:t>
                      </a:r>
                      <a:r>
                        <a:rPr lang="en" sz="16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'Ibrahim'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" sz="16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'Sam'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" sz="16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'Pooja'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],</a:t>
                      </a:r>
                      <a:endParaRPr sz="16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[</a:t>
                      </a:r>
                      <a:r>
                        <a:rPr lang="en" sz="16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'Okoro'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" sz="16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'Nathan'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" sz="16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'Mira'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]</a:t>
                      </a:r>
                      <a:endParaRPr sz="16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]</a:t>
                      </a:r>
                      <a:endParaRPr sz="16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????</a:t>
                      </a:r>
                      <a:endParaRPr sz="16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212121"/>
                    </a:solidFill>
                  </a:tcPr>
                </a:tc>
              </a:tr>
            </a:tbl>
          </a:graphicData>
        </a:graphic>
      </p:graphicFrame>
      <p:sp>
        <p:nvSpPr>
          <p:cNvPr id="185" name="Google Shape;185;p26"/>
          <p:cNvSpPr txBox="1"/>
          <p:nvPr/>
        </p:nvSpPr>
        <p:spPr>
          <a:xfrm>
            <a:off x="1693925" y="3278025"/>
            <a:ext cx="20940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&gt; Anton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&gt; Jordan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&gt; Joy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&gt; Ibrahim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&gt; Sam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&gt; Pooja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&gt; Okoro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&gt; Nathan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&gt; Mira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For Loops</a:t>
            </a:r>
            <a:endParaRPr/>
          </a:p>
        </p:txBody>
      </p:sp>
      <p:sp>
        <p:nvSpPr>
          <p:cNvPr id="191" name="Google Shape;191;p27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u="sng"/>
              <a:t>For each</a:t>
            </a:r>
            <a:r>
              <a:rPr lang="en"/>
              <a:t> row,  we will </a:t>
            </a:r>
            <a:r>
              <a:rPr i="1" lang="en" u="sng"/>
              <a:t>for each name in that row</a:t>
            </a:r>
            <a:r>
              <a:rPr lang="en"/>
              <a:t> print it to the screen.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For Loops</a:t>
            </a:r>
            <a:endParaRPr/>
          </a:p>
        </p:txBody>
      </p:sp>
      <p:sp>
        <p:nvSpPr>
          <p:cNvPr id="197" name="Google Shape;197;p28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u="sng"/>
              <a:t>For each</a:t>
            </a:r>
            <a:r>
              <a:rPr lang="en"/>
              <a:t> row,  we will </a:t>
            </a:r>
            <a:r>
              <a:rPr i="1" lang="en" u="sng"/>
              <a:t>for each name in that row</a:t>
            </a:r>
            <a:r>
              <a:rPr lang="en"/>
              <a:t> print it to the screen. </a:t>
            </a:r>
            <a:endParaRPr/>
          </a:p>
        </p:txBody>
      </p:sp>
      <p:graphicFrame>
        <p:nvGraphicFramePr>
          <p:cNvPr id="198" name="Google Shape;198;p28"/>
          <p:cNvGraphicFramePr/>
          <p:nvPr/>
        </p:nvGraphicFramePr>
        <p:xfrm>
          <a:off x="563825" y="19095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{EBF33591-6A11-4731-8314-64B7D2C7546F}</a:tableStyleId>
              </a:tblPr>
              <a:tblGrid>
                <a:gridCol w="4014250"/>
              </a:tblGrid>
              <a:tr h="1651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???</a:t>
                      </a:r>
                      <a:endParaRPr sz="1650">
                        <a:solidFill>
                          <a:srgbClr val="F0629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21212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525150" y="2082650"/>
            <a:ext cx="8093700" cy="9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Lists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For Loops</a:t>
            </a:r>
            <a:endParaRPr/>
          </a:p>
        </p:txBody>
      </p:sp>
      <p:sp>
        <p:nvSpPr>
          <p:cNvPr id="204" name="Google Shape;204;p29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u="sng"/>
              <a:t>For each</a:t>
            </a:r>
            <a:r>
              <a:rPr lang="en"/>
              <a:t> row,  we will </a:t>
            </a:r>
            <a:r>
              <a:rPr i="1" lang="en" u="sng"/>
              <a:t>for each name in that row</a:t>
            </a:r>
            <a:r>
              <a:rPr lang="en"/>
              <a:t> print it to the screen. </a:t>
            </a:r>
            <a:endParaRPr/>
          </a:p>
        </p:txBody>
      </p:sp>
      <p:graphicFrame>
        <p:nvGraphicFramePr>
          <p:cNvPr id="205" name="Google Shape;205;p29"/>
          <p:cNvGraphicFramePr/>
          <p:nvPr/>
        </p:nvGraphicFramePr>
        <p:xfrm>
          <a:off x="563825" y="19095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{EBF33591-6A11-4731-8314-64B7D2C7546F}</a:tableStyleId>
              </a:tblPr>
              <a:tblGrid>
                <a:gridCol w="4014250"/>
              </a:tblGrid>
              <a:tr h="1651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F0629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# For each row index</a:t>
                      </a:r>
                      <a:endParaRPr sz="16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row </a:t>
                      </a:r>
                      <a:r>
                        <a:rPr lang="en" sz="16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en" sz="1650">
                          <a:solidFill>
                            <a:srgbClr val="CE93D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range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</a:t>
                      </a:r>
                      <a:r>
                        <a:rPr lang="en" sz="16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):</a:t>
                      </a:r>
                      <a:endParaRPr sz="16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</a:t>
                      </a:r>
                      <a:r>
                        <a:rPr lang="en" sz="1650">
                          <a:solidFill>
                            <a:srgbClr val="F0629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# For this particular row,</a:t>
                      </a:r>
                      <a:endParaRPr sz="1650">
                        <a:solidFill>
                          <a:srgbClr val="F0629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</a:t>
                      </a:r>
                      <a:r>
                        <a:rPr lang="en" sz="1650">
                          <a:solidFill>
                            <a:srgbClr val="F0629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# print each entry</a:t>
                      </a:r>
                      <a:endParaRPr sz="1650">
                        <a:solidFill>
                          <a:srgbClr val="F0629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F0629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???</a:t>
                      </a:r>
                      <a:endParaRPr sz="1650">
                        <a:solidFill>
                          <a:srgbClr val="F0629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21212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For Loops</a:t>
            </a:r>
            <a:endParaRPr/>
          </a:p>
        </p:txBody>
      </p:sp>
      <p:sp>
        <p:nvSpPr>
          <p:cNvPr id="211" name="Google Shape;211;p30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u="sng"/>
              <a:t>For each</a:t>
            </a:r>
            <a:r>
              <a:rPr lang="en"/>
              <a:t> row,  we will </a:t>
            </a:r>
            <a:r>
              <a:rPr i="1" lang="en" u="sng"/>
              <a:t>for each name in that row</a:t>
            </a:r>
            <a:r>
              <a:rPr lang="en"/>
              <a:t> print it to the screen. </a:t>
            </a:r>
            <a:endParaRPr/>
          </a:p>
        </p:txBody>
      </p:sp>
      <p:graphicFrame>
        <p:nvGraphicFramePr>
          <p:cNvPr id="212" name="Google Shape;212;p30"/>
          <p:cNvGraphicFramePr/>
          <p:nvPr/>
        </p:nvGraphicFramePr>
        <p:xfrm>
          <a:off x="563825" y="19095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{EBF33591-6A11-4731-8314-64B7D2C7546F}</a:tableStyleId>
              </a:tblPr>
              <a:tblGrid>
                <a:gridCol w="4014250"/>
              </a:tblGrid>
              <a:tr h="1651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F0629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# For each row index</a:t>
                      </a:r>
                      <a:endParaRPr sz="16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row </a:t>
                      </a:r>
                      <a:r>
                        <a:rPr lang="en" sz="16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en" sz="1650">
                          <a:solidFill>
                            <a:srgbClr val="CE93D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range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</a:t>
                      </a:r>
                      <a:r>
                        <a:rPr lang="en" sz="16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):</a:t>
                      </a:r>
                      <a:endParaRPr sz="16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</a:t>
                      </a:r>
                      <a:r>
                        <a:rPr lang="en" sz="1650">
                          <a:solidFill>
                            <a:srgbClr val="F0629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# For each column index</a:t>
                      </a:r>
                      <a:endParaRPr sz="16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</a:t>
                      </a:r>
                      <a:r>
                        <a:rPr lang="en" sz="16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col </a:t>
                      </a:r>
                      <a:r>
                        <a:rPr lang="en" sz="16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en" sz="1650">
                          <a:solidFill>
                            <a:srgbClr val="CE93D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range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</a:t>
                      </a:r>
                      <a:r>
                        <a:rPr lang="en" sz="16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):</a:t>
                      </a:r>
                      <a:endParaRPr sz="16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</a:t>
                      </a:r>
                      <a:r>
                        <a:rPr lang="en" sz="16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(seats[row][col])</a:t>
                      </a:r>
                      <a:endParaRPr sz="16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212121"/>
                    </a:solidFill>
                  </a:tcPr>
                </a:tc>
              </a:tr>
            </a:tbl>
          </a:graphicData>
        </a:graphic>
      </p:graphicFrame>
      <p:sp>
        <p:nvSpPr>
          <p:cNvPr id="213" name="Google Shape;213;p30"/>
          <p:cNvSpPr txBox="1"/>
          <p:nvPr/>
        </p:nvSpPr>
        <p:spPr>
          <a:xfrm>
            <a:off x="5567950" y="2195825"/>
            <a:ext cx="3074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See it in action on PythonTutor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List Iterating</a:t>
            </a:r>
            <a:endParaRPr/>
          </a:p>
        </p:txBody>
      </p:sp>
      <p:sp>
        <p:nvSpPr>
          <p:cNvPr id="219" name="Google Shape;219;p31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i="1" lang="en"/>
              <a:t>other</a:t>
            </a:r>
            <a:r>
              <a:rPr lang="en"/>
              <a:t> way to see this…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is how we get all of the names:</a:t>
            </a:r>
            <a:endParaRPr/>
          </a:p>
        </p:txBody>
      </p:sp>
      <p:pic>
        <p:nvPicPr>
          <p:cNvPr id="220" name="Google Shape;220;p31"/>
          <p:cNvPicPr preferRelativeResize="0"/>
          <p:nvPr/>
        </p:nvPicPr>
        <p:blipFill rotWithShape="1">
          <a:blip r:embed="rId3">
            <a:alphaModFix/>
          </a:blip>
          <a:srcRect b="0" l="13675" r="12643" t="0"/>
          <a:stretch/>
        </p:blipFill>
        <p:spPr>
          <a:xfrm>
            <a:off x="4905263" y="1122800"/>
            <a:ext cx="2812776" cy="37075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21" name="Google Shape;221;p31"/>
          <p:cNvSpPr txBox="1"/>
          <p:nvPr/>
        </p:nvSpPr>
        <p:spPr>
          <a:xfrm>
            <a:off x="517575" y="1922525"/>
            <a:ext cx="17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seating[0][0]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1"/>
          <p:cNvSpPr txBox="1"/>
          <p:nvPr/>
        </p:nvSpPr>
        <p:spPr>
          <a:xfrm>
            <a:off x="517575" y="2151125"/>
            <a:ext cx="17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seating[0][1]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1"/>
          <p:cNvSpPr txBox="1"/>
          <p:nvPr/>
        </p:nvSpPr>
        <p:spPr>
          <a:xfrm>
            <a:off x="517575" y="2379725"/>
            <a:ext cx="17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seating[0][2]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1"/>
          <p:cNvSpPr txBox="1"/>
          <p:nvPr/>
        </p:nvSpPr>
        <p:spPr>
          <a:xfrm>
            <a:off x="517575" y="2608325"/>
            <a:ext cx="17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seating[1][0]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1"/>
          <p:cNvSpPr txBox="1"/>
          <p:nvPr/>
        </p:nvSpPr>
        <p:spPr>
          <a:xfrm>
            <a:off x="517575" y="3065525"/>
            <a:ext cx="17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seating[1][2]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1"/>
          <p:cNvSpPr txBox="1"/>
          <p:nvPr/>
        </p:nvSpPr>
        <p:spPr>
          <a:xfrm>
            <a:off x="517575" y="2836925"/>
            <a:ext cx="17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seating[1][1]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1"/>
          <p:cNvSpPr txBox="1"/>
          <p:nvPr/>
        </p:nvSpPr>
        <p:spPr>
          <a:xfrm>
            <a:off x="517575" y="3294125"/>
            <a:ext cx="17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seating[2][0]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31"/>
          <p:cNvSpPr txBox="1"/>
          <p:nvPr/>
        </p:nvSpPr>
        <p:spPr>
          <a:xfrm>
            <a:off x="517575" y="3751325"/>
            <a:ext cx="17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seating[2][2]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31"/>
          <p:cNvSpPr txBox="1"/>
          <p:nvPr/>
        </p:nvSpPr>
        <p:spPr>
          <a:xfrm>
            <a:off x="517575" y="3522725"/>
            <a:ext cx="17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seating[2][1]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List Iterating</a:t>
            </a:r>
            <a:endParaRPr/>
          </a:p>
        </p:txBody>
      </p:sp>
      <p:sp>
        <p:nvSpPr>
          <p:cNvPr id="235" name="Google Shape;235;p32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Notice the pattern. Repeating [0,1,2] outside</a:t>
            </a:r>
            <a:endParaRPr/>
          </a:p>
        </p:txBody>
      </p:sp>
      <p:pic>
        <p:nvPicPr>
          <p:cNvPr id="236" name="Google Shape;236;p32"/>
          <p:cNvPicPr preferRelativeResize="0"/>
          <p:nvPr/>
        </p:nvPicPr>
        <p:blipFill rotWithShape="1">
          <a:blip r:embed="rId3">
            <a:alphaModFix/>
          </a:blip>
          <a:srcRect b="0" l="13675" r="12643" t="0"/>
          <a:stretch/>
        </p:blipFill>
        <p:spPr>
          <a:xfrm>
            <a:off x="4905263" y="1122800"/>
            <a:ext cx="2812776" cy="37075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37" name="Google Shape;237;p32"/>
          <p:cNvSpPr txBox="1"/>
          <p:nvPr/>
        </p:nvSpPr>
        <p:spPr>
          <a:xfrm>
            <a:off x="517575" y="1922525"/>
            <a:ext cx="17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seating[0][0]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32"/>
          <p:cNvSpPr txBox="1"/>
          <p:nvPr/>
        </p:nvSpPr>
        <p:spPr>
          <a:xfrm>
            <a:off x="517575" y="2151125"/>
            <a:ext cx="17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seating[0][1]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2"/>
          <p:cNvSpPr txBox="1"/>
          <p:nvPr/>
        </p:nvSpPr>
        <p:spPr>
          <a:xfrm>
            <a:off x="517575" y="2379725"/>
            <a:ext cx="17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seating[0][2]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32"/>
          <p:cNvSpPr txBox="1"/>
          <p:nvPr/>
        </p:nvSpPr>
        <p:spPr>
          <a:xfrm>
            <a:off x="517575" y="2608325"/>
            <a:ext cx="17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seating[1][0]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32"/>
          <p:cNvSpPr txBox="1"/>
          <p:nvPr/>
        </p:nvSpPr>
        <p:spPr>
          <a:xfrm>
            <a:off x="517575" y="3065525"/>
            <a:ext cx="17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seating[1][2]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2"/>
          <p:cNvSpPr txBox="1"/>
          <p:nvPr/>
        </p:nvSpPr>
        <p:spPr>
          <a:xfrm>
            <a:off x="517575" y="2836925"/>
            <a:ext cx="17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seating[1][1]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2"/>
          <p:cNvSpPr txBox="1"/>
          <p:nvPr/>
        </p:nvSpPr>
        <p:spPr>
          <a:xfrm>
            <a:off x="517575" y="3294125"/>
            <a:ext cx="17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seating[2][0]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32"/>
          <p:cNvSpPr txBox="1"/>
          <p:nvPr/>
        </p:nvSpPr>
        <p:spPr>
          <a:xfrm>
            <a:off x="517575" y="3751325"/>
            <a:ext cx="17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seating[2][2]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2"/>
          <p:cNvSpPr txBox="1"/>
          <p:nvPr/>
        </p:nvSpPr>
        <p:spPr>
          <a:xfrm>
            <a:off x="517575" y="3522725"/>
            <a:ext cx="17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seating[2][1]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32"/>
          <p:cNvSpPr/>
          <p:nvPr/>
        </p:nvSpPr>
        <p:spPr>
          <a:xfrm>
            <a:off x="1309650" y="2007600"/>
            <a:ext cx="274500" cy="698100"/>
          </a:xfrm>
          <a:prstGeom prst="rect">
            <a:avLst/>
          </a:prstGeom>
          <a:noFill/>
          <a:ln cap="flat" cmpd="sng" w="28575">
            <a:solidFill>
              <a:srgbClr val="BE07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2"/>
          <p:cNvSpPr/>
          <p:nvPr/>
        </p:nvSpPr>
        <p:spPr>
          <a:xfrm>
            <a:off x="1309650" y="2693400"/>
            <a:ext cx="274500" cy="698100"/>
          </a:xfrm>
          <a:prstGeom prst="rect">
            <a:avLst/>
          </a:prstGeom>
          <a:noFill/>
          <a:ln cap="flat" cmpd="sng" w="28575">
            <a:solidFill>
              <a:srgbClr val="BE07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2"/>
          <p:cNvSpPr/>
          <p:nvPr/>
        </p:nvSpPr>
        <p:spPr>
          <a:xfrm>
            <a:off x="1309650" y="3379200"/>
            <a:ext cx="274500" cy="698100"/>
          </a:xfrm>
          <a:prstGeom prst="rect">
            <a:avLst/>
          </a:prstGeom>
          <a:noFill/>
          <a:ln cap="flat" cmpd="sng" w="28575">
            <a:solidFill>
              <a:srgbClr val="BE07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List Iterating</a:t>
            </a:r>
            <a:endParaRPr/>
          </a:p>
        </p:txBody>
      </p:sp>
      <p:sp>
        <p:nvSpPr>
          <p:cNvPr id="254" name="Google Shape;254;p3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Notice the pattern. Each repeated [0,1,2] is matched up with one digit (the row)</a:t>
            </a:r>
            <a:endParaRPr/>
          </a:p>
        </p:txBody>
      </p:sp>
      <p:pic>
        <p:nvPicPr>
          <p:cNvPr id="255" name="Google Shape;255;p33"/>
          <p:cNvPicPr preferRelativeResize="0"/>
          <p:nvPr/>
        </p:nvPicPr>
        <p:blipFill rotWithShape="1">
          <a:blip r:embed="rId3">
            <a:alphaModFix/>
          </a:blip>
          <a:srcRect b="0" l="13675" r="12643" t="0"/>
          <a:stretch/>
        </p:blipFill>
        <p:spPr>
          <a:xfrm>
            <a:off x="4905263" y="1122800"/>
            <a:ext cx="2812776" cy="37075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56" name="Google Shape;256;p33"/>
          <p:cNvSpPr txBox="1"/>
          <p:nvPr/>
        </p:nvSpPr>
        <p:spPr>
          <a:xfrm>
            <a:off x="517575" y="1922525"/>
            <a:ext cx="17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seating[0][0]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33"/>
          <p:cNvSpPr txBox="1"/>
          <p:nvPr/>
        </p:nvSpPr>
        <p:spPr>
          <a:xfrm>
            <a:off x="517575" y="2151125"/>
            <a:ext cx="17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seating[0][1]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3"/>
          <p:cNvSpPr txBox="1"/>
          <p:nvPr/>
        </p:nvSpPr>
        <p:spPr>
          <a:xfrm>
            <a:off x="517575" y="2379725"/>
            <a:ext cx="17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seating[0][2]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33"/>
          <p:cNvSpPr txBox="1"/>
          <p:nvPr/>
        </p:nvSpPr>
        <p:spPr>
          <a:xfrm>
            <a:off x="517575" y="2608325"/>
            <a:ext cx="17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seating[1][0]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33"/>
          <p:cNvSpPr txBox="1"/>
          <p:nvPr/>
        </p:nvSpPr>
        <p:spPr>
          <a:xfrm>
            <a:off x="517575" y="3065525"/>
            <a:ext cx="17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seating[1][2]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33"/>
          <p:cNvSpPr txBox="1"/>
          <p:nvPr/>
        </p:nvSpPr>
        <p:spPr>
          <a:xfrm>
            <a:off x="517575" y="2836925"/>
            <a:ext cx="17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seating[1][1]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3"/>
          <p:cNvSpPr txBox="1"/>
          <p:nvPr/>
        </p:nvSpPr>
        <p:spPr>
          <a:xfrm>
            <a:off x="517575" y="3294125"/>
            <a:ext cx="17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seating[2][0]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3"/>
          <p:cNvSpPr txBox="1"/>
          <p:nvPr/>
        </p:nvSpPr>
        <p:spPr>
          <a:xfrm>
            <a:off x="517575" y="3751325"/>
            <a:ext cx="17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seating[2][2]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3"/>
          <p:cNvSpPr txBox="1"/>
          <p:nvPr/>
        </p:nvSpPr>
        <p:spPr>
          <a:xfrm>
            <a:off x="517575" y="3522725"/>
            <a:ext cx="17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seating[2][1]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33"/>
          <p:cNvSpPr/>
          <p:nvPr/>
        </p:nvSpPr>
        <p:spPr>
          <a:xfrm>
            <a:off x="1081050" y="2007600"/>
            <a:ext cx="274500" cy="698100"/>
          </a:xfrm>
          <a:prstGeom prst="rect">
            <a:avLst/>
          </a:prstGeom>
          <a:noFill/>
          <a:ln cap="flat" cmpd="sng" w="28575">
            <a:solidFill>
              <a:srgbClr val="BE07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3"/>
          <p:cNvSpPr/>
          <p:nvPr/>
        </p:nvSpPr>
        <p:spPr>
          <a:xfrm>
            <a:off x="1081050" y="2693400"/>
            <a:ext cx="274500" cy="698100"/>
          </a:xfrm>
          <a:prstGeom prst="rect">
            <a:avLst/>
          </a:prstGeom>
          <a:noFill/>
          <a:ln cap="flat" cmpd="sng" w="28575">
            <a:solidFill>
              <a:srgbClr val="BE07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3"/>
          <p:cNvSpPr/>
          <p:nvPr/>
        </p:nvSpPr>
        <p:spPr>
          <a:xfrm>
            <a:off x="1081050" y="3379200"/>
            <a:ext cx="274500" cy="698100"/>
          </a:xfrm>
          <a:prstGeom prst="rect">
            <a:avLst/>
          </a:prstGeom>
          <a:noFill/>
          <a:ln cap="flat" cmpd="sng" w="28575">
            <a:solidFill>
              <a:srgbClr val="BE07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List Iterating</a:t>
            </a:r>
            <a:endParaRPr/>
          </a:p>
        </p:txBody>
      </p:sp>
      <p:sp>
        <p:nvSpPr>
          <p:cNvPr id="273" name="Google Shape;273;p34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Notice the pattern. Each repeated [0,1,2] is matched up with one digit (the row)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is the code that would generate all of these pairs of numbers together.</a:t>
            </a:r>
            <a:endParaRPr/>
          </a:p>
        </p:txBody>
      </p:sp>
      <p:sp>
        <p:nvSpPr>
          <p:cNvPr id="274" name="Google Shape;274;p34"/>
          <p:cNvSpPr txBox="1"/>
          <p:nvPr/>
        </p:nvSpPr>
        <p:spPr>
          <a:xfrm>
            <a:off x="517575" y="1922525"/>
            <a:ext cx="17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seating[0][0]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34"/>
          <p:cNvSpPr txBox="1"/>
          <p:nvPr/>
        </p:nvSpPr>
        <p:spPr>
          <a:xfrm>
            <a:off x="517575" y="2151125"/>
            <a:ext cx="17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seating[0][1]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34"/>
          <p:cNvSpPr txBox="1"/>
          <p:nvPr/>
        </p:nvSpPr>
        <p:spPr>
          <a:xfrm>
            <a:off x="517575" y="2379725"/>
            <a:ext cx="17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seating[0][2]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4"/>
          <p:cNvSpPr txBox="1"/>
          <p:nvPr/>
        </p:nvSpPr>
        <p:spPr>
          <a:xfrm>
            <a:off x="517575" y="2608325"/>
            <a:ext cx="17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seating[1][0]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4"/>
          <p:cNvSpPr txBox="1"/>
          <p:nvPr/>
        </p:nvSpPr>
        <p:spPr>
          <a:xfrm>
            <a:off x="517575" y="3065525"/>
            <a:ext cx="17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seating[1][2]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34"/>
          <p:cNvSpPr txBox="1"/>
          <p:nvPr/>
        </p:nvSpPr>
        <p:spPr>
          <a:xfrm>
            <a:off x="517575" y="2836925"/>
            <a:ext cx="17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seating[1][1]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34"/>
          <p:cNvSpPr txBox="1"/>
          <p:nvPr/>
        </p:nvSpPr>
        <p:spPr>
          <a:xfrm>
            <a:off x="517575" y="3294125"/>
            <a:ext cx="17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seating[2][0]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34"/>
          <p:cNvSpPr txBox="1"/>
          <p:nvPr/>
        </p:nvSpPr>
        <p:spPr>
          <a:xfrm>
            <a:off x="517575" y="3751325"/>
            <a:ext cx="17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seating[2][2]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4"/>
          <p:cNvSpPr txBox="1"/>
          <p:nvPr/>
        </p:nvSpPr>
        <p:spPr>
          <a:xfrm>
            <a:off x="517575" y="3522725"/>
            <a:ext cx="17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seating[2][1]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34"/>
          <p:cNvSpPr/>
          <p:nvPr/>
        </p:nvSpPr>
        <p:spPr>
          <a:xfrm>
            <a:off x="1117850" y="1996750"/>
            <a:ext cx="434700" cy="698100"/>
          </a:xfrm>
          <a:prstGeom prst="rect">
            <a:avLst/>
          </a:prstGeom>
          <a:noFill/>
          <a:ln cap="flat" cmpd="sng" w="28575">
            <a:solidFill>
              <a:srgbClr val="BE07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84" name="Google Shape;284;p34"/>
          <p:cNvGraphicFramePr/>
          <p:nvPr/>
        </p:nvGraphicFramePr>
        <p:xfrm>
          <a:off x="3559150" y="21511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{EBF33591-6A11-4731-8314-64B7D2C7546F}</a:tableStyleId>
              </a:tblPr>
              <a:tblGrid>
                <a:gridCol w="4014250"/>
              </a:tblGrid>
              <a:tr h="1651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F0629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# For each row index</a:t>
                      </a:r>
                      <a:endParaRPr sz="16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row </a:t>
                      </a:r>
                      <a:r>
                        <a:rPr lang="en" sz="16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en" sz="1650">
                          <a:solidFill>
                            <a:srgbClr val="CE93D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range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</a:t>
                      </a:r>
                      <a:r>
                        <a:rPr lang="en" sz="16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):</a:t>
                      </a:r>
                      <a:endParaRPr sz="16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</a:t>
                      </a:r>
                      <a:r>
                        <a:rPr lang="en" sz="1650">
                          <a:solidFill>
                            <a:srgbClr val="F0629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# For each column index</a:t>
                      </a:r>
                      <a:endParaRPr sz="16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</a:t>
                      </a:r>
                      <a:r>
                        <a:rPr lang="en" sz="16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col </a:t>
                      </a:r>
                      <a:r>
                        <a:rPr lang="en" sz="16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en" sz="1650">
                          <a:solidFill>
                            <a:srgbClr val="CE93D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range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</a:t>
                      </a:r>
                      <a:r>
                        <a:rPr lang="en" sz="16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):</a:t>
                      </a:r>
                      <a:endParaRPr sz="16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</a:t>
                      </a:r>
                      <a:r>
                        <a:rPr lang="en" sz="16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(row, col)</a:t>
                      </a:r>
                      <a:endParaRPr sz="16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212121"/>
                    </a:solidFill>
                  </a:tcPr>
                </a:tc>
              </a:tr>
            </a:tbl>
          </a:graphicData>
        </a:graphic>
      </p:graphicFrame>
      <p:sp>
        <p:nvSpPr>
          <p:cNvPr id="285" name="Google Shape;285;p34"/>
          <p:cNvSpPr/>
          <p:nvPr/>
        </p:nvSpPr>
        <p:spPr>
          <a:xfrm>
            <a:off x="1117850" y="2682550"/>
            <a:ext cx="434700" cy="698100"/>
          </a:xfrm>
          <a:prstGeom prst="rect">
            <a:avLst/>
          </a:prstGeom>
          <a:noFill/>
          <a:ln cap="flat" cmpd="sng" w="28575">
            <a:solidFill>
              <a:srgbClr val="BE07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4"/>
          <p:cNvSpPr/>
          <p:nvPr/>
        </p:nvSpPr>
        <p:spPr>
          <a:xfrm>
            <a:off x="1117850" y="3368350"/>
            <a:ext cx="434700" cy="698100"/>
          </a:xfrm>
          <a:prstGeom prst="rect">
            <a:avLst/>
          </a:prstGeom>
          <a:noFill/>
          <a:ln cap="flat" cmpd="sng" w="28575">
            <a:solidFill>
              <a:srgbClr val="BE07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/>
          <p:cNvSpPr txBox="1"/>
          <p:nvPr>
            <p:ph type="title"/>
          </p:nvPr>
        </p:nvSpPr>
        <p:spPr>
          <a:xfrm>
            <a:off x="525150" y="2082650"/>
            <a:ext cx="8093700" cy="9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 &amp; </a:t>
            </a:r>
            <a:r>
              <a:rPr lang="en"/>
              <a:t>Imports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 and Imports</a:t>
            </a:r>
            <a:endParaRPr/>
          </a:p>
        </p:txBody>
      </p:sp>
      <p:sp>
        <p:nvSpPr>
          <p:cNvPr id="297" name="Google Shape;297;p36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Just like we use </a:t>
            </a:r>
            <a:r>
              <a:rPr i="1" lang="en"/>
              <a:t>functions</a:t>
            </a:r>
            <a:r>
              <a:rPr lang="en"/>
              <a:t> to organize our code, we can use </a:t>
            </a:r>
            <a:r>
              <a:rPr b="1" lang="en"/>
              <a:t>modules</a:t>
            </a:r>
            <a:r>
              <a:rPr lang="en"/>
              <a:t> to organize larger codebases and import code that others have written.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YouTube is not written all in one big file called youtube.py. Different functionality is split across different </a:t>
            </a:r>
            <a:r>
              <a:rPr i="1" lang="en"/>
              <a:t>modules</a:t>
            </a:r>
            <a:r>
              <a:rPr lang="en"/>
              <a:t>, which different people own.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 and Imports</a:t>
            </a:r>
            <a:endParaRPr/>
          </a:p>
        </p:txBody>
      </p:sp>
      <p:sp>
        <p:nvSpPr>
          <p:cNvPr id="303" name="Google Shape;303;p37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module</a:t>
            </a:r>
            <a:r>
              <a:rPr lang="en"/>
              <a:t>: a file containing Python definitions and statements, written and shared by another programmer.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import statement</a:t>
            </a:r>
            <a:r>
              <a:rPr lang="en"/>
              <a:t>: loads module into program to make its functions available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 and Imports</a:t>
            </a:r>
            <a:endParaRPr/>
          </a:p>
        </p:txBody>
      </p:sp>
      <p:sp>
        <p:nvSpPr>
          <p:cNvPr id="309" name="Google Shape;309;p38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“module” is just a </a:t>
            </a:r>
            <a:r>
              <a:rPr b="1" lang="en"/>
              <a:t>Python file containing definitions and statements</a:t>
            </a:r>
            <a:r>
              <a:rPr lang="en"/>
              <a:t>. You can make your own!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it’s in the same folder (file.py), import it with `</a:t>
            </a:r>
            <a:r>
              <a:rPr b="1" lang="en"/>
              <a:t>import file</a:t>
            </a:r>
            <a:r>
              <a:rPr lang="en"/>
              <a:t>`, then use functions with `file.function_name()`</a:t>
            </a:r>
            <a:endParaRPr/>
          </a:p>
        </p:txBody>
      </p:sp>
      <p:sp>
        <p:nvSpPr>
          <p:cNvPr id="310" name="Google Shape;310;p38"/>
          <p:cNvSpPr/>
          <p:nvPr/>
        </p:nvSpPr>
        <p:spPr>
          <a:xfrm>
            <a:off x="4981525" y="2418550"/>
            <a:ext cx="2383800" cy="246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helper.py</a:t>
            </a:r>
            <a:endParaRPr/>
          </a:p>
        </p:txBody>
      </p:sp>
      <p:graphicFrame>
        <p:nvGraphicFramePr>
          <p:cNvPr id="311" name="Google Shape;311;p38"/>
          <p:cNvGraphicFramePr/>
          <p:nvPr/>
        </p:nvGraphicFramePr>
        <p:xfrm>
          <a:off x="5073388" y="28282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{EBF33591-6A11-4731-8314-64B7D2C7546F}</a:tableStyleId>
              </a:tblPr>
              <a:tblGrid>
                <a:gridCol w="2200050"/>
              </a:tblGrid>
              <a:tr h="773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</a:t>
                      </a:r>
                      <a:r>
                        <a:rPr lang="en" sz="90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pretty_print(string):</a:t>
                      </a:r>
                      <a:endParaRPr sz="90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</a:t>
                      </a:r>
                      <a:r>
                        <a:rPr lang="en" sz="90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</a:t>
                      </a:r>
                      <a:r>
                        <a:rPr lang="en" sz="90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</a:t>
                      </a:r>
                      <a:r>
                        <a:rPr lang="en" sz="90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"-----------------"</a:t>
                      </a:r>
                      <a:r>
                        <a:rPr lang="en" sz="90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90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</a:t>
                      </a:r>
                      <a:r>
                        <a:rPr lang="en" sz="90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</a:t>
                      </a:r>
                      <a:r>
                        <a:rPr lang="en" sz="90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(string)</a:t>
                      </a:r>
                      <a:endParaRPr sz="90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</a:t>
                      </a:r>
                      <a:r>
                        <a:rPr lang="en" sz="90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</a:t>
                      </a:r>
                      <a:r>
                        <a:rPr lang="en" sz="90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</a:t>
                      </a:r>
                      <a:r>
                        <a:rPr lang="en" sz="90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"-----------------"</a:t>
                      </a:r>
                      <a:r>
                        <a:rPr lang="en" sz="90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90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</a:t>
                      </a:r>
                      <a:r>
                        <a:rPr lang="en" sz="90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max_val(a, b):</a:t>
                      </a:r>
                      <a:endParaRPr sz="90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</a:t>
                      </a:r>
                      <a:r>
                        <a:rPr lang="en" sz="90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if</a:t>
                      </a:r>
                      <a:r>
                        <a:rPr lang="en" sz="90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a &gt; b:</a:t>
                      </a:r>
                      <a:endParaRPr sz="90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</a:t>
                      </a:r>
                      <a:r>
                        <a:rPr lang="en" sz="90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return</a:t>
                      </a:r>
                      <a:r>
                        <a:rPr lang="en" sz="90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a</a:t>
                      </a:r>
                      <a:endParaRPr sz="90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</a:t>
                      </a:r>
                      <a:r>
                        <a:rPr lang="en" sz="90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return</a:t>
                      </a:r>
                      <a:r>
                        <a:rPr lang="en" sz="90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b</a:t>
                      </a:r>
                      <a:endParaRPr sz="900">
                        <a:solidFill>
                          <a:srgbClr val="4DD0E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solidFill>
                      <a:srgbClr val="212121"/>
                    </a:solidFill>
                  </a:tcPr>
                </a:tc>
              </a:tr>
            </a:tbl>
          </a:graphicData>
        </a:graphic>
      </p:graphicFrame>
      <p:sp>
        <p:nvSpPr>
          <p:cNvPr id="312" name="Google Shape;312;p38"/>
          <p:cNvSpPr/>
          <p:nvPr/>
        </p:nvSpPr>
        <p:spPr>
          <a:xfrm>
            <a:off x="735400" y="2723350"/>
            <a:ext cx="3441600" cy="160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main.py</a:t>
            </a:r>
            <a:endParaRPr/>
          </a:p>
        </p:txBody>
      </p:sp>
      <p:graphicFrame>
        <p:nvGraphicFramePr>
          <p:cNvPr id="313" name="Google Shape;313;p38"/>
          <p:cNvGraphicFramePr/>
          <p:nvPr/>
        </p:nvGraphicFramePr>
        <p:xfrm>
          <a:off x="848438" y="31565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{EBF33591-6A11-4731-8314-64B7D2C7546F}</a:tableStyleId>
              </a:tblPr>
              <a:tblGrid>
                <a:gridCol w="3138025"/>
              </a:tblGrid>
              <a:tr h="850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import</a:t>
                      </a:r>
                      <a:r>
                        <a:rPr lang="en" sz="90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helper</a:t>
                      </a:r>
                      <a:endParaRPr sz="90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val = helper.max_val(</a:t>
                      </a:r>
                      <a:r>
                        <a:rPr lang="en" sz="90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15</a:t>
                      </a:r>
                      <a:r>
                        <a:rPr lang="en" sz="90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" sz="90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r>
                        <a:rPr lang="en" sz="90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90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helper.pretty_print(</a:t>
                      </a:r>
                      <a:r>
                        <a:rPr lang="en" sz="90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"Value is "</a:t>
                      </a:r>
                      <a:r>
                        <a:rPr lang="en" sz="90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+ </a:t>
                      </a:r>
                      <a:r>
                        <a:rPr lang="en" sz="900">
                          <a:solidFill>
                            <a:srgbClr val="CE93D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str</a:t>
                      </a:r>
                      <a:r>
                        <a:rPr lang="en" sz="90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(val))</a:t>
                      </a:r>
                      <a:endParaRPr sz="900">
                        <a:solidFill>
                          <a:srgbClr val="4DD0E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solidFill>
                      <a:srgbClr val="212121"/>
                    </a:solidFill>
                  </a:tcPr>
                </a:tc>
              </a:tr>
            </a:tbl>
          </a:graphicData>
        </a:graphic>
      </p:graphicFrame>
      <p:cxnSp>
        <p:nvCxnSpPr>
          <p:cNvPr id="314" name="Google Shape;314;p38"/>
          <p:cNvCxnSpPr/>
          <p:nvPr/>
        </p:nvCxnSpPr>
        <p:spPr>
          <a:xfrm flipH="1" rot="10800000">
            <a:off x="1885325" y="2571900"/>
            <a:ext cx="3051300" cy="780300"/>
          </a:xfrm>
          <a:prstGeom prst="curvedConnector3">
            <a:avLst>
              <a:gd fmla="val 9861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2-Dimensional Lists</a:t>
            </a:r>
            <a:endParaRPr/>
          </a:p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learned about lists as an ordered collection of items of any type.</a:t>
            </a:r>
            <a:endParaRPr/>
          </a:p>
        </p:txBody>
      </p:sp>
      <p:pic>
        <p:nvPicPr>
          <p:cNvPr id="49" name="Google Shape;49;p12"/>
          <p:cNvPicPr preferRelativeResize="0"/>
          <p:nvPr/>
        </p:nvPicPr>
        <p:blipFill rotWithShape="1">
          <a:blip r:embed="rId3">
            <a:alphaModFix/>
          </a:blip>
          <a:srcRect b="3462" l="1289" r="1754" t="1688"/>
          <a:stretch/>
        </p:blipFill>
        <p:spPr>
          <a:xfrm>
            <a:off x="1126175" y="1154200"/>
            <a:ext cx="6555450" cy="36510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 and Imports</a:t>
            </a:r>
            <a:endParaRPr/>
          </a:p>
        </p:txBody>
      </p:sp>
      <p:sp>
        <p:nvSpPr>
          <p:cNvPr id="320" name="Google Shape;320;p39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learn our first module: </a:t>
            </a:r>
            <a:r>
              <a:rPr b="1" lang="en"/>
              <a:t>random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 and Imports</a:t>
            </a:r>
            <a:endParaRPr/>
          </a:p>
        </p:txBody>
      </p:sp>
      <p:sp>
        <p:nvSpPr>
          <p:cNvPr id="326" name="Google Shape;326;p40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learn our first module: </a:t>
            </a:r>
            <a:r>
              <a:rPr b="1" lang="en"/>
              <a:t>random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27" name="Google Shape;327;p40"/>
          <p:cNvGraphicFramePr/>
          <p:nvPr/>
        </p:nvGraphicFramePr>
        <p:xfrm>
          <a:off x="2341088" y="16015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{EBF33591-6A11-4731-8314-64B7D2C7546F}</a:tableStyleId>
              </a:tblPr>
              <a:tblGrid>
                <a:gridCol w="4247625"/>
              </a:tblGrid>
              <a:tr h="1528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import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random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rand_int = random.randrange(</a:t>
                      </a:r>
                      <a:r>
                        <a:rPr lang="en" sz="14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" sz="14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(rand_int)</a:t>
                      </a:r>
                      <a:endParaRPr sz="1450">
                        <a:solidFill>
                          <a:srgbClr val="4DD0E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solidFill>
                      <a:srgbClr val="21212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 and Imports</a:t>
            </a:r>
            <a:endParaRPr/>
          </a:p>
        </p:txBody>
      </p:sp>
      <p:sp>
        <p:nvSpPr>
          <p:cNvPr id="333" name="Google Shape;333;p41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learn our first module: </a:t>
            </a:r>
            <a:r>
              <a:rPr b="1" lang="en"/>
              <a:t>random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randrange(start, end)</a:t>
            </a:r>
            <a:r>
              <a:rPr lang="en"/>
              <a:t> function of the </a:t>
            </a:r>
            <a:r>
              <a:rPr b="1" lang="en"/>
              <a:t>random</a:t>
            </a:r>
            <a:r>
              <a:rPr lang="en"/>
              <a:t> module a random integer from the range [start, end) where end is exclusive (just like regular range)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34" name="Google Shape;334;p41"/>
          <p:cNvGraphicFramePr/>
          <p:nvPr/>
        </p:nvGraphicFramePr>
        <p:xfrm>
          <a:off x="2341088" y="16015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{EBF33591-6A11-4731-8314-64B7D2C7546F}</a:tableStyleId>
              </a:tblPr>
              <a:tblGrid>
                <a:gridCol w="4247625"/>
              </a:tblGrid>
              <a:tr h="1528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import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random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rand_int = random.randrange(</a:t>
                      </a:r>
                      <a:r>
                        <a:rPr lang="en" sz="14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" sz="14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(rand_int)</a:t>
                      </a:r>
                      <a:endParaRPr sz="1450">
                        <a:solidFill>
                          <a:srgbClr val="4DD0E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solidFill>
                      <a:srgbClr val="212121"/>
                    </a:solidFill>
                  </a:tcPr>
                </a:tc>
              </a:tr>
            </a:tbl>
          </a:graphicData>
        </a:graphic>
      </p:graphicFrame>
      <p:grpSp>
        <p:nvGrpSpPr>
          <p:cNvPr id="335" name="Google Shape;335;p41"/>
          <p:cNvGrpSpPr/>
          <p:nvPr/>
        </p:nvGrpSpPr>
        <p:grpSpPr>
          <a:xfrm>
            <a:off x="0" y="2512499"/>
            <a:ext cx="9159525" cy="1976401"/>
            <a:chOff x="0" y="2512499"/>
            <a:chExt cx="9159525" cy="1976401"/>
          </a:xfrm>
        </p:grpSpPr>
        <p:sp>
          <p:nvSpPr>
            <p:cNvPr id="336" name="Google Shape;336;p41"/>
            <p:cNvSpPr/>
            <p:nvPr/>
          </p:nvSpPr>
          <p:spPr>
            <a:xfrm>
              <a:off x="0" y="3130200"/>
              <a:ext cx="8909400" cy="1358700"/>
            </a:xfrm>
            <a:prstGeom prst="ellipse">
              <a:avLst/>
            </a:prstGeom>
            <a:noFill/>
            <a:ln cap="flat" cmpd="sng" w="19050">
              <a:solidFill>
                <a:srgbClr val="BE071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41"/>
            <p:cNvSpPr txBox="1"/>
            <p:nvPr/>
          </p:nvSpPr>
          <p:spPr>
            <a:xfrm rot="915993">
              <a:off x="7032925" y="2783398"/>
              <a:ext cx="2111201" cy="400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BE0712"/>
                  </a:solidFill>
                  <a:latin typeface="Calibri"/>
                  <a:ea typeface="Calibri"/>
                  <a:cs typeface="Calibri"/>
                  <a:sym typeface="Calibri"/>
                </a:rPr>
                <a:t>How did I know this?</a:t>
              </a:r>
              <a:endParaRPr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 and Imports</a:t>
            </a:r>
            <a:endParaRPr/>
          </a:p>
        </p:txBody>
      </p:sp>
      <p:sp>
        <p:nvSpPr>
          <p:cNvPr id="343" name="Google Shape;343;p42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Documentation</a:t>
            </a:r>
            <a:r>
              <a:rPr lang="en"/>
              <a:t>: description of the functions a programmer writes.</a:t>
            </a:r>
            <a:endParaRPr/>
          </a:p>
        </p:txBody>
      </p:sp>
      <p:pic>
        <p:nvPicPr>
          <p:cNvPr id="344" name="Google Shape;34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149" y="1437324"/>
            <a:ext cx="4541751" cy="26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2"/>
          <p:cNvSpPr txBox="1"/>
          <p:nvPr/>
        </p:nvSpPr>
        <p:spPr>
          <a:xfrm>
            <a:off x="5594875" y="24024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https://docs.python.org/3/library/random.html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6" name="Google Shape;346;p42"/>
          <p:cNvCxnSpPr>
            <a:stCxn id="345" idx="1"/>
          </p:cNvCxnSpPr>
          <p:nvPr/>
        </p:nvCxnSpPr>
        <p:spPr>
          <a:xfrm rot="10800000">
            <a:off x="4315975" y="2534250"/>
            <a:ext cx="1278900" cy="375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Module</a:t>
            </a:r>
            <a:endParaRPr/>
          </a:p>
        </p:txBody>
      </p:sp>
      <p:sp>
        <p:nvSpPr>
          <p:cNvPr id="352" name="Google Shape;352;p43"/>
          <p:cNvSpPr txBox="1"/>
          <p:nvPr>
            <p:ph idx="1" type="body"/>
          </p:nvPr>
        </p:nvSpPr>
        <p:spPr>
          <a:xfrm>
            <a:off x="243000" y="556500"/>
            <a:ext cx="37440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Important skill: learn to find and read documentation online.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 you don’t know how to do something, </a:t>
            </a:r>
            <a:r>
              <a:rPr i="1" lang="en"/>
              <a:t>search for the documentation</a:t>
            </a:r>
            <a:r>
              <a:rPr lang="en"/>
              <a:t>. </a:t>
            </a:r>
            <a:endParaRPr/>
          </a:p>
        </p:txBody>
      </p:sp>
      <p:pic>
        <p:nvPicPr>
          <p:cNvPr id="353" name="Google Shape;35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7225" y="969200"/>
            <a:ext cx="4685675" cy="2993624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3"/>
          <p:cNvSpPr/>
          <p:nvPr/>
        </p:nvSpPr>
        <p:spPr>
          <a:xfrm>
            <a:off x="4106575" y="1509200"/>
            <a:ext cx="4596300" cy="808800"/>
          </a:xfrm>
          <a:prstGeom prst="rect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2-Dimensional Lists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learned about lists as an ordered collection of items of </a:t>
            </a:r>
            <a:r>
              <a:rPr lang="en" u="sng"/>
              <a:t>any type</a:t>
            </a:r>
            <a:r>
              <a:rPr lang="en"/>
              <a:t>.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3462" l="1289" r="1754" t="1688"/>
          <a:stretch/>
        </p:blipFill>
        <p:spPr>
          <a:xfrm>
            <a:off x="1126175" y="1154200"/>
            <a:ext cx="6555450" cy="36510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57" name="Google Shape;57;p13"/>
          <p:cNvSpPr/>
          <p:nvPr/>
        </p:nvSpPr>
        <p:spPr>
          <a:xfrm>
            <a:off x="4359100" y="1568825"/>
            <a:ext cx="795600" cy="425700"/>
          </a:xfrm>
          <a:prstGeom prst="flowChartConnector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2-Dimensional Lists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 you have a list that holds </a:t>
            </a:r>
            <a:r>
              <a:rPr i="1" lang="en"/>
              <a:t>other lists</a:t>
            </a:r>
            <a:r>
              <a:rPr lang="en"/>
              <a:t>, we call this a “2 dimensional list”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2-Dimensional Lists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When you have a list that holds </a:t>
            </a:r>
            <a:r>
              <a:rPr i="1" lang="en"/>
              <a:t>other lists</a:t>
            </a:r>
            <a:r>
              <a:rPr lang="en"/>
              <a:t>, we call this a “2 dimensional list”</a:t>
            </a:r>
            <a:endParaRPr/>
          </a:p>
        </p:txBody>
      </p:sp>
      <p:graphicFrame>
        <p:nvGraphicFramePr>
          <p:cNvPr id="70" name="Google Shape;70;p15"/>
          <p:cNvGraphicFramePr/>
          <p:nvPr/>
        </p:nvGraphicFramePr>
        <p:xfrm>
          <a:off x="1441250" y="14257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{EBF33591-6A11-4731-8314-64B7D2C7546F}</a:tableStyleId>
              </a:tblPr>
              <a:tblGrid>
                <a:gridCol w="6047275"/>
              </a:tblGrid>
              <a:tr h="1631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seating = [</a:t>
                      </a:r>
                      <a:endParaRPr sz="16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[</a:t>
                      </a:r>
                      <a:r>
                        <a:rPr lang="en" sz="16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'Anton'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" sz="16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'Jordan'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" sz="16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'Joy'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],</a:t>
                      </a:r>
                      <a:endParaRPr sz="16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[</a:t>
                      </a:r>
                      <a:r>
                        <a:rPr lang="en" sz="16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'Ibrahim'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" sz="16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'Sam'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" sz="16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'Pooja'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],</a:t>
                      </a:r>
                      <a:endParaRPr sz="16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[</a:t>
                      </a:r>
                      <a:r>
                        <a:rPr lang="en" sz="16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'Okoro'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" sz="16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'Nathan'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" sz="16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'Mira'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]</a:t>
                      </a:r>
                      <a:endParaRPr sz="16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]</a:t>
                      </a:r>
                      <a:endParaRPr sz="15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21212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2-Dimensional Lists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It’s useful to think of them as representing some sort of grid.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0" l="13675" r="12643" t="0"/>
          <a:stretch/>
        </p:blipFill>
        <p:spPr>
          <a:xfrm>
            <a:off x="5667263" y="1122800"/>
            <a:ext cx="2812776" cy="37075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graphicFrame>
        <p:nvGraphicFramePr>
          <p:cNvPr id="78" name="Google Shape;78;p16"/>
          <p:cNvGraphicFramePr/>
          <p:nvPr/>
        </p:nvGraphicFramePr>
        <p:xfrm>
          <a:off x="587350" y="17158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{EBF33591-6A11-4731-8314-64B7D2C7546F}</a:tableStyleId>
              </a:tblPr>
              <a:tblGrid>
                <a:gridCol w="4014250"/>
              </a:tblGrid>
              <a:tr h="1624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seating = [</a:t>
                      </a:r>
                      <a:endParaRPr sz="16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[</a:t>
                      </a:r>
                      <a:r>
                        <a:rPr lang="en" sz="16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'Anton'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" sz="16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'Jordan'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" sz="16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'Joy'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],</a:t>
                      </a:r>
                      <a:endParaRPr sz="16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[</a:t>
                      </a:r>
                      <a:r>
                        <a:rPr lang="en" sz="16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'Ibrahim'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" sz="16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'Sam'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" sz="16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'Pooja'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],</a:t>
                      </a:r>
                      <a:endParaRPr sz="16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[</a:t>
                      </a:r>
                      <a:r>
                        <a:rPr lang="en" sz="16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'Okoro'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" sz="16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'Nathan'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" sz="16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'Mira'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]</a:t>
                      </a:r>
                      <a:endParaRPr sz="16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]</a:t>
                      </a:r>
                      <a:endParaRPr sz="15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21212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2-Dimensional Lists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It’s useful to think of them as representing some sort of grid.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0" l="13675" r="12643" t="0"/>
          <a:stretch/>
        </p:blipFill>
        <p:spPr>
          <a:xfrm>
            <a:off x="5667263" y="1122800"/>
            <a:ext cx="2812776" cy="37075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graphicFrame>
        <p:nvGraphicFramePr>
          <p:cNvPr id="86" name="Google Shape;86;p17"/>
          <p:cNvGraphicFramePr/>
          <p:nvPr/>
        </p:nvGraphicFramePr>
        <p:xfrm>
          <a:off x="587350" y="17158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{EBF33591-6A11-4731-8314-64B7D2C7546F}</a:tableStyleId>
              </a:tblPr>
              <a:tblGrid>
                <a:gridCol w="4014250"/>
              </a:tblGrid>
              <a:tr h="1930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seating = [</a:t>
                      </a:r>
                      <a:endParaRPr sz="16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[</a:t>
                      </a:r>
                      <a:r>
                        <a:rPr lang="en" sz="16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'Anton'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" sz="16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'Jordan'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" sz="16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'Joy'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],</a:t>
                      </a:r>
                      <a:endParaRPr sz="16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[</a:t>
                      </a:r>
                      <a:r>
                        <a:rPr lang="en" sz="16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'Ibrahim'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" sz="16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'Sam'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" sz="16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'Pooja'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],</a:t>
                      </a:r>
                      <a:endParaRPr sz="16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[</a:t>
                      </a:r>
                      <a:r>
                        <a:rPr lang="en" sz="16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'Okoro'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" sz="16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'Nathan'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" sz="16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'Mira'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]</a:t>
                      </a:r>
                      <a:endParaRPr sz="16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]</a:t>
                      </a:r>
                      <a:endParaRPr sz="16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(seating[</a:t>
                      </a:r>
                      <a:r>
                        <a:rPr lang="en" sz="16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])</a:t>
                      </a:r>
                      <a:endParaRPr sz="16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212121"/>
                    </a:solidFill>
                  </a:tcPr>
                </a:tc>
              </a:tr>
            </a:tbl>
          </a:graphicData>
        </a:graphic>
      </p:graphicFrame>
      <p:cxnSp>
        <p:nvCxnSpPr>
          <p:cNvPr id="87" name="Google Shape;87;p17"/>
          <p:cNvCxnSpPr/>
          <p:nvPr/>
        </p:nvCxnSpPr>
        <p:spPr>
          <a:xfrm>
            <a:off x="31375" y="2242825"/>
            <a:ext cx="8862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7"/>
          <p:cNvCxnSpPr/>
          <p:nvPr/>
        </p:nvCxnSpPr>
        <p:spPr>
          <a:xfrm>
            <a:off x="4908175" y="2395225"/>
            <a:ext cx="8862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" name="Google Shape;89;p17"/>
          <p:cNvSpPr/>
          <p:nvPr/>
        </p:nvSpPr>
        <p:spPr>
          <a:xfrm>
            <a:off x="5865950" y="2031125"/>
            <a:ext cx="133200" cy="878400"/>
          </a:xfrm>
          <a:prstGeom prst="leftBracket">
            <a:avLst>
              <a:gd fmla="val 8333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 rot="10800000">
            <a:off x="8151950" y="2031125"/>
            <a:ext cx="133200" cy="878400"/>
          </a:xfrm>
          <a:prstGeom prst="leftBracket">
            <a:avLst>
              <a:gd fmla="val 8333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6549475" y="2473463"/>
            <a:ext cx="227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 b="1" sz="22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587350" y="4044950"/>
            <a:ext cx="4585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&gt; </a:t>
            </a:r>
            <a:r>
              <a:rPr b="1" lang="en" sz="2000">
                <a:solidFill>
                  <a:srgbClr val="BE0712"/>
                </a:solidFill>
                <a:latin typeface="Roboto Mono"/>
                <a:ea typeface="Roboto Mono"/>
                <a:cs typeface="Roboto Mono"/>
                <a:sym typeface="Roboto Mono"/>
              </a:rPr>
              <a:t>['Anton', 'Jordan', 'Joy']</a:t>
            </a:r>
            <a:endParaRPr b="1" sz="2000">
              <a:solidFill>
                <a:srgbClr val="BE071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7311475" y="2473463"/>
            <a:ext cx="227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 b="1" sz="22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2-Dimensional Lists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It’s useful to think of them as representing some sort of grid.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3">
            <a:alphaModFix/>
          </a:blip>
          <a:srcRect b="0" l="13675" r="12643" t="0"/>
          <a:stretch/>
        </p:blipFill>
        <p:spPr>
          <a:xfrm>
            <a:off x="5667263" y="1122800"/>
            <a:ext cx="2812776" cy="37075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graphicFrame>
        <p:nvGraphicFramePr>
          <p:cNvPr id="101" name="Google Shape;101;p18"/>
          <p:cNvGraphicFramePr/>
          <p:nvPr/>
        </p:nvGraphicFramePr>
        <p:xfrm>
          <a:off x="587350" y="17158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{EBF33591-6A11-4731-8314-64B7D2C7546F}</a:tableStyleId>
              </a:tblPr>
              <a:tblGrid>
                <a:gridCol w="4014250"/>
              </a:tblGrid>
              <a:tr h="1930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seating = [</a:t>
                      </a:r>
                      <a:endParaRPr sz="16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[</a:t>
                      </a:r>
                      <a:r>
                        <a:rPr lang="en" sz="16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'Anton'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" sz="16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'Jordan'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" sz="16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'Joy'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],</a:t>
                      </a:r>
                      <a:endParaRPr sz="16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[</a:t>
                      </a:r>
                      <a:r>
                        <a:rPr lang="en" sz="16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'Ibrahim'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" sz="16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'Sam'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" sz="16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'Pooja'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],</a:t>
                      </a:r>
                      <a:endParaRPr sz="16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[</a:t>
                      </a:r>
                      <a:r>
                        <a:rPr lang="en" sz="16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'Okoro'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" sz="16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'Nathan'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" sz="16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'Mira'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]</a:t>
                      </a:r>
                      <a:endParaRPr sz="16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]</a:t>
                      </a:r>
                      <a:endParaRPr sz="16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(seating[</a:t>
                      </a:r>
                      <a:r>
                        <a:rPr lang="en" sz="16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])</a:t>
                      </a:r>
                      <a:endParaRPr sz="16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212121"/>
                    </a:solidFill>
                  </a:tcPr>
                </a:tc>
              </a:tr>
            </a:tbl>
          </a:graphicData>
        </a:graphic>
      </p:graphicFrame>
      <p:cxnSp>
        <p:nvCxnSpPr>
          <p:cNvPr id="102" name="Google Shape;102;p18"/>
          <p:cNvCxnSpPr/>
          <p:nvPr/>
        </p:nvCxnSpPr>
        <p:spPr>
          <a:xfrm>
            <a:off x="31375" y="2531925"/>
            <a:ext cx="8862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8"/>
          <p:cNvCxnSpPr/>
          <p:nvPr/>
        </p:nvCxnSpPr>
        <p:spPr>
          <a:xfrm>
            <a:off x="4908175" y="3309625"/>
            <a:ext cx="8862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8"/>
          <p:cNvSpPr/>
          <p:nvPr/>
        </p:nvSpPr>
        <p:spPr>
          <a:xfrm>
            <a:off x="5865950" y="2945525"/>
            <a:ext cx="133200" cy="878400"/>
          </a:xfrm>
          <a:prstGeom prst="leftBracket">
            <a:avLst>
              <a:gd fmla="val 8333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 rot="10800000">
            <a:off x="8151950" y="2945525"/>
            <a:ext cx="133200" cy="878400"/>
          </a:xfrm>
          <a:prstGeom prst="leftBracket">
            <a:avLst>
              <a:gd fmla="val 8333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6549475" y="3387863"/>
            <a:ext cx="227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 b="1" sz="22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7387675" y="3387863"/>
            <a:ext cx="227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 b="1" sz="22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188225" y="3983825"/>
            <a:ext cx="497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587350" y="4044950"/>
            <a:ext cx="4659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&gt; </a:t>
            </a:r>
            <a:r>
              <a:rPr b="1" lang="en" sz="2000">
                <a:solidFill>
                  <a:srgbClr val="BE0712"/>
                </a:solidFill>
                <a:latin typeface="Roboto Mono"/>
                <a:ea typeface="Roboto Mono"/>
                <a:cs typeface="Roboto Mono"/>
                <a:sym typeface="Roboto Mono"/>
              </a:rPr>
              <a:t>['Ibrahim', 'Sam', 'Pooja']</a:t>
            </a:r>
            <a:endParaRPr b="1" sz="2000">
              <a:solidFill>
                <a:srgbClr val="BE071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