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49ec02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49ec02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349ec02d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349ec02d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49ec02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49ec02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349ec02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349ec02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49ec02d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49ec02d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349ec02d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349ec02d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349ec02d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349ec02d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349ec02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349ec02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49ec0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349ec0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349ec02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349ec02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349ec02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349ec02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349ec02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349ec02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349ec02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349ec02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349ec02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349ec02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349ec02d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349ec02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349ec02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349ec02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3"/>
              <a:buFont typeface="Arial"/>
              <a:buNone/>
            </a:pPr>
            <a:r>
              <a:rPr lang="en"/>
              <a:t>Dictionary type</a:t>
            </a:r>
            <a:endParaRPr sz="1244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 print?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print(type(ta_to_favNum))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3"/>
              <a:buFont typeface="Arial"/>
              <a:buNone/>
            </a:pPr>
            <a:r>
              <a:rPr lang="en"/>
              <a:t>Accessing a value using the key</a:t>
            </a:r>
            <a:endParaRPr sz="1244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 print?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print(ta_to_favNum['Joy'])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value using the key</a:t>
            </a:r>
            <a:endParaRPr sz="1244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</a:t>
            </a:r>
            <a:r>
              <a:rPr b="1" i="1" lang="en" sz="1700">
                <a:latin typeface="Courier New"/>
                <a:ea typeface="Courier New"/>
                <a:cs typeface="Courier New"/>
                <a:sym typeface="Courier New"/>
              </a:rPr>
              <a:t> print?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print(ta_to_favNum['Joy'])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673100" y="1888975"/>
            <a:ext cx="44709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</a:t>
            </a:r>
            <a:r>
              <a:rPr lang="en"/>
              <a:t>You access </a:t>
            </a:r>
            <a:r>
              <a:rPr b="1" lang="en"/>
              <a:t>values</a:t>
            </a:r>
            <a:r>
              <a:rPr lang="en"/>
              <a:t> using their </a:t>
            </a:r>
            <a:r>
              <a:rPr b="1" lang="en"/>
              <a:t>keys</a:t>
            </a:r>
            <a:r>
              <a:rPr lang="en"/>
              <a:t>, because </a:t>
            </a:r>
            <a:r>
              <a:rPr lang="en"/>
              <a:t>dictionaries are NOT ordered.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indices</a:t>
            </a:r>
            <a:endParaRPr sz="124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you can do </a:t>
            </a:r>
            <a:endParaRPr sz="1244"/>
          </a:p>
        </p:txBody>
      </p:sp>
      <p:sp>
        <p:nvSpPr>
          <p:cNvPr id="140" name="Google Shape;140;p25"/>
          <p:cNvSpPr txBox="1"/>
          <p:nvPr/>
        </p:nvSpPr>
        <p:spPr>
          <a:xfrm>
            <a:off x="6870600" y="0"/>
            <a:ext cx="2273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5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5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 }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all the keys</a:t>
            </a:r>
            <a:endParaRPr sz="1244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790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print(ta_to_favNum.keys())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dict_keys(['Hanna', 'Joy', 'Manolis', 'Bruno'])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6870600" y="0"/>
            <a:ext cx="2273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5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5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 }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3"/>
              <a:buFont typeface="Arial"/>
              <a:buNone/>
            </a:pPr>
            <a:r>
              <a:rPr lang="en"/>
              <a:t>Print all the values</a:t>
            </a:r>
            <a:endParaRPr sz="1244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790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print(ta_to_favNum.keys())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dict_keys(['Hanna', 'Joy', 'Manolis', 'Bruno'])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print(ta_to_favNum.values())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dict_values([47, '16', 7, 4])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6870600" y="0"/>
            <a:ext cx="2273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5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5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 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number of key/value pairs</a:t>
            </a:r>
            <a:endParaRPr sz="1244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790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print(ta_to_favNum.keys())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dict_keys(['Hanna', 'Joy', 'Manolis', 'Bruno'])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print(ta_to_favNum.values())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dict_values([47, '16', 7, 4])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print(len(ta_to_favNum))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870600" y="0"/>
            <a:ext cx="2273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5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5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 }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value for a key </a:t>
            </a:r>
            <a:endParaRPr sz="1244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7907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print(ta_to_favNum.keys())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dict_keys(['Hanna', 'Joy', 'Manolis', 'Bruno'])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print(ta_to_favNum.values())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dict_values([47, '16', 7, 4])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print(len(ta_to_favNum))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ta_to_favNum['Joy'] = 16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print(ta_to_favNum)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{'Hanna': 47, 'Joy': 16, 'Manolis': 7, 'Bruno': 4}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6870600" y="0"/>
            <a:ext cx="22734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5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5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 }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dictionary:</a:t>
            </a:r>
            <a:r>
              <a:rPr lang="en"/>
              <a:t> container that stores </a:t>
            </a:r>
            <a:r>
              <a:rPr b="1" lang="en"/>
              <a:t>key-value</a:t>
            </a:r>
            <a:r>
              <a:rPr lang="en"/>
              <a:t> pairs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oxford_english_dictionary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'computer'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machine that processes information'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'mango'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juicy tropical fruit'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large snake'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dictionary:</a:t>
            </a:r>
            <a:r>
              <a:rPr lang="en"/>
              <a:t> container that stores </a:t>
            </a:r>
            <a:r>
              <a:rPr b="1" lang="en"/>
              <a:t>key-value</a:t>
            </a:r>
            <a:r>
              <a:rPr lang="en"/>
              <a:t> pairs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oxford_english_dictionary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'computer'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machine that processes information'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'mango'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juicy tropical fruit'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large snake'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871250" y="2997725"/>
            <a:ext cx="10917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96350" y="4309825"/>
            <a:ext cx="20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word</a:t>
            </a:r>
            <a:r>
              <a:rPr lang="en" sz="1800">
                <a:solidFill>
                  <a:schemeClr val="dk2"/>
                </a:solidFill>
              </a:rPr>
              <a:t> is the </a:t>
            </a:r>
            <a:r>
              <a:rPr b="1" lang="en" sz="1800">
                <a:solidFill>
                  <a:schemeClr val="dk2"/>
                </a:solidFill>
              </a:rPr>
              <a:t>key</a:t>
            </a:r>
            <a:endParaRPr/>
          </a:p>
        </p:txBody>
      </p:sp>
      <p:cxnSp>
        <p:nvCxnSpPr>
          <p:cNvPr id="70" name="Google Shape;70;p15"/>
          <p:cNvCxnSpPr>
            <a:stCxn id="68" idx="2"/>
            <a:endCxn id="69" idx="0"/>
          </p:cNvCxnSpPr>
          <p:nvPr/>
        </p:nvCxnSpPr>
        <p:spPr>
          <a:xfrm>
            <a:off x="1417100" y="3459425"/>
            <a:ext cx="0" cy="8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dictionary:</a:t>
            </a:r>
            <a:r>
              <a:rPr lang="en"/>
              <a:t> container that stores </a:t>
            </a:r>
            <a:r>
              <a:rPr b="1" lang="en"/>
              <a:t>key-value</a:t>
            </a:r>
            <a:r>
              <a:rPr lang="en"/>
              <a:t> pairs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oxford_english_dictionary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'computer'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machine that processes information'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'mango'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juicy tropical fruit'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'a large snake'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2934100" y="4309825"/>
            <a:ext cx="2944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</a:t>
            </a:r>
            <a:r>
              <a:rPr b="1" lang="en" sz="1800">
                <a:solidFill>
                  <a:schemeClr val="dk2"/>
                </a:solidFill>
              </a:rPr>
              <a:t>definition</a:t>
            </a:r>
            <a:r>
              <a:rPr lang="en" sz="1800">
                <a:solidFill>
                  <a:schemeClr val="dk2"/>
                </a:solidFill>
              </a:rPr>
              <a:t> is the </a:t>
            </a:r>
            <a:r>
              <a:rPr b="1" lang="en" sz="1800">
                <a:solidFill>
                  <a:schemeClr val="dk2"/>
                </a:solidFill>
              </a:rPr>
              <a:t>value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71250" y="2997725"/>
            <a:ext cx="10917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96350" y="4309825"/>
            <a:ext cx="20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b="1" lang="en" sz="1800">
                <a:solidFill>
                  <a:schemeClr val="dk2"/>
                </a:solidFill>
              </a:rPr>
              <a:t>word</a:t>
            </a:r>
            <a:r>
              <a:rPr lang="en" sz="1800">
                <a:solidFill>
                  <a:schemeClr val="dk2"/>
                </a:solidFill>
              </a:rPr>
              <a:t> is the </a:t>
            </a:r>
            <a:r>
              <a:rPr b="1" lang="en" sz="1800">
                <a:solidFill>
                  <a:schemeClr val="dk2"/>
                </a:solidFill>
              </a:rPr>
              <a:t>key</a:t>
            </a:r>
            <a:endParaRPr/>
          </a:p>
        </p:txBody>
      </p:sp>
      <p:cxnSp>
        <p:nvCxnSpPr>
          <p:cNvPr id="80" name="Google Shape;80;p16"/>
          <p:cNvCxnSpPr>
            <a:stCxn id="78" idx="2"/>
            <a:endCxn id="79" idx="0"/>
          </p:cNvCxnSpPr>
          <p:nvPr/>
        </p:nvCxnSpPr>
        <p:spPr>
          <a:xfrm>
            <a:off x="1417100" y="3459425"/>
            <a:ext cx="0" cy="8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2220300" y="2997725"/>
            <a:ext cx="2146500" cy="46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2" name="Google Shape;82;p16"/>
          <p:cNvCxnSpPr>
            <a:stCxn id="81" idx="2"/>
            <a:endCxn id="77" idx="0"/>
          </p:cNvCxnSpPr>
          <p:nvPr/>
        </p:nvCxnSpPr>
        <p:spPr>
          <a:xfrm>
            <a:off x="3293550" y="3459425"/>
            <a:ext cx="1112700" cy="8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b="1" lang="en"/>
              <a:t>alues </a:t>
            </a:r>
            <a:r>
              <a:rPr lang="en"/>
              <a:t>can be any type / </a:t>
            </a:r>
            <a:r>
              <a:rPr b="1" lang="en"/>
              <a:t>keys</a:t>
            </a:r>
            <a:r>
              <a:rPr lang="en"/>
              <a:t> must be immutable </a:t>
            </a:r>
            <a:r>
              <a:rPr lang="en" sz="1244"/>
              <a:t>(str, int, float, etc)</a:t>
            </a:r>
            <a:endParaRPr sz="1244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values </a:t>
            </a:r>
            <a:r>
              <a:rPr lang="en"/>
              <a:t>can be any type / </a:t>
            </a:r>
            <a:r>
              <a:rPr b="1" lang="en"/>
              <a:t>keys</a:t>
            </a:r>
            <a:r>
              <a:rPr lang="en"/>
              <a:t> must be immutable </a:t>
            </a:r>
            <a:r>
              <a:rPr lang="en" sz="1244"/>
              <a:t>(str, int, float, etc)</a:t>
            </a:r>
            <a:endParaRPr sz="1244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1889425" y="1517675"/>
            <a:ext cx="650700" cy="57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343200" y="1573175"/>
            <a:ext cx="39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values</a:t>
            </a:r>
            <a:r>
              <a:rPr lang="en" sz="1800">
                <a:solidFill>
                  <a:schemeClr val="dk2"/>
                </a:solidFill>
              </a:rPr>
              <a:t> can have </a:t>
            </a:r>
            <a:r>
              <a:rPr b="1" i="1" lang="en" sz="1800">
                <a:solidFill>
                  <a:schemeClr val="dk2"/>
                </a:solidFill>
              </a:rPr>
              <a:t>different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key types</a:t>
            </a:r>
            <a:endParaRPr/>
          </a:p>
        </p:txBody>
      </p:sp>
      <p:cxnSp>
        <p:nvCxnSpPr>
          <p:cNvPr id="97" name="Google Shape;97;p18"/>
          <p:cNvCxnSpPr>
            <a:stCxn id="95" idx="3"/>
            <a:endCxn id="96" idx="1"/>
          </p:cNvCxnSpPr>
          <p:nvPr/>
        </p:nvCxnSpPr>
        <p:spPr>
          <a:xfrm>
            <a:off x="2540125" y="1804025"/>
            <a:ext cx="180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</a:t>
            </a:r>
            <a:r>
              <a:rPr lang="en"/>
              <a:t>dictionaries</a:t>
            </a:r>
            <a:endParaRPr sz="1244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 print?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393"/>
              <a:buFont typeface="Arial"/>
              <a:buNone/>
            </a:pPr>
            <a:r>
              <a:rPr lang="en"/>
              <a:t>Printing dictionaries</a:t>
            </a:r>
            <a:endParaRPr sz="1244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 print?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print(ta_to_favNum)</a:t>
            </a:r>
            <a:endParaRPr b="1" sz="1700">
              <a:solidFill>
                <a:srgbClr val="59636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{'Hanna': 47, 'Joy': '16', 'Manolis': 7, 'Bruno': 4}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type</a:t>
            </a:r>
            <a:endParaRPr sz="1244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79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ta_to_favNum </a:t>
            </a:r>
            <a:r>
              <a:rPr b="1" lang="en" sz="17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'Hanna'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47,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'Joy'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'16'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'Manolis'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7,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'Bruno'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700">
              <a:solidFill>
                <a:srgbClr val="0055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59636E"/>
                </a:solidFill>
                <a:latin typeface="Courier New"/>
                <a:ea typeface="Courier New"/>
                <a:cs typeface="Courier New"/>
                <a:sym typeface="Courier New"/>
              </a:rPr>
              <a:t># what would this print?</a:t>
            </a:r>
            <a:endParaRPr b="1" sz="17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print(type(ta_to_favNum))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