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notesMasterIdLst>
    <p:notesMasterId r:id="rId40"/>
  </p:notesMasterIdLst>
  <p:sldIdLst>
    <p:sldId id="270" r:id="rId4"/>
    <p:sldId id="271" r:id="rId5"/>
    <p:sldId id="272" r:id="rId6"/>
    <p:sldId id="283" r:id="rId7"/>
    <p:sldId id="280" r:id="rId8"/>
    <p:sldId id="282" r:id="rId9"/>
    <p:sldId id="284" r:id="rId10"/>
    <p:sldId id="277" r:id="rId11"/>
    <p:sldId id="293" r:id="rId12"/>
    <p:sldId id="297" r:id="rId13"/>
    <p:sldId id="298" r:id="rId14"/>
    <p:sldId id="258" r:id="rId15"/>
    <p:sldId id="268" r:id="rId16"/>
    <p:sldId id="285" r:id="rId17"/>
    <p:sldId id="288" r:id="rId18"/>
    <p:sldId id="290" r:id="rId19"/>
    <p:sldId id="289" r:id="rId20"/>
    <p:sldId id="291" r:id="rId21"/>
    <p:sldId id="286" r:id="rId22"/>
    <p:sldId id="299" r:id="rId23"/>
    <p:sldId id="303" r:id="rId24"/>
    <p:sldId id="287" r:id="rId25"/>
    <p:sldId id="292" r:id="rId26"/>
    <p:sldId id="300" r:id="rId27"/>
    <p:sldId id="301" r:id="rId28"/>
    <p:sldId id="302" r:id="rId29"/>
    <p:sldId id="294" r:id="rId30"/>
    <p:sldId id="295" r:id="rId31"/>
    <p:sldId id="296" r:id="rId32"/>
    <p:sldId id="259" r:id="rId33"/>
    <p:sldId id="260" r:id="rId34"/>
    <p:sldId id="261" r:id="rId35"/>
    <p:sldId id="264" r:id="rId36"/>
    <p:sldId id="262" r:id="rId37"/>
    <p:sldId id="279" r:id="rId38"/>
    <p:sldId id="263" r:id="rId39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A953"/>
    <a:srgbClr val="F45452"/>
    <a:srgbClr val="8EC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7" autoAdjust="0"/>
  </p:normalViewPr>
  <p:slideViewPr>
    <p:cSldViewPr>
      <p:cViewPr>
        <p:scale>
          <a:sx n="66" d="100"/>
          <a:sy n="66" d="100"/>
        </p:scale>
        <p:origin x="1930" y="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2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A2C4C-FCEC-46A1-859D-763E6433450C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A9388-D8F9-4ECF-A48F-1C71B49B9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028C6-56F9-4789-B605-1ECB018470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2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180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311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94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5496" y="51470"/>
            <a:ext cx="9073008" cy="5040560"/>
          </a:xfrm>
          <a:prstGeom prst="rect">
            <a:avLst/>
          </a:prstGeom>
          <a:noFill/>
          <a:ln w="127000"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flipV="1">
            <a:off x="77024" y="51470"/>
            <a:ext cx="1169410" cy="100811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>
            <a:off x="7936113" y="4083918"/>
            <a:ext cx="1169410" cy="100811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5496" y="51470"/>
            <a:ext cx="9073008" cy="5040560"/>
          </a:xfrm>
          <a:prstGeom prst="rect">
            <a:avLst/>
          </a:prstGeom>
          <a:noFill/>
          <a:ln w="127000"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232872" y="699542"/>
            <a:ext cx="8640960" cy="417646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/>
          <p:cNvSpPr/>
          <p:nvPr userDrawn="1"/>
        </p:nvSpPr>
        <p:spPr>
          <a:xfrm flipV="1">
            <a:off x="77024" y="51470"/>
            <a:ext cx="751764" cy="64807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4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google.co.kr/imgres?imgurl=https://media.istockphoto.com/vectors/reception-line-icon-outline-vector-sign-linear-pictogram-isolated-on-vector-id669074934&amp;imgrefurl=https://www.istockphoto.com/kr/%EB%B2%A1%ED%84%B0/reception-line-icon-outline-vector-sign-linear-pictogram-isolated-on-white-check-in-gm669074934-122253049&amp;docid=fpyW_88KGvg8kM&amp;tbnid=GkAsQDMCLdAp0M:&amp;vet=1&amp;w=1024&amp;h=1024&amp;bih=930&amp;biw=958&amp;ved=0ahUKEwj0lZTAlO3YAhVMx7wKHc6lBNEQMwhDKAgwCA&amp;iact=c&amp;ictx=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pia.co.kr/Journal/PDFViewNew?id=NODE07116436&amp;prevPathCode" TargetMode="External"/><Relationship Id="rId7" Type="http://schemas.openxmlformats.org/officeDocument/2006/relationships/hyperlink" Target="http://www.hani.co.kr/arti/economy/consumer/263779.html" TargetMode="External"/><Relationship Id="rId2" Type="http://schemas.openxmlformats.org/officeDocument/2006/relationships/hyperlink" Target="http://cafe.naver.com/ppl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aver.com/intelbiz/220992360786" TargetMode="External"/><Relationship Id="rId5" Type="http://schemas.openxmlformats.org/officeDocument/2006/relationships/hyperlink" Target="https://www.youtube.com/watch?v=NTFEZzAGUX8" TargetMode="External"/><Relationship Id="rId4" Type="http://schemas.openxmlformats.org/officeDocument/2006/relationships/hyperlink" Target="https://opentutorials.org/index.php/course/62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7776" y="2191375"/>
            <a:ext cx="706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/>
              <a:t>Smart mall-shopping application using RFID and Raspberry Pi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995992"/>
            <a:ext cx="6971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51A953"/>
                </a:solidFill>
                <a:latin typeface="+mj-lt"/>
                <a:ea typeface="맑은 고딕" panose="020B0503020000020004" pitchFamily="50" charset="-127"/>
              </a:rPr>
              <a:t>RFID</a:t>
            </a:r>
            <a:r>
              <a:rPr lang="ko-KR" altLang="en-US" sz="3600" dirty="0" smtClean="0">
                <a:solidFill>
                  <a:srgbClr val="51A953"/>
                </a:solidFill>
                <a:latin typeface="+mj-lt"/>
                <a:ea typeface="맑은 고딕" panose="020B0503020000020004" pitchFamily="50" charset="-127"/>
              </a:rPr>
              <a:t>와 </a:t>
            </a:r>
            <a:r>
              <a:rPr lang="ko-KR" altLang="en-US" sz="3600" dirty="0" err="1" smtClean="0">
                <a:solidFill>
                  <a:srgbClr val="51A953"/>
                </a:solidFill>
                <a:latin typeface="+mj-lt"/>
                <a:ea typeface="맑은 고딕" panose="020B0503020000020004" pitchFamily="50" charset="-127"/>
              </a:rPr>
              <a:t>라즈베리파이를</a:t>
            </a:r>
            <a:r>
              <a:rPr lang="ko-KR" altLang="en-US" sz="3600" dirty="0" smtClean="0">
                <a:solidFill>
                  <a:srgbClr val="51A953"/>
                </a:solidFill>
                <a:latin typeface="+mj-lt"/>
                <a:ea typeface="맑은 고딕" panose="020B0503020000020004" pitchFamily="50" charset="-127"/>
              </a:rPr>
              <a:t> 이용한 매장 스마트 쇼핑 어플리케이션</a:t>
            </a:r>
            <a:endParaRPr lang="ko-KR" altLang="en-US" sz="3600" dirty="0">
              <a:solidFill>
                <a:srgbClr val="51A953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3003798"/>
            <a:ext cx="4004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전공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2013156050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이승훈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 전공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2012150043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최윤석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 전공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2013154023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이정훈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8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132137" y="3996378"/>
            <a:ext cx="785964" cy="38334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9500" y="236208"/>
            <a:ext cx="4012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물리적 구성도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738610">
            <a:off x="4596056" y="1680686"/>
            <a:ext cx="785964" cy="383341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87332" y="2132299"/>
            <a:ext cx="1066959" cy="1310578"/>
            <a:chOff x="6126939" y="3134298"/>
            <a:chExt cx="1066959" cy="1310578"/>
          </a:xfrm>
        </p:grpSpPr>
        <p:pic>
          <p:nvPicPr>
            <p:cNvPr id="40" name="Picture 2" descr="사용자 아이콘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6939" y="3134298"/>
              <a:ext cx="1066959" cy="1066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6178556" y="4198655"/>
              <a:ext cx="9637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556447" y="3628831"/>
            <a:ext cx="1635110" cy="1036571"/>
            <a:chOff x="5212403" y="3550077"/>
            <a:chExt cx="1635110" cy="103657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403" y="3668605"/>
              <a:ext cx="726426" cy="742177"/>
            </a:xfrm>
            <a:prstGeom prst="rect">
              <a:avLst/>
            </a:prstGeom>
          </p:spPr>
        </p:pic>
        <p:grpSp>
          <p:nvGrpSpPr>
            <p:cNvPr id="50" name="그룹 49"/>
            <p:cNvGrpSpPr/>
            <p:nvPr/>
          </p:nvGrpSpPr>
          <p:grpSpPr>
            <a:xfrm>
              <a:off x="5644940" y="3550077"/>
              <a:ext cx="1202573" cy="1036571"/>
              <a:chOff x="6182305" y="722826"/>
              <a:chExt cx="1202573" cy="1036571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8836" y="722826"/>
                <a:ext cx="989498" cy="870392"/>
              </a:xfrm>
              <a:prstGeom prst="rect">
                <a:avLst/>
              </a:prstGeom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6182305" y="1513176"/>
                <a:ext cx="12025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RFID </a:t>
                </a:r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부착된 상품</a:t>
                </a:r>
                <a:endPara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5833602" y="941163"/>
            <a:ext cx="2053309" cy="1280017"/>
            <a:chOff x="1115616" y="3264893"/>
            <a:chExt cx="2053309" cy="1280017"/>
          </a:xfrm>
        </p:grpSpPr>
        <p:grpSp>
          <p:nvGrpSpPr>
            <p:cNvPr id="22" name="그룹 21"/>
            <p:cNvGrpSpPr/>
            <p:nvPr/>
          </p:nvGrpSpPr>
          <p:grpSpPr>
            <a:xfrm>
              <a:off x="1115616" y="3264893"/>
              <a:ext cx="2053309" cy="1280017"/>
              <a:chOff x="1259540" y="4215035"/>
              <a:chExt cx="2053309" cy="1280017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7979" y="4410621"/>
                <a:ext cx="740778" cy="740778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7616" y="4410621"/>
                <a:ext cx="724255" cy="724255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570570" y="5151399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PHP</a:t>
                </a: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5582" y="4607522"/>
                <a:ext cx="283085" cy="199825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2239548" y="4804423"/>
                <a:ext cx="283085" cy="199825"/>
              </a:xfrm>
              <a:prstGeom prst="rect">
                <a:avLst/>
              </a:prstGeom>
            </p:spPr>
          </p:pic>
          <p:cxnSp>
            <p:nvCxnSpPr>
              <p:cNvPr id="28" name="직선 연결선 27"/>
              <p:cNvCxnSpPr/>
              <p:nvPr/>
            </p:nvCxnSpPr>
            <p:spPr>
              <a:xfrm>
                <a:off x="1259540" y="4221110"/>
                <a:ext cx="0" cy="12739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312849" y="4215035"/>
                <a:ext cx="0" cy="12739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V="1">
                <a:off x="1259540" y="4215035"/>
                <a:ext cx="2053309" cy="60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259540" y="5488977"/>
                <a:ext cx="20533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2374766" y="4199172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MySQL</a:t>
              </a:r>
            </a:p>
          </p:txBody>
        </p:sp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88551" y="2727727"/>
            <a:ext cx="704819" cy="383341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84067">
            <a:off x="4830223" y="2212728"/>
            <a:ext cx="785964" cy="383341"/>
          </a:xfrm>
          <a:prstGeom prst="rect">
            <a:avLst/>
          </a:prstGeom>
        </p:spPr>
      </p:pic>
      <p:grpSp>
        <p:nvGrpSpPr>
          <p:cNvPr id="70" name="그룹 69"/>
          <p:cNvGrpSpPr/>
          <p:nvPr/>
        </p:nvGrpSpPr>
        <p:grpSpPr>
          <a:xfrm>
            <a:off x="2091166" y="1925941"/>
            <a:ext cx="1265091" cy="2000096"/>
            <a:chOff x="2368736" y="1923978"/>
            <a:chExt cx="1265091" cy="2000096"/>
          </a:xfrm>
        </p:grpSpPr>
        <p:grpSp>
          <p:nvGrpSpPr>
            <p:cNvPr id="68" name="그룹 67"/>
            <p:cNvGrpSpPr/>
            <p:nvPr/>
          </p:nvGrpSpPr>
          <p:grpSpPr>
            <a:xfrm>
              <a:off x="2368736" y="2816267"/>
              <a:ext cx="1265091" cy="1107807"/>
              <a:chOff x="2368736" y="2816267"/>
              <a:chExt cx="1265091" cy="1107807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2564425" y="2816267"/>
                <a:ext cx="785964" cy="383341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2368736" y="3216188"/>
                <a:ext cx="126509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장바구니</a:t>
                </a:r>
                <a:endPara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미리 담기</a:t>
                </a:r>
                <a:endPara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상품 검색</a:t>
                </a:r>
                <a:endPara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가계부 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예산 관리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2435467" y="1923978"/>
              <a:ext cx="1043876" cy="863610"/>
              <a:chOff x="2435467" y="1923978"/>
              <a:chExt cx="1043876" cy="86361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64425" y="2404247"/>
                <a:ext cx="785964" cy="383341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2435467" y="1923978"/>
                <a:ext cx="10438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할인 상품 안내</a:t>
                </a:r>
                <a:endPara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계산서 출력</a:t>
                </a:r>
                <a:endPara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6953001" y="2461547"/>
            <a:ext cx="18678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</a:rPr>
              <a:t>품목분류</a:t>
            </a:r>
            <a:endParaRPr lang="en-US" altLang="ko-KR" sz="1000" b="1" dirty="0" smtClean="0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</a:rPr>
              <a:t>상품명</a:t>
            </a:r>
            <a:endParaRPr lang="en-US" altLang="ko-KR" sz="1000" b="1" dirty="0" smtClean="0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</a:rPr>
              <a:t>상품 위치</a:t>
            </a:r>
            <a:endParaRPr lang="en-US" altLang="ko-KR" sz="1000" b="1" dirty="0" smtClean="0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</a:rPr>
              <a:t>가격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할인율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</a:rPr>
              <a:t>할인 여부 포함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)</a:t>
            </a:r>
          </a:p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</a:rPr>
              <a:t>유통기한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231509" y="2047705"/>
            <a:ext cx="1536105" cy="1823284"/>
            <a:chOff x="3463005" y="2048506"/>
            <a:chExt cx="1536105" cy="1823284"/>
          </a:xfrm>
        </p:grpSpPr>
        <p:pic>
          <p:nvPicPr>
            <p:cNvPr id="53" name="Picture 2" descr="스마트폰 아이콘에 대한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3005" y="2048506"/>
              <a:ext cx="1536105" cy="1536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754003" y="3625569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어플리케이션</a:t>
              </a:r>
              <a:endParaRPr lang="ko-KR" altLang="en-US" sz="1000" b="1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25757" y="3351386"/>
            <a:ext cx="1402298" cy="1356662"/>
            <a:chOff x="6967721" y="3351386"/>
            <a:chExt cx="1402298" cy="1356662"/>
          </a:xfrm>
        </p:grpSpPr>
        <p:grpSp>
          <p:nvGrpSpPr>
            <p:cNvPr id="63" name="그룹 62"/>
            <p:cNvGrpSpPr/>
            <p:nvPr/>
          </p:nvGrpSpPr>
          <p:grpSpPr>
            <a:xfrm>
              <a:off x="6967721" y="3351386"/>
              <a:ext cx="1276634" cy="1142140"/>
              <a:chOff x="6967721" y="3351386"/>
              <a:chExt cx="1276634" cy="1142140"/>
            </a:xfrm>
          </p:grpSpPr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67721" y="3351386"/>
                <a:ext cx="834032" cy="1142140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8163" y="3764894"/>
                <a:ext cx="566192" cy="566192"/>
              </a:xfrm>
              <a:prstGeom prst="rect">
                <a:avLst/>
              </a:prstGeom>
            </p:spPr>
          </p:pic>
        </p:grpSp>
        <p:sp>
          <p:nvSpPr>
            <p:cNvPr id="64" name="TextBox 63"/>
            <p:cNvSpPr txBox="1"/>
            <p:nvPr/>
          </p:nvSpPr>
          <p:spPr>
            <a:xfrm>
              <a:off x="6986307" y="4461827"/>
              <a:ext cx="13837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카트와 </a:t>
              </a:r>
              <a:r>
                <a:rPr lang="ko-KR" altLang="en-US" sz="1000" b="1" dirty="0" err="1" smtClean="0"/>
                <a:t>라즈베리파이</a:t>
              </a:r>
              <a:endParaRPr lang="ko-KR" altLang="en-US" sz="1000" b="1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073353" y="3625909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인식 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태그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72" name="AutoShape 4" descr="와이파이에 대한 이미지 검색결과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>
            <a:off x="5648698" y="2588205"/>
            <a:ext cx="872925" cy="689157"/>
            <a:chOff x="5503342" y="2701745"/>
            <a:chExt cx="937080" cy="689157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0586" y="2701745"/>
              <a:ext cx="427472" cy="336634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5503342" y="3144681"/>
              <a:ext cx="937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매장 </a:t>
              </a:r>
              <a:r>
                <a:rPr lang="en-US" altLang="ko-KR" sz="1000" b="1" dirty="0" smtClean="0"/>
                <a:t>Wi Fi </a:t>
              </a:r>
              <a:endParaRPr lang="ko-KR" altLang="en-US" sz="1000" b="1" dirty="0"/>
            </a:p>
          </p:txBody>
        </p:sp>
      </p:grpSp>
      <p:cxnSp>
        <p:nvCxnSpPr>
          <p:cNvPr id="77" name="직선 연결선 76"/>
          <p:cNvCxnSpPr/>
          <p:nvPr/>
        </p:nvCxnSpPr>
        <p:spPr>
          <a:xfrm>
            <a:off x="5566333" y="2488421"/>
            <a:ext cx="178768" cy="1895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6365205" y="2910492"/>
            <a:ext cx="311414" cy="4255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77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1243" y="239730"/>
            <a:ext cx="4012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논리적 구성도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AutoShape 4" descr="와이파이에 대한 이미지 검색결과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441191" y="1266675"/>
            <a:ext cx="2290990" cy="29534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69428" y="1280946"/>
            <a:ext cx="2256433" cy="29534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 rot="19715186">
            <a:off x="1862848" y="1232769"/>
            <a:ext cx="346375" cy="730462"/>
            <a:chOff x="4526050" y="1783464"/>
            <a:chExt cx="822816" cy="730462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13141">
              <a:off x="4526050" y="1783464"/>
              <a:ext cx="785962" cy="383341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5457">
              <a:off x="4562902" y="2130585"/>
              <a:ext cx="785964" cy="383341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4751910" y="2414669"/>
            <a:ext cx="344818" cy="833240"/>
            <a:chOff x="4562902" y="1680686"/>
            <a:chExt cx="819118" cy="833240"/>
          </a:xfrm>
        </p:grpSpPr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4596056" y="1680686"/>
              <a:ext cx="785964" cy="383341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5457">
              <a:off x="4562902" y="2130585"/>
              <a:ext cx="785964" cy="383341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191405" y="9330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962387" y="91161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78571" y="1368135"/>
            <a:ext cx="1800200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 정보 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378571" y="1851670"/>
            <a:ext cx="1800200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할인 상품 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652059" y="1431650"/>
            <a:ext cx="1800200" cy="4525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 관리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659944" y="1884245"/>
            <a:ext cx="1800200" cy="4769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할인 상품 제공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662985" y="3636716"/>
            <a:ext cx="1800200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가계부 갱신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402909" y="3134550"/>
            <a:ext cx="1800200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가계부 통계 관리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95536" y="1791256"/>
            <a:ext cx="1883787" cy="2679427"/>
            <a:chOff x="960021" y="5276359"/>
            <a:chExt cx="2232248" cy="3569379"/>
          </a:xfrm>
        </p:grpSpPr>
        <p:sp>
          <p:nvSpPr>
            <p:cNvPr id="8" name="직사각형 7"/>
            <p:cNvSpPr/>
            <p:nvPr/>
          </p:nvSpPr>
          <p:spPr>
            <a:xfrm>
              <a:off x="960021" y="5749394"/>
              <a:ext cx="2232248" cy="30963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56342" y="5276359"/>
              <a:ext cx="1569660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어플리케이션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169908" y="5905827"/>
              <a:ext cx="1800200" cy="3532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 가입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163258" y="8314115"/>
              <a:ext cx="1800200" cy="3653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가계부 작성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163258" y="7889447"/>
              <a:ext cx="1800200" cy="4052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계산서 출력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659944" y="2787231"/>
            <a:ext cx="1800200" cy="4705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RFID</a:t>
            </a:r>
            <a:r>
              <a:rPr lang="ko-KR" altLang="en-US" sz="1600" dirty="0" smtClean="0">
                <a:solidFill>
                  <a:schemeClr val="tx1"/>
                </a:solidFill>
              </a:rPr>
              <a:t>태그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378571" y="2344618"/>
            <a:ext cx="1795943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 정보 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4471" y="1832665"/>
            <a:ext cx="1172116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latin typeface="맑은 고딕" panose="020B0503020000020004" pitchFamily="50" charset="-127"/>
              </a:rPr>
              <a:t>품목분류</a:t>
            </a:r>
            <a:endParaRPr lang="en-US" altLang="ko-KR" sz="1050" dirty="0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050" dirty="0">
                <a:latin typeface="맑은 고딕" panose="020B0503020000020004" pitchFamily="50" charset="-127"/>
              </a:rPr>
              <a:t>상품명</a:t>
            </a:r>
            <a:endParaRPr lang="en-US" altLang="ko-KR" sz="1050" dirty="0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050" dirty="0">
                <a:latin typeface="맑은 고딕" panose="020B0503020000020004" pitchFamily="50" charset="-127"/>
              </a:rPr>
              <a:t>상품 위치</a:t>
            </a:r>
            <a:endParaRPr lang="en-US" altLang="ko-KR" sz="1050" dirty="0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050" dirty="0">
                <a:latin typeface="맑은 고딕" panose="020B0503020000020004" pitchFamily="50" charset="-127"/>
              </a:rPr>
              <a:t>가격</a:t>
            </a:r>
            <a:r>
              <a:rPr lang="en-US" altLang="ko-KR" sz="1050" dirty="0">
                <a:latin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</a:rPr>
              <a:t>할인율 </a:t>
            </a:r>
            <a:endParaRPr lang="en-US" altLang="ko-KR" sz="1050" dirty="0" smtClean="0">
              <a:latin typeface="맑은 고딕" panose="020B0503020000020004" pitchFamily="50" charset="-127"/>
            </a:endParaRPr>
          </a:p>
          <a:p>
            <a:pPr algn="ctr"/>
            <a:r>
              <a:rPr lang="en-US" altLang="ko-KR" sz="105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50" dirty="0">
                <a:latin typeface="맑은 고딕" panose="020B0503020000020004" pitchFamily="50" charset="-127"/>
              </a:rPr>
              <a:t>할인 여부 포함</a:t>
            </a:r>
            <a:r>
              <a:rPr lang="en-US" altLang="ko-KR" sz="1050" dirty="0">
                <a:latin typeface="맑은 고딕" panose="020B0503020000020004" pitchFamily="50" charset="-127"/>
              </a:rPr>
              <a:t>)</a:t>
            </a:r>
          </a:p>
          <a:p>
            <a:pPr algn="ctr"/>
            <a:r>
              <a:rPr lang="ko-KR" altLang="en-US" sz="1050" dirty="0">
                <a:latin typeface="맑은 고딕" panose="020B0503020000020004" pitchFamily="50" charset="-127"/>
              </a:rPr>
              <a:t>유통기한</a:t>
            </a:r>
            <a:endParaRPr lang="en-US" altLang="ko-KR" sz="1050" dirty="0">
              <a:latin typeface="맑은 고딕" panose="020B0503020000020004" pitchFamily="50" charset="-127"/>
            </a:endParaRPr>
          </a:p>
        </p:txBody>
      </p:sp>
      <p:cxnSp>
        <p:nvCxnSpPr>
          <p:cNvPr id="20" name="직선 화살표 연결선 19"/>
          <p:cNvCxnSpPr>
            <a:stCxn id="17" idx="1"/>
          </p:cNvCxnSpPr>
          <p:nvPr/>
        </p:nvCxnSpPr>
        <p:spPr>
          <a:xfrm flipH="1">
            <a:off x="7020272" y="2363580"/>
            <a:ext cx="604199" cy="202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572659" y="2566556"/>
            <a:ext cx="1519183" cy="2722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 검색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280918" y="3264934"/>
            <a:ext cx="45720" cy="287839"/>
            <a:chOff x="1185193" y="3127618"/>
            <a:chExt cx="45720" cy="287839"/>
          </a:xfrm>
        </p:grpSpPr>
        <p:sp>
          <p:nvSpPr>
            <p:cNvPr id="32" name="타원 31"/>
            <p:cNvSpPr/>
            <p:nvPr/>
          </p:nvSpPr>
          <p:spPr>
            <a:xfrm>
              <a:off x="1185194" y="312761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1185194" y="324617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1185193" y="336973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406411" y="4476781"/>
            <a:ext cx="125547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RFID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부착된 상품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7" name="직선 화살표 연결선 96"/>
          <p:cNvCxnSpPr>
            <a:stCxn id="96" idx="0"/>
          </p:cNvCxnSpPr>
          <p:nvPr/>
        </p:nvCxnSpPr>
        <p:spPr>
          <a:xfrm flipH="1" flipV="1">
            <a:off x="4267801" y="3134550"/>
            <a:ext cx="766347" cy="1342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434479" y="777111"/>
            <a:ext cx="578873" cy="668068"/>
            <a:chOff x="6126939" y="3134298"/>
            <a:chExt cx="1066959" cy="1310578"/>
          </a:xfrm>
        </p:grpSpPr>
        <p:pic>
          <p:nvPicPr>
            <p:cNvPr id="99" name="Picture 2" descr="사용자 아이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6939" y="3134298"/>
              <a:ext cx="1066959" cy="1066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/>
            <p:cNvSpPr txBox="1"/>
            <p:nvPr/>
          </p:nvSpPr>
          <p:spPr>
            <a:xfrm>
              <a:off x="6178556" y="4198655"/>
              <a:ext cx="9637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cxnSp>
        <p:nvCxnSpPr>
          <p:cNvPr id="101" name="직선 화살표 연결선 100"/>
          <p:cNvCxnSpPr>
            <a:stCxn id="99" idx="3"/>
            <a:endCxn id="82" idx="0"/>
          </p:cNvCxnSpPr>
          <p:nvPr/>
        </p:nvCxnSpPr>
        <p:spPr>
          <a:xfrm>
            <a:off x="1013352" y="1049053"/>
            <a:ext cx="210175" cy="742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2663159" y="2356223"/>
            <a:ext cx="1800200" cy="4378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 위치 제공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526356" y="4572322"/>
            <a:ext cx="1306768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latin typeface="맑은 고딕" panose="020B0503020000020004" pitchFamily="50" charset="-127"/>
              </a:rPr>
              <a:t>가계부 </a:t>
            </a:r>
            <a:r>
              <a:rPr lang="en-US" altLang="ko-KR" sz="1050" dirty="0">
                <a:latin typeface="맑은 고딕" panose="020B0503020000020004" pitchFamily="50" charset="-127"/>
              </a:rPr>
              <a:t>(</a:t>
            </a:r>
            <a:r>
              <a:rPr lang="ko-KR" altLang="en-US" sz="1050" dirty="0">
                <a:latin typeface="맑은 고딕" panose="020B0503020000020004" pitchFamily="50" charset="-127"/>
              </a:rPr>
              <a:t>예산 관리</a:t>
            </a:r>
            <a:r>
              <a:rPr lang="en-US" altLang="ko-KR" sz="1050" dirty="0">
                <a:latin typeface="맑은 고딕" panose="020B0503020000020004" pitchFamily="50" charset="-127"/>
              </a:rPr>
              <a:t>)</a:t>
            </a:r>
          </a:p>
        </p:txBody>
      </p:sp>
      <p:cxnSp>
        <p:nvCxnSpPr>
          <p:cNvPr id="105" name="직선 화살표 연결선 104"/>
          <p:cNvCxnSpPr>
            <a:stCxn id="103" idx="0"/>
            <a:endCxn id="88" idx="3"/>
          </p:cNvCxnSpPr>
          <p:nvPr/>
        </p:nvCxnSpPr>
        <p:spPr>
          <a:xfrm flipH="1" flipV="1">
            <a:off x="2086230" y="4208734"/>
            <a:ext cx="93510" cy="363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577837" y="2882545"/>
            <a:ext cx="1519183" cy="2722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장바구니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 flipH="1" flipV="1">
            <a:off x="2086230" y="3915433"/>
            <a:ext cx="1261634" cy="550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099677" y="4472659"/>
            <a:ext cx="100540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QR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생성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402909" y="3617610"/>
            <a:ext cx="1800200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 소비 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6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43213" y="1995686"/>
            <a:ext cx="64918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1-1)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고객은 카트에 부착된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연결된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RFID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리더기에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RFID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태그를 인식 시키고 카트에 넣음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1-2) RFID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센서는 연결된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라즈베리파이에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데이터 전송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1-3)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라즈베리파이는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매장 와이파이 연결을 통해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서버로 해당 데이터 전송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245348"/>
            <a:ext cx="6024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1 – </a:t>
            </a:r>
            <a:r>
              <a:rPr lang="ko-KR" altLang="en-US" dirty="0" err="1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RFID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95553" y="1838605"/>
            <a:ext cx="1647660" cy="1653019"/>
            <a:chOff x="6967721" y="3351386"/>
            <a:chExt cx="1454011" cy="1346471"/>
          </a:xfrm>
        </p:grpSpPr>
        <p:grpSp>
          <p:nvGrpSpPr>
            <p:cNvPr id="9" name="그룹 8"/>
            <p:cNvGrpSpPr/>
            <p:nvPr/>
          </p:nvGrpSpPr>
          <p:grpSpPr>
            <a:xfrm>
              <a:off x="6967721" y="3351386"/>
              <a:ext cx="1276634" cy="1142140"/>
              <a:chOff x="6967721" y="3351386"/>
              <a:chExt cx="1276634" cy="114214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67721" y="3351386"/>
                <a:ext cx="834032" cy="1142140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8163" y="3764894"/>
                <a:ext cx="566192" cy="566192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7038020" y="4451636"/>
              <a:ext cx="13837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카트와 </a:t>
              </a:r>
              <a:r>
                <a:rPr lang="ko-KR" altLang="en-US" sz="1000" b="1" dirty="0" err="1" smtClean="0"/>
                <a:t>라즈베리파이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5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67014" y="1491630"/>
            <a:ext cx="593361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/>
              <a:t>2-1) </a:t>
            </a:r>
            <a:r>
              <a:rPr lang="ko-KR" altLang="en-US" sz="1700" dirty="0" smtClean="0"/>
              <a:t>장바구니 기능 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태그 된 상품 정보들 실시간 갱신</a:t>
            </a:r>
            <a:r>
              <a:rPr lang="en-US" altLang="ko-KR" sz="1700" dirty="0" smtClean="0"/>
              <a:t>)</a:t>
            </a:r>
          </a:p>
          <a:p>
            <a:r>
              <a:rPr lang="en-US" altLang="ko-KR" sz="1700" dirty="0" smtClean="0"/>
              <a:t>2-2) </a:t>
            </a:r>
            <a:r>
              <a:rPr lang="ko-KR" altLang="en-US" sz="1700" dirty="0" smtClean="0"/>
              <a:t>미리 담기 기능</a:t>
            </a:r>
            <a:endParaRPr lang="en-US" altLang="ko-KR" sz="1700" dirty="0" smtClean="0"/>
          </a:p>
          <a:p>
            <a:r>
              <a:rPr lang="en-US" altLang="ko-KR" sz="1700" dirty="0" smtClean="0"/>
              <a:t>2-3) </a:t>
            </a:r>
            <a:r>
              <a:rPr lang="ko-KR" altLang="en-US" sz="1700" dirty="0" smtClean="0"/>
              <a:t>상품 검색 기능 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위치 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상품정보</a:t>
            </a:r>
            <a:r>
              <a:rPr lang="en-US" altLang="ko-KR" sz="1700" dirty="0" smtClean="0"/>
              <a:t>)</a:t>
            </a:r>
          </a:p>
          <a:p>
            <a:r>
              <a:rPr lang="en-US" altLang="ko-KR" sz="1700" dirty="0" smtClean="0"/>
              <a:t>2-4) </a:t>
            </a:r>
            <a:r>
              <a:rPr lang="ko-KR" altLang="en-US" sz="1700" dirty="0" smtClean="0"/>
              <a:t>할인 품목 안내 기능 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이벤트 알림 등</a:t>
            </a:r>
            <a:r>
              <a:rPr lang="en-US" altLang="ko-KR" sz="1700" dirty="0" smtClean="0"/>
              <a:t>)</a:t>
            </a:r>
          </a:p>
          <a:p>
            <a:r>
              <a:rPr lang="en-US" altLang="ko-KR" sz="1700" dirty="0" smtClean="0"/>
              <a:t>2-5) </a:t>
            </a:r>
            <a:r>
              <a:rPr lang="ko-KR" altLang="en-US" sz="1700" dirty="0" smtClean="0"/>
              <a:t>품목별 상품 추천 기능 </a:t>
            </a:r>
            <a:endParaRPr lang="en-US" altLang="ko-KR" sz="1700" dirty="0"/>
          </a:p>
          <a:p>
            <a:r>
              <a:rPr lang="en-US" altLang="ko-KR" sz="1700" dirty="0" smtClean="0"/>
              <a:t>2-6) </a:t>
            </a:r>
            <a:r>
              <a:rPr lang="ko-KR" altLang="en-US" sz="1700" dirty="0" smtClean="0"/>
              <a:t>회원 기능 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가입 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갱신 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장바구니 연동</a:t>
            </a:r>
            <a:r>
              <a:rPr lang="en-US" altLang="ko-KR" sz="1700" dirty="0" smtClean="0"/>
              <a:t>)</a:t>
            </a:r>
          </a:p>
          <a:p>
            <a:r>
              <a:rPr lang="en-US" altLang="ko-KR" sz="1700" dirty="0" smtClean="0"/>
              <a:t>2-7) </a:t>
            </a:r>
            <a:r>
              <a:rPr lang="ko-KR" altLang="en-US" sz="1700" dirty="0" smtClean="0">
                <a:solidFill>
                  <a:srgbClr val="FF0000"/>
                </a:solidFill>
              </a:rPr>
              <a:t>가계부 기능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예산 관리</a:t>
            </a:r>
            <a:r>
              <a:rPr lang="en-US" altLang="ko-KR" sz="1700" dirty="0" smtClean="0"/>
              <a:t>) </a:t>
            </a:r>
          </a:p>
          <a:p>
            <a:r>
              <a:rPr lang="en-US" altLang="ko-KR" sz="1700" dirty="0" smtClean="0"/>
              <a:t>2-8) </a:t>
            </a:r>
            <a:r>
              <a:rPr lang="ko-KR" altLang="en-US" sz="1700" dirty="0" smtClean="0"/>
              <a:t>계산서 </a:t>
            </a:r>
            <a:r>
              <a:rPr lang="en-US" altLang="ko-KR" sz="1700" dirty="0" smtClean="0"/>
              <a:t>QR </a:t>
            </a:r>
            <a:r>
              <a:rPr lang="ko-KR" altLang="en-US" sz="1700" dirty="0" smtClean="0"/>
              <a:t>출력 기능 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한번에 간단한 계산 유도</a:t>
            </a:r>
            <a:r>
              <a:rPr lang="en-US" altLang="ko-KR" sz="1700" dirty="0" smtClean="0"/>
              <a:t>)</a:t>
            </a:r>
          </a:p>
          <a:p>
            <a:endParaRPr lang="en-US" altLang="ko-KR" sz="17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8091" y="223891"/>
            <a:ext cx="5309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 –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앱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AutoShape 2" descr="관련 이미지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44116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11560" y="1750556"/>
            <a:ext cx="1800200" cy="2187245"/>
            <a:chOff x="3463005" y="2048506"/>
            <a:chExt cx="1536105" cy="1883482"/>
          </a:xfrm>
        </p:grpSpPr>
        <p:pic>
          <p:nvPicPr>
            <p:cNvPr id="9" name="Picture 2" descr="스마트폰 아이콘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3005" y="2048506"/>
              <a:ext cx="1536105" cy="1536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831670" y="3685767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어플리케이션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4475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707886"/>
            <a:ext cx="5040560" cy="41044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9512" y="0"/>
            <a:ext cx="504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169277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06/     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시스템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상세 설계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전체 </a:t>
            </a:r>
            <a:r>
              <a:rPr lang="ko-KR" altLang="en-US" dirty="0" err="1" smtClean="0">
                <a:solidFill>
                  <a:srgbClr val="F45452"/>
                </a:solidFill>
                <a:latin typeface="맑은 고딕" panose="020B0503020000020004" pitchFamily="50" charset="-127"/>
              </a:rPr>
              <a:t>유스케이스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 다이어그램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0152" y="2067694"/>
            <a:ext cx="28472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관리자 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고객 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라즈베리파이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서버 </a:t>
            </a:r>
            <a:r>
              <a:rPr lang="en-US" altLang="ko-KR" sz="1200" dirty="0" smtClean="0"/>
              <a:t>DB,</a:t>
            </a:r>
          </a:p>
          <a:p>
            <a:r>
              <a:rPr lang="ko-KR" altLang="en-US" sz="1200" smtClean="0"/>
              <a:t>상품등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 </a:t>
            </a:r>
            <a:r>
              <a:rPr lang="ko-KR" altLang="en-US" sz="1200" dirty="0" err="1" smtClean="0"/>
              <a:t>액터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존재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어플리케이션 메인 </a:t>
            </a:r>
            <a:r>
              <a:rPr lang="ko-KR" altLang="en-US" sz="1200" dirty="0" err="1" smtClean="0"/>
              <a:t>액티비티를</a:t>
            </a:r>
            <a:r>
              <a:rPr lang="ko-KR" altLang="en-US" sz="1200" dirty="0" smtClean="0"/>
              <a:t> 통해 </a:t>
            </a:r>
            <a:endParaRPr lang="en-US" altLang="ko-KR" sz="1200" dirty="0" smtClean="0"/>
          </a:p>
          <a:p>
            <a:r>
              <a:rPr lang="ko-KR" altLang="en-US" sz="1200" dirty="0" smtClean="0"/>
              <a:t>기능별 </a:t>
            </a:r>
            <a:r>
              <a:rPr lang="ko-KR" altLang="en-US" sz="1200" dirty="0" err="1" smtClean="0"/>
              <a:t>액티비티</a:t>
            </a:r>
            <a:r>
              <a:rPr lang="ko-KR" altLang="en-US" sz="1200" dirty="0" smtClean="0"/>
              <a:t> 구현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7327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43558"/>
            <a:ext cx="54864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179512" y="0"/>
            <a:ext cx="504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169277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06/     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시스템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상세 설계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회원 가입 갱신 및 로그인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8000" y="2067694"/>
            <a:ext cx="214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가입</a:t>
            </a:r>
            <a:r>
              <a:rPr lang="en-US" altLang="ko-KR" sz="1200" smtClean="0"/>
              <a:t>,</a:t>
            </a:r>
            <a:r>
              <a:rPr lang="ko-KR" altLang="en-US" sz="1200" smtClean="0"/>
              <a:t>정보변경</a:t>
            </a:r>
            <a:r>
              <a:rPr lang="en-US" altLang="ko-KR" sz="1200" smtClean="0"/>
              <a:t>,</a:t>
            </a:r>
            <a:r>
              <a:rPr lang="ko-KR" altLang="en-US" sz="1200" smtClean="0"/>
              <a:t>로그인 등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smtClean="0"/>
              <a:t>일반적인 회원기능 설계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426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71548"/>
            <a:ext cx="5418455" cy="37839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179512" y="0"/>
            <a:ext cx="504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197227"/>
            <a:ext cx="4662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06/     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시스템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상세 설계 </a:t>
            </a:r>
            <a:r>
              <a:rPr lang="en-US" altLang="ko-KR" dirty="0">
                <a:solidFill>
                  <a:srgbClr val="F45452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장바구니 기능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</a:endParaRPr>
          </a:p>
          <a:p>
            <a:pPr algn="ctr"/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3979852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라즈베리파이와 연결된 </a:t>
            </a:r>
            <a:r>
              <a:rPr lang="en-US" altLang="ko-KR" sz="1200" smtClean="0"/>
              <a:t>RC-522</a:t>
            </a:r>
            <a:r>
              <a:rPr lang="ko-KR" altLang="en-US" sz="1200" smtClean="0"/>
              <a:t>에 의해 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인식 될시 장바구니</a:t>
            </a:r>
            <a:r>
              <a:rPr lang="en-US" altLang="ko-KR" sz="1200" smtClean="0"/>
              <a:t>(</a:t>
            </a:r>
            <a:r>
              <a:rPr lang="ko-KR" altLang="en-US" sz="1200" smtClean="0"/>
              <a:t>카트현황</a:t>
            </a:r>
            <a:r>
              <a:rPr lang="en-US" altLang="ko-KR" sz="1200" smtClean="0"/>
              <a:t>) </a:t>
            </a:r>
            <a:r>
              <a:rPr lang="ko-KR" altLang="en-US" sz="1200" smtClean="0"/>
              <a:t>갱신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078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63638"/>
            <a:ext cx="5796824" cy="27363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179512" y="0"/>
            <a:ext cx="504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197227"/>
            <a:ext cx="4662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06/     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시스템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상세 설계 </a:t>
            </a:r>
            <a:r>
              <a:rPr lang="en-US" altLang="ko-KR" dirty="0">
                <a:solidFill>
                  <a:srgbClr val="F45452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미리 담기 기능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</a:endParaRPr>
          </a:p>
          <a:p>
            <a:pPr algn="ctr"/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5696" y="4371950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마트에 가기전 사용자의 효율적 소비 돕기위한 미리담기 기능 설계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152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36" y="1131590"/>
            <a:ext cx="5904656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179512" y="0"/>
            <a:ext cx="504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504" y="169277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06/     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시스템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상세 설계 </a:t>
            </a:r>
            <a:r>
              <a:rPr lang="en-US" altLang="ko-KR" dirty="0">
                <a:solidFill>
                  <a:srgbClr val="F45452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상품 검색 기능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1760" y="3941643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미리담기 기능과 연동</a:t>
            </a:r>
            <a:r>
              <a:rPr lang="en-US" altLang="ko-KR" sz="1200" smtClean="0"/>
              <a:t>,</a:t>
            </a:r>
          </a:p>
          <a:p>
            <a:endParaRPr lang="en-US" altLang="ko-KR" sz="1200"/>
          </a:p>
          <a:p>
            <a:r>
              <a:rPr lang="ko-KR" altLang="en-US" sz="1200" smtClean="0"/>
              <a:t>검색을 통해 미리담기에 저장 가능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194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707886"/>
            <a:ext cx="6007868" cy="40213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9512" y="0"/>
            <a:ext cx="504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97227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06/     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시스템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상세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설계 </a:t>
            </a:r>
            <a:r>
              <a:rPr lang="en-US" altLang="ko-KR" dirty="0">
                <a:solidFill>
                  <a:srgbClr val="F45452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가계부 시퀀스 다이어그램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</a:endParaRPr>
          </a:p>
          <a:p>
            <a:pPr algn="ctr"/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1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53189" y="467189"/>
            <a:ext cx="130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 smtClean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z="3600" b="1" spc="-150" dirty="0">
              <a:solidFill>
                <a:srgbClr val="51A95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380440" y="1176395"/>
            <a:ext cx="1343808" cy="0"/>
          </a:xfrm>
          <a:prstGeom prst="line">
            <a:avLst/>
          </a:prstGeom>
          <a:ln w="12700" cap="rnd">
            <a:solidFill>
              <a:srgbClr val="8ECC88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9592" y="1563638"/>
            <a:ext cx="4104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01/	</a:t>
            </a:r>
            <a:r>
              <a:rPr lang="ko-KR" altLang="en-US" sz="1600" dirty="0" smtClean="0"/>
              <a:t>지적 사항 및 대응 방안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02/	</a:t>
            </a:r>
            <a:r>
              <a:rPr lang="ko-KR" altLang="en-US" sz="1600" dirty="0" smtClean="0"/>
              <a:t>종합 설계 개요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03/	</a:t>
            </a:r>
            <a:r>
              <a:rPr lang="ko-KR" altLang="en-US" sz="1600" dirty="0" smtClean="0"/>
              <a:t>관련 연구 및 사례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04/	</a:t>
            </a:r>
            <a:r>
              <a:rPr lang="ko-KR" altLang="en-US" sz="1600" dirty="0" smtClean="0"/>
              <a:t>시스템 구성도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05/	</a:t>
            </a:r>
            <a:r>
              <a:rPr lang="ko-KR" altLang="en-US" sz="1600" dirty="0" smtClean="0"/>
              <a:t>시스템 수행 시나리오</a:t>
            </a:r>
            <a:endParaRPr lang="en-US" altLang="ko-KR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04048" y="1542316"/>
            <a:ext cx="324319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06/	</a:t>
            </a:r>
            <a:r>
              <a:rPr lang="ko-KR" altLang="en-US" sz="1600" dirty="0"/>
              <a:t>시스템 모듈 상세 설계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07/	</a:t>
            </a:r>
            <a:r>
              <a:rPr lang="ko-KR" altLang="en-US" sz="1600" dirty="0"/>
              <a:t>데모 환경 </a:t>
            </a:r>
            <a:r>
              <a:rPr lang="ko-KR" altLang="en-US" sz="1600" dirty="0" smtClean="0"/>
              <a:t>설계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08/	</a:t>
            </a:r>
            <a:r>
              <a:rPr lang="ko-KR" altLang="en-US" sz="1600" dirty="0" smtClean="0"/>
              <a:t>개발 환경 및 방법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09/</a:t>
            </a:r>
            <a:r>
              <a:rPr lang="en-US" altLang="ko-KR" sz="1600" dirty="0"/>
              <a:t>	</a:t>
            </a:r>
            <a:r>
              <a:rPr lang="ko-KR" altLang="en-US" sz="1600" dirty="0"/>
              <a:t>업무 분담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10/</a:t>
            </a:r>
            <a:r>
              <a:rPr lang="en-US" altLang="ko-KR" sz="1600" dirty="0"/>
              <a:t>	</a:t>
            </a:r>
            <a:r>
              <a:rPr lang="ko-KR" altLang="en-US" sz="1600" dirty="0"/>
              <a:t>졸업 연구 수행 </a:t>
            </a:r>
            <a:r>
              <a:rPr lang="ko-KR" altLang="en-US" sz="1600" dirty="0" smtClean="0"/>
              <a:t>일정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11/</a:t>
            </a:r>
            <a:r>
              <a:rPr lang="en-US" altLang="ko-KR" sz="1600" dirty="0"/>
              <a:t>	</a:t>
            </a:r>
            <a:r>
              <a:rPr lang="ko-KR" altLang="en-US" sz="1600" dirty="0"/>
              <a:t>참고 문헌 및 필요 </a:t>
            </a:r>
            <a:r>
              <a:rPr lang="ko-KR" altLang="en-US" sz="1600" dirty="0" smtClean="0"/>
              <a:t>기술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6812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0"/>
            <a:ext cx="504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97227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06/     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시스템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상세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설계 </a:t>
            </a:r>
            <a:r>
              <a:rPr lang="en-US" altLang="ko-KR" dirty="0">
                <a:solidFill>
                  <a:srgbClr val="F45452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mtClean="0">
                <a:solidFill>
                  <a:srgbClr val="F45452"/>
                </a:solidFill>
                <a:latin typeface="맑은 고딕" panose="020B0503020000020004" pitchFamily="50" charset="-127"/>
              </a:rPr>
              <a:t>가계부 액티비티 동작 방법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08501" y="1419622"/>
            <a:ext cx="4112200" cy="2448272"/>
            <a:chOff x="4750622" y="1805982"/>
            <a:chExt cx="4112200" cy="2448272"/>
          </a:xfrm>
        </p:grpSpPr>
        <p:grpSp>
          <p:nvGrpSpPr>
            <p:cNvPr id="12" name="그룹 11"/>
            <p:cNvGrpSpPr/>
            <p:nvPr/>
          </p:nvGrpSpPr>
          <p:grpSpPr>
            <a:xfrm>
              <a:off x="4750622" y="1805982"/>
              <a:ext cx="4112200" cy="2448272"/>
              <a:chOff x="4729709" y="1631480"/>
              <a:chExt cx="4112200" cy="2448272"/>
            </a:xfrm>
          </p:grpSpPr>
          <p:pic>
            <p:nvPicPr>
              <p:cNvPr id="14" name="그림 13"/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9709" y="1631480"/>
                <a:ext cx="4112200" cy="24482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직사각형 15"/>
              <p:cNvSpPr/>
              <p:nvPr/>
            </p:nvSpPr>
            <p:spPr>
              <a:xfrm flipV="1">
                <a:off x="6785809" y="2067694"/>
                <a:ext cx="612804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flipV="1">
                <a:off x="6091960" y="2571750"/>
                <a:ext cx="612804" cy="117522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flipV="1">
                <a:off x="5415507" y="2571750"/>
                <a:ext cx="612804" cy="11889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 flipV="1">
              <a:off x="4790605" y="2753124"/>
              <a:ext cx="612804" cy="11752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20701" y="2303173"/>
            <a:ext cx="4299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1) </a:t>
            </a:r>
            <a:r>
              <a:rPr lang="ko-KR" altLang="en-US" sz="1200" smtClean="0"/>
              <a:t>사용자로부터 월 예산</a:t>
            </a:r>
            <a:r>
              <a:rPr lang="en-US" altLang="ko-KR" sz="1200" smtClean="0"/>
              <a:t>, </a:t>
            </a:r>
            <a:r>
              <a:rPr lang="ko-KR" altLang="en-US" sz="1200" smtClean="0"/>
              <a:t>품목 입력받음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2) </a:t>
            </a:r>
            <a:r>
              <a:rPr lang="ko-KR" altLang="en-US" sz="1200" smtClean="0"/>
              <a:t>사용자로부터 품목별 우선순위 및 품목별 예산 입력받음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3) </a:t>
            </a:r>
            <a:r>
              <a:rPr lang="ko-KR" altLang="en-US" sz="1200" smtClean="0"/>
              <a:t>사용자 계산 완료시</a:t>
            </a:r>
            <a:r>
              <a:rPr lang="en-US" altLang="ko-KR" sz="1200" smtClean="0"/>
              <a:t>(</a:t>
            </a:r>
            <a:r>
              <a:rPr lang="ko-KR" altLang="en-US" sz="1200" smtClean="0"/>
              <a:t>쇼핑완료</a:t>
            </a:r>
            <a:r>
              <a:rPr lang="en-US" altLang="ko-KR" sz="1200" smtClean="0"/>
              <a:t>) </a:t>
            </a:r>
            <a:r>
              <a:rPr lang="ko-KR" altLang="en-US" sz="1200" smtClean="0"/>
              <a:t>데이터 반영</a:t>
            </a:r>
            <a:endParaRPr lang="en-US" altLang="ko-KR" sz="1200" smtClean="0"/>
          </a:p>
          <a:p>
            <a:r>
              <a:rPr lang="en-US" altLang="ko-KR" sz="1200" smtClean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3925" y="3786822"/>
            <a:ext cx="5832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해당 품목의 예산을 초과할시</a:t>
            </a:r>
            <a:r>
              <a:rPr lang="en-US" altLang="ko-KR" sz="1200" smtClean="0"/>
              <a:t>, </a:t>
            </a:r>
            <a:r>
              <a:rPr lang="ko-KR" altLang="en-US" sz="1200" smtClean="0"/>
              <a:t>우선순위가 낮은 순으로 예산을 가져온다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단</a:t>
            </a:r>
            <a:r>
              <a:rPr lang="en-US" altLang="ko-KR" sz="1200" smtClean="0"/>
              <a:t>,</a:t>
            </a:r>
          </a:p>
          <a:p>
            <a:endParaRPr lang="en-US" altLang="ko-KR" sz="1200"/>
          </a:p>
          <a:p>
            <a:r>
              <a:rPr lang="ko-KR" altLang="en-US" sz="1200" smtClean="0"/>
              <a:t>뺏기거나</a:t>
            </a:r>
            <a:r>
              <a:rPr lang="en-US" altLang="ko-KR" sz="1200" smtClean="0"/>
              <a:t>, </a:t>
            </a:r>
            <a:r>
              <a:rPr lang="ko-KR" altLang="en-US" sz="1200" smtClean="0"/>
              <a:t>가져오는 양측 모두 예산의</a:t>
            </a:r>
            <a:r>
              <a:rPr lang="en-US" altLang="ko-KR" sz="1200" smtClean="0"/>
              <a:t>±30% </a:t>
            </a:r>
            <a:r>
              <a:rPr lang="ko-KR" altLang="en-US" sz="1200" smtClean="0"/>
              <a:t>초과하여 가져오거나</a:t>
            </a:r>
            <a:r>
              <a:rPr lang="en-US" altLang="ko-KR" sz="1200" smtClean="0"/>
              <a:t>, </a:t>
            </a:r>
            <a:r>
              <a:rPr lang="ko-KR" altLang="en-US" sz="1200" smtClean="0"/>
              <a:t>빼앗기지 않는다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(</a:t>
            </a:r>
            <a:r>
              <a:rPr lang="ko-KR" altLang="en-US" sz="1200" smtClean="0">
                <a:solidFill>
                  <a:srgbClr val="FF0000"/>
                </a:solidFill>
              </a:rPr>
              <a:t>품목별 치우침 없는 소비 유도 전략</a:t>
            </a:r>
            <a:r>
              <a:rPr lang="en-US" altLang="ko-KR" sz="1200" smtClean="0"/>
              <a:t>)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3872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0"/>
            <a:ext cx="504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97227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06/     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시스템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상세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설계 </a:t>
            </a:r>
            <a:r>
              <a:rPr lang="en-US" altLang="ko-KR">
                <a:solidFill>
                  <a:srgbClr val="F45452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mtClean="0">
                <a:solidFill>
                  <a:srgbClr val="F45452"/>
                </a:solidFill>
                <a:latin typeface="맑은 고딕" panose="020B0503020000020004" pitchFamily="50" charset="-127"/>
              </a:rPr>
              <a:t>계산용 </a:t>
            </a:r>
            <a:r>
              <a:rPr lang="en-US" altLang="ko-KR" smtClean="0">
                <a:solidFill>
                  <a:srgbClr val="F45452"/>
                </a:solidFill>
                <a:latin typeface="맑은 고딕" panose="020B0503020000020004" pitchFamily="50" charset="-127"/>
              </a:rPr>
              <a:t>QR</a:t>
            </a:r>
            <a:r>
              <a:rPr lang="ko-KR" altLang="en-US" smtClean="0">
                <a:solidFill>
                  <a:srgbClr val="F45452"/>
                </a:solidFill>
                <a:latin typeface="맑은 고딕" panose="020B0503020000020004" pitchFamily="50" charset="-127"/>
              </a:rPr>
              <a:t>코드 생성 클래스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21351"/>
              </p:ext>
            </p:extLst>
          </p:nvPr>
        </p:nvGraphicFramePr>
        <p:xfrm>
          <a:off x="1475656" y="1347614"/>
          <a:ext cx="6096000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877676927"/>
                    </a:ext>
                  </a:extLst>
                </a:gridCol>
                <a:gridCol w="4943872">
                  <a:extLst>
                    <a:ext uri="{9D8B030D-6E8A-4147-A177-3AD203B41FA5}">
                      <a16:colId xmlns:a16="http://schemas.microsoft.com/office/drawing/2014/main" val="1719214251"/>
                    </a:ext>
                  </a:extLst>
                </a:gridCol>
              </a:tblGrid>
              <a:tr h="565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클래스명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QRcodeMaker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07050"/>
                  </a:ext>
                </a:extLst>
              </a:tr>
              <a:tr h="1157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속성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Width</a:t>
                      </a:r>
                      <a:r>
                        <a:rPr lang="en-US" altLang="ko-KR" sz="1200" baseline="0" smtClean="0"/>
                        <a:t> // QR </a:t>
                      </a:r>
                      <a:r>
                        <a:rPr lang="ko-KR" altLang="en-US" sz="1200" baseline="0" smtClean="0"/>
                        <a:t> 가로</a:t>
                      </a:r>
                      <a:endParaRPr lang="en-US" altLang="ko-KR" sz="1200" baseline="0" smtClean="0"/>
                    </a:p>
                    <a:p>
                      <a:pPr algn="l" latinLnBrk="1"/>
                      <a:r>
                        <a:rPr lang="en-US" altLang="ko-KR" sz="1200" baseline="0" smtClean="0"/>
                        <a:t>Height // QR </a:t>
                      </a:r>
                      <a:r>
                        <a:rPr lang="ko-KR" altLang="en-US" sz="1200" baseline="0" smtClean="0"/>
                        <a:t> 높이</a:t>
                      </a:r>
                      <a:endParaRPr lang="en-US" altLang="ko-KR" sz="1200" baseline="0" smtClean="0"/>
                    </a:p>
                    <a:p>
                      <a:pPr algn="l" latinLnBrk="1"/>
                      <a:r>
                        <a:rPr lang="en-US" altLang="ko-KR" sz="1200" smtClean="0"/>
                        <a:t>Bitmap // QR </a:t>
                      </a:r>
                      <a:r>
                        <a:rPr lang="ko-KR" altLang="en-US" sz="1200" smtClean="0"/>
                        <a:t>생성을 위한 변수</a:t>
                      </a:r>
                      <a:endParaRPr lang="en-US" altLang="ko-KR" sz="1200" smtClean="0"/>
                    </a:p>
                    <a:p>
                      <a:pPr algn="l" latinLnBrk="1"/>
                      <a:r>
                        <a:rPr lang="en-US" altLang="ko-KR" sz="1200" smtClean="0"/>
                        <a:t>View //</a:t>
                      </a:r>
                      <a:r>
                        <a:rPr lang="en-US" altLang="ko-KR" sz="1200" baseline="0" smtClean="0"/>
                        <a:t> QR </a:t>
                      </a:r>
                      <a:r>
                        <a:rPr lang="ko-KR" altLang="en-US" sz="1200" baseline="0" smtClean="0"/>
                        <a:t>코드를 보여줄 이미지 뷰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032510"/>
                  </a:ext>
                </a:extLst>
              </a:tr>
              <a:tr h="1157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메소드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encode() // </a:t>
                      </a:r>
                      <a:r>
                        <a:rPr lang="ko-KR" altLang="en-US" sz="1200" smtClean="0"/>
                        <a:t>바코드 비트맵 이미지 생성</a:t>
                      </a:r>
                      <a:endParaRPr lang="en-US" altLang="ko-KR" sz="1200" smtClean="0"/>
                    </a:p>
                    <a:p>
                      <a:pPr algn="l" latinLnBrk="1"/>
                      <a:r>
                        <a:rPr lang="en-US" altLang="ko-KR" sz="1200" smtClean="0"/>
                        <a:t>createBitmap()</a:t>
                      </a:r>
                      <a:r>
                        <a:rPr lang="en-US" altLang="ko-KR" sz="1200" baseline="0" smtClean="0"/>
                        <a:t> // Bitmap </a:t>
                      </a:r>
                      <a:r>
                        <a:rPr lang="ko-KR" altLang="en-US" sz="1200" baseline="0" smtClean="0"/>
                        <a:t>변수 크기대로 생</a:t>
                      </a:r>
                      <a:r>
                        <a:rPr lang="ko-KR" altLang="en-US" sz="1200" baseline="0" smtClean="0"/>
                        <a:t>성</a:t>
                      </a:r>
                      <a:endParaRPr lang="en-US" altLang="ko-KR" sz="1200" smtClean="0"/>
                    </a:p>
                    <a:p>
                      <a:pPr algn="l" latinLnBrk="1"/>
                      <a:r>
                        <a:rPr lang="en-US" altLang="ko-KR" sz="1200" smtClean="0"/>
                        <a:t>setImagebitmap()</a:t>
                      </a:r>
                      <a:r>
                        <a:rPr lang="en-US" altLang="ko-KR" sz="1200" baseline="0" smtClean="0"/>
                        <a:t> // </a:t>
                      </a:r>
                      <a:r>
                        <a:rPr lang="ko-KR" altLang="en-US" sz="1200" baseline="0" smtClean="0"/>
                        <a:t>생성된 </a:t>
                      </a:r>
                      <a:r>
                        <a:rPr lang="en-US" altLang="ko-KR" sz="1200" baseline="0" smtClean="0"/>
                        <a:t>QR</a:t>
                      </a:r>
                      <a:r>
                        <a:rPr lang="ko-KR" altLang="en-US" sz="1200" baseline="0" smtClean="0"/>
                        <a:t>코드를 이미지뷰에 넣기</a:t>
                      </a:r>
                      <a:endParaRPr lang="en-US" altLang="ko-KR" sz="1200" baseline="0" smtClean="0"/>
                    </a:p>
                    <a:p>
                      <a:pPr algn="l" latinLnBrk="1"/>
                      <a:r>
                        <a:rPr lang="en-US" altLang="ko-KR" sz="1200" baseline="0" smtClean="0"/>
                        <a:t>genrateQRcode() //  </a:t>
                      </a:r>
                      <a:r>
                        <a:rPr lang="ko-KR" altLang="en-US" sz="1200" baseline="0" smtClean="0"/>
                        <a:t>문자열 파라미터를 받아 </a:t>
                      </a:r>
                      <a:r>
                        <a:rPr lang="en-US" altLang="ko-KR" sz="1200" baseline="0" smtClean="0"/>
                        <a:t>QR</a:t>
                      </a:r>
                      <a:r>
                        <a:rPr lang="ko-KR" altLang="en-US" sz="1200" baseline="0" smtClean="0"/>
                        <a:t>생성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84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8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707886"/>
            <a:ext cx="5688632" cy="4416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9512" y="0"/>
            <a:ext cx="504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2620" y="169277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06/     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시스템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상세 설계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전체 시퀀스 다이어그램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4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830997"/>
            <a:ext cx="7181850" cy="38862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9512" y="0"/>
            <a:ext cx="504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69277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06/     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시스템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상세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설계 </a:t>
            </a:r>
            <a:r>
              <a:rPr lang="en-US" altLang="ko-KR" dirty="0">
                <a:solidFill>
                  <a:srgbClr val="F45452"/>
                </a:solidFill>
                <a:latin typeface="맑은 고딕" panose="020B0503020000020004" pitchFamily="50" charset="-127"/>
              </a:rPr>
              <a:t>–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DB – ER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다이어그램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4563308"/>
            <a:ext cx="4336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고객과 상품 두 개의 개체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각각 아이디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상품 코드의 기본 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479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9512" y="0"/>
            <a:ext cx="504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3568" y="169277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06/     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시스템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상세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설계 </a:t>
            </a:r>
            <a:r>
              <a:rPr lang="en-US" altLang="ko-KR">
                <a:solidFill>
                  <a:srgbClr val="F45452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mtClean="0">
                <a:solidFill>
                  <a:srgbClr val="F45452"/>
                </a:solidFill>
                <a:latin typeface="맑은 고딕" panose="020B0503020000020004" pitchFamily="50" charset="-127"/>
              </a:rPr>
              <a:t>라즈베리파이</a:t>
            </a:r>
            <a:r>
              <a:rPr lang="en-US" altLang="ko-KR">
                <a:solidFill>
                  <a:srgbClr val="F45452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mtClean="0">
                <a:solidFill>
                  <a:srgbClr val="F45452"/>
                </a:solidFill>
                <a:latin typeface="맑은 고딕" panose="020B0503020000020004" pitchFamily="50" charset="-127"/>
              </a:rPr>
              <a:t>RFID</a:t>
            </a:r>
            <a:r>
              <a:rPr lang="ko-KR" altLang="en-US" smtClean="0">
                <a:solidFill>
                  <a:srgbClr val="F45452"/>
                </a:solidFill>
                <a:latin typeface="맑은 고딕" panose="020B0503020000020004" pitchFamily="50" charset="-127"/>
              </a:rPr>
              <a:t>리더기</a:t>
            </a:r>
            <a:r>
              <a:rPr lang="en-US" altLang="ko-KR" smtClean="0">
                <a:solidFill>
                  <a:srgbClr val="F45452"/>
                </a:solidFill>
                <a:latin typeface="맑은 고딕" panose="020B0503020000020004" pitchFamily="50" charset="-127"/>
              </a:rPr>
              <a:t>(RC-522)</a:t>
            </a:r>
            <a:r>
              <a:rPr lang="ko-KR" altLang="en-US" smtClean="0">
                <a:solidFill>
                  <a:srgbClr val="F45452"/>
                </a:solidFill>
                <a:latin typeface="맑은 고딕" panose="020B0503020000020004" pitchFamily="50" charset="-127"/>
              </a:rPr>
              <a:t>간 연결 회로도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99" y="2989081"/>
            <a:ext cx="1837258" cy="13779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99" y="1514977"/>
            <a:ext cx="1837258" cy="1224136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419872" y="1354109"/>
            <a:ext cx="5244603" cy="3471296"/>
            <a:chOff x="1835696" y="1266698"/>
            <a:chExt cx="5244603" cy="347129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455255"/>
              <a:ext cx="3874560" cy="296924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208091" y="2513202"/>
              <a:ext cx="18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RC-522 (RFID</a:t>
              </a:r>
              <a:r>
                <a:rPr lang="ko-KR" altLang="en-US" sz="1200"/>
                <a:t> </a:t>
              </a:r>
              <a:r>
                <a:rPr lang="ko-KR" altLang="en-US" sz="1200" smtClean="0"/>
                <a:t>리더기</a:t>
              </a:r>
              <a:r>
                <a:rPr lang="en-US" altLang="ko-KR" sz="1200" smtClean="0"/>
                <a:t>)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27784" y="4276329"/>
              <a:ext cx="20136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altLang="ko-KR" sz="1200"/>
                <a:t>Raspberry Pi 3 model </a:t>
              </a:r>
              <a:r>
                <a:rPr lang="it-IT" altLang="ko-KR" sz="1200" smtClean="0"/>
                <a:t>B</a:t>
              </a:r>
            </a:p>
            <a:p>
              <a:r>
                <a:rPr lang="it-IT" altLang="ko-KR" sz="1200" smtClean="0"/>
                <a:t>(</a:t>
              </a:r>
              <a:r>
                <a:rPr lang="ko-KR" altLang="en-US" sz="1200" smtClean="0"/>
                <a:t>블루투스</a:t>
              </a:r>
              <a:r>
                <a:rPr lang="en-US" altLang="ko-KR" sz="1200"/>
                <a:t> </a:t>
              </a:r>
              <a:r>
                <a:rPr lang="en-US" altLang="ko-KR" sz="1200" smtClean="0"/>
                <a:t>, </a:t>
              </a:r>
              <a:r>
                <a:rPr lang="ko-KR" altLang="en-US" sz="1200" smtClean="0"/>
                <a:t>와이파이 지원</a:t>
              </a:r>
              <a:r>
                <a:rPr lang="en-US" altLang="ko-KR" sz="1200" smtClean="0"/>
                <a:t>)</a:t>
              </a:r>
              <a:endParaRPr lang="ko-KR" altLang="en-US" sz="12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34630" y="1266698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점퍼케이블</a:t>
              </a:r>
              <a:endParaRPr lang="ko-KR" altLang="en-US" sz="12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9835" y="447849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RC-522 (RFID</a:t>
            </a:r>
            <a:r>
              <a:rPr lang="ko-KR" altLang="en-US" sz="1200"/>
              <a:t> </a:t>
            </a:r>
            <a:r>
              <a:rPr lang="ko-KR" altLang="en-US" sz="1200" smtClean="0"/>
              <a:t>리더기</a:t>
            </a:r>
            <a:r>
              <a:rPr lang="en-US" altLang="ko-KR" sz="1200" smtClean="0"/>
              <a:t>)</a:t>
            </a: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796" y="710636"/>
            <a:ext cx="3140943" cy="6658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94432" y="3539553"/>
            <a:ext cx="1212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케이블 연결법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1631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9512" y="0"/>
            <a:ext cx="504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0528" y="169277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06/     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시스템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상세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설계 </a:t>
            </a:r>
            <a:r>
              <a:rPr lang="en-US" altLang="ko-KR">
                <a:solidFill>
                  <a:srgbClr val="F45452"/>
                </a:solidFill>
                <a:latin typeface="맑은 고딕" panose="020B0503020000020004" pitchFamily="50" charset="-127"/>
              </a:rPr>
              <a:t>– </a:t>
            </a:r>
            <a:r>
              <a:rPr lang="en-US" altLang="ko-KR" smtClean="0">
                <a:solidFill>
                  <a:srgbClr val="F45452"/>
                </a:solidFill>
                <a:latin typeface="맑은 고딕" panose="020B0503020000020004" pitchFamily="50" charset="-127"/>
              </a:rPr>
              <a:t>RC522 </a:t>
            </a:r>
            <a:r>
              <a:rPr lang="ko-KR" altLang="en-US" smtClean="0">
                <a:solidFill>
                  <a:srgbClr val="F45452"/>
                </a:solidFill>
                <a:latin typeface="맑은 고딕" panose="020B0503020000020004" pitchFamily="50" charset="-127"/>
              </a:rPr>
              <a:t>태그</a:t>
            </a:r>
            <a:r>
              <a:rPr lang="en-US" altLang="ko-KR" smtClean="0">
                <a:solidFill>
                  <a:srgbClr val="F45452"/>
                </a:solidFill>
                <a:latin typeface="맑은 고딕" panose="020B0503020000020004" pitchFamily="50" charset="-127"/>
              </a:rPr>
              <a:t>(RFID)</a:t>
            </a:r>
            <a:r>
              <a:rPr lang="ko-KR" altLang="en-US" smtClean="0">
                <a:solidFill>
                  <a:srgbClr val="F45452"/>
                </a:solidFill>
                <a:latin typeface="맑은 고딕" panose="020B0503020000020004" pitchFamily="50" charset="-127"/>
              </a:rPr>
              <a:t> 동작방법 </a:t>
            </a:r>
            <a:r>
              <a:rPr lang="en-US" altLang="ko-KR" smtClean="0">
                <a:solidFill>
                  <a:srgbClr val="F45452"/>
                </a:solidFill>
                <a:latin typeface="맑은 고딕" panose="020B0503020000020004" pitchFamily="50" charset="-127"/>
              </a:rPr>
              <a:t>(write)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59582"/>
            <a:ext cx="3505200" cy="33242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954" y="915566"/>
            <a:ext cx="3724275" cy="22002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954" y="3115841"/>
            <a:ext cx="1933575" cy="2952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954" y="3411116"/>
            <a:ext cx="44005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9512" y="0"/>
            <a:ext cx="504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0528" y="169277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06/     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시스템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상세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설계 </a:t>
            </a:r>
            <a:r>
              <a:rPr lang="en-US" altLang="ko-KR">
                <a:solidFill>
                  <a:srgbClr val="F45452"/>
                </a:solidFill>
                <a:latin typeface="맑은 고딕" panose="020B0503020000020004" pitchFamily="50" charset="-127"/>
              </a:rPr>
              <a:t>– </a:t>
            </a:r>
            <a:r>
              <a:rPr lang="en-US" altLang="ko-KR" smtClean="0">
                <a:solidFill>
                  <a:srgbClr val="F45452"/>
                </a:solidFill>
                <a:latin typeface="맑은 고딕" panose="020B0503020000020004" pitchFamily="50" charset="-127"/>
              </a:rPr>
              <a:t>RC522 </a:t>
            </a:r>
            <a:r>
              <a:rPr lang="ko-KR" altLang="en-US" smtClean="0">
                <a:solidFill>
                  <a:srgbClr val="F45452"/>
                </a:solidFill>
                <a:latin typeface="맑은 고딕" panose="020B0503020000020004" pitchFamily="50" charset="-127"/>
              </a:rPr>
              <a:t>태그</a:t>
            </a:r>
            <a:r>
              <a:rPr lang="en-US" altLang="ko-KR" smtClean="0">
                <a:solidFill>
                  <a:srgbClr val="F45452"/>
                </a:solidFill>
                <a:latin typeface="맑은 고딕" panose="020B0503020000020004" pitchFamily="50" charset="-127"/>
              </a:rPr>
              <a:t>(RFID)</a:t>
            </a:r>
            <a:r>
              <a:rPr lang="ko-KR" altLang="en-US" smtClean="0">
                <a:solidFill>
                  <a:srgbClr val="F45452"/>
                </a:solidFill>
                <a:latin typeface="맑은 고딕" panose="020B0503020000020004" pitchFamily="50" charset="-127"/>
              </a:rPr>
              <a:t> 동작방법 </a:t>
            </a:r>
            <a:r>
              <a:rPr lang="en-US" altLang="ko-KR" smtClean="0">
                <a:solidFill>
                  <a:srgbClr val="F45452"/>
                </a:solidFill>
                <a:latin typeface="맑은 고딕" panose="020B0503020000020004" pitchFamily="50" charset="-127"/>
              </a:rPr>
              <a:t>(read)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39771"/>
            <a:ext cx="3024336" cy="40669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75606"/>
            <a:ext cx="1466850" cy="247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23256"/>
            <a:ext cx="2047875" cy="828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351931"/>
            <a:ext cx="3171825" cy="371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351931"/>
            <a:ext cx="3286125" cy="14954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843553"/>
            <a:ext cx="17430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8091" y="223891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 환경 설계서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928676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데모 환경 구성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1357304"/>
            <a:ext cx="4643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RFID </a:t>
            </a:r>
            <a:r>
              <a:rPr lang="ko-KR" altLang="en-US" sz="1400" dirty="0" smtClean="0"/>
              <a:t>상품</a:t>
            </a:r>
            <a:endParaRPr lang="en-US" altLang="ko-KR" sz="1400" dirty="0" smtClean="0"/>
          </a:p>
          <a:p>
            <a:r>
              <a:rPr lang="en-US" altLang="ko-KR" sz="1400" dirty="0" smtClean="0"/>
              <a:t>2. RFID </a:t>
            </a:r>
            <a:r>
              <a:rPr lang="ko-KR" altLang="en-US" sz="1400" dirty="0" smtClean="0"/>
              <a:t>리더기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어플리케이션</a:t>
            </a:r>
            <a:endParaRPr lang="en-US" altLang="ko-KR" sz="1400" dirty="0" smtClean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서버 </a:t>
            </a:r>
            <a:r>
              <a:rPr lang="en-US" altLang="ko-KR" sz="1400" dirty="0" smtClean="0"/>
              <a:t>&amp; DB</a:t>
            </a:r>
            <a:endParaRPr lang="ko-KR" altLang="en-US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4857752" y="2857502"/>
            <a:ext cx="1536105" cy="1608970"/>
            <a:chOff x="3463005" y="2048506"/>
            <a:chExt cx="1536105" cy="1823284"/>
          </a:xfrm>
        </p:grpSpPr>
        <p:pic>
          <p:nvPicPr>
            <p:cNvPr id="8" name="Picture 2" descr="스마트폰 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3005" y="2048506"/>
              <a:ext cx="1536105" cy="1536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754003" y="3625569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어플리케이션</a:t>
              </a:r>
              <a:endParaRPr lang="ko-KR" altLang="en-US" sz="1000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14612" y="1357304"/>
            <a:ext cx="1650861" cy="1036571"/>
            <a:chOff x="5196652" y="3550077"/>
            <a:chExt cx="1650861" cy="103657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652" y="3668605"/>
              <a:ext cx="742177" cy="742177"/>
            </a:xfrm>
            <a:prstGeom prst="rect">
              <a:avLst/>
            </a:prstGeom>
          </p:spPr>
        </p:pic>
        <p:grpSp>
          <p:nvGrpSpPr>
            <p:cNvPr id="12" name="그룹 49"/>
            <p:cNvGrpSpPr/>
            <p:nvPr/>
          </p:nvGrpSpPr>
          <p:grpSpPr>
            <a:xfrm>
              <a:off x="5644940" y="3550077"/>
              <a:ext cx="1202573" cy="1036571"/>
              <a:chOff x="6182305" y="722826"/>
              <a:chExt cx="1202573" cy="1036571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8836" y="722826"/>
                <a:ext cx="989498" cy="870392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6182305" y="1513176"/>
                <a:ext cx="12025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RFID </a:t>
                </a:r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부착된 상품</a:t>
                </a:r>
                <a:endPara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2285984" y="2857502"/>
            <a:ext cx="2053309" cy="1280017"/>
            <a:chOff x="1115616" y="3264893"/>
            <a:chExt cx="2053309" cy="1280017"/>
          </a:xfrm>
        </p:grpSpPr>
        <p:grpSp>
          <p:nvGrpSpPr>
            <p:cNvPr id="16" name="그룹 21"/>
            <p:cNvGrpSpPr/>
            <p:nvPr/>
          </p:nvGrpSpPr>
          <p:grpSpPr>
            <a:xfrm>
              <a:off x="1115616" y="3264893"/>
              <a:ext cx="2053309" cy="1280017"/>
              <a:chOff x="1259540" y="4215035"/>
              <a:chExt cx="2053309" cy="1280017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467979" y="4410621"/>
                <a:ext cx="740778" cy="740778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87616" y="4410621"/>
                <a:ext cx="724255" cy="724255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570570" y="5151399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PHP</a:t>
                </a:r>
              </a:p>
            </p:txBody>
          </p:sp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5582" y="4607522"/>
                <a:ext cx="283085" cy="199825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2239548" y="4804423"/>
                <a:ext cx="283085" cy="199825"/>
              </a:xfrm>
              <a:prstGeom prst="rect">
                <a:avLst/>
              </a:prstGeom>
            </p:spPr>
          </p:pic>
          <p:cxnSp>
            <p:nvCxnSpPr>
              <p:cNvPr id="23" name="직선 연결선 22"/>
              <p:cNvCxnSpPr/>
              <p:nvPr/>
            </p:nvCxnSpPr>
            <p:spPr>
              <a:xfrm>
                <a:off x="1259540" y="4221110"/>
                <a:ext cx="0" cy="12739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3312849" y="4215035"/>
                <a:ext cx="0" cy="12739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1259540" y="4215035"/>
                <a:ext cx="2053309" cy="60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259540" y="5488977"/>
                <a:ext cx="20533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374766" y="4199172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MySQL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857752" y="1000114"/>
            <a:ext cx="1276634" cy="1543118"/>
            <a:chOff x="6967721" y="3351386"/>
            <a:chExt cx="1276634" cy="1543118"/>
          </a:xfrm>
        </p:grpSpPr>
        <p:grpSp>
          <p:nvGrpSpPr>
            <p:cNvPr id="28" name="그룹 62"/>
            <p:cNvGrpSpPr/>
            <p:nvPr/>
          </p:nvGrpSpPr>
          <p:grpSpPr>
            <a:xfrm>
              <a:off x="6967721" y="3351386"/>
              <a:ext cx="1276634" cy="1142140"/>
              <a:chOff x="6967721" y="3351386"/>
              <a:chExt cx="1276634" cy="1142140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67721" y="3351386"/>
                <a:ext cx="834032" cy="1142140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8163" y="3764894"/>
                <a:ext cx="566192" cy="566192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7110597" y="4494394"/>
              <a:ext cx="90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RFID </a:t>
              </a:r>
              <a:r>
                <a:rPr lang="ko-KR" altLang="en-US" sz="1000" b="1" dirty="0" smtClean="0"/>
                <a:t>리더기</a:t>
              </a:r>
              <a:endParaRPr lang="en-US" altLang="ko-KR" sz="1000" b="1" dirty="0" smtClean="0"/>
            </a:p>
            <a:p>
              <a:endParaRPr lang="ko-KR" altLang="en-US" sz="1000" b="1" dirty="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79512" y="0"/>
            <a:ext cx="504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맑은 고딕" panose="020B0503020000020004" pitchFamily="50" charset="-127"/>
              </a:rPr>
              <a:t>7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8091" y="223891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 환경 설계서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9512" y="0"/>
            <a:ext cx="504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맑은 고딕" panose="020B0503020000020004" pitchFamily="50" charset="-127"/>
              </a:rPr>
              <a:t>7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472" y="92867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데모 방법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71538" y="1643056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고객이 쇼핑을 </a:t>
            </a:r>
            <a:r>
              <a:rPr lang="en-US" altLang="ko-KR" sz="1200" dirty="0" smtClean="0"/>
              <a:t>RFID</a:t>
            </a:r>
            <a:r>
              <a:rPr lang="ko-KR" altLang="en-US" sz="1200" dirty="0" smtClean="0"/>
              <a:t>와 라즈베리파이를 이용한 스마트</a:t>
            </a:r>
            <a:endParaRPr lang="en-US" altLang="ko-KR" sz="1200" dirty="0" smtClean="0"/>
          </a:p>
          <a:p>
            <a:r>
              <a:rPr lang="ko-KR" altLang="en-US" sz="1200" dirty="0" smtClean="0"/>
              <a:t>어플리케이션을 사용하면서 일어나는 기능에 대한 데모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1538" y="2285998"/>
            <a:ext cx="350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RFID </a:t>
            </a:r>
            <a:r>
              <a:rPr lang="ko-KR" altLang="en-US" sz="1200" dirty="0" smtClean="0"/>
              <a:t>상품이 </a:t>
            </a:r>
            <a:r>
              <a:rPr lang="en-US" altLang="ko-KR" sz="1200" dirty="0" smtClean="0"/>
              <a:t>RFID </a:t>
            </a:r>
            <a:r>
              <a:rPr lang="ko-KR" altLang="en-US" sz="1200" dirty="0" smtClean="0"/>
              <a:t>리더기와 인식하는 기능 데모 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1538" y="2643188"/>
            <a:ext cx="4868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RFID </a:t>
            </a:r>
            <a:r>
              <a:rPr lang="ko-KR" altLang="en-US" sz="1200" dirty="0" smtClean="0"/>
              <a:t>리더기와 서버</a:t>
            </a:r>
            <a:r>
              <a:rPr lang="en-US" altLang="ko-KR" sz="1200" dirty="0" smtClean="0"/>
              <a:t>&amp;DB</a:t>
            </a:r>
            <a:r>
              <a:rPr lang="ko-KR" altLang="en-US" sz="1200" dirty="0" smtClean="0"/>
              <a:t>와 양방향 데이터 전송할 수 있는 기능 데모 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071538" y="3143254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RFID </a:t>
            </a:r>
            <a:r>
              <a:rPr lang="ko-KR" altLang="en-US" sz="1200" dirty="0" smtClean="0"/>
              <a:t>리더기에 있는 데이터를 어플리케이션에 전송할 수 있는 기능 데모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071538" y="3643320"/>
            <a:ext cx="5084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어플리케이션과 서버</a:t>
            </a:r>
            <a:r>
              <a:rPr lang="en-US" altLang="ko-KR" sz="1200" dirty="0" smtClean="0"/>
              <a:t>&amp;DB</a:t>
            </a:r>
            <a:r>
              <a:rPr lang="ko-KR" altLang="en-US" sz="1200" dirty="0" smtClean="0"/>
              <a:t>와 양방향 데이터 전송할 수 있는 기능 데모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07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8091" y="223891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 환경 설계서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9512" y="0"/>
            <a:ext cx="504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맑은 고딕" panose="020B0503020000020004" pitchFamily="50" charset="-127"/>
              </a:rPr>
              <a:t>7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472" y="92867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데모 방법</a:t>
            </a:r>
            <a:r>
              <a:rPr lang="en-US" altLang="ko-KR" dirty="0" smtClean="0"/>
              <a:t> 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428742"/>
            <a:ext cx="6521948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고객이 구입한 상품의 정보를 보여주는 장바구니 기능 데모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고객이 구입할 상품들을 미리 담는 미리 담기 기능 데모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고객이 상품의 위치와 가격 정보 등을 알 수 있는 상품 검색 기능 데모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고객에게 실기간으로 할인되고  있는 상품의 정보를 알려주는 할인 품목 안내 기능 데모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고객에게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품목별 상품을 추천해주는 품목별 상품 추천 기능 데모 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고객들의 정보를 담는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회원 기능 데모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고객들의 효율적인 예산관리를 위한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가계부 기능 데모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고객들의 편리한 결제를 위한 계산서 </a:t>
            </a:r>
            <a:r>
              <a:rPr lang="en-US" altLang="ko-KR" sz="1200" dirty="0" smtClean="0"/>
              <a:t>QR</a:t>
            </a:r>
            <a:r>
              <a:rPr lang="ko-KR" altLang="en-US" sz="1200" dirty="0" smtClean="0"/>
              <a:t>코드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출력 기능 데모</a:t>
            </a:r>
            <a:endParaRPr lang="en-US" altLang="ko-KR" sz="1200" dirty="0" smtClean="0"/>
          </a:p>
          <a:p>
            <a:endParaRPr lang="en-US" altLang="ko-KR" sz="1700" dirty="0" smtClean="0"/>
          </a:p>
        </p:txBody>
      </p:sp>
    </p:spTree>
    <p:extLst>
      <p:ext uri="{BB962C8B-B14F-4D97-AF65-F5344CB8AC3E}">
        <p14:creationId xmlns:p14="http://schemas.microsoft.com/office/powerpoint/2010/main" val="7896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245348"/>
            <a:ext cx="32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01/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지적 사항 및 대응 방안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22" y="1691317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기존 주제 </a:t>
            </a:r>
            <a:r>
              <a:rPr lang="en-US" altLang="ko-KR" sz="1400" dirty="0" smtClean="0">
                <a:latin typeface="+mj-ea"/>
                <a:ea typeface="+mj-ea"/>
              </a:rPr>
              <a:t>: </a:t>
            </a:r>
            <a:r>
              <a:rPr lang="ko-KR" altLang="en-US" sz="1400" dirty="0" smtClean="0">
                <a:latin typeface="+mj-ea"/>
                <a:ea typeface="+mj-ea"/>
              </a:rPr>
              <a:t>실시간 계산대 추천 시스템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322" y="1999094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-&gt;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단순하고 적은 기능들에 비해 복잡한 구성도 및 비효율성을 느낌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5322" y="2614648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-&gt;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보다 많은 기능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예산 관리 등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을 포함한 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15616" y="296859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RFID</a:t>
            </a:r>
            <a:r>
              <a:rPr lang="ko-KR" altLang="en-US" sz="1400" dirty="0">
                <a:solidFill>
                  <a:srgbClr val="FF0000"/>
                </a:solidFill>
              </a:rPr>
              <a:t>와 </a:t>
            </a:r>
            <a:r>
              <a:rPr lang="ko-KR" altLang="en-US" sz="1400" dirty="0" err="1">
                <a:solidFill>
                  <a:srgbClr val="FF0000"/>
                </a:solidFill>
              </a:rPr>
              <a:t>라즈베리파이를</a:t>
            </a:r>
            <a:r>
              <a:rPr lang="ko-KR" altLang="en-US" sz="1400" dirty="0">
                <a:solidFill>
                  <a:srgbClr val="FF0000"/>
                </a:solidFill>
              </a:rPr>
              <a:t> 이용한 매장 스마트 쇼핑 </a:t>
            </a:r>
            <a:r>
              <a:rPr lang="ko-KR" altLang="en-US" sz="1400" dirty="0" smtClean="0">
                <a:solidFill>
                  <a:srgbClr val="FF0000"/>
                </a:solidFill>
              </a:rPr>
              <a:t>어플리케이션 </a:t>
            </a:r>
            <a:r>
              <a:rPr lang="ko-KR" altLang="en-US" sz="1400" dirty="0" smtClean="0"/>
              <a:t>으로 주제 변경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23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0"/>
            <a:ext cx="475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5934" y="245348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ABFC5AD-3597-4F8C-9F70-B1CDC47BF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34" y="1334599"/>
            <a:ext cx="3639382" cy="291783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364480" y="3219822"/>
            <a:ext cx="4572000" cy="1506131"/>
            <a:chOff x="4427984" y="3031361"/>
            <a:chExt cx="4572000" cy="150613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0671" y="3031361"/>
              <a:ext cx="2545433" cy="1072029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427984" y="4075827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2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LG G6 , </a:t>
              </a:r>
              <a:r>
                <a:rPr lang="ko-KR" altLang="ko-KR" sz="1200" dirty="0">
                  <a:cs typeface="Times New Roman" panose="02020603050405020304" pitchFamily="18" charset="0"/>
                </a:rPr>
                <a:t>안드로이드 스튜디오</a:t>
              </a:r>
              <a:r>
                <a:rPr lang="en-US" altLang="ko-KR" sz="1200" dirty="0">
                  <a:cs typeface="Times New Roman" panose="02020603050405020304" pitchFamily="18" charset="0"/>
                </a:rPr>
                <a:t> (</a:t>
              </a:r>
              <a:r>
                <a:rPr lang="en-US" altLang="ko-KR" sz="1200" dirty="0" err="1">
                  <a:cs typeface="Times New Roman" panose="02020603050405020304" pitchFamily="18" charset="0"/>
                </a:rPr>
                <a:t>Minumum</a:t>
              </a:r>
              <a:r>
                <a:rPr lang="en-US" altLang="ko-KR" sz="1200" dirty="0">
                  <a:cs typeface="Times New Roman" panose="02020603050405020304" pitchFamily="18" charset="0"/>
                </a:rPr>
                <a:t> SDK : API 15 : Android 4.0.3 (</a:t>
              </a:r>
              <a:r>
                <a:rPr lang="en-US" altLang="ko-KR" sz="1200" dirty="0" err="1">
                  <a:cs typeface="Times New Roman" panose="02020603050405020304" pitchFamily="18" charset="0"/>
                </a:rPr>
                <a:t>IceCreamSandwich</a:t>
              </a:r>
              <a:r>
                <a:rPr lang="en-US" altLang="ko-KR" sz="1200" dirty="0">
                  <a:cs typeface="Times New Roman" panose="02020603050405020304" pitchFamily="18" charset="0"/>
                </a:rPr>
                <a:t>)</a:t>
              </a:r>
              <a:endParaRPr lang="ko-KR" altLang="en-US" sz="12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364480" y="1060663"/>
            <a:ext cx="4572000" cy="1762899"/>
            <a:chOff x="4427984" y="1131590"/>
            <a:chExt cx="4572000" cy="17628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32" y="1131590"/>
              <a:ext cx="2540000" cy="148590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427984" y="2617490"/>
              <a:ext cx="4572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2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Raspberry Pi 3 Model B (</a:t>
              </a:r>
              <a:r>
                <a:rPr lang="ko-KR" altLang="ko-KR" sz="1200" dirty="0">
                  <a:cs typeface="Times New Roman" panose="02020603050405020304" pitchFamily="18" charset="0"/>
                </a:rPr>
                <a:t>와이파이</a:t>
              </a:r>
              <a:r>
                <a:rPr lang="en-US" altLang="ko-KR" sz="1200" dirty="0">
                  <a:cs typeface="Times New Roman" panose="02020603050405020304" pitchFamily="18" charset="0"/>
                </a:rPr>
                <a:t>,</a:t>
              </a:r>
              <a:r>
                <a:rPr lang="ko-KR" altLang="ko-KR" sz="1200" dirty="0">
                  <a:cs typeface="Times New Roman" panose="02020603050405020304" pitchFamily="18" charset="0"/>
                </a:rPr>
                <a:t>블루투스 지원</a:t>
              </a:r>
              <a:r>
                <a:rPr lang="en-US" altLang="ko-KR" sz="1200" dirty="0">
                  <a:cs typeface="Times New Roman" panose="02020603050405020304" pitchFamily="18" charset="0"/>
                </a:rPr>
                <a:t>)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46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5" y="76071"/>
            <a:ext cx="465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	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275915"/>
              </p:ext>
            </p:extLst>
          </p:nvPr>
        </p:nvGraphicFramePr>
        <p:xfrm>
          <a:off x="539552" y="843558"/>
          <a:ext cx="7920880" cy="36004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/>
                        <a:t>최윤석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/>
                        <a:t>이정훈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/>
                        <a:t>이승훈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자료수집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RFID</a:t>
                      </a:r>
                      <a:r>
                        <a:rPr lang="ko-KR" altLang="en-US" sz="1400" dirty="0" smtClean="0"/>
                        <a:t>와 </a:t>
                      </a:r>
                      <a:r>
                        <a:rPr lang="ko-KR" altLang="en-US" sz="1400" dirty="0" err="1" smtClean="0"/>
                        <a:t>라즈베리파이</a:t>
                      </a:r>
                      <a:r>
                        <a:rPr lang="ko-KR" altLang="en-US" sz="1400" dirty="0" smtClean="0"/>
                        <a:t> 관련정보 수집 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+mn-ea"/>
                        </a:rPr>
                        <a:t>관련 장치 및 필요    기술 조사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간 연동 방법 및 필요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시나리오 설계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간 통신 방법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어플리케이션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액티비티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예산 관리 알고리즘 설계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스키마 설계 및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정리 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RFID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입력 및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라즈베리파이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액티비티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및 연동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및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모듈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테스팅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디버깅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에러 수정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결함 수정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 단점 보완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27584" y="245348"/>
            <a:ext cx="194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2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2968" y="76071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	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245348"/>
            <a:ext cx="3029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연구 수행 일정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867003"/>
            <a:ext cx="7384224" cy="38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403648" y="1131590"/>
            <a:ext cx="581755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카페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://cafe.naver.com/pplus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이용한 스마트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카트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://www.dbpia.co.kr/Journal/PDFViewNew?id=NODE07116436&amp;prevPathCode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서버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://opentutorials.org/index.php/course/62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지능형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마트시스템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기반 스마트 카트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://www.youtube.com/watch?v=NTFEZzAGUX8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유통과 상점내 로봇이 당신의 쇼핑을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https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://blog.naver.com/intelbiz/220992360786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똑똑한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쇼핑카트에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‘무엇이든 물어보세요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http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://www.hani.co.kr/arti/economy/consumer/263779.html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588" y="76071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	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5" y="245348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문헌 및 필요 기술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59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331640" y="4431551"/>
            <a:ext cx="6288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https://github.com/jamdolman/ThesisWork/settings/collaboration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588" y="76071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	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879063"/>
            <a:ext cx="6316204" cy="33360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9568" y="245348"/>
            <a:ext cx="4333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문헌 및 필요 기술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GitHub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7188" y="4045882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이승훈 </a:t>
            </a:r>
            <a:r>
              <a:rPr lang="en-US" altLang="ko-KR" sz="1600" dirty="0" smtClean="0"/>
              <a:t>: hevel53 </a:t>
            </a:r>
            <a:r>
              <a:rPr lang="ko-KR" altLang="en-US" sz="1600" dirty="0" smtClean="0"/>
              <a:t>최윤석 </a:t>
            </a:r>
            <a:r>
              <a:rPr lang="en-US" altLang="ko-KR" sz="1600" dirty="0" smtClean="0"/>
              <a:t>: amose0331 </a:t>
            </a:r>
            <a:r>
              <a:rPr lang="ko-KR" altLang="en-US" sz="1600" dirty="0" smtClean="0"/>
              <a:t>이정훈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jamdolman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77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63888" y="1995686"/>
            <a:ext cx="2002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ea typeface="나눔스퀘어 Bold" panose="020B0600000101010101" pitchFamily="50" charset="-127"/>
              </a:rPr>
              <a:t>Q &amp; A</a:t>
            </a:r>
            <a:endParaRPr lang="ko-KR" altLang="en-US" sz="4800" dirty="0"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2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73816" y="1988229"/>
            <a:ext cx="3097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ea typeface="나눔스퀘어 Bold" panose="020B0600000101010101" pitchFamily="50" charset="-127"/>
              </a:rPr>
              <a:t>Thank you</a:t>
            </a:r>
            <a:endParaRPr lang="ko-KR" altLang="en-US" sz="4800" dirty="0"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4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245348"/>
            <a:ext cx="4288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   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배경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Picture 4" descr="마트 계산대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33512"/>
            <a:ext cx="3565525" cy="27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55976" y="1851670"/>
            <a:ext cx="43204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홈쇼핑 관련 어플리케이션은 기존에 많이 존재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마트에서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 쇼핑하는 고객들의 편의성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위한 어플리케이션 개발이 필요하다고 생각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8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245348"/>
            <a:ext cx="5513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   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목표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880" y="113159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개발 목표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83924" y="1923678"/>
            <a:ext cx="6066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sz="1400" dirty="0" smtClean="0"/>
              <a:t>1. RFID</a:t>
            </a:r>
            <a:r>
              <a:rPr lang="ko-KR" altLang="en-US" sz="1400" dirty="0"/>
              <a:t>에 대응하는 데이터베이스 제작 </a:t>
            </a:r>
            <a:endParaRPr lang="en-US" altLang="ko-KR" sz="1400" dirty="0" smtClean="0"/>
          </a:p>
          <a:p>
            <a:pPr marL="342900" lvl="0" indent="-342900" fontAlgn="base">
              <a:buAutoNum type="arabicPeriod"/>
            </a:pPr>
            <a:endParaRPr lang="ko-KR" altLang="en-US" sz="1400" dirty="0"/>
          </a:p>
          <a:p>
            <a:pPr lvl="0" fontAlgn="base"/>
            <a:r>
              <a:rPr lang="en-US" altLang="ko-KR" sz="1400" dirty="0" smtClean="0"/>
              <a:t>2. RFID</a:t>
            </a:r>
            <a:r>
              <a:rPr lang="ko-KR" altLang="en-US" sz="1400" dirty="0"/>
              <a:t>인식 및 데이터 전송을 위한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개발</a:t>
            </a:r>
            <a:endParaRPr lang="en-US" altLang="ko-KR" sz="1400" dirty="0" smtClean="0"/>
          </a:p>
          <a:p>
            <a:pPr lvl="0" fontAlgn="base"/>
            <a:endParaRPr lang="ko-KR" altLang="en-US" sz="1400" dirty="0"/>
          </a:p>
          <a:p>
            <a:pPr lvl="0" fontAlgn="base"/>
            <a:r>
              <a:rPr lang="en-US" altLang="ko-KR" sz="1400" dirty="0" smtClean="0"/>
              <a:t>3. </a:t>
            </a:r>
            <a:r>
              <a:rPr lang="ko-KR" altLang="en-US" sz="1400" dirty="0" smtClean="0"/>
              <a:t>가계부 </a:t>
            </a:r>
            <a:r>
              <a:rPr lang="ko-KR" altLang="en-US" sz="1400" dirty="0"/>
              <a:t>알고리즘 구현을 통한 </a:t>
            </a:r>
            <a:r>
              <a:rPr lang="ko-KR" altLang="en-US" sz="1400" dirty="0" smtClean="0"/>
              <a:t>예산 관리 </a:t>
            </a:r>
            <a:r>
              <a:rPr lang="ko-KR" altLang="en-US" sz="1400" dirty="0"/>
              <a:t>시스템 </a:t>
            </a:r>
            <a:r>
              <a:rPr lang="ko-KR" altLang="en-US" sz="1400" dirty="0" smtClean="0"/>
              <a:t>구축</a:t>
            </a:r>
            <a:endParaRPr lang="en-US" altLang="ko-KR" sz="1400" dirty="0" smtClean="0"/>
          </a:p>
          <a:p>
            <a:pPr lvl="0" fontAlgn="base"/>
            <a:endParaRPr lang="ko-KR" altLang="en-US" sz="1400" dirty="0"/>
          </a:p>
          <a:p>
            <a:pPr lvl="0" fontAlgn="base"/>
            <a:r>
              <a:rPr lang="en-US" altLang="ko-KR" sz="1400" dirty="0" smtClean="0"/>
              <a:t>4. </a:t>
            </a:r>
            <a:r>
              <a:rPr lang="ko-KR" altLang="en-US" sz="1400" dirty="0" smtClean="0"/>
              <a:t>어플리케이션 </a:t>
            </a:r>
            <a:r>
              <a:rPr lang="ko-KR" altLang="en-US" sz="1400" dirty="0"/>
              <a:t>개발 및 데이터베이스 </a:t>
            </a:r>
            <a:r>
              <a:rPr lang="ko-KR" altLang="en-US" sz="1400" dirty="0" smtClean="0"/>
              <a:t>연동</a:t>
            </a:r>
            <a:endParaRPr lang="en-US" altLang="ko-KR" sz="1400" dirty="0" smtClean="0"/>
          </a:p>
          <a:p>
            <a:pPr lvl="0" fontAlgn="base"/>
            <a:endParaRPr lang="ko-KR" altLang="en-US" sz="1400" dirty="0"/>
          </a:p>
          <a:p>
            <a:pPr lvl="0" fontAlgn="base"/>
            <a:r>
              <a:rPr lang="en-US" altLang="ko-KR" sz="1400" dirty="0" smtClean="0"/>
              <a:t>5. </a:t>
            </a:r>
            <a:r>
              <a:rPr lang="ko-KR" altLang="en-US" sz="1400" dirty="0" smtClean="0"/>
              <a:t>어플리케이션 </a:t>
            </a:r>
            <a:r>
              <a:rPr lang="ko-KR" altLang="en-US" sz="1400" dirty="0"/>
              <a:t>연동을 위한 서버 구축</a:t>
            </a:r>
          </a:p>
        </p:txBody>
      </p:sp>
    </p:spTree>
    <p:extLst>
      <p:ext uri="{BB962C8B-B14F-4D97-AF65-F5344CB8AC3E}">
        <p14:creationId xmlns:p14="http://schemas.microsoft.com/office/powerpoint/2010/main" val="17993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245348"/>
            <a:ext cx="5513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   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목표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216" y="12131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기대 효과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1300" y="2011655"/>
            <a:ext cx="60661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마트에 </a:t>
            </a:r>
            <a:r>
              <a:rPr lang="ko-KR" altLang="en-US" sz="14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가서 쇼핑하는 고객들에게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편의성 제공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 관리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가계부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기능을 통해 합리적인 소비 유도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연구자들의 서버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/DB 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앱 설계 및 개발능력 제고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71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5712" y="245348"/>
            <a:ext cx="5785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1 –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 어플리케이션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760" y="1131590"/>
            <a:ext cx="56166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쇼핑 어플리케이션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홈쇼핑 기능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미리 담기 등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buAutoNum type="arabicParenR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자주 구매하던 상품 목록 제공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추천 기능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보완점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홈쇼핑 어플리케이션 및 웹이 존재하나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소비자들은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마트에서 직접 쇼핑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방식 선호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 startAt="2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마트에서 월별 지출내역을 확인하기 어렵다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 startAt="2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마트쇼핑자들의 편의성을 위해 기능 보완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56" y="1131590"/>
            <a:ext cx="997259" cy="14934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64" y="2931790"/>
            <a:ext cx="1022451" cy="18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0480" y="245348"/>
            <a:ext cx="469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 –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 쇼핑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1840" y="987575"/>
            <a:ext cx="56166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스마스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쇼핑 시스템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이마트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스마트폰을 통해 얻은 쇼핑 정보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구매리스트를 매장 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카트와 연동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무선 인터넷 통신망을 통해 실시간 업데이트 되는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쇼핑 및 할인 정보를 제공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증강현실을 통해 현장 쿠폰 수령 등 기능 제공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보완점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쇼핑을 원활하게 도와줌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기능이 포함된 만큼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비용적 문제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47" y="987575"/>
            <a:ext cx="1952568" cy="345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3982" y="245348"/>
            <a:ext cx="3180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3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1840" y="987575"/>
            <a:ext cx="56166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가계부 어플리케이션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지출 내역 및 항목별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품목별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수입 내역 확인 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월별 지출 그래프 통한 비교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증강현실을 통해 현장 쿠폰 수령 등 기능 제공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보완점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품목별 예산을 절제하고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조절하는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기능이 부족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 앱과 접목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예산을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룰에 의해 관리하게 도와줌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35646"/>
            <a:ext cx="2664877" cy="232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,목차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1421</Words>
  <Application>Microsoft Office PowerPoint</Application>
  <PresentationFormat>화면 슬라이드 쇼(16:9)</PresentationFormat>
  <Paragraphs>348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나눔스퀘어 Bold</vt:lpstr>
      <vt:lpstr>맑은 고딕</vt:lpstr>
      <vt:lpstr>Times New Roman</vt:lpstr>
      <vt:lpstr>Arial</vt:lpstr>
      <vt:lpstr>메인,목차,마무리</vt:lpstr>
      <vt:lpstr>내용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Windows 사용자</cp:lastModifiedBy>
  <cp:revision>94</cp:revision>
  <dcterms:created xsi:type="dcterms:W3CDTF">2016-07-29T12:19:15Z</dcterms:created>
  <dcterms:modified xsi:type="dcterms:W3CDTF">2018-03-21T04:20:11Z</dcterms:modified>
</cp:coreProperties>
</file>