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70" r:id="rId4"/>
    <p:sldId id="271" r:id="rId5"/>
    <p:sldId id="272" r:id="rId6"/>
    <p:sldId id="273" r:id="rId7"/>
    <p:sldId id="280" r:id="rId8"/>
    <p:sldId id="274" r:id="rId9"/>
    <p:sldId id="275" r:id="rId10"/>
    <p:sldId id="276" r:id="rId11"/>
    <p:sldId id="277" r:id="rId12"/>
    <p:sldId id="278" r:id="rId13"/>
    <p:sldId id="258" r:id="rId14"/>
    <p:sldId id="268" r:id="rId15"/>
    <p:sldId id="269" r:id="rId16"/>
    <p:sldId id="267" r:id="rId17"/>
    <p:sldId id="259" r:id="rId18"/>
    <p:sldId id="260" r:id="rId19"/>
    <p:sldId id="261" r:id="rId20"/>
    <p:sldId id="264" r:id="rId21"/>
    <p:sldId id="262" r:id="rId22"/>
    <p:sldId id="279" r:id="rId23"/>
    <p:sldId id="263" r:id="rId2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953"/>
    <a:srgbClr val="F45452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.kr/imgres?imgurl=https%3A%2F%2Fmedia.istockphoto.com%2Fvectors%2Freception-line-icon-outline-vector-sign-linear-pictogram-isolated-on-vector-id669074934&amp;imgrefurl=https%3A%2F%2Fwww.istockphoto.com%2Fkr%2F%25EB%25B2%25A1%25ED%2584%25B0%2Freception-line-icon-outline-vector-sign-linear-pictogram-isolated-on-white-check-in-gm669074934-122253049&amp;docid=fpyW_88KGvg8kM&amp;tbnid=GkAsQDMCLdAp0M%3A&amp;vet=1&amp;w=1024&amp;h=1024&amp;bih=930&amp;biw=958&amp;ved=0ahUKEwj0lZTAlO3YAhVMx7wKHc6lBNEQMwhDKAgwCA&amp;iact=c&amp;ictx=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7.png"/><Relationship Id="rId12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svg"/><Relationship Id="rId15" Type="http://schemas.openxmlformats.org/officeDocument/2006/relationships/image" Target="../media/image20.jpeg"/><Relationship Id="rId1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ni.co.kr/arti/economy/consumer/263779.html" TargetMode="External"/><Relationship Id="rId3" Type="http://schemas.openxmlformats.org/officeDocument/2006/relationships/hyperlink" Target="https://www.youtube.com/watch?v=Sud5KSNCKUs" TargetMode="External"/><Relationship Id="rId7" Type="http://schemas.openxmlformats.org/officeDocument/2006/relationships/hyperlink" Target="https://blog.naver.com/intelbiz/220992360786" TargetMode="External"/><Relationship Id="rId2" Type="http://schemas.openxmlformats.org/officeDocument/2006/relationships/hyperlink" Target="http://cafe.naver.com/ppl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TFEZzAGUX8" TargetMode="External"/><Relationship Id="rId5" Type="http://schemas.openxmlformats.org/officeDocument/2006/relationships/hyperlink" Target="https://opentutorials.org/index.php/course/62" TargetMode="External"/><Relationship Id="rId4" Type="http://schemas.openxmlformats.org/officeDocument/2006/relationships/hyperlink" Target="http://www.dbpia.co.kr/Journal/PDFViewNew?id=NODE07116436&amp;prevPathCod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041" y="2065953"/>
            <a:ext cx="7232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Real-time counter recommendation system</a:t>
            </a:r>
            <a:endParaRPr lang="ko-KR" altLang="en-US" sz="2800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8743" y="141962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51A953"/>
                </a:solidFill>
                <a:latin typeface="+mj-lt"/>
                <a:ea typeface="맑은 고딕" panose="020B0503020000020004" pitchFamily="50" charset="-127"/>
              </a:rPr>
              <a:t>실시간 계산대 추천 시스템</a:t>
            </a:r>
            <a:endParaRPr lang="ko-KR" altLang="en-US" sz="3600" dirty="0">
              <a:solidFill>
                <a:srgbClr val="51A953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9063" y="3003798"/>
            <a:ext cx="4004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2013156050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이승훈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2012150043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최윤석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 전공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2013154023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이정훈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9701" y="238953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64900" y="1004815"/>
            <a:ext cx="2159984" cy="1763859"/>
            <a:chOff x="3271051" y="1900168"/>
            <a:chExt cx="2159984" cy="1763859"/>
          </a:xfrm>
        </p:grpSpPr>
        <p:sp>
          <p:nvSpPr>
            <p:cNvPr id="8" name="직사각형 7"/>
            <p:cNvSpPr/>
            <p:nvPr/>
          </p:nvSpPr>
          <p:spPr>
            <a:xfrm>
              <a:off x="3271051" y="2248242"/>
              <a:ext cx="1282271" cy="1238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카트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상품 개수</a:t>
              </a:r>
              <a:endPara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고유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ID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대기줄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280129" y="3664027"/>
              <a:ext cx="2150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398" y="2208217"/>
              <a:ext cx="834032" cy="11421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28288B-CB5B-49C2-860E-2DAE57E7FD40}"/>
                </a:ext>
              </a:extLst>
            </p:cNvPr>
            <p:cNvSpPr txBox="1"/>
            <p:nvPr/>
          </p:nvSpPr>
          <p:spPr>
            <a:xfrm>
              <a:off x="3336689" y="1900168"/>
              <a:ext cx="203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Raspberry Pi</a:t>
              </a:r>
              <a:endPara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69815" y="1036149"/>
            <a:ext cx="2150906" cy="1701192"/>
            <a:chOff x="3280129" y="1962835"/>
            <a:chExt cx="2150906" cy="170119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280129" y="1962835"/>
              <a:ext cx="21509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80129" y="1962835"/>
              <a:ext cx="0" cy="1701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431035" y="1962835"/>
              <a:ext cx="0" cy="1701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화살표 연결선 16"/>
          <p:cNvCxnSpPr/>
          <p:nvPr/>
        </p:nvCxnSpPr>
        <p:spPr>
          <a:xfrm flipH="1">
            <a:off x="2481210" y="1639176"/>
            <a:ext cx="1080150" cy="237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637335" y="1494150"/>
            <a:ext cx="746247" cy="1111634"/>
            <a:chOff x="1161040" y="1881287"/>
            <a:chExt cx="746247" cy="1111634"/>
          </a:xfrm>
        </p:grpSpPr>
        <p:sp>
          <p:nvSpPr>
            <p:cNvPr id="19" name="TextBox 18"/>
            <p:cNvSpPr txBox="1"/>
            <p:nvPr/>
          </p:nvSpPr>
          <p:spPr>
            <a:xfrm>
              <a:off x="1185349" y="274670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입구센서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040" y="1881287"/>
              <a:ext cx="746247" cy="746247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785526" y="2735792"/>
            <a:ext cx="543066" cy="38334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78962" y="3381874"/>
            <a:ext cx="746247" cy="1006367"/>
            <a:chOff x="4423742" y="4748805"/>
            <a:chExt cx="746247" cy="1006367"/>
          </a:xfrm>
        </p:grpSpPr>
        <p:sp>
          <p:nvSpPr>
            <p:cNvPr id="34" name="TextBox 33"/>
            <p:cNvSpPr txBox="1"/>
            <p:nvPr/>
          </p:nvSpPr>
          <p:spPr>
            <a:xfrm>
              <a:off x="4426948" y="5508951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출구센서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3742" y="4748805"/>
              <a:ext cx="746247" cy="746247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392431" y="3433187"/>
            <a:ext cx="785964" cy="795361"/>
            <a:chOff x="3158833" y="4786469"/>
            <a:chExt cx="785964" cy="79536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8833" y="4786469"/>
              <a:ext cx="785964" cy="38334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158833" y="5198489"/>
              <a:ext cx="785964" cy="383341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25776" y="3534194"/>
            <a:ext cx="785964" cy="38334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286625" y="3381588"/>
            <a:ext cx="1066959" cy="1310578"/>
            <a:chOff x="6126939" y="3134298"/>
            <a:chExt cx="1066959" cy="1310578"/>
          </a:xfrm>
        </p:grpSpPr>
        <p:pic>
          <p:nvPicPr>
            <p:cNvPr id="40" name="Picture 2" descr="사용자 아이콘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939" y="3134298"/>
              <a:ext cx="1066959" cy="1066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378129" y="4198655"/>
              <a:ext cx="5645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392829" y="2310652"/>
            <a:ext cx="930175" cy="936619"/>
            <a:chOff x="6489357" y="1608007"/>
            <a:chExt cx="992092" cy="137652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6489357" y="1608007"/>
              <a:ext cx="992092" cy="99209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5" name="TextBox 44"/>
            <p:cNvSpPr txBox="1"/>
            <p:nvPr/>
          </p:nvSpPr>
          <p:spPr>
            <a:xfrm>
              <a:off x="6602713" y="2622666"/>
              <a:ext cx="744066" cy="361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무게센서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04" y="2368334"/>
            <a:ext cx="719710" cy="383341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6298836" y="760995"/>
            <a:ext cx="989498" cy="1036571"/>
            <a:chOff x="6298836" y="722826"/>
            <a:chExt cx="989498" cy="103657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98836" y="722826"/>
              <a:ext cx="989498" cy="87039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564621" y="1513176"/>
              <a:ext cx="4379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endPara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606714" y="1869847"/>
            <a:ext cx="426780" cy="282218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1115616" y="3264893"/>
            <a:ext cx="2053309" cy="1280017"/>
            <a:chOff x="1115616" y="3264893"/>
            <a:chExt cx="2053309" cy="1280017"/>
          </a:xfrm>
        </p:grpSpPr>
        <p:grpSp>
          <p:nvGrpSpPr>
            <p:cNvPr id="22" name="그룹 21"/>
            <p:cNvGrpSpPr/>
            <p:nvPr/>
          </p:nvGrpSpPr>
          <p:grpSpPr>
            <a:xfrm>
              <a:off x="1115616" y="3264893"/>
              <a:ext cx="2053309" cy="1280017"/>
              <a:chOff x="1259540" y="4215035"/>
              <a:chExt cx="2053309" cy="128001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7979" y="4410621"/>
                <a:ext cx="740778" cy="740778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7616" y="4410621"/>
                <a:ext cx="724255" cy="724255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570570" y="515139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PHP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582" y="4607522"/>
                <a:ext cx="283085" cy="199825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2239548" y="4804423"/>
                <a:ext cx="283085" cy="199825"/>
              </a:xfrm>
              <a:prstGeom prst="rect">
                <a:avLst/>
              </a:prstGeom>
            </p:spPr>
          </p:pic>
          <p:cxnSp>
            <p:nvCxnSpPr>
              <p:cNvPr id="28" name="직선 연결선 27"/>
              <p:cNvCxnSpPr/>
              <p:nvPr/>
            </p:nvCxnSpPr>
            <p:spPr>
              <a:xfrm>
                <a:off x="1259540" y="4221110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12849" y="4215035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1259540" y="4215035"/>
                <a:ext cx="2053309" cy="6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259540" y="5488977"/>
                <a:ext cx="2053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2374766" y="419917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2545673" y="1925585"/>
            <a:ext cx="1256356" cy="6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2764363" y="2330685"/>
            <a:ext cx="1005179" cy="100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1760" y="1635646"/>
            <a:ext cx="45416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카트에 물건을 담는다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무게 센서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Loadcell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+/-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변화량을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감지하여 개수를 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감한다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흔들림으로 인한 측정값 변화를 고려하여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10g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이하의 변화는 무시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1-4)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와이파이에 연결되어 서버로부터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대기열이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짧은 곳을 찾아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출력모듈에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0890" y="318798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카트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5812" y="245348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23678"/>
            <a:ext cx="834032" cy="11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7784" y="1851670"/>
            <a:ext cx="48301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입구센서에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감지된 카트의 정보는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계산대별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대기열에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-1-1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입구센서의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 입력을 막기 위해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서버에 저장된다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출구센서를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지나면 큐에서 정보가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제거된다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1456" y="351082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계산대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3099" y="245348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" descr="관련 이미지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4116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5" y="1779662"/>
            <a:ext cx="1892301" cy="16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7647" y="1872423"/>
            <a:ext cx="4623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카트별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고유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입구센서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감지 시 서버의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대기큐는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여부를 확인한 후 계산한다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-3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출구센서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감지시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카트 정보는 큐에서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사라진다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4100" y="3141080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DB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516" y="245348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3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2876" y="1923678"/>
            <a:ext cx="1656184" cy="1037056"/>
            <a:chOff x="1115616" y="3264893"/>
            <a:chExt cx="2053309" cy="1280017"/>
          </a:xfrm>
        </p:grpSpPr>
        <p:grpSp>
          <p:nvGrpSpPr>
            <p:cNvPr id="18" name="그룹 17"/>
            <p:cNvGrpSpPr/>
            <p:nvPr/>
          </p:nvGrpSpPr>
          <p:grpSpPr>
            <a:xfrm>
              <a:off x="1115616" y="3264893"/>
              <a:ext cx="2053309" cy="1280017"/>
              <a:chOff x="1259540" y="4215035"/>
              <a:chExt cx="2053309" cy="128001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7979" y="4410621"/>
                <a:ext cx="740778" cy="740778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616" y="4410621"/>
                <a:ext cx="724255" cy="724255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570570" y="515139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PHP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582" y="4607522"/>
                <a:ext cx="283085" cy="199825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2239548" y="4804423"/>
                <a:ext cx="283085" cy="199825"/>
              </a:xfrm>
              <a:prstGeom prst="rect">
                <a:avLst/>
              </a:prstGeom>
            </p:spPr>
          </p:pic>
          <p:cxnSp>
            <p:nvCxnSpPr>
              <p:cNvPr id="28" name="직선 연결선 27"/>
              <p:cNvCxnSpPr/>
              <p:nvPr/>
            </p:nvCxnSpPr>
            <p:spPr>
              <a:xfrm>
                <a:off x="1259540" y="4221110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3312849" y="4215035"/>
                <a:ext cx="0" cy="12739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1259540" y="4215035"/>
                <a:ext cx="2053309" cy="60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259540" y="5488977"/>
                <a:ext cx="2053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301120" y="4199172"/>
              <a:ext cx="761563" cy="303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5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6" y="947392"/>
            <a:ext cx="4825609" cy="260264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371775" y="2729869"/>
            <a:ext cx="0" cy="116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8630" y="98757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51A953"/>
                </a:solidFill>
                <a:ea typeface="맑은 고딕" panose="020B0503020000020004" pitchFamily="50" charset="-127"/>
              </a:rPr>
              <a:t>전체 흐름도</a:t>
            </a:r>
            <a:endParaRPr lang="ko-KR" altLang="en-US" sz="1600" dirty="0">
              <a:solidFill>
                <a:srgbClr val="51A953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2437" y="243907"/>
            <a:ext cx="466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흐름도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499992" y="3147814"/>
            <a:ext cx="3116549" cy="1317444"/>
            <a:chOff x="3975731" y="2931790"/>
            <a:chExt cx="3116549" cy="1317444"/>
          </a:xfrm>
        </p:grpSpPr>
        <p:sp>
          <p:nvSpPr>
            <p:cNvPr id="2" name="순서도: 처리 1"/>
            <p:cNvSpPr/>
            <p:nvPr/>
          </p:nvSpPr>
          <p:spPr>
            <a:xfrm>
              <a:off x="5115796" y="2931790"/>
              <a:ext cx="896363" cy="288032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서버 </a:t>
              </a:r>
              <a:r>
                <a:rPr lang="ko-KR" altLang="en-US" sz="700" dirty="0" err="1" smtClean="0"/>
                <a:t>대기열</a:t>
              </a:r>
              <a:r>
                <a:rPr lang="ko-KR" altLang="en-US" sz="700" dirty="0" smtClean="0"/>
                <a:t> 등록</a:t>
              </a:r>
              <a:endParaRPr lang="ko-KR" altLang="en-US" sz="700" dirty="0"/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3975731" y="3448204"/>
              <a:ext cx="792088" cy="288032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변화 없음</a:t>
              </a:r>
              <a:endParaRPr lang="ko-KR" altLang="en-US" sz="7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5115797" y="3448204"/>
              <a:ext cx="896362" cy="288032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출구 센서 감지</a:t>
              </a:r>
              <a:endParaRPr lang="ko-KR" altLang="en-US" sz="7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5115797" y="3954102"/>
              <a:ext cx="896362" cy="288032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해당 카드 정보 삭제</a:t>
              </a:r>
              <a:endParaRPr lang="ko-KR" altLang="en-US" sz="700" dirty="0"/>
            </a:p>
          </p:txBody>
        </p:sp>
        <p:sp>
          <p:nvSpPr>
            <p:cNvPr id="3" name="순서도: 대체 처리 2"/>
            <p:cNvSpPr/>
            <p:nvPr/>
          </p:nvSpPr>
          <p:spPr>
            <a:xfrm>
              <a:off x="6228184" y="3947002"/>
              <a:ext cx="864096" cy="302232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종료</a:t>
              </a:r>
              <a:endParaRPr lang="ko-KR" altLang="en-US" sz="700" dirty="0"/>
            </a:p>
          </p:txBody>
        </p:sp>
        <p:cxnSp>
          <p:nvCxnSpPr>
            <p:cNvPr id="15" name="직선 화살표 연결선 14"/>
            <p:cNvCxnSpPr>
              <a:endCxn id="11" idx="0"/>
            </p:cNvCxnSpPr>
            <p:nvPr/>
          </p:nvCxnSpPr>
          <p:spPr>
            <a:xfrm>
              <a:off x="4371775" y="3291830"/>
              <a:ext cx="0" cy="156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860032" y="3075806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012160" y="4083918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580112" y="3243052"/>
              <a:ext cx="0" cy="156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580112" y="3736236"/>
              <a:ext cx="0" cy="156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3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206160" y="769644"/>
            <a:ext cx="6204346" cy="3800218"/>
            <a:chOff x="313506" y="953187"/>
            <a:chExt cx="7674317" cy="5243372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647" y="1979100"/>
              <a:ext cx="962607" cy="962607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392817" y="3018281"/>
              <a:ext cx="862913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입구센서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그래픽 31" descr="컴퓨터">
              <a:extLst>
                <a:ext uri="{FF2B5EF4-FFF2-40B4-BE49-F238E27FC236}">
                  <a16:creationId xmlns:a16="http://schemas.microsoft.com/office/drawing/2014/main" id="{2877A872-9EB4-4E93-9720-8F288356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0930" y="3991908"/>
              <a:ext cx="2057085" cy="20570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4750" y="1922043"/>
              <a:ext cx="966531" cy="96653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7045600" y="2972182"/>
              <a:ext cx="862913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출구센서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7863" y="5802771"/>
              <a:ext cx="1102832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Server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3506" y="2865793"/>
              <a:ext cx="1021538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초음파센서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7" name="Picture 4" descr="wifi 모듈에 대한 이미지 검색결과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338" y="2114366"/>
              <a:ext cx="836534" cy="836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2057469" y="2942975"/>
              <a:ext cx="872827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WiFi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모듈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02628" y="953187"/>
              <a:ext cx="3206879" cy="2175729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3608952">
              <a:off x="5300720" y="3507378"/>
              <a:ext cx="543066" cy="383341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40919" y="4661833"/>
              <a:ext cx="1006913" cy="383341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1392382" y="2386020"/>
              <a:ext cx="543066" cy="383341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3142696" y="2328784"/>
              <a:ext cx="543066" cy="383341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6187810" y="2213639"/>
              <a:ext cx="543066" cy="383341"/>
            </a:xfrm>
            <a:prstGeom prst="rect">
              <a:avLst/>
            </a:prstGeom>
          </p:spPr>
        </p:pic>
        <p:pic>
          <p:nvPicPr>
            <p:cNvPr id="95" name="Picture 2" descr="관련 이미지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402" y="4004030"/>
              <a:ext cx="2102911" cy="176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1920848" y="5644505"/>
              <a:ext cx="1663964" cy="552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i2c</a:t>
              </a:r>
            </a:p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대기 줄 표시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3147720">
              <a:off x="5002238" y="3617535"/>
              <a:ext cx="543066" cy="383341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6966285" y="2772828"/>
              <a:ext cx="1021538" cy="33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초음파센서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7797679">
              <a:off x="6796594" y="3598552"/>
              <a:ext cx="543066" cy="383341"/>
            </a:xfrm>
            <a:prstGeom prst="rect">
              <a:avLst/>
            </a:prstGeom>
          </p:spPr>
        </p:pic>
      </p:grpSp>
      <p:sp>
        <p:nvSpPr>
          <p:cNvPr id="100" name="TextBox 99"/>
          <p:cNvSpPr txBox="1"/>
          <p:nvPr/>
        </p:nvSpPr>
        <p:spPr>
          <a:xfrm>
            <a:off x="249305" y="4543530"/>
            <a:ext cx="31406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개발을 위해 </a:t>
            </a:r>
            <a:r>
              <a:rPr lang="ko-KR" altLang="en-US" sz="15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28748"/>
              </p:ext>
            </p:extLst>
          </p:nvPr>
        </p:nvGraphicFramePr>
        <p:xfrm>
          <a:off x="6588224" y="4500935"/>
          <a:ext cx="2289134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언어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34333" y="251590"/>
            <a:ext cx="33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5" y="76071"/>
            <a:ext cx="465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05117"/>
              </p:ext>
            </p:extLst>
          </p:nvPr>
        </p:nvGraphicFramePr>
        <p:xfrm>
          <a:off x="539552" y="843558"/>
          <a:ext cx="7920880" cy="3810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3000" dirty="0" smtClean="0"/>
                        <a:t>최윤석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3000" dirty="0" smtClean="0"/>
                        <a:t>이정훈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3000" dirty="0" smtClean="0"/>
                        <a:t>이승훈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자료수집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방법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카트 고유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 프로그램 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</a:t>
                      </a:r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구축</a:t>
                      </a:r>
                      <a:endParaRPr lang="en-US" altLang="ko-KR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 계산대 구축</a:t>
                      </a:r>
                      <a:endParaRPr lang="en-US" altLang="ko-KR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처리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서버 개발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 계산대 작동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서버와 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임의 계산대를 연동해 통신 테스트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출구 </a:t>
                      </a:r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작동 테스트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통합 및 통합 테스트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45348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245348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75606"/>
            <a:ext cx="6830541" cy="27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63688" y="915566"/>
            <a:ext cx="60083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://cafe.naver.com/pplus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로드셀을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://www.youtube.com/watch?v=Sud5KSNCKUs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스마트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://www.dbpia.co.kr/Journal/PDFViewNew?id=NODE07116436&amp;prevPathCode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서버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://opentutorials.org/index.php/course/62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마트시스템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스마트 카트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://www.youtube.com/watch?v=NTFEZzAGUX8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유통과 상점내 로봇이 당신의 쇼핑을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://blog.naver.com/intelbiz/220992360786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똑똑한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쇼핑카트에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‘무엇이든 물어보세요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http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://www.hani.co.kr/arti/economy/consumer/263779.html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64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245348"/>
            <a:ext cx="33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 및 필요 기술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5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475656" y="4443958"/>
            <a:ext cx="6288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https://github.com/jamdolman/ThesisWork/settings/collaboration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764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	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48" y="939706"/>
            <a:ext cx="6316204" cy="33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7584" y="245348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 및 필요 기술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GitHub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3189" y="467189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3600" b="1" spc="-15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80440" y="1176395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926656" y="660466"/>
            <a:ext cx="3062329" cy="3453780"/>
            <a:chOff x="2782615" y="284002"/>
            <a:chExt cx="3062329" cy="3453780"/>
          </a:xfrm>
        </p:grpSpPr>
        <p:sp>
          <p:nvSpPr>
            <p:cNvPr id="11" name="TextBox 10"/>
            <p:cNvSpPr txBox="1"/>
            <p:nvPr/>
          </p:nvSpPr>
          <p:spPr>
            <a:xfrm>
              <a:off x="2785295" y="638496"/>
              <a:ext cx="2302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 설계 개요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2615" y="1025922"/>
              <a:ext cx="2579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2615" y="1417884"/>
              <a:ext cx="2230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8264" y="1805066"/>
              <a:ext cx="28921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535" y="2216718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6662" y="2618688"/>
              <a:ext cx="181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분담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0486" y="2987576"/>
              <a:ext cx="2759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졸업 연구 수행 일정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6662" y="3399228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09/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 및 필요 기술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06662" y="284002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01/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지적 사항 및 대응 방안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1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3888" y="1995686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45452"/>
                </a:solidFill>
                <a:ea typeface="나눔스퀘어 Bold" panose="020B0600000101010101" pitchFamily="50" charset="-127"/>
              </a:rPr>
              <a:t>Q &amp; A</a:t>
            </a:r>
            <a:endParaRPr lang="ko-KR" altLang="en-US" sz="4800" dirty="0">
              <a:solidFill>
                <a:srgbClr val="F45452"/>
              </a:solidFill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3816" y="1988229"/>
            <a:ext cx="3097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45452"/>
                </a:solidFill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45452"/>
              </a:solidFill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4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 및 대응 방안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91630"/>
            <a:ext cx="6552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</a:rPr>
              <a:t>1. </a:t>
            </a:r>
            <a:r>
              <a:rPr lang="ko-KR" altLang="en-US" sz="1400" b="1" dirty="0" smtClean="0">
                <a:latin typeface="+mj-ea"/>
              </a:rPr>
              <a:t>조명 제어에 </a:t>
            </a:r>
            <a:r>
              <a:rPr lang="ko-KR" altLang="en-US" sz="1400" b="1" dirty="0">
                <a:latin typeface="+mj-ea"/>
              </a:rPr>
              <a:t>대한 정의 </a:t>
            </a:r>
            <a:r>
              <a:rPr lang="ko-KR" altLang="en-US" sz="1400" b="1" dirty="0" smtClean="0">
                <a:latin typeface="+mj-ea"/>
              </a:rPr>
              <a:t>불확실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1-1)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조명 제어의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한계 및 음성 알고리즘의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구현하기에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어려움을 느껴 주제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변경</a:t>
            </a:r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2. </a:t>
            </a:r>
            <a:r>
              <a:rPr lang="ko-KR" altLang="en-US" sz="1400" b="1" dirty="0" smtClean="0">
                <a:latin typeface="+mj-ea"/>
                <a:ea typeface="+mj-ea"/>
              </a:rPr>
              <a:t>기본적 </a:t>
            </a:r>
            <a:r>
              <a:rPr lang="ko-KR" altLang="en-US" sz="1400" b="1" dirty="0">
                <a:latin typeface="+mj-ea"/>
                <a:ea typeface="+mj-ea"/>
              </a:rPr>
              <a:t>이해 부족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마이크로 프로세서 인식 알고리즘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2-1)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변경된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주제에는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아두이노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대신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라즈베리파이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사용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2-2)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작동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원리와 센서 등의 부품들에 대하여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조사하였음</a:t>
            </a:r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3. </a:t>
            </a:r>
            <a:r>
              <a:rPr lang="ko-KR" altLang="en-US" sz="1400" b="1" dirty="0" smtClean="0">
                <a:latin typeface="+mj-ea"/>
                <a:ea typeface="+mj-ea"/>
              </a:rPr>
              <a:t>구체적 시나리오 준비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3-1)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새로운 주제를 </a:t>
            </a:r>
            <a:r>
              <a:rPr lang="ko-KR" altLang="en-US" sz="1400" dirty="0" err="1" smtClean="0">
                <a:solidFill>
                  <a:srgbClr val="FF0000"/>
                </a:solidFill>
                <a:latin typeface="+mj-ea"/>
                <a:ea typeface="+mj-ea"/>
              </a:rPr>
              <a:t>액터별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세분화 하여 자세한 시나리오 표현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42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428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4" descr="마트 계산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2" y="1278593"/>
            <a:ext cx="4083804" cy="24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278593"/>
            <a:ext cx="4230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계산대에서 혼잡하고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고객들이 대기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고객들의 시간을 쇼핑하는 것 이외의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계산대에서 대기하는 것에 대한 시간 낭비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고객들이 계산대에서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대기해야 하는지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없음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입장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필요한 것을 생각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4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551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목표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131590"/>
            <a:ext cx="561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계산대에 있는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계산대 현황을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전달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계산대 현황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카트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고객들이 쇼핑 카트를 통해 계산대 현황을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계산대 대기열의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대기 시간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파악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7839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목표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100" y="27877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</a:rPr>
              <a:t>기대 효과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100" y="3212852"/>
            <a:ext cx="60661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원활한 계산으로 인한 소비자의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고객들의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만족도 증가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편리하고 효율적인 서비스로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증가 기대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만족도 상승으로 마트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가치 상승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마트 계산대의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순환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3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0864" y="245348"/>
            <a:ext cx="3262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 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64" y="987574"/>
            <a:ext cx="1894898" cy="34439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824" y="1059582"/>
            <a:ext cx="5616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실시간 마트 계산대 현황 알려준다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시간대 별 평균 손님 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피트 타임 포함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마트 실시간 현황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보는 데 평균적으로 걸리는 시간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계산대에 대기하고 있는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카트의 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 수 없음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축적된 데이터의 평균이므로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현황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알 수 없음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3262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 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987575"/>
            <a:ext cx="5616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마켓 계산도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개인용 스캐너 도입 증가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개인용 스캐너를 이용해 물건 스캔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쇼핑을 마치면 상점 앞쪽의 터미널에서 계산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도난의 가능성이 높음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개인용 스캐너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필요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6" y="987575"/>
            <a:ext cx="216598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316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3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987575"/>
            <a:ext cx="56166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이마트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계산대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 아웃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소비자들의 사생활 보호 시스템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계산대의 과부화를 무인 계산대를 활용하여 분산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 계산이 불가능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카드로만 결제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계산이기 때문에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숙달된 직원보다 많이 느림</a:t>
            </a:r>
            <a:endParaRPr lang="en-US" altLang="ko-KR" sz="14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3" y="965469"/>
            <a:ext cx="1944469" cy="35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0024" y="76071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45348"/>
            <a:ext cx="316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03/     </a:t>
            </a:r>
            <a:r>
              <a:rPr lang="ko-KR" altLang="en-US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</a:t>
            </a:r>
            <a:r>
              <a:rPr lang="en-US" altLang="ko-KR" dirty="0" smtClean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4</a:t>
            </a:r>
            <a:endParaRPr lang="ko-KR" altLang="en-US" dirty="0">
              <a:solidFill>
                <a:srgbClr val="F4545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1840" y="987575"/>
            <a:ext cx="56166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쇼핑 시대 열렸다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스마트폰을 통해 얻은 쇼핑 정보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구매리스트를 매장 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카트와 연동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 인터넷 통신망을 통해 실시간 업데이트 되는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 및 할인 정보를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증강현실을 통해 현장 쿠폰 수령 등 기능 제공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보완점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쇼핑을 원활하게 도와주는 기능뿐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계산대 현황 파악 불가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기능이 포함된 만큼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비용적 문제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7" y="987575"/>
            <a:ext cx="1952568" cy="34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851</Words>
  <Application>Microsoft Office PowerPoint</Application>
  <PresentationFormat>화면 슬라이드 쇼(16:9)</PresentationFormat>
  <Paragraphs>255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나눔스퀘어 Bold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Windows 사용자</cp:lastModifiedBy>
  <cp:revision>19</cp:revision>
  <dcterms:created xsi:type="dcterms:W3CDTF">2016-07-29T12:19:15Z</dcterms:created>
  <dcterms:modified xsi:type="dcterms:W3CDTF">2018-01-23T04:17:42Z</dcterms:modified>
</cp:coreProperties>
</file>