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70" r:id="rId4"/>
    <p:sldId id="261" r:id="rId5"/>
    <p:sldId id="272" r:id="rId6"/>
    <p:sldId id="277" r:id="rId7"/>
    <p:sldId id="271" r:id="rId8"/>
    <p:sldId id="276" r:id="rId9"/>
    <p:sldId id="265" r:id="rId10"/>
    <p:sldId id="273" r:id="rId11"/>
    <p:sldId id="26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D758002-3C95-40D7-8168-144706774EF8}">
          <p14:sldIdLst>
            <p14:sldId id="257"/>
            <p14:sldId id="258"/>
          </p14:sldIdLst>
        </p14:section>
        <p14:section name="Data_Repository_Options" id="{9E8B3908-7535-4865-ADB8-A7601AF3B9B7}">
          <p14:sldIdLst>
            <p14:sldId id="270"/>
            <p14:sldId id="261"/>
            <p14:sldId id="272"/>
            <p14:sldId id="277"/>
          </p14:sldIdLst>
        </p14:section>
        <p14:section name="Customer_Data_Project" id="{7F56A628-2789-41E6-8D60-90A3B0114950}">
          <p14:sldIdLst>
            <p14:sldId id="271"/>
            <p14:sldId id="276"/>
            <p14:sldId id="265"/>
            <p14:sldId id="273"/>
            <p14:sldId id="26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131C"/>
    <a:srgbClr val="233239"/>
    <a:srgbClr val="4472C4"/>
    <a:srgbClr val="1088CA"/>
    <a:srgbClr val="8EE2F6"/>
    <a:srgbClr val="C5E1F3"/>
    <a:srgbClr val="134E73"/>
    <a:srgbClr val="0A547F"/>
    <a:srgbClr val="8CC4E7"/>
    <a:srgbClr val="0846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F22DD-6260-42AA-AFAC-A362404B022D}" v="1786" dt="2022-04-18T16:39:01.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0" autoAdjust="0"/>
  </p:normalViewPr>
  <p:slideViewPr>
    <p:cSldViewPr snapToGrid="0">
      <p:cViewPr>
        <p:scale>
          <a:sx n="90" d="100"/>
          <a:sy n="90" d="100"/>
        </p:scale>
        <p:origin x="1032"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3DBA6-B869-45D6-8B77-AB95CE912B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B058D18-941C-496B-8845-BEB3F8485CDA}">
      <dgm:prSet phldrT="[Text]"/>
      <dgm:spPr/>
      <dgm:t>
        <a:bodyPr/>
        <a:lstStyle/>
        <a:p>
          <a:r>
            <a:rPr lang="en-US" dirty="0"/>
            <a:t>Design</a:t>
          </a:r>
        </a:p>
      </dgm:t>
    </dgm:pt>
    <dgm:pt modelId="{89AC5A6E-E785-4DB7-8FCA-A2E080D74990}" type="parTrans" cxnId="{3D89BD7D-2CCF-460A-92A0-1C121151D6A1}">
      <dgm:prSet/>
      <dgm:spPr/>
      <dgm:t>
        <a:bodyPr/>
        <a:lstStyle/>
        <a:p>
          <a:endParaRPr lang="en-US"/>
        </a:p>
      </dgm:t>
    </dgm:pt>
    <dgm:pt modelId="{30E095A3-C8DF-4FE1-BC85-43B0CC781473}" type="sibTrans" cxnId="{3D89BD7D-2CCF-460A-92A0-1C121151D6A1}">
      <dgm:prSet/>
      <dgm:spPr/>
      <dgm:t>
        <a:bodyPr/>
        <a:lstStyle/>
        <a:p>
          <a:endParaRPr lang="en-US"/>
        </a:p>
      </dgm:t>
    </dgm:pt>
    <dgm:pt modelId="{F2236473-2B7D-4BB6-9C08-BDF41B1086B0}">
      <dgm:prSet phldrT="[Text]"/>
      <dgm:spPr/>
      <dgm:t>
        <a:bodyPr/>
        <a:lstStyle/>
        <a:p>
          <a:r>
            <a:rPr lang="en-US" dirty="0"/>
            <a:t>Development</a:t>
          </a:r>
        </a:p>
      </dgm:t>
    </dgm:pt>
    <dgm:pt modelId="{F204C9A7-027C-46E2-966A-AD907510E02F}" type="parTrans" cxnId="{0EBF75D1-AAD4-4180-AF02-748FEA10C580}">
      <dgm:prSet/>
      <dgm:spPr/>
      <dgm:t>
        <a:bodyPr/>
        <a:lstStyle/>
        <a:p>
          <a:endParaRPr lang="en-US"/>
        </a:p>
      </dgm:t>
    </dgm:pt>
    <dgm:pt modelId="{3B9CF55C-A648-463A-884B-2F28F465D8CE}" type="sibTrans" cxnId="{0EBF75D1-AAD4-4180-AF02-748FEA10C580}">
      <dgm:prSet/>
      <dgm:spPr/>
      <dgm:t>
        <a:bodyPr/>
        <a:lstStyle/>
        <a:p>
          <a:endParaRPr lang="en-US"/>
        </a:p>
      </dgm:t>
    </dgm:pt>
    <dgm:pt modelId="{FC5FA7A8-4718-400F-A6C7-8EC7AE1729B2}">
      <dgm:prSet phldrT="[Text]"/>
      <dgm:spPr/>
      <dgm:t>
        <a:bodyPr/>
        <a:lstStyle/>
        <a:p>
          <a:r>
            <a:rPr lang="en-US" dirty="0"/>
            <a:t>Operations</a:t>
          </a:r>
        </a:p>
      </dgm:t>
    </dgm:pt>
    <dgm:pt modelId="{7B40C784-C6AA-4BD4-B838-DD7388957731}" type="parTrans" cxnId="{42EFB9C4-9A6A-4195-9537-D4EAA539D1AA}">
      <dgm:prSet/>
      <dgm:spPr/>
      <dgm:t>
        <a:bodyPr/>
        <a:lstStyle/>
        <a:p>
          <a:endParaRPr lang="en-US"/>
        </a:p>
      </dgm:t>
    </dgm:pt>
    <dgm:pt modelId="{66C51BB6-C38F-467D-8D0E-6A23D1FB1D97}" type="sibTrans" cxnId="{42EFB9C4-9A6A-4195-9537-D4EAA539D1AA}">
      <dgm:prSet/>
      <dgm:spPr/>
      <dgm:t>
        <a:bodyPr/>
        <a:lstStyle/>
        <a:p>
          <a:endParaRPr lang="en-US"/>
        </a:p>
      </dgm:t>
    </dgm:pt>
    <dgm:pt modelId="{7FD4E4E4-C43A-4CB9-B9CD-E4FE54A22EE6}" type="pres">
      <dgm:prSet presAssocID="{2083DBA6-B869-45D6-8B77-AB95CE912B70}" presName="cycle" presStyleCnt="0">
        <dgm:presLayoutVars>
          <dgm:dir/>
          <dgm:resizeHandles val="exact"/>
        </dgm:presLayoutVars>
      </dgm:prSet>
      <dgm:spPr/>
    </dgm:pt>
    <dgm:pt modelId="{6D28CB2E-DD0E-40EA-A060-ECE6B278902E}" type="pres">
      <dgm:prSet presAssocID="{8B058D18-941C-496B-8845-BEB3F8485CDA}" presName="dummy" presStyleCnt="0"/>
      <dgm:spPr/>
    </dgm:pt>
    <dgm:pt modelId="{769AD0DA-D60D-4E99-BDB2-2E82BD576258}" type="pres">
      <dgm:prSet presAssocID="{8B058D18-941C-496B-8845-BEB3F8485CDA}" presName="node" presStyleLbl="revTx" presStyleIdx="0" presStyleCnt="3">
        <dgm:presLayoutVars>
          <dgm:bulletEnabled val="1"/>
        </dgm:presLayoutVars>
      </dgm:prSet>
      <dgm:spPr/>
    </dgm:pt>
    <dgm:pt modelId="{C18A728E-057D-4301-908B-668248962F2E}" type="pres">
      <dgm:prSet presAssocID="{30E095A3-C8DF-4FE1-BC85-43B0CC781473}" presName="sibTrans" presStyleLbl="node1" presStyleIdx="0" presStyleCnt="3" custScaleX="98037" custScaleY="103043"/>
      <dgm:spPr/>
    </dgm:pt>
    <dgm:pt modelId="{77EB464E-7AA0-4E1F-8822-B24BE7ABC0B5}" type="pres">
      <dgm:prSet presAssocID="{F2236473-2B7D-4BB6-9C08-BDF41B1086B0}" presName="dummy" presStyleCnt="0"/>
      <dgm:spPr/>
    </dgm:pt>
    <dgm:pt modelId="{978FDEFE-7658-4FF9-A9CD-77DD0255FB95}" type="pres">
      <dgm:prSet presAssocID="{F2236473-2B7D-4BB6-9C08-BDF41B1086B0}" presName="node" presStyleLbl="revTx" presStyleIdx="1" presStyleCnt="3">
        <dgm:presLayoutVars>
          <dgm:bulletEnabled val="1"/>
        </dgm:presLayoutVars>
      </dgm:prSet>
      <dgm:spPr/>
    </dgm:pt>
    <dgm:pt modelId="{9B3738D3-97A6-41DD-A0F9-DF9F5512D6E3}" type="pres">
      <dgm:prSet presAssocID="{3B9CF55C-A648-463A-884B-2F28F465D8CE}" presName="sibTrans" presStyleLbl="node1" presStyleIdx="1" presStyleCnt="3"/>
      <dgm:spPr/>
    </dgm:pt>
    <dgm:pt modelId="{EA172D75-B7CF-4718-A075-98F1EAF64F71}" type="pres">
      <dgm:prSet presAssocID="{FC5FA7A8-4718-400F-A6C7-8EC7AE1729B2}" presName="dummy" presStyleCnt="0"/>
      <dgm:spPr/>
    </dgm:pt>
    <dgm:pt modelId="{1F9DA1FD-C1F6-4643-927E-DBCAF22A71BD}" type="pres">
      <dgm:prSet presAssocID="{FC5FA7A8-4718-400F-A6C7-8EC7AE1729B2}" presName="node" presStyleLbl="revTx" presStyleIdx="2" presStyleCnt="3">
        <dgm:presLayoutVars>
          <dgm:bulletEnabled val="1"/>
        </dgm:presLayoutVars>
      </dgm:prSet>
      <dgm:spPr/>
    </dgm:pt>
    <dgm:pt modelId="{181754EF-9C2C-4D1D-AB19-E7564C1BEE7C}" type="pres">
      <dgm:prSet presAssocID="{66C51BB6-C38F-467D-8D0E-6A23D1FB1D97}" presName="sibTrans" presStyleLbl="node1" presStyleIdx="2" presStyleCnt="3"/>
      <dgm:spPr/>
    </dgm:pt>
  </dgm:ptLst>
  <dgm:cxnLst>
    <dgm:cxn modelId="{13B07E4C-6350-45AE-8286-DA81799BC13E}" type="presOf" srcId="{2083DBA6-B869-45D6-8B77-AB95CE912B70}" destId="{7FD4E4E4-C43A-4CB9-B9CD-E4FE54A22EE6}" srcOrd="0" destOrd="0" presId="urn:microsoft.com/office/officeart/2005/8/layout/cycle1"/>
    <dgm:cxn modelId="{159E4B58-7FD3-4382-9236-FA2E02AC1AB9}" type="presOf" srcId="{66C51BB6-C38F-467D-8D0E-6A23D1FB1D97}" destId="{181754EF-9C2C-4D1D-AB19-E7564C1BEE7C}" srcOrd="0" destOrd="0" presId="urn:microsoft.com/office/officeart/2005/8/layout/cycle1"/>
    <dgm:cxn modelId="{3D89BD7D-2CCF-460A-92A0-1C121151D6A1}" srcId="{2083DBA6-B869-45D6-8B77-AB95CE912B70}" destId="{8B058D18-941C-496B-8845-BEB3F8485CDA}" srcOrd="0" destOrd="0" parTransId="{89AC5A6E-E785-4DB7-8FCA-A2E080D74990}" sibTransId="{30E095A3-C8DF-4FE1-BC85-43B0CC781473}"/>
    <dgm:cxn modelId="{EA365E80-422C-439A-8411-793BD305F896}" type="presOf" srcId="{3B9CF55C-A648-463A-884B-2F28F465D8CE}" destId="{9B3738D3-97A6-41DD-A0F9-DF9F5512D6E3}" srcOrd="0" destOrd="0" presId="urn:microsoft.com/office/officeart/2005/8/layout/cycle1"/>
    <dgm:cxn modelId="{7E994A85-7194-418A-8965-7D5B955851FC}" type="presOf" srcId="{8B058D18-941C-496B-8845-BEB3F8485CDA}" destId="{769AD0DA-D60D-4E99-BDB2-2E82BD576258}" srcOrd="0" destOrd="0" presId="urn:microsoft.com/office/officeart/2005/8/layout/cycle1"/>
    <dgm:cxn modelId="{42EFB9C4-9A6A-4195-9537-D4EAA539D1AA}" srcId="{2083DBA6-B869-45D6-8B77-AB95CE912B70}" destId="{FC5FA7A8-4718-400F-A6C7-8EC7AE1729B2}" srcOrd="2" destOrd="0" parTransId="{7B40C784-C6AA-4BD4-B838-DD7388957731}" sibTransId="{66C51BB6-C38F-467D-8D0E-6A23D1FB1D97}"/>
    <dgm:cxn modelId="{0EBF75D1-AAD4-4180-AF02-748FEA10C580}" srcId="{2083DBA6-B869-45D6-8B77-AB95CE912B70}" destId="{F2236473-2B7D-4BB6-9C08-BDF41B1086B0}" srcOrd="1" destOrd="0" parTransId="{F204C9A7-027C-46E2-966A-AD907510E02F}" sibTransId="{3B9CF55C-A648-463A-884B-2F28F465D8CE}"/>
    <dgm:cxn modelId="{E556A8D9-21B6-45FC-9AFA-810846F997E8}" type="presOf" srcId="{30E095A3-C8DF-4FE1-BC85-43B0CC781473}" destId="{C18A728E-057D-4301-908B-668248962F2E}" srcOrd="0" destOrd="0" presId="urn:microsoft.com/office/officeart/2005/8/layout/cycle1"/>
    <dgm:cxn modelId="{4A9272E1-60EB-4918-A70B-1D6A1EDCAF84}" type="presOf" srcId="{FC5FA7A8-4718-400F-A6C7-8EC7AE1729B2}" destId="{1F9DA1FD-C1F6-4643-927E-DBCAF22A71BD}" srcOrd="0" destOrd="0" presId="urn:microsoft.com/office/officeart/2005/8/layout/cycle1"/>
    <dgm:cxn modelId="{5FA280E7-3440-42BE-A1CC-F77C4834DB35}" type="presOf" srcId="{F2236473-2B7D-4BB6-9C08-BDF41B1086B0}" destId="{978FDEFE-7658-4FF9-A9CD-77DD0255FB95}" srcOrd="0" destOrd="0" presId="urn:microsoft.com/office/officeart/2005/8/layout/cycle1"/>
    <dgm:cxn modelId="{178FFB30-9E68-4242-8E39-D4C11D5AC1A0}" type="presParOf" srcId="{7FD4E4E4-C43A-4CB9-B9CD-E4FE54A22EE6}" destId="{6D28CB2E-DD0E-40EA-A060-ECE6B278902E}" srcOrd="0" destOrd="0" presId="urn:microsoft.com/office/officeart/2005/8/layout/cycle1"/>
    <dgm:cxn modelId="{9FE5FC23-BD0E-414A-B56E-0BDCFE96BF02}" type="presParOf" srcId="{7FD4E4E4-C43A-4CB9-B9CD-E4FE54A22EE6}" destId="{769AD0DA-D60D-4E99-BDB2-2E82BD576258}" srcOrd="1" destOrd="0" presId="urn:microsoft.com/office/officeart/2005/8/layout/cycle1"/>
    <dgm:cxn modelId="{00827FCA-D6C9-46BD-9CC4-7762EB9AB5B8}" type="presParOf" srcId="{7FD4E4E4-C43A-4CB9-B9CD-E4FE54A22EE6}" destId="{C18A728E-057D-4301-908B-668248962F2E}" srcOrd="2" destOrd="0" presId="urn:microsoft.com/office/officeart/2005/8/layout/cycle1"/>
    <dgm:cxn modelId="{D31E3430-3AAC-4FC1-A96F-97FE58E723CD}" type="presParOf" srcId="{7FD4E4E4-C43A-4CB9-B9CD-E4FE54A22EE6}" destId="{77EB464E-7AA0-4E1F-8822-B24BE7ABC0B5}" srcOrd="3" destOrd="0" presId="urn:microsoft.com/office/officeart/2005/8/layout/cycle1"/>
    <dgm:cxn modelId="{047A94A1-908B-407B-BB2D-2748D32A38FE}" type="presParOf" srcId="{7FD4E4E4-C43A-4CB9-B9CD-E4FE54A22EE6}" destId="{978FDEFE-7658-4FF9-A9CD-77DD0255FB95}" srcOrd="4" destOrd="0" presId="urn:microsoft.com/office/officeart/2005/8/layout/cycle1"/>
    <dgm:cxn modelId="{137B36DD-3046-4A9E-B955-DBDD84DA6BED}" type="presParOf" srcId="{7FD4E4E4-C43A-4CB9-B9CD-E4FE54A22EE6}" destId="{9B3738D3-97A6-41DD-A0F9-DF9F5512D6E3}" srcOrd="5" destOrd="0" presId="urn:microsoft.com/office/officeart/2005/8/layout/cycle1"/>
    <dgm:cxn modelId="{2FC6B238-8A50-4B87-B3E1-83F7B3835ADD}" type="presParOf" srcId="{7FD4E4E4-C43A-4CB9-B9CD-E4FE54A22EE6}" destId="{EA172D75-B7CF-4718-A075-98F1EAF64F71}" srcOrd="6" destOrd="0" presId="urn:microsoft.com/office/officeart/2005/8/layout/cycle1"/>
    <dgm:cxn modelId="{DE081448-4DFC-42DD-AE4C-8FAEFC6682AA}" type="presParOf" srcId="{7FD4E4E4-C43A-4CB9-B9CD-E4FE54A22EE6}" destId="{1F9DA1FD-C1F6-4643-927E-DBCAF22A71BD}" srcOrd="7" destOrd="0" presId="urn:microsoft.com/office/officeart/2005/8/layout/cycle1"/>
    <dgm:cxn modelId="{9835AA52-B639-483B-B203-9A36E298F8F9}" type="presParOf" srcId="{7FD4E4E4-C43A-4CB9-B9CD-E4FE54A22EE6}" destId="{181754EF-9C2C-4D1D-AB19-E7564C1BEE7C}"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AD0DA-D60D-4E99-BDB2-2E82BD576258}">
      <dsp:nvSpPr>
        <dsp:cNvPr id="0" name=""/>
        <dsp:cNvSpPr/>
      </dsp:nvSpPr>
      <dsp:spPr>
        <a:xfrm>
          <a:off x="1246526" y="270193"/>
          <a:ext cx="740313" cy="74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Design</a:t>
          </a:r>
        </a:p>
      </dsp:txBody>
      <dsp:txXfrm>
        <a:off x="1246526" y="270193"/>
        <a:ext cx="740313" cy="740313"/>
      </dsp:txXfrm>
    </dsp:sp>
    <dsp:sp modelId="{C18A728E-057D-4301-908B-668248962F2E}">
      <dsp:nvSpPr>
        <dsp:cNvPr id="0" name=""/>
        <dsp:cNvSpPr/>
      </dsp:nvSpPr>
      <dsp:spPr>
        <a:xfrm>
          <a:off x="134828" y="97540"/>
          <a:ext cx="1717450" cy="1805148"/>
        </a:xfrm>
        <a:prstGeom prst="circularArrow">
          <a:avLst>
            <a:gd name="adj1" fmla="val 8241"/>
            <a:gd name="adj2" fmla="val 575443"/>
            <a:gd name="adj3" fmla="val 2966940"/>
            <a:gd name="adj4" fmla="val 49655"/>
            <a:gd name="adj5" fmla="val 961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FDEFE-7658-4FF9-A9CD-77DD0255FB95}">
      <dsp:nvSpPr>
        <dsp:cNvPr id="0" name=""/>
        <dsp:cNvSpPr/>
      </dsp:nvSpPr>
      <dsp:spPr>
        <a:xfrm>
          <a:off x="623396" y="1349486"/>
          <a:ext cx="740313" cy="74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Development</a:t>
          </a:r>
        </a:p>
      </dsp:txBody>
      <dsp:txXfrm>
        <a:off x="623396" y="1349486"/>
        <a:ext cx="740313" cy="740313"/>
      </dsp:txXfrm>
    </dsp:sp>
    <dsp:sp modelId="{9B3738D3-97A6-41DD-A0F9-DF9F5512D6E3}">
      <dsp:nvSpPr>
        <dsp:cNvPr id="0" name=""/>
        <dsp:cNvSpPr/>
      </dsp:nvSpPr>
      <dsp:spPr>
        <a:xfrm>
          <a:off x="117633" y="124194"/>
          <a:ext cx="1751839" cy="1751839"/>
        </a:xfrm>
        <a:prstGeom prst="circularArrow">
          <a:avLst>
            <a:gd name="adj1" fmla="val 8241"/>
            <a:gd name="adj2" fmla="val 575443"/>
            <a:gd name="adj3" fmla="val 10174902"/>
            <a:gd name="adj4" fmla="val 7257617"/>
            <a:gd name="adj5" fmla="val 961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DA1FD-C1F6-4643-927E-DBCAF22A71BD}">
      <dsp:nvSpPr>
        <dsp:cNvPr id="0" name=""/>
        <dsp:cNvSpPr/>
      </dsp:nvSpPr>
      <dsp:spPr>
        <a:xfrm>
          <a:off x="266" y="270193"/>
          <a:ext cx="740313" cy="74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Operations</a:t>
          </a:r>
        </a:p>
      </dsp:txBody>
      <dsp:txXfrm>
        <a:off x="266" y="270193"/>
        <a:ext cx="740313" cy="740313"/>
      </dsp:txXfrm>
    </dsp:sp>
    <dsp:sp modelId="{181754EF-9C2C-4D1D-AB19-E7564C1BEE7C}">
      <dsp:nvSpPr>
        <dsp:cNvPr id="0" name=""/>
        <dsp:cNvSpPr/>
      </dsp:nvSpPr>
      <dsp:spPr>
        <a:xfrm>
          <a:off x="117633" y="124194"/>
          <a:ext cx="1751839" cy="1751839"/>
        </a:xfrm>
        <a:prstGeom prst="circularArrow">
          <a:avLst>
            <a:gd name="adj1" fmla="val 8241"/>
            <a:gd name="adj2" fmla="val 575443"/>
            <a:gd name="adj3" fmla="val 16859603"/>
            <a:gd name="adj4" fmla="val 14964955"/>
            <a:gd name="adj5" fmla="val 961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33047-C322-409C-A041-E1813615A93E}" type="datetimeFigureOut">
              <a:rPr lang="en-US" smtClean="0"/>
              <a:t>4/16/2022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FEB4E-52DD-4991-8089-FE66CCB54180}" type="slidenum">
              <a:rPr lang="en-US" smtClean="0"/>
              <a:t>‹#›</a:t>
            </a:fld>
            <a:endParaRPr lang="en-US"/>
          </a:p>
        </p:txBody>
      </p:sp>
    </p:spTree>
    <p:extLst>
      <p:ext uri="{BB962C8B-B14F-4D97-AF65-F5344CB8AC3E}">
        <p14:creationId xmlns:p14="http://schemas.microsoft.com/office/powerpoint/2010/main" val="3422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dirty="0">
                <a:solidFill>
                  <a:schemeClr val="tx1"/>
                </a:solidFill>
              </a:rPr>
              <a:t>DATA LIFE-CYCLE</a:t>
            </a:r>
          </a:p>
          <a:p>
            <a:pPr marL="742950" lvl="1" indent="-285750">
              <a:buFont typeface="Arial" panose="020B0604020202020204" pitchFamily="34" charset="0"/>
              <a:buChar char="•"/>
            </a:pPr>
            <a:r>
              <a:rPr lang="en-US" sz="1400" dirty="0">
                <a:solidFill>
                  <a:schemeClr val="tx1"/>
                </a:solidFill>
              </a:rPr>
              <a:t>CREATION / ACTIVE UTILIZATION / ARCHIVE</a:t>
            </a:r>
          </a:p>
          <a:p>
            <a:pPr marL="285750" indent="-285750">
              <a:buFont typeface="Arial" panose="020B0604020202020204" pitchFamily="34" charset="0"/>
              <a:buChar char="•"/>
            </a:pPr>
            <a:r>
              <a:rPr lang="en-US" sz="1400" dirty="0">
                <a:solidFill>
                  <a:schemeClr val="tx1"/>
                </a:solidFill>
              </a:rPr>
              <a:t>HOW BOTH REPOSITORY TYPES ARE USED IN DATA LIFE-CYCLE</a:t>
            </a:r>
          </a:p>
          <a:p>
            <a:pPr marL="742950" lvl="1" indent="-285750">
              <a:buFont typeface="Arial" panose="020B0604020202020204" pitchFamily="34" charset="0"/>
              <a:buChar char="•"/>
            </a:pPr>
            <a:r>
              <a:rPr lang="en-US" sz="1400" dirty="0">
                <a:solidFill>
                  <a:schemeClr val="tx1"/>
                </a:solidFill>
              </a:rPr>
              <a:t>DATALAKE</a:t>
            </a:r>
          </a:p>
          <a:p>
            <a:pPr marL="1200150" lvl="2" indent="-285750">
              <a:buFont typeface="Arial" panose="020B0604020202020204" pitchFamily="34" charset="0"/>
              <a:buChar char="•"/>
            </a:pPr>
            <a:r>
              <a:rPr lang="en-US" sz="1400" dirty="0">
                <a:solidFill>
                  <a:schemeClr val="tx1"/>
                </a:solidFill>
              </a:rPr>
              <a:t>PRO: DATA DISCOVERY</a:t>
            </a:r>
          </a:p>
          <a:p>
            <a:pPr marL="1657350" lvl="3" indent="-285750">
              <a:buFont typeface="Arial" panose="020B0604020202020204" pitchFamily="34" charset="0"/>
              <a:buChar char="•"/>
            </a:pPr>
            <a:r>
              <a:rPr lang="en-US" sz="1400" dirty="0">
                <a:solidFill>
                  <a:schemeClr val="tx1"/>
                </a:solidFill>
              </a:rPr>
              <a:t>NEW DATA CAN ENTER IN REGARDLESS OF STRUCTURE ACROSS DATASETS OR ORDERLINESS</a:t>
            </a:r>
          </a:p>
          <a:p>
            <a:pPr marL="1657350" lvl="3" indent="-285750">
              <a:buFont typeface="Arial" panose="020B0604020202020204" pitchFamily="34" charset="0"/>
              <a:buChar char="•"/>
            </a:pPr>
            <a:r>
              <a:rPr lang="en-US" sz="1400" dirty="0">
                <a:solidFill>
                  <a:schemeClr val="tx1"/>
                </a:solidFill>
              </a:rPr>
              <a:t>BRINGS DATA FROM DISPARATE SOURCES INTO A CENTRAL LOCATION UNTIL IT CAN BE USED</a:t>
            </a:r>
          </a:p>
          <a:p>
            <a:pPr marL="1657350" lvl="3" indent="-285750">
              <a:buFont typeface="Arial" panose="020B0604020202020204" pitchFamily="34" charset="0"/>
              <a:buChar char="•"/>
            </a:pPr>
            <a:r>
              <a:rPr lang="en-US" sz="1400" dirty="0">
                <a:solidFill>
                  <a:schemeClr val="tx1"/>
                </a:solidFill>
              </a:rPr>
              <a:t>ADDRESSES DATA LOCALITY AND FORMATTING PROBLEMS</a:t>
            </a:r>
          </a:p>
          <a:p>
            <a:pPr marL="1657350" lvl="3" indent="-285750">
              <a:buFont typeface="Arial" panose="020B0604020202020204" pitchFamily="34" charset="0"/>
              <a:buChar char="•"/>
            </a:pPr>
            <a:r>
              <a:rPr lang="en-US" sz="1400" dirty="0">
                <a:solidFill>
                  <a:schemeClr val="tx1"/>
                </a:solidFill>
              </a:rPr>
              <a:t>UNSTRUCTURED, SEMI-STRUCTURED, AND STRUCTURED DATA</a:t>
            </a:r>
          </a:p>
          <a:p>
            <a:pPr marL="1200150" lvl="2" indent="-285750">
              <a:buFont typeface="Arial" panose="020B0604020202020204" pitchFamily="34" charset="0"/>
              <a:buChar char="•"/>
            </a:pPr>
            <a:r>
              <a:rPr lang="en-US" sz="1400" dirty="0">
                <a:solidFill>
                  <a:schemeClr val="tx1"/>
                </a:solidFill>
              </a:rPr>
              <a:t>CON: DATA NOT READY FOR DECISION-MAKING, REQUIRES FURTHER INTEGRATION AND CORRELATION EFFORTS</a:t>
            </a:r>
          </a:p>
          <a:p>
            <a:pPr marL="1200150" lvl="2" indent="-285750">
              <a:buFont typeface="Arial" panose="020B0604020202020204" pitchFamily="34" charset="0"/>
              <a:buChar char="•"/>
            </a:pPr>
            <a:r>
              <a:rPr lang="en-US" sz="1400" dirty="0">
                <a:solidFill>
                  <a:schemeClr val="tx1"/>
                </a:solidFill>
              </a:rPr>
              <a:t>DATA SCIENTISTS, SMALL SPECIALIZED AUDIENCES OF BI TOOLS</a:t>
            </a:r>
          </a:p>
          <a:p>
            <a:pPr marL="742950" lvl="1" indent="-285750">
              <a:buFont typeface="Arial" panose="020B0604020202020204" pitchFamily="34" charset="0"/>
              <a:buChar char="•"/>
            </a:pPr>
            <a:r>
              <a:rPr lang="en-US" sz="1400" dirty="0">
                <a:solidFill>
                  <a:schemeClr val="tx1"/>
                </a:solidFill>
              </a:rPr>
              <a:t>LINK</a:t>
            </a:r>
          </a:p>
          <a:p>
            <a:pPr marL="1200150" lvl="2" indent="-285750">
              <a:buFont typeface="Arial" panose="020B0604020202020204" pitchFamily="34" charset="0"/>
              <a:buChar char="•"/>
            </a:pPr>
            <a:r>
              <a:rPr lang="en-US" sz="1400" dirty="0">
                <a:solidFill>
                  <a:schemeClr val="tx1"/>
                </a:solidFill>
              </a:rPr>
              <a:t>ENTRY POINT FOR DATA,</a:t>
            </a:r>
          </a:p>
          <a:p>
            <a:pPr marL="1200150" lvl="2" indent="-285750">
              <a:buFont typeface="Arial" panose="020B0604020202020204" pitchFamily="34" charset="0"/>
              <a:buChar char="•"/>
            </a:pPr>
            <a:r>
              <a:rPr lang="en-US" sz="1400" dirty="0">
                <a:solidFill>
                  <a:schemeClr val="tx1"/>
                </a:solidFill>
              </a:rPr>
              <a:t>DATA ENGINEERS, DATA ARCHITECTS, ML OPS</a:t>
            </a:r>
          </a:p>
          <a:p>
            <a:pPr marL="742950" lvl="1" indent="-285750">
              <a:buFont typeface="Arial" panose="020B0604020202020204" pitchFamily="34" charset="0"/>
              <a:buChar char="•"/>
            </a:pPr>
            <a:r>
              <a:rPr lang="en-US" sz="1400" dirty="0">
                <a:solidFill>
                  <a:schemeClr val="tx1"/>
                </a:solidFill>
              </a:rPr>
              <a:t>DATAWAREHOUSE</a:t>
            </a:r>
          </a:p>
          <a:p>
            <a:pPr marL="1200150" lvl="2" indent="-285750">
              <a:buFont typeface="Arial" panose="020B0604020202020204" pitchFamily="34" charset="0"/>
              <a:buChar char="•"/>
            </a:pPr>
            <a:r>
              <a:rPr lang="en-US" sz="1400" dirty="0">
                <a:solidFill>
                  <a:schemeClr val="tx1"/>
                </a:solidFill>
              </a:rPr>
              <a:t>ORDERLY INGESTION OF STRUCTURED AND UNIFORM DIMENSIONS AND MEASURES</a:t>
            </a:r>
          </a:p>
          <a:p>
            <a:pPr marL="1200150" lvl="2" indent="-285750">
              <a:buFont typeface="Arial" panose="020B0604020202020204" pitchFamily="34" charset="0"/>
              <a:buChar char="•"/>
            </a:pPr>
            <a:r>
              <a:rPr lang="en-US" sz="1400" dirty="0">
                <a:solidFill>
                  <a:schemeClr val="tx1"/>
                </a:solidFill>
              </a:rPr>
              <a:t>PRO</a:t>
            </a:r>
          </a:p>
          <a:p>
            <a:pPr marL="1657350" lvl="3" indent="-285750">
              <a:buFont typeface="Arial" panose="020B0604020202020204" pitchFamily="34" charset="0"/>
              <a:buChar char="•"/>
            </a:pPr>
            <a:r>
              <a:rPr lang="en-US" sz="1400" dirty="0">
                <a:solidFill>
                  <a:schemeClr val="tx1"/>
                </a:solidFill>
              </a:rPr>
              <a:t>ALL CATEGORIES OF BUSINESS DATA FOR A VARIETY OF DATA DISTRIBUTION USE CASES</a:t>
            </a:r>
          </a:p>
          <a:p>
            <a:pPr marL="1657350" lvl="3" indent="-285750">
              <a:buFont typeface="Arial" panose="020B0604020202020204" pitchFamily="34" charset="0"/>
              <a:buChar char="•"/>
            </a:pPr>
            <a:r>
              <a:rPr lang="en-US" sz="1400" dirty="0">
                <a:solidFill>
                  <a:schemeClr val="tx1"/>
                </a:solidFill>
              </a:rPr>
              <a:t>POTENTIATES ORDERLY DISTRIBUTION OF BUSINESS DATA FOR REPORTING NEEDS</a:t>
            </a:r>
          </a:p>
          <a:p>
            <a:pPr marL="1657350" lvl="3" indent="-285750">
              <a:buFont typeface="Arial" panose="020B0604020202020204" pitchFamily="34" charset="0"/>
              <a:buChar char="•"/>
            </a:pPr>
            <a:r>
              <a:rPr lang="en-US" sz="1400" dirty="0">
                <a:solidFill>
                  <a:schemeClr val="tx1"/>
                </a:solidFill>
              </a:rPr>
              <a:t>RELATIONAL STRUCTURES POTENTIATE EASY JOINS</a:t>
            </a:r>
          </a:p>
          <a:p>
            <a:pPr marL="1200150" lvl="2" indent="-285750">
              <a:buFont typeface="Arial" panose="020B0604020202020204" pitchFamily="34" charset="0"/>
              <a:buChar char="•"/>
            </a:pPr>
            <a:r>
              <a:rPr lang="en-US" sz="1400" dirty="0">
                <a:solidFill>
                  <a:schemeClr val="tx1"/>
                </a:solidFill>
              </a:rPr>
              <a:t>CONSITENT QUERYABLE DATA THAT CAN BE CONSUMED AT SCALE AND IN AN EASILY INTERPRETABLE, SCHEDULED, OR EVEN AUTOMATED MANNER</a:t>
            </a:r>
          </a:p>
          <a:p>
            <a:pPr marL="1200150" lvl="2" indent="-285750">
              <a:buFont typeface="Arial" panose="020B0604020202020204" pitchFamily="34" charset="0"/>
              <a:buChar char="•"/>
            </a:pPr>
            <a:r>
              <a:rPr lang="en-US" sz="1400" dirty="0">
                <a:solidFill>
                  <a:schemeClr val="tx1"/>
                </a:solidFill>
              </a:rPr>
              <a:t>DATA BASE ADMINISTRATORS, BI ANALYSTS</a:t>
            </a:r>
          </a:p>
          <a:p>
            <a:pPr marL="742950" lvl="1" indent="-285750">
              <a:buFont typeface="Arial" panose="020B0604020202020204" pitchFamily="34" charset="0"/>
              <a:buChar char="•"/>
            </a:pPr>
            <a:endParaRPr lang="en-US" sz="1400" dirty="0">
              <a:solidFill>
                <a:schemeClr val="tx1"/>
              </a:solidFill>
            </a:endParaRPr>
          </a:p>
        </p:txBody>
      </p:sp>
      <p:sp>
        <p:nvSpPr>
          <p:cNvPr id="4" name="Slide Number Placeholder 3"/>
          <p:cNvSpPr>
            <a:spLocks noGrp="1"/>
          </p:cNvSpPr>
          <p:nvPr>
            <p:ph type="sldNum" sz="quarter" idx="5"/>
          </p:nvPr>
        </p:nvSpPr>
        <p:spPr/>
        <p:txBody>
          <a:bodyPr/>
          <a:lstStyle/>
          <a:p>
            <a:fld id="{6B6FEB4E-52DD-4991-8089-FE66CCB54180}" type="slidenum">
              <a:rPr lang="en-US" smtClean="0"/>
              <a:t>4</a:t>
            </a:fld>
            <a:endParaRPr lang="en-US"/>
          </a:p>
        </p:txBody>
      </p:sp>
    </p:spTree>
    <p:extLst>
      <p:ext uri="{BB962C8B-B14F-4D97-AF65-F5344CB8AC3E}">
        <p14:creationId xmlns:p14="http://schemas.microsoft.com/office/powerpoint/2010/main" val="111081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solidFill>
                  <a:schemeClr val="tx1"/>
                </a:solidFill>
              </a:rPr>
              <a:t>START WITH ALL USE CASES, DIVERSITY AND GEOGRAPHY</a:t>
            </a:r>
          </a:p>
          <a:p>
            <a:pPr marL="742950" lvl="1" indent="-285750">
              <a:buFont typeface="Arial" panose="020B0604020202020204" pitchFamily="34" charset="0"/>
              <a:buChar char="•"/>
            </a:pPr>
            <a:r>
              <a:rPr lang="en-US" dirty="0">
                <a:solidFill>
                  <a:schemeClr val="tx1"/>
                </a:solidFill>
              </a:rPr>
              <a:t>REFINE EACH</a:t>
            </a:r>
          </a:p>
          <a:p>
            <a:pPr marL="285750" indent="-285750">
              <a:buFont typeface="Arial" panose="020B0604020202020204" pitchFamily="34" charset="0"/>
              <a:buChar char="•"/>
            </a:pPr>
            <a:r>
              <a:rPr lang="en-US" dirty="0">
                <a:solidFill>
                  <a:schemeClr val="tx1"/>
                </a:solidFill>
              </a:rPr>
              <a:t>OVERVIEW OF ALL PROVIDERS WHOSE CLOUD INFRASTRUCTURE WILL FACILITATE THIS</a:t>
            </a:r>
          </a:p>
          <a:p>
            <a:pPr marL="742950" lvl="1" indent="-285750">
              <a:buFont typeface="Arial" panose="020B0604020202020204" pitchFamily="34" charset="0"/>
              <a:buChar char="•"/>
            </a:pPr>
            <a:r>
              <a:rPr lang="en-US" dirty="0">
                <a:solidFill>
                  <a:schemeClr val="tx1"/>
                </a:solidFill>
              </a:rPr>
              <a:t>WHICHWILL BEST OPTIMIZE COSTS?</a:t>
            </a:r>
          </a:p>
          <a:p>
            <a:pPr marL="1200150" lvl="2" indent="-285750">
              <a:buFont typeface="Arial" panose="020B0604020202020204" pitchFamily="34" charset="0"/>
              <a:buChar char="•"/>
            </a:pPr>
            <a:r>
              <a:rPr lang="en-US" dirty="0">
                <a:solidFill>
                  <a:schemeClr val="tx1"/>
                </a:solidFill>
              </a:rPr>
              <a:t>MINIMIZE CAPEX FOR DEVELOPMENT</a:t>
            </a:r>
          </a:p>
          <a:p>
            <a:pPr marL="1200150" lvl="2" indent="-285750">
              <a:buFont typeface="Arial" panose="020B0604020202020204" pitchFamily="34" charset="0"/>
              <a:buChar char="•"/>
            </a:pPr>
            <a:r>
              <a:rPr lang="en-US" dirty="0">
                <a:solidFill>
                  <a:schemeClr val="tx1"/>
                </a:solidFill>
              </a:rPr>
              <a:t>OPEX ASSOCIATED WITH BAU JOB RUNS FOR THE DATABASE</a:t>
            </a:r>
          </a:p>
          <a:p>
            <a:pPr marL="285750" indent="-285750">
              <a:buFont typeface="Arial" panose="020B0604020202020204" pitchFamily="34" charset="0"/>
              <a:buChar char="•"/>
            </a:pPr>
            <a:r>
              <a:rPr lang="en-US" dirty="0">
                <a:solidFill>
                  <a:schemeClr val="tx1"/>
                </a:solidFill>
              </a:rPr>
              <a:t>OF ALL POTENTIAL PROVIDERS, AWS BEST ACCOMPLISHES AFORESAID OBJECTIVES, FOCUS OF SUBSEQUENT SLIDES</a:t>
            </a:r>
          </a:p>
          <a:p>
            <a:pPr marL="285750" indent="-285750">
              <a:buFont typeface="Arial" panose="020B0604020202020204" pitchFamily="34" charset="0"/>
              <a:buChar char="•"/>
            </a:pPr>
            <a:r>
              <a:rPr lang="en-US" dirty="0">
                <a:solidFill>
                  <a:schemeClr val="tx1"/>
                </a:solidFill>
              </a:rPr>
              <a:t>WHAT STRATEGY WILL WORK BEST TO SATISFY NEEDS OF DIFFERENT CONSUMERS OF TRANSFORMED DATA</a:t>
            </a:r>
          </a:p>
          <a:p>
            <a:pPr marL="742950" lvl="1" indent="-285750">
              <a:buFont typeface="Arial" panose="020B0604020202020204" pitchFamily="34" charset="0"/>
              <a:buChar char="•"/>
            </a:pPr>
            <a:r>
              <a:rPr lang="en-US" dirty="0">
                <a:solidFill>
                  <a:schemeClr val="tx1"/>
                </a:solidFill>
              </a:rPr>
              <a:t>GEOGRAPHICAL DATA FROM 3</a:t>
            </a:r>
            <a:r>
              <a:rPr lang="en-US" baseline="30000" dirty="0">
                <a:solidFill>
                  <a:schemeClr val="tx1"/>
                </a:solidFill>
              </a:rPr>
              <a:t>rd</a:t>
            </a:r>
            <a:r>
              <a:rPr lang="en-US" dirty="0">
                <a:solidFill>
                  <a:schemeClr val="tx1"/>
                </a:solidFill>
              </a:rPr>
              <a:t> Party ML Use-Case</a:t>
            </a:r>
          </a:p>
          <a:p>
            <a:pPr marL="1200150" lvl="2" indent="-285750">
              <a:buFont typeface="Arial" panose="020B0604020202020204" pitchFamily="34" charset="0"/>
              <a:buChar char="•"/>
            </a:pPr>
            <a:r>
              <a:rPr lang="en-US" dirty="0">
                <a:solidFill>
                  <a:schemeClr val="tx1"/>
                </a:solidFill>
              </a:rPr>
              <a:t>RETAIN CUSTOMER ID TO ENSURE RELATIONAL INTEGRITY OF RETURNED DATA</a:t>
            </a:r>
          </a:p>
          <a:p>
            <a:pPr marL="742950" lvl="1" indent="-285750">
              <a:buFont typeface="Arial" panose="020B0604020202020204" pitchFamily="34" charset="0"/>
              <a:buChar char="•"/>
            </a:pPr>
            <a:r>
              <a:rPr lang="en-US" dirty="0">
                <a:solidFill>
                  <a:schemeClr val="tx1"/>
                </a:solidFill>
              </a:rPr>
              <a:t>AGGREGATION ON GENDER FOR SALES TEAM REPORTING</a:t>
            </a:r>
          </a:p>
          <a:p>
            <a:pPr marL="1200150" lvl="2" indent="-285750">
              <a:buFont typeface="Arial" panose="020B0604020202020204" pitchFamily="34" charset="0"/>
              <a:buChar char="•"/>
            </a:pPr>
            <a:r>
              <a:rPr lang="en-US" dirty="0">
                <a:solidFill>
                  <a:schemeClr val="tx1"/>
                </a:solidFill>
              </a:rPr>
              <a:t>ENSURE COMPLIANCE WITH CUSTOMER DIVERSITY OBJECTIVES</a:t>
            </a:r>
          </a:p>
          <a:p>
            <a:pPr marL="285750" indent="-285750">
              <a:buFont typeface="Arial" panose="020B0604020202020204" pitchFamily="34" charset="0"/>
              <a:buChar char="•"/>
            </a:pPr>
            <a:r>
              <a:rPr lang="en-US" dirty="0">
                <a:solidFill>
                  <a:schemeClr val="tx1"/>
                </a:solidFill>
              </a:rPr>
              <a:t>WHAT STRATEGY WILL BEST OPTIMIZE COSTS</a:t>
            </a:r>
          </a:p>
          <a:p>
            <a:pPr marL="742950" lvl="1" indent="-285750">
              <a:buFont typeface="Arial" panose="020B0604020202020204" pitchFamily="34" charset="0"/>
              <a:buChar char="•"/>
            </a:pPr>
            <a:r>
              <a:rPr lang="en-US" dirty="0">
                <a:solidFill>
                  <a:schemeClr val="tx1"/>
                </a:solidFill>
              </a:rPr>
              <a:t>MINIMIZE CAPEX FOR DEVELOPMENT</a:t>
            </a:r>
          </a:p>
          <a:p>
            <a:pPr marL="742950" lvl="1" indent="-285750">
              <a:buFont typeface="Arial" panose="020B0604020202020204" pitchFamily="34" charset="0"/>
              <a:buChar char="•"/>
            </a:pPr>
            <a:r>
              <a:rPr lang="en-US" dirty="0">
                <a:solidFill>
                  <a:schemeClr val="tx1"/>
                </a:solidFill>
              </a:rPr>
              <a:t>OPEX ASSOCIATED WITH BAU JOB RUNS FOR THE DATABASE</a:t>
            </a:r>
          </a:p>
          <a:p>
            <a:pPr marL="285750" indent="-285750">
              <a:buFont typeface="Arial" panose="020B0604020202020204" pitchFamily="34" charset="0"/>
              <a:buChar char="•"/>
            </a:pPr>
            <a:r>
              <a:rPr lang="en-US" dirty="0">
                <a:solidFill>
                  <a:schemeClr val="tx1"/>
                </a:solidFill>
              </a:rPr>
              <a:t>OF ALL POTENTIAL PROVIDERS, AWS BEST ACCOMPLISHES AFORESAID OBJECTIVES, FOCUS OF SUBSEQUENT SLIDES</a:t>
            </a:r>
          </a:p>
        </p:txBody>
      </p:sp>
      <p:sp>
        <p:nvSpPr>
          <p:cNvPr id="4" name="Slide Number Placeholder 3"/>
          <p:cNvSpPr>
            <a:spLocks noGrp="1"/>
          </p:cNvSpPr>
          <p:nvPr>
            <p:ph type="sldNum" sz="quarter" idx="5"/>
          </p:nvPr>
        </p:nvSpPr>
        <p:spPr/>
        <p:txBody>
          <a:bodyPr/>
          <a:lstStyle/>
          <a:p>
            <a:fld id="{6B6FEB4E-52DD-4991-8089-FE66CCB54180}" type="slidenum">
              <a:rPr lang="en-US" smtClean="0"/>
              <a:t>8</a:t>
            </a:fld>
            <a:endParaRPr lang="en-US"/>
          </a:p>
        </p:txBody>
      </p:sp>
    </p:spTree>
    <p:extLst>
      <p:ext uri="{BB962C8B-B14F-4D97-AF65-F5344CB8AC3E}">
        <p14:creationId xmlns:p14="http://schemas.microsoft.com/office/powerpoint/2010/main" val="1340239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FEB4E-52DD-4991-8089-FE66CCB54180}" type="slidenum">
              <a:rPr lang="en-US" smtClean="0"/>
              <a:t>9</a:t>
            </a:fld>
            <a:endParaRPr lang="en-US"/>
          </a:p>
        </p:txBody>
      </p:sp>
    </p:spTree>
    <p:extLst>
      <p:ext uri="{BB962C8B-B14F-4D97-AF65-F5344CB8AC3E}">
        <p14:creationId xmlns:p14="http://schemas.microsoft.com/office/powerpoint/2010/main" val="377663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FEB4E-52DD-4991-8089-FE66CCB54180}" type="slidenum">
              <a:rPr lang="en-US" smtClean="0"/>
              <a:t>13</a:t>
            </a:fld>
            <a:endParaRPr lang="en-US"/>
          </a:p>
        </p:txBody>
      </p:sp>
    </p:spTree>
    <p:extLst>
      <p:ext uri="{BB962C8B-B14F-4D97-AF65-F5344CB8AC3E}">
        <p14:creationId xmlns:p14="http://schemas.microsoft.com/office/powerpoint/2010/main" val="236344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A199-9211-4E5E-BD84-B7339F3CE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42D5E8-353F-4FEB-874F-C416F98C5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6A12A9-809A-4BB3-B842-380EB78BB41E}"/>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5" name="Footer Placeholder 4">
            <a:extLst>
              <a:ext uri="{FF2B5EF4-FFF2-40B4-BE49-F238E27FC236}">
                <a16:creationId xmlns:a16="http://schemas.microsoft.com/office/drawing/2014/main" id="{DBBE3192-EDFF-4CB6-B0D0-E8E14BB53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5D5E5-7259-48A7-85C6-A53534246FA3}"/>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91039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DEC1-7585-4E26-99C1-E7118B17A7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575E5-A108-427B-AB00-7D91F3808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6F94D-13DF-4336-947D-027216ADE61A}"/>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5" name="Footer Placeholder 4">
            <a:extLst>
              <a:ext uri="{FF2B5EF4-FFF2-40B4-BE49-F238E27FC236}">
                <a16:creationId xmlns:a16="http://schemas.microsoft.com/office/drawing/2014/main" id="{AA9D9979-4730-45B8-8A11-1C8437DE7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60BD1-C1F7-4C56-AAE7-6C963A06D06D}"/>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29698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65B39-0463-4231-ABCF-0B8989AD11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F37520-1450-4782-9C5C-DEDC20562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62CDB-30EE-4B40-88E6-A81D3B487486}"/>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5" name="Footer Placeholder 4">
            <a:extLst>
              <a:ext uri="{FF2B5EF4-FFF2-40B4-BE49-F238E27FC236}">
                <a16:creationId xmlns:a16="http://schemas.microsoft.com/office/drawing/2014/main" id="{4631A0E0-EBBC-4824-899A-C08BDC856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270B5-E67B-4B1B-9505-AEFDABCADBEA}"/>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359187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C3B9-81C0-4036-8B7C-AA23BAE03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E2FCC-E633-4600-A986-236535ECD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13BF6-A96F-49F0-BDC3-B5A922590460}"/>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5" name="Footer Placeholder 4">
            <a:extLst>
              <a:ext uri="{FF2B5EF4-FFF2-40B4-BE49-F238E27FC236}">
                <a16:creationId xmlns:a16="http://schemas.microsoft.com/office/drawing/2014/main" id="{6F0A26D3-9DDF-4A25-9220-D3CC0D066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A3739-F6DD-4082-B8F4-3F9035CBCE48}"/>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167469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C9-C0D3-4D47-B60F-A5FDF1DDEA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004B9-8240-45B9-BE7F-1FBAA5896B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9738B5-E7C0-47D2-884A-7E7C537B3305}"/>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5" name="Footer Placeholder 4">
            <a:extLst>
              <a:ext uri="{FF2B5EF4-FFF2-40B4-BE49-F238E27FC236}">
                <a16:creationId xmlns:a16="http://schemas.microsoft.com/office/drawing/2014/main" id="{705C96B5-61B4-4BD9-B894-84EE738DB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CCAA0-64C1-4C81-ADD4-09DCEF000BD1}"/>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364289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4F96-1485-4C2E-9F88-C97C8651C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3AB74-6017-4772-9437-8CF5E0FD14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308371-7DC3-475F-B670-491770510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F8771-A1BD-4CBD-9EEC-2FC2A1B57844}"/>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6" name="Footer Placeholder 5">
            <a:extLst>
              <a:ext uri="{FF2B5EF4-FFF2-40B4-BE49-F238E27FC236}">
                <a16:creationId xmlns:a16="http://schemas.microsoft.com/office/drawing/2014/main" id="{7BF97259-0085-4DE1-AB76-FBCAF0C74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0818F-0AF5-4E92-BE1C-75BF95AEBC2C}"/>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328100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4DBF-D616-4232-B6FC-0070001F21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6082B5-76A5-4435-B701-4042EA3DC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6AC6DB-CF8D-4F57-B7C9-F704B8E94A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A7F4E-5192-4953-A9B0-0F5B5FFD3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51355-2D4E-4EC6-822E-857B3E883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45284-DF99-4EB6-8346-CE9C17D08031}"/>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8" name="Footer Placeholder 7">
            <a:extLst>
              <a:ext uri="{FF2B5EF4-FFF2-40B4-BE49-F238E27FC236}">
                <a16:creationId xmlns:a16="http://schemas.microsoft.com/office/drawing/2014/main" id="{045A332C-5DDB-40E2-ADEE-C40A57C8FF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14EB91-CFCD-44A3-AA69-604B89719629}"/>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170803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B74FEB2-F8EC-45D0-9487-4F0BF4DF036F}"/>
              </a:ext>
            </a:extLst>
          </p:cNvPr>
          <p:cNvSpPr>
            <a:spLocks noGrp="1"/>
          </p:cNvSpPr>
          <p:nvPr>
            <p:ph type="sldNum" sz="quarter" idx="12"/>
          </p:nvPr>
        </p:nvSpPr>
        <p:spPr>
          <a:xfrm>
            <a:off x="9448799" y="6677890"/>
            <a:ext cx="2743200" cy="180109"/>
          </a:xfrm>
        </p:spPr>
        <p:txBody>
          <a:bodyPr/>
          <a:lstStyle/>
          <a:p>
            <a:fld id="{B76A81F3-DF5D-43CE-BEE4-65B144F44E00}" type="slidenum">
              <a:rPr lang="en-US" smtClean="0"/>
              <a:t>‹#›</a:t>
            </a:fld>
            <a:endParaRPr lang="en-US" dirty="0"/>
          </a:p>
        </p:txBody>
      </p:sp>
      <p:sp>
        <p:nvSpPr>
          <p:cNvPr id="6" name="Rectangle 5">
            <a:extLst>
              <a:ext uri="{FF2B5EF4-FFF2-40B4-BE49-F238E27FC236}">
                <a16:creationId xmlns:a16="http://schemas.microsoft.com/office/drawing/2014/main" id="{5D6C4EA0-1A21-444D-9CBA-C0B7AAA0002B}"/>
              </a:ext>
            </a:extLst>
          </p:cNvPr>
          <p:cNvSpPr/>
          <p:nvPr userDrawn="1"/>
        </p:nvSpPr>
        <p:spPr>
          <a:xfrm>
            <a:off x="0" y="6677891"/>
            <a:ext cx="12192000" cy="180109"/>
          </a:xfrm>
          <a:prstGeom prst="rect">
            <a:avLst/>
          </a:prstGeom>
          <a:solidFill>
            <a:srgbClr val="0A5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AA969FB-A3CE-4EFE-8EF9-D33D245FEC43}"/>
              </a:ext>
            </a:extLst>
          </p:cNvPr>
          <p:cNvPicPr>
            <a:picLocks noChangeAspect="1"/>
          </p:cNvPicPr>
          <p:nvPr userDrawn="1"/>
        </p:nvPicPr>
        <p:blipFill>
          <a:blip r:embed="rId2"/>
          <a:stretch>
            <a:fillRect/>
          </a:stretch>
        </p:blipFill>
        <p:spPr>
          <a:xfrm>
            <a:off x="11222180" y="36944"/>
            <a:ext cx="979055" cy="503514"/>
          </a:xfrm>
          <a:prstGeom prst="rect">
            <a:avLst/>
          </a:prstGeom>
        </p:spPr>
      </p:pic>
      <p:sp>
        <p:nvSpPr>
          <p:cNvPr id="8" name="Slide Number Placeholder 3">
            <a:extLst>
              <a:ext uri="{FF2B5EF4-FFF2-40B4-BE49-F238E27FC236}">
                <a16:creationId xmlns:a16="http://schemas.microsoft.com/office/drawing/2014/main" id="{AC69FD00-F082-42AD-AEDF-040082150425}"/>
              </a:ext>
            </a:extLst>
          </p:cNvPr>
          <p:cNvSpPr txBox="1">
            <a:spLocks/>
          </p:cNvSpPr>
          <p:nvPr userDrawn="1"/>
        </p:nvSpPr>
        <p:spPr>
          <a:xfrm>
            <a:off x="9375371" y="656875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6A81F3-DF5D-43CE-BEE4-65B144F44E00}" type="slidenum">
              <a:rPr lang="en-US" sz="1100" b="1" i="1" smtClean="0">
                <a:solidFill>
                  <a:schemeClr val="bg1"/>
                </a:solidFill>
                <a:latin typeface="Century Gothic" panose="020B0502020202020204" pitchFamily="34" charset="0"/>
              </a:rPr>
              <a:pPr/>
              <a:t>‹#›</a:t>
            </a:fld>
            <a:endParaRPr lang="en-US" sz="1100" b="1" i="1">
              <a:solidFill>
                <a:schemeClr val="bg1"/>
              </a:solidFill>
              <a:latin typeface="Century Gothic" panose="020B0502020202020204" pitchFamily="34" charset="0"/>
            </a:endParaRPr>
          </a:p>
        </p:txBody>
      </p:sp>
    </p:spTree>
    <p:extLst>
      <p:ext uri="{BB962C8B-B14F-4D97-AF65-F5344CB8AC3E}">
        <p14:creationId xmlns:p14="http://schemas.microsoft.com/office/powerpoint/2010/main" val="35845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84D75-6777-4D15-988F-947060DA38F6}"/>
              </a:ext>
            </a:extLst>
          </p:cNvPr>
          <p:cNvSpPr>
            <a:spLocks noGrp="1"/>
          </p:cNvSpPr>
          <p:nvPr>
            <p:ph type="dt" sz="half" idx="10"/>
          </p:nvPr>
        </p:nvSpPr>
        <p:spPr/>
        <p:txBody>
          <a:bodyPr/>
          <a:lstStyle/>
          <a:p>
            <a:fld id="{EDD7229B-653D-432A-9E8E-7E1341AAAD83}" type="datetimeFigureOut">
              <a:rPr lang="en-US" smtClean="0"/>
              <a:t>4/16/2022</a:t>
            </a:fld>
            <a:endParaRPr lang="en-US" dirty="0"/>
          </a:p>
        </p:txBody>
      </p:sp>
      <p:sp>
        <p:nvSpPr>
          <p:cNvPr id="3" name="Footer Placeholder 2">
            <a:extLst>
              <a:ext uri="{FF2B5EF4-FFF2-40B4-BE49-F238E27FC236}">
                <a16:creationId xmlns:a16="http://schemas.microsoft.com/office/drawing/2014/main" id="{34293A87-617A-428B-9104-8B8465F57E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6C5E8F-1F33-47A0-B79C-ACE749F110B0}"/>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222514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4206-F283-4541-9797-A6BC02AC4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C9F8C4-C68B-457F-A57C-01AB35C1B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7BE21-AFF4-47AF-8C93-7FE72D530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0A5D2-7CE0-4F58-B046-511DC8DE56E0}"/>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6" name="Footer Placeholder 5">
            <a:extLst>
              <a:ext uri="{FF2B5EF4-FFF2-40B4-BE49-F238E27FC236}">
                <a16:creationId xmlns:a16="http://schemas.microsoft.com/office/drawing/2014/main" id="{0A2385D3-7FD0-4F5B-B051-FB816F280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029D9-9DDD-4E53-8B69-434919C75DEB}"/>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305910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2870-7A78-47A0-8015-9980F2918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58190-666F-4C52-89EF-0E1026F4B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057E8-EBC2-44E5-B7B6-AAF462924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17D5E-8182-4F07-84EF-6F0207707DF3}"/>
              </a:ext>
            </a:extLst>
          </p:cNvPr>
          <p:cNvSpPr>
            <a:spLocks noGrp="1"/>
          </p:cNvSpPr>
          <p:nvPr>
            <p:ph type="dt" sz="half" idx="10"/>
          </p:nvPr>
        </p:nvSpPr>
        <p:spPr/>
        <p:txBody>
          <a:bodyPr/>
          <a:lstStyle/>
          <a:p>
            <a:fld id="{EDD7229B-653D-432A-9E8E-7E1341AAAD83}" type="datetimeFigureOut">
              <a:rPr lang="en-US" smtClean="0"/>
              <a:t>4/16/2022</a:t>
            </a:fld>
            <a:endParaRPr lang="en-US"/>
          </a:p>
        </p:txBody>
      </p:sp>
      <p:sp>
        <p:nvSpPr>
          <p:cNvPr id="6" name="Footer Placeholder 5">
            <a:extLst>
              <a:ext uri="{FF2B5EF4-FFF2-40B4-BE49-F238E27FC236}">
                <a16:creationId xmlns:a16="http://schemas.microsoft.com/office/drawing/2014/main" id="{1F96F1CE-8107-4AD4-8813-03A71FAC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8CFB3-21C6-41E8-BFC9-125A2AD6FFF4}"/>
              </a:ext>
            </a:extLst>
          </p:cNvPr>
          <p:cNvSpPr>
            <a:spLocks noGrp="1"/>
          </p:cNvSpPr>
          <p:nvPr>
            <p:ph type="sldNum" sz="quarter" idx="12"/>
          </p:nvPr>
        </p:nvSpPr>
        <p:spPr/>
        <p:txBody>
          <a:bodyPr/>
          <a:lstStyle/>
          <a:p>
            <a:fld id="{B76A81F3-DF5D-43CE-BEE4-65B144F44E00}" type="slidenum">
              <a:rPr lang="en-US" smtClean="0"/>
              <a:t>‹#›</a:t>
            </a:fld>
            <a:endParaRPr lang="en-US"/>
          </a:p>
        </p:txBody>
      </p:sp>
    </p:spTree>
    <p:extLst>
      <p:ext uri="{BB962C8B-B14F-4D97-AF65-F5344CB8AC3E}">
        <p14:creationId xmlns:p14="http://schemas.microsoft.com/office/powerpoint/2010/main" val="121920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3D6742-D712-4ED5-AB35-62F376D43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EC705-751D-4B61-9E94-6D31E5386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1F7B5-C561-41F6-8274-EA9641672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7229B-653D-432A-9E8E-7E1341AAAD83}" type="datetimeFigureOut">
              <a:rPr lang="en-US" smtClean="0"/>
              <a:t>4/16/2022</a:t>
            </a:fld>
            <a:endParaRPr lang="en-US"/>
          </a:p>
        </p:txBody>
      </p:sp>
      <p:sp>
        <p:nvSpPr>
          <p:cNvPr id="5" name="Footer Placeholder 4">
            <a:extLst>
              <a:ext uri="{FF2B5EF4-FFF2-40B4-BE49-F238E27FC236}">
                <a16:creationId xmlns:a16="http://schemas.microsoft.com/office/drawing/2014/main" id="{5776FECA-B5CD-461E-B1AC-097874AB8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E3EEB7-C2E0-4E5B-AF2A-361FC4245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A81F3-DF5D-43CE-BEE4-65B144F44E00}" type="slidenum">
              <a:rPr lang="en-US" smtClean="0"/>
              <a:t>‹#›</a:t>
            </a:fld>
            <a:endParaRPr lang="en-US"/>
          </a:p>
        </p:txBody>
      </p:sp>
    </p:spTree>
    <p:extLst>
      <p:ext uri="{BB962C8B-B14F-4D97-AF65-F5344CB8AC3E}">
        <p14:creationId xmlns:p14="http://schemas.microsoft.com/office/powerpoint/2010/main" val="307689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3.png"/><Relationship Id="rId4" Type="http://schemas.openxmlformats.org/officeDocument/2006/relationships/image" Target="../media/image8.jfif"/><Relationship Id="rId9" Type="http://schemas.openxmlformats.org/officeDocument/2006/relationships/image" Target="../media/image13.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D5219F-B45F-47FF-961D-9877568D55EF}"/>
              </a:ext>
            </a:extLst>
          </p:cNvPr>
          <p:cNvSpPr/>
          <p:nvPr/>
        </p:nvSpPr>
        <p:spPr>
          <a:xfrm>
            <a:off x="4599709" y="0"/>
            <a:ext cx="7592291" cy="6858000"/>
          </a:xfrm>
          <a:prstGeom prst="rect">
            <a:avLst/>
          </a:prstGeom>
          <a:gradFill>
            <a:gsLst>
              <a:gs pos="0">
                <a:schemeClr val="accent1">
                  <a:lumMod val="5000"/>
                  <a:lumOff val="95000"/>
                </a:schemeClr>
              </a:gs>
              <a:gs pos="45000">
                <a:srgbClr val="3F9ED8"/>
              </a:gs>
              <a:gs pos="100000">
                <a:srgbClr val="09527D"/>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7D40C8D-DAF1-4394-9FB1-C3579AA78041}"/>
              </a:ext>
            </a:extLst>
          </p:cNvPr>
          <p:cNvPicPr>
            <a:picLocks noChangeAspect="1"/>
          </p:cNvPicPr>
          <p:nvPr/>
        </p:nvPicPr>
        <p:blipFill>
          <a:blip r:embed="rId2"/>
          <a:stretch>
            <a:fillRect/>
          </a:stretch>
        </p:blipFill>
        <p:spPr>
          <a:xfrm>
            <a:off x="2362901" y="0"/>
            <a:ext cx="4200545" cy="6858000"/>
          </a:xfrm>
          <a:prstGeom prst="rect">
            <a:avLst/>
          </a:prstGeom>
        </p:spPr>
      </p:pic>
      <p:pic>
        <p:nvPicPr>
          <p:cNvPr id="3" name="Picture 2">
            <a:extLst>
              <a:ext uri="{FF2B5EF4-FFF2-40B4-BE49-F238E27FC236}">
                <a16:creationId xmlns:a16="http://schemas.microsoft.com/office/drawing/2014/main" id="{EF126554-8C0A-4119-9AEA-B45F63E3DAEC}"/>
              </a:ext>
            </a:extLst>
          </p:cNvPr>
          <p:cNvPicPr>
            <a:picLocks noChangeAspect="1"/>
          </p:cNvPicPr>
          <p:nvPr/>
        </p:nvPicPr>
        <p:blipFill rotWithShape="1">
          <a:blip r:embed="rId3"/>
          <a:srcRect r="7380"/>
          <a:stretch/>
        </p:blipFill>
        <p:spPr>
          <a:xfrm>
            <a:off x="229323" y="1800225"/>
            <a:ext cx="5866678" cy="3257550"/>
          </a:xfrm>
          <a:prstGeom prst="rect">
            <a:avLst/>
          </a:prstGeom>
        </p:spPr>
      </p:pic>
      <p:sp>
        <p:nvSpPr>
          <p:cNvPr id="5" name="Rectangle 4">
            <a:extLst>
              <a:ext uri="{FF2B5EF4-FFF2-40B4-BE49-F238E27FC236}">
                <a16:creationId xmlns:a16="http://schemas.microsoft.com/office/drawing/2014/main" id="{1DC6B347-78DB-4147-8F86-29DB6C2877C7}"/>
              </a:ext>
            </a:extLst>
          </p:cNvPr>
          <p:cNvSpPr/>
          <p:nvPr/>
        </p:nvSpPr>
        <p:spPr>
          <a:xfrm>
            <a:off x="6837003" y="2628380"/>
            <a:ext cx="5125674" cy="140980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FFFFF"/>
                </a:solidFill>
                <a:effectLst/>
                <a:uLnTx/>
                <a:uFillTx/>
                <a:latin typeface="+mj-lt"/>
                <a:ea typeface="+mn-ea"/>
                <a:cs typeface="+mn-cs"/>
              </a:rPr>
              <a:t>DATA STRATEGY</a:t>
            </a:r>
          </a:p>
          <a:p>
            <a:pPr marL="0" marR="0" lvl="0" indent="0" algn="ctr" defTabSz="914400" eaLnBrk="1" fontAlgn="auto" latinLnBrk="0" hangingPunct="1">
              <a:lnSpc>
                <a:spcPct val="100000"/>
              </a:lnSpc>
              <a:spcBef>
                <a:spcPts val="0"/>
              </a:spcBef>
              <a:spcAft>
                <a:spcPts val="0"/>
              </a:spcAft>
              <a:buClrTx/>
              <a:buSzTx/>
              <a:buFontTx/>
              <a:buNone/>
              <a:tabLst/>
              <a:defRPr/>
            </a:pPr>
            <a:r>
              <a:rPr lang="en-US" sz="3200" b="1" kern="0" dirty="0">
                <a:solidFill>
                  <a:srgbClr val="FFFFFF"/>
                </a:solidFill>
                <a:latin typeface="+mj-lt"/>
              </a:rPr>
              <a:t>CONSULTATION</a:t>
            </a:r>
            <a:endParaRPr kumimoji="0" lang="en-US" sz="3200" b="1" i="0" u="none" strike="noStrike" kern="0" cap="none" spc="0" normalizeH="0" baseline="0" noProof="0" dirty="0">
              <a:ln>
                <a:noFill/>
              </a:ln>
              <a:solidFill>
                <a:srgbClr val="FFFFFF"/>
              </a:solidFill>
              <a:effectLst/>
              <a:uLnTx/>
              <a:uFillTx/>
              <a:latin typeface="+mj-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srgbClr val="FFFFFF"/>
              </a:solidFill>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rgbClr val="FFFFFF"/>
                </a:solidFill>
                <a:effectLst/>
                <a:uLnTx/>
                <a:uFillTx/>
                <a:latin typeface="+mj-lt"/>
                <a:ea typeface="+mn-ea"/>
                <a:cs typeface="+mn-cs"/>
              </a:rPr>
              <a:t>R. JAMAL DUBEY</a:t>
            </a:r>
            <a:endParaRPr kumimoji="0" lang="en-US" sz="1600" i="0" u="none" strike="noStrike" kern="0" cap="none" spc="0" normalizeH="0" baseline="0" noProof="0" dirty="0">
              <a:ln>
                <a:noFill/>
              </a:ln>
              <a:solidFill>
                <a:srgbClr val="FFFFFF"/>
              </a:solidFill>
              <a:effectLst/>
              <a:uLnTx/>
              <a:uFillTx/>
              <a:latin typeface="+mj-lt"/>
              <a:ea typeface="+mn-ea"/>
              <a:cs typeface="+mn-cs"/>
            </a:endParaRPr>
          </a:p>
        </p:txBody>
      </p:sp>
    </p:spTree>
    <p:extLst>
      <p:ext uri="{BB962C8B-B14F-4D97-AF65-F5344CB8AC3E}">
        <p14:creationId xmlns:p14="http://schemas.microsoft.com/office/powerpoint/2010/main" val="97344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D5219F-B45F-47FF-961D-9877568D55EF}"/>
              </a:ext>
            </a:extLst>
          </p:cNvPr>
          <p:cNvSpPr/>
          <p:nvPr/>
        </p:nvSpPr>
        <p:spPr>
          <a:xfrm>
            <a:off x="3189767" y="0"/>
            <a:ext cx="9002233" cy="6858000"/>
          </a:xfrm>
          <a:prstGeom prst="rect">
            <a:avLst/>
          </a:prstGeom>
          <a:gradFill>
            <a:gsLst>
              <a:gs pos="0">
                <a:schemeClr val="accent1">
                  <a:lumMod val="5000"/>
                  <a:lumOff val="95000"/>
                </a:schemeClr>
              </a:gs>
              <a:gs pos="45000">
                <a:srgbClr val="3F9ED8"/>
              </a:gs>
              <a:gs pos="100000">
                <a:srgbClr val="09527D"/>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7D40C8D-DAF1-4394-9FB1-C3579AA78041}"/>
              </a:ext>
            </a:extLst>
          </p:cNvPr>
          <p:cNvPicPr>
            <a:picLocks noChangeAspect="1"/>
          </p:cNvPicPr>
          <p:nvPr/>
        </p:nvPicPr>
        <p:blipFill>
          <a:blip r:embed="rId2"/>
          <a:stretch>
            <a:fillRect/>
          </a:stretch>
        </p:blipFill>
        <p:spPr>
          <a:xfrm>
            <a:off x="991301" y="-1"/>
            <a:ext cx="4200545" cy="6858000"/>
          </a:xfrm>
          <a:prstGeom prst="rect">
            <a:avLst/>
          </a:prstGeom>
        </p:spPr>
      </p:pic>
      <p:pic>
        <p:nvPicPr>
          <p:cNvPr id="3" name="Picture 2">
            <a:extLst>
              <a:ext uri="{FF2B5EF4-FFF2-40B4-BE49-F238E27FC236}">
                <a16:creationId xmlns:a16="http://schemas.microsoft.com/office/drawing/2014/main" id="{EF126554-8C0A-4119-9AEA-B45F63E3DAEC}"/>
              </a:ext>
            </a:extLst>
          </p:cNvPr>
          <p:cNvPicPr>
            <a:picLocks noChangeAspect="1"/>
          </p:cNvPicPr>
          <p:nvPr/>
        </p:nvPicPr>
        <p:blipFill rotWithShape="1">
          <a:blip r:embed="rId3"/>
          <a:srcRect r="7380"/>
          <a:stretch/>
        </p:blipFill>
        <p:spPr>
          <a:xfrm>
            <a:off x="229323" y="2276907"/>
            <a:ext cx="4479760" cy="2487446"/>
          </a:xfrm>
          <a:prstGeom prst="rect">
            <a:avLst/>
          </a:prstGeom>
        </p:spPr>
      </p:pic>
      <p:sp>
        <p:nvSpPr>
          <p:cNvPr id="6" name="Rectangle 5">
            <a:extLst>
              <a:ext uri="{FF2B5EF4-FFF2-40B4-BE49-F238E27FC236}">
                <a16:creationId xmlns:a16="http://schemas.microsoft.com/office/drawing/2014/main" id="{15782317-4F29-4386-B724-6DABBEE57ECD}"/>
              </a:ext>
            </a:extLst>
          </p:cNvPr>
          <p:cNvSpPr/>
          <p:nvPr/>
        </p:nvSpPr>
        <p:spPr>
          <a:xfrm>
            <a:off x="0" y="0"/>
            <a:ext cx="12191999" cy="6857999"/>
          </a:xfrm>
          <a:prstGeom prst="rect">
            <a:avLst/>
          </a:prstGeom>
          <a:solidFill>
            <a:srgbClr val="02131C">
              <a:alpha val="8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ABABD54-17BD-4FE9-8F1A-FEDD398C51A0}"/>
              </a:ext>
            </a:extLst>
          </p:cNvPr>
          <p:cNvGrpSpPr/>
          <p:nvPr/>
        </p:nvGrpSpPr>
        <p:grpSpPr>
          <a:xfrm>
            <a:off x="5471061" y="3733659"/>
            <a:ext cx="6416139" cy="2061388"/>
            <a:chOff x="2895510" y="2271261"/>
            <a:chExt cx="6400980" cy="2315479"/>
          </a:xfrm>
        </p:grpSpPr>
        <p:sp>
          <p:nvSpPr>
            <p:cNvPr id="9" name="Rectangle 8">
              <a:extLst>
                <a:ext uri="{FF2B5EF4-FFF2-40B4-BE49-F238E27FC236}">
                  <a16:creationId xmlns:a16="http://schemas.microsoft.com/office/drawing/2014/main" id="{4264DA13-5141-482A-A37B-71117D7A4AB6}"/>
                </a:ext>
              </a:extLst>
            </p:cNvPr>
            <p:cNvSpPr/>
            <p:nvPr/>
          </p:nvSpPr>
          <p:spPr>
            <a:xfrm>
              <a:off x="2895510" y="2271261"/>
              <a:ext cx="3124359" cy="2315479"/>
            </a:xfrm>
            <a:prstGeom prst="rect">
              <a:avLst/>
            </a:prstGeom>
            <a:solidFill>
              <a:srgbClr val="8EE2F6">
                <a:alpha val="32157"/>
              </a:srgbClr>
            </a:solidFill>
            <a:ln w="38100" cap="flat" cmpd="sng" algn="ctr">
              <a:solidFill>
                <a:srgbClr val="134E73"/>
              </a:solidFill>
              <a:prstDash val="solid"/>
              <a:miter lim="800000"/>
            </a:ln>
            <a:effectLst/>
          </p:spPr>
          <p:txBody>
            <a:bodyPr rtlCol="0" anchor="ctr"/>
            <a:lstStyle/>
            <a:p>
              <a:pPr algn="ctr"/>
              <a:r>
                <a:rPr lang="en-US" sz="2800" b="1" kern="0" dirty="0">
                  <a:solidFill>
                    <a:srgbClr val="1088CA"/>
                  </a:solidFill>
                  <a:latin typeface="+mj-lt"/>
                </a:rPr>
                <a:t>CUSTOMER</a:t>
              </a:r>
            </a:p>
            <a:p>
              <a:pPr algn="ctr"/>
              <a:r>
                <a:rPr lang="en-US" sz="2800" b="1" kern="0" dirty="0">
                  <a:solidFill>
                    <a:srgbClr val="1088CA"/>
                  </a:solidFill>
                  <a:latin typeface="+mj-lt"/>
                </a:rPr>
                <a:t>DATA</a:t>
              </a:r>
            </a:p>
            <a:p>
              <a:pPr algn="ctr"/>
              <a:r>
                <a:rPr lang="en-US" sz="2800" b="1" kern="0" dirty="0">
                  <a:solidFill>
                    <a:srgbClr val="1088CA"/>
                  </a:solidFill>
                  <a:latin typeface="+mj-lt"/>
                </a:rPr>
                <a:t>PROJECT</a:t>
              </a:r>
            </a:p>
          </p:txBody>
        </p:sp>
        <p:sp>
          <p:nvSpPr>
            <p:cNvPr id="10" name="Rectangle 9">
              <a:extLst>
                <a:ext uri="{FF2B5EF4-FFF2-40B4-BE49-F238E27FC236}">
                  <a16:creationId xmlns:a16="http://schemas.microsoft.com/office/drawing/2014/main" id="{E24BE260-9E4C-4CEE-B687-6AF73992D4D1}"/>
                </a:ext>
              </a:extLst>
            </p:cNvPr>
            <p:cNvSpPr/>
            <p:nvPr/>
          </p:nvSpPr>
          <p:spPr>
            <a:xfrm>
              <a:off x="6172131" y="3529401"/>
              <a:ext cx="3124359" cy="1057339"/>
            </a:xfrm>
            <a:prstGeom prst="rect">
              <a:avLst/>
            </a:prstGeom>
            <a:solidFill>
              <a:srgbClr val="8EE2F6">
                <a:alpha val="32157"/>
              </a:srgbClr>
            </a:solidFill>
            <a:ln w="38100" cap="flat" cmpd="sng" algn="ctr">
              <a:solidFill>
                <a:srgbClr val="134E73"/>
              </a:solidFill>
              <a:prstDash val="solid"/>
              <a:miter lim="800000"/>
            </a:ln>
            <a:effectLst/>
          </p:spPr>
          <p:txBody>
            <a:bodyPr rtlCol="0" anchor="ctr"/>
            <a:lstStyle/>
            <a:p>
              <a:pPr algn="ctr"/>
              <a:r>
                <a:rPr lang="en-US" sz="2000" b="1" kern="0" dirty="0">
                  <a:solidFill>
                    <a:srgbClr val="1088CA"/>
                  </a:solidFill>
                  <a:latin typeface="+mj-lt"/>
                </a:rPr>
                <a:t>ML-OPS</a:t>
              </a:r>
            </a:p>
          </p:txBody>
        </p:sp>
        <p:sp>
          <p:nvSpPr>
            <p:cNvPr id="11" name="Rectangle 10">
              <a:extLst>
                <a:ext uri="{FF2B5EF4-FFF2-40B4-BE49-F238E27FC236}">
                  <a16:creationId xmlns:a16="http://schemas.microsoft.com/office/drawing/2014/main" id="{98D132FE-3EDE-4784-BB8E-9247A7F3F657}"/>
                </a:ext>
              </a:extLst>
            </p:cNvPr>
            <p:cNvSpPr/>
            <p:nvPr/>
          </p:nvSpPr>
          <p:spPr>
            <a:xfrm>
              <a:off x="6172131" y="227126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000" i="1" kern="0" dirty="0">
                  <a:solidFill>
                    <a:srgbClr val="FFFFFF">
                      <a:lumMod val="50000"/>
                    </a:srgbClr>
                  </a:solidFill>
                  <a:latin typeface="+mj-lt"/>
                </a:rPr>
                <a:t>DATA</a:t>
              </a:r>
            </a:p>
            <a:p>
              <a:pPr algn="ctr"/>
              <a:r>
                <a:rPr lang="en-US" sz="2000" i="1" kern="0" dirty="0">
                  <a:solidFill>
                    <a:srgbClr val="FFFFFF">
                      <a:lumMod val="50000"/>
                    </a:srgbClr>
                  </a:solidFill>
                  <a:latin typeface="+mj-lt"/>
                </a:rPr>
                <a:t>ARCHITECTURE</a:t>
              </a:r>
            </a:p>
          </p:txBody>
        </p:sp>
      </p:grpSp>
      <p:grpSp>
        <p:nvGrpSpPr>
          <p:cNvPr id="12" name="Group 11">
            <a:extLst>
              <a:ext uri="{FF2B5EF4-FFF2-40B4-BE49-F238E27FC236}">
                <a16:creationId xmlns:a16="http://schemas.microsoft.com/office/drawing/2014/main" id="{CA0C01BC-AF6D-45EA-BE74-A0BDC0A0CA1A}"/>
              </a:ext>
            </a:extLst>
          </p:cNvPr>
          <p:cNvGrpSpPr/>
          <p:nvPr/>
        </p:nvGrpSpPr>
        <p:grpSpPr>
          <a:xfrm>
            <a:off x="5471061" y="1459242"/>
            <a:ext cx="6416139" cy="2061388"/>
            <a:chOff x="2895510" y="2271261"/>
            <a:chExt cx="6400980" cy="2315479"/>
          </a:xfrm>
        </p:grpSpPr>
        <p:sp>
          <p:nvSpPr>
            <p:cNvPr id="13" name="Rectangle 12">
              <a:extLst>
                <a:ext uri="{FF2B5EF4-FFF2-40B4-BE49-F238E27FC236}">
                  <a16:creationId xmlns:a16="http://schemas.microsoft.com/office/drawing/2014/main" id="{CDF04480-724F-4F02-B693-1FC852DBBE90}"/>
                </a:ext>
              </a:extLst>
            </p:cNvPr>
            <p:cNvSpPr/>
            <p:nvPr/>
          </p:nvSpPr>
          <p:spPr>
            <a:xfrm>
              <a:off x="2895510" y="2271261"/>
              <a:ext cx="3124359" cy="231547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800" i="1" kern="0" dirty="0">
                  <a:solidFill>
                    <a:srgbClr val="FFFFFF">
                      <a:lumMod val="50000"/>
                    </a:srgbClr>
                  </a:solidFill>
                  <a:latin typeface="+mj-lt"/>
                </a:rPr>
                <a:t>DATA</a:t>
              </a:r>
            </a:p>
            <a:p>
              <a:pPr algn="ctr"/>
              <a:r>
                <a:rPr lang="en-US" sz="2800" i="1" kern="0" dirty="0">
                  <a:solidFill>
                    <a:srgbClr val="FFFFFF">
                      <a:lumMod val="50000"/>
                    </a:srgbClr>
                  </a:solidFill>
                  <a:latin typeface="+mj-lt"/>
                </a:rPr>
                <a:t>REPOSITORY</a:t>
              </a:r>
            </a:p>
            <a:p>
              <a:pPr algn="ctr"/>
              <a:r>
                <a:rPr lang="en-US" sz="2800" i="1" kern="0" dirty="0">
                  <a:solidFill>
                    <a:srgbClr val="FFFFFF">
                      <a:lumMod val="50000"/>
                    </a:srgbClr>
                  </a:solidFill>
                  <a:latin typeface="+mj-lt"/>
                </a:rPr>
                <a:t>OPTIONS</a:t>
              </a:r>
            </a:p>
          </p:txBody>
        </p:sp>
        <p:sp>
          <p:nvSpPr>
            <p:cNvPr id="14" name="Rectangle 13">
              <a:extLst>
                <a:ext uri="{FF2B5EF4-FFF2-40B4-BE49-F238E27FC236}">
                  <a16:creationId xmlns:a16="http://schemas.microsoft.com/office/drawing/2014/main" id="{7C01C646-7095-45F3-9F6D-8A24895BB0F8}"/>
                </a:ext>
              </a:extLst>
            </p:cNvPr>
            <p:cNvSpPr/>
            <p:nvPr/>
          </p:nvSpPr>
          <p:spPr>
            <a:xfrm>
              <a:off x="6172131" y="352940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FFFFFF">
                      <a:lumMod val="50000"/>
                    </a:srgbClr>
                  </a:solidFill>
                  <a:effectLst/>
                  <a:uLnTx/>
                  <a:uFillTx/>
                  <a:latin typeface="+mj-lt"/>
                  <a:ea typeface="+mn-ea"/>
                  <a:cs typeface="+mn-cs"/>
                </a:rPr>
                <a:t>SERVERLESS VS INFRASTRUCTURE</a:t>
              </a:r>
            </a:p>
          </p:txBody>
        </p:sp>
        <p:sp>
          <p:nvSpPr>
            <p:cNvPr id="15" name="Rectangle 14">
              <a:extLst>
                <a:ext uri="{FF2B5EF4-FFF2-40B4-BE49-F238E27FC236}">
                  <a16:creationId xmlns:a16="http://schemas.microsoft.com/office/drawing/2014/main" id="{D4F88620-EF15-44FA-88E8-C0DE05217BED}"/>
                </a:ext>
              </a:extLst>
            </p:cNvPr>
            <p:cNvSpPr/>
            <p:nvPr/>
          </p:nvSpPr>
          <p:spPr>
            <a:xfrm>
              <a:off x="6172131" y="227126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000" i="1" kern="0" dirty="0">
                  <a:solidFill>
                    <a:srgbClr val="FFFFFF">
                      <a:lumMod val="50000"/>
                    </a:srgbClr>
                  </a:solidFill>
                  <a:latin typeface="+mj-lt"/>
                </a:rPr>
                <a:t>DATALAKE VS DATAWAREHOUSE</a:t>
              </a:r>
            </a:p>
          </p:txBody>
        </p:sp>
      </p:grpSp>
    </p:spTree>
    <p:extLst>
      <p:ext uri="{BB962C8B-B14F-4D97-AF65-F5344CB8AC3E}">
        <p14:creationId xmlns:p14="http://schemas.microsoft.com/office/powerpoint/2010/main" val="2598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1">
            <a:extLst>
              <a:ext uri="{FF2B5EF4-FFF2-40B4-BE49-F238E27FC236}">
                <a16:creationId xmlns:a16="http://schemas.microsoft.com/office/drawing/2014/main" id="{1615FB55-C41E-4B2B-A2E4-1266F9AC9E15}"/>
              </a:ext>
            </a:extLst>
          </p:cNvPr>
          <p:cNvSpPr txBox="1">
            <a:spLocks/>
          </p:cNvSpPr>
          <p:nvPr/>
        </p:nvSpPr>
        <p:spPr>
          <a:xfrm>
            <a:off x="340704" y="134477"/>
            <a:ext cx="11463337" cy="4069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defRPr/>
            </a:pPr>
            <a:r>
              <a:rPr lang="en-US" sz="2400" b="1" cap="all" dirty="0">
                <a:solidFill>
                  <a:srgbClr val="3E3838"/>
                </a:solidFill>
                <a:latin typeface="Arial MT Light" charset="0"/>
              </a:rPr>
              <a:t>ML-OPS PILOT | </a:t>
            </a:r>
            <a:r>
              <a:rPr lang="en-US" sz="2400" b="1" cap="all" dirty="0">
                <a:solidFill>
                  <a:srgbClr val="0A547F"/>
                </a:solidFill>
                <a:latin typeface="Arial MT Light" charset="0"/>
              </a:rPr>
              <a:t>BEST PRACTICES</a:t>
            </a:r>
          </a:p>
        </p:txBody>
      </p:sp>
      <p:sp>
        <p:nvSpPr>
          <p:cNvPr id="3" name="Content Placeholder 14">
            <a:extLst>
              <a:ext uri="{FF2B5EF4-FFF2-40B4-BE49-F238E27FC236}">
                <a16:creationId xmlns:a16="http://schemas.microsoft.com/office/drawing/2014/main" id="{46551ADB-B5A2-4F11-89C1-A27694EA0E16}"/>
              </a:ext>
            </a:extLst>
          </p:cNvPr>
          <p:cNvSpPr txBox="1">
            <a:spLocks/>
          </p:cNvSpPr>
          <p:nvPr/>
        </p:nvSpPr>
        <p:spPr>
          <a:xfrm>
            <a:off x="364331" y="541454"/>
            <a:ext cx="11463337" cy="2885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0" lang="en-US" sz="1300" b="0" i="0" u="none" strike="noStrike" kern="1200" cap="all" spc="0" normalizeH="0" baseline="0" smtClean="0">
                <a:ln>
                  <a:noFill/>
                </a:ln>
                <a:solidFill>
                  <a:srgbClr val="3E3838"/>
                </a:solidFill>
                <a:effectLst/>
                <a:uLnTx/>
                <a:uFillTx/>
                <a:latin typeface="Arial MT Light"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en-US" dirty="0"/>
              <a:t>SFL RECOMMENDS OPERATIONALIZATION, MAINTENANCE AND DEPLOYMENT OF ML MODELS BE IN KEEPING WITH BEST PRACTICES</a:t>
            </a:r>
          </a:p>
        </p:txBody>
      </p:sp>
      <p:pic>
        <p:nvPicPr>
          <p:cNvPr id="4" name="Picture 3" descr="Icon&#10;&#10;Description automatically generated">
            <a:extLst>
              <a:ext uri="{FF2B5EF4-FFF2-40B4-BE49-F238E27FC236}">
                <a16:creationId xmlns:a16="http://schemas.microsoft.com/office/drawing/2014/main" id="{3A1EA953-2830-4E67-BE84-5AA03782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434" y="4051004"/>
            <a:ext cx="2243286" cy="2457130"/>
          </a:xfrm>
          <a:prstGeom prst="rect">
            <a:avLst/>
          </a:prstGeom>
        </p:spPr>
      </p:pic>
      <p:sp>
        <p:nvSpPr>
          <p:cNvPr id="5" name="Rectangle 4">
            <a:extLst>
              <a:ext uri="{FF2B5EF4-FFF2-40B4-BE49-F238E27FC236}">
                <a16:creationId xmlns:a16="http://schemas.microsoft.com/office/drawing/2014/main" id="{6D1ABBB3-F5DF-4632-A020-E307D1CAD2BB}"/>
              </a:ext>
            </a:extLst>
          </p:cNvPr>
          <p:cNvSpPr/>
          <p:nvPr/>
        </p:nvSpPr>
        <p:spPr>
          <a:xfrm>
            <a:off x="506166" y="4051006"/>
            <a:ext cx="2276059" cy="2457130"/>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FF"/>
                </a:solidFill>
                <a:latin typeface="+mj-lt"/>
              </a:rPr>
              <a:t>SAGEMAKER</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i="1" kern="0" dirty="0">
                <a:solidFill>
                  <a:srgbClr val="FFFFFF"/>
                </a:solidFill>
                <a:latin typeface="+mj-lt"/>
              </a:rPr>
              <a:t>(AWS)</a:t>
            </a:r>
            <a:r>
              <a:rPr lang="en-US" sz="2400" b="1" kern="0" dirty="0">
                <a:solidFill>
                  <a:srgbClr val="FFFFFF"/>
                </a:solidFill>
                <a:latin typeface="+mj-lt"/>
              </a:rPr>
              <a:t> </a:t>
            </a:r>
          </a:p>
        </p:txBody>
      </p:sp>
      <p:sp>
        <p:nvSpPr>
          <p:cNvPr id="6" name="Rectangle 5">
            <a:extLst>
              <a:ext uri="{FF2B5EF4-FFF2-40B4-BE49-F238E27FC236}">
                <a16:creationId xmlns:a16="http://schemas.microsoft.com/office/drawing/2014/main" id="{B1EBFDF3-F2A4-4D5C-9016-06F7EFE59CC9}"/>
              </a:ext>
            </a:extLst>
          </p:cNvPr>
          <p:cNvSpPr/>
          <p:nvPr/>
        </p:nvSpPr>
        <p:spPr>
          <a:xfrm>
            <a:off x="5277929" y="4051005"/>
            <a:ext cx="6694331" cy="2457129"/>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RECOMMENDATION: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noProof="0" dirty="0">
                <a:latin typeface="+mj-lt"/>
              </a:rPr>
              <a:t>SFL RECOMMENDS USAGE OF SAGEMAKER WITHIN AWS TO POTENTIATE RUNNING LARGE-SCALE EXPERIMENTS ACROSS MULTIPLE DATA SCIENCE TEAMS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00" kern="0" dirty="0">
              <a:latin typeface="+mj-lt"/>
            </a:endParaRPr>
          </a:p>
          <a:p>
            <a:pPr lvl="0">
              <a:defRPr/>
            </a:pPr>
            <a:r>
              <a:rPr lang="en-US" sz="1200" b="1" kern="0" dirty="0"/>
              <a:t>CI/CD:</a:t>
            </a:r>
          </a:p>
          <a:p>
            <a:pPr marL="171450" lvl="0" indent="-171450">
              <a:buFont typeface="Arial" panose="020B0604020202020204" pitchFamily="34" charset="0"/>
              <a:buChar char="•"/>
              <a:defRPr/>
            </a:pPr>
            <a:r>
              <a:rPr lang="en-US" sz="1050" kern="0" dirty="0"/>
              <a:t>EASIER MAINTENANCE OF PARITY BETWEEN DEV/PROD ENVIRONMENTS</a:t>
            </a:r>
          </a:p>
          <a:p>
            <a:pPr marL="171450" lvl="0" indent="-171450">
              <a:buFont typeface="Arial" panose="020B0604020202020204" pitchFamily="34" charset="0"/>
              <a:buChar char="•"/>
              <a:defRPr/>
            </a:pPr>
            <a:r>
              <a:rPr lang="en-US" sz="1050" kern="0" dirty="0"/>
              <a:t>ARTIFACT TRACEABILITY</a:t>
            </a:r>
          </a:p>
          <a:p>
            <a:pPr marL="171450" lvl="0" indent="-171450">
              <a:buFont typeface="Arial" panose="020B0604020202020204" pitchFamily="34" charset="0"/>
              <a:buChar char="•"/>
              <a:defRPr/>
            </a:pPr>
            <a:r>
              <a:rPr lang="en-US" sz="1050" kern="0" dirty="0"/>
              <a:t>VERSION CONTROL</a:t>
            </a:r>
          </a:p>
          <a:p>
            <a:pPr marL="171450" lvl="0" indent="-171450">
              <a:buFont typeface="Arial" panose="020B0604020202020204" pitchFamily="34" charset="0"/>
              <a:buChar char="•"/>
              <a:defRPr/>
            </a:pPr>
            <a:r>
              <a:rPr lang="en-US" sz="1050" kern="0" dirty="0"/>
              <a:t>E2E AUTOMATION</a:t>
            </a:r>
          </a:p>
          <a:p>
            <a:pPr marL="0" marR="0" lvl="0" indent="0" defTabSz="914400" eaLnBrk="1" fontAlgn="auto" latinLnBrk="0" hangingPunct="1">
              <a:lnSpc>
                <a:spcPct val="100000"/>
              </a:lnSpc>
              <a:spcBef>
                <a:spcPts val="0"/>
              </a:spcBef>
              <a:spcAft>
                <a:spcPts val="0"/>
              </a:spcAft>
              <a:buClrTx/>
              <a:buSzTx/>
              <a:buFontTx/>
              <a:buNone/>
              <a:tabLst/>
              <a:defRPr/>
            </a:pPr>
            <a:endParaRPr lang="en-US" sz="100" kern="0" dirty="0">
              <a:latin typeface="+mj-lt"/>
            </a:endParaRPr>
          </a:p>
          <a:p>
            <a:pPr lvl="0">
              <a:defRPr/>
            </a:pPr>
            <a:r>
              <a:rPr lang="en-US" sz="1200" b="1" kern="0" dirty="0">
                <a:solidFill>
                  <a:prstClr val="black"/>
                </a:solidFill>
              </a:rPr>
              <a:t>SAGEMAKER PIPELINES:</a:t>
            </a:r>
          </a:p>
          <a:p>
            <a:pPr marL="171450" lvl="0" indent="-171450">
              <a:buFont typeface="Arial" panose="020B0604020202020204" pitchFamily="34" charset="0"/>
              <a:buChar char="•"/>
              <a:defRPr/>
            </a:pPr>
            <a:r>
              <a:rPr lang="en-US" sz="1050" kern="0" dirty="0">
                <a:solidFill>
                  <a:prstClr val="black"/>
                </a:solidFill>
              </a:rPr>
              <a:t>AUTOMATION OF ML WORKFLOWS</a:t>
            </a:r>
          </a:p>
          <a:p>
            <a:pPr marL="171450" lvl="0" indent="-171450">
              <a:buFont typeface="Arial" panose="020B0604020202020204" pitchFamily="34" charset="0"/>
              <a:buChar char="•"/>
              <a:defRPr/>
            </a:pPr>
            <a:r>
              <a:rPr lang="en-US" sz="1050" kern="0" dirty="0">
                <a:solidFill>
                  <a:prstClr val="black"/>
                </a:solidFill>
              </a:rPr>
              <a:t>JOB ORCHESTRATION</a:t>
            </a:r>
          </a:p>
          <a:p>
            <a:pPr marL="171450" lvl="0" indent="-171450">
              <a:buFont typeface="Arial" panose="020B0604020202020204" pitchFamily="34" charset="0"/>
              <a:buChar char="•"/>
              <a:defRPr/>
            </a:pPr>
            <a:endParaRPr lang="en-US" sz="300" kern="0" dirty="0">
              <a:solidFill>
                <a:prstClr val="black"/>
              </a:solidFill>
            </a:endParaRPr>
          </a:p>
          <a:p>
            <a:pPr lvl="0">
              <a:defRPr/>
            </a:pPr>
            <a:r>
              <a:rPr lang="en-US" sz="1200" b="1" kern="0" dirty="0">
                <a:solidFill>
                  <a:prstClr val="black"/>
                </a:solidFill>
              </a:rPr>
              <a:t>MODEL MONITOR &amp; SAGEMAKER CLARIFY:</a:t>
            </a:r>
          </a:p>
          <a:p>
            <a:pPr marL="171450" lvl="0" indent="-171450">
              <a:buFont typeface="Arial" panose="020B0604020202020204" pitchFamily="34" charset="0"/>
              <a:buChar char="•"/>
              <a:defRPr/>
            </a:pPr>
            <a:r>
              <a:rPr lang="en-US" sz="1050" kern="0" dirty="0">
                <a:solidFill>
                  <a:prstClr val="black"/>
                </a:solidFill>
              </a:rPr>
              <a:t>TRACK AND ADDRESS MODEL &amp; CONCEPT DRIFT</a:t>
            </a:r>
          </a:p>
          <a:p>
            <a:pPr marL="171450" lvl="0" indent="-171450">
              <a:buFont typeface="Arial" panose="020B0604020202020204" pitchFamily="34" charset="0"/>
              <a:buChar char="•"/>
              <a:defRPr/>
            </a:pPr>
            <a:r>
              <a:rPr lang="en-US" sz="1050" kern="0" dirty="0">
                <a:solidFill>
                  <a:prstClr val="black"/>
                </a:solidFill>
              </a:rPr>
              <a:t>EASIER DISCOVEY OF MODEL BIAS</a:t>
            </a:r>
          </a:p>
        </p:txBody>
      </p:sp>
      <p:sp>
        <p:nvSpPr>
          <p:cNvPr id="7" name="Rectangle 6">
            <a:extLst>
              <a:ext uri="{FF2B5EF4-FFF2-40B4-BE49-F238E27FC236}">
                <a16:creationId xmlns:a16="http://schemas.microsoft.com/office/drawing/2014/main" id="{0809653F-4FE1-453F-8ECF-A44100A57661}"/>
              </a:ext>
            </a:extLst>
          </p:cNvPr>
          <p:cNvSpPr/>
          <p:nvPr/>
        </p:nvSpPr>
        <p:spPr>
          <a:xfrm>
            <a:off x="506166" y="1211926"/>
            <a:ext cx="2276059" cy="2457130"/>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FF"/>
                </a:solidFill>
                <a:latin typeface="+mj-lt"/>
              </a:rPr>
              <a:t>MODERN</a:t>
            </a:r>
          </a:p>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FF"/>
                </a:solidFill>
                <a:latin typeface="+mj-lt"/>
              </a:rPr>
              <a:t>ML-OPS</a:t>
            </a:r>
          </a:p>
        </p:txBody>
      </p:sp>
      <p:grpSp>
        <p:nvGrpSpPr>
          <p:cNvPr id="10" name="Group 9">
            <a:extLst>
              <a:ext uri="{FF2B5EF4-FFF2-40B4-BE49-F238E27FC236}">
                <a16:creationId xmlns:a16="http://schemas.microsoft.com/office/drawing/2014/main" id="{83408493-D5CA-495C-856D-C50B438C18C5}"/>
              </a:ext>
            </a:extLst>
          </p:cNvPr>
          <p:cNvGrpSpPr/>
          <p:nvPr/>
        </p:nvGrpSpPr>
        <p:grpSpPr>
          <a:xfrm>
            <a:off x="2908434" y="1236955"/>
            <a:ext cx="2243286" cy="2432101"/>
            <a:chOff x="2908434" y="1236955"/>
            <a:chExt cx="2243286" cy="2432101"/>
          </a:xfrm>
        </p:grpSpPr>
        <p:sp>
          <p:nvSpPr>
            <p:cNvPr id="8" name="Rectangle 7">
              <a:extLst>
                <a:ext uri="{FF2B5EF4-FFF2-40B4-BE49-F238E27FC236}">
                  <a16:creationId xmlns:a16="http://schemas.microsoft.com/office/drawing/2014/main" id="{3871E369-A0CA-4250-9673-75A3EC3DFFB6}"/>
                </a:ext>
              </a:extLst>
            </p:cNvPr>
            <p:cNvSpPr/>
            <p:nvPr/>
          </p:nvSpPr>
          <p:spPr>
            <a:xfrm>
              <a:off x="2908434" y="1236955"/>
              <a:ext cx="2243286" cy="2432101"/>
            </a:xfrm>
            <a:prstGeom prst="rect">
              <a:avLst/>
            </a:prstGeom>
            <a:noFill/>
            <a:ln w="19050">
              <a:solidFill>
                <a:srgbClr val="2332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61DBBEB1-0B49-4477-965C-0F26A53226E8}"/>
                </a:ext>
              </a:extLst>
            </p:cNvPr>
            <p:cNvGraphicFramePr/>
            <p:nvPr>
              <p:extLst>
                <p:ext uri="{D42A27DB-BD31-4B8C-83A1-F6EECF244321}">
                  <p14:modId xmlns:p14="http://schemas.microsoft.com/office/powerpoint/2010/main" val="999984212"/>
                </p:ext>
              </p:extLst>
            </p:nvPr>
          </p:nvGraphicFramePr>
          <p:xfrm>
            <a:off x="3036523" y="1454136"/>
            <a:ext cx="1987107" cy="2214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11" name="Rectangle 10">
            <a:extLst>
              <a:ext uri="{FF2B5EF4-FFF2-40B4-BE49-F238E27FC236}">
                <a16:creationId xmlns:a16="http://schemas.microsoft.com/office/drawing/2014/main" id="{F29F505F-CBA3-46C4-B640-434821635905}"/>
              </a:ext>
            </a:extLst>
          </p:cNvPr>
          <p:cNvSpPr/>
          <p:nvPr/>
        </p:nvSpPr>
        <p:spPr>
          <a:xfrm>
            <a:off x="5277929" y="1211926"/>
            <a:ext cx="6694331" cy="2457129"/>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FLOW:</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noProof="0" dirty="0">
                <a:latin typeface="+mj-lt"/>
              </a:rPr>
              <a:t>OPERATIONALIZING THE MACHINE LEARNING LIFE-CYCLE ON THE RIGHT PLATFORM FACILITATES THE WORK OF DATA SCIENTISTS AND ENGINEERS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dirty="0">
                <a:latin typeface="+mj-lt"/>
              </a:rPr>
              <a:t>WELL STRUCTURED OBJECT-INHERITANCE, AND DATA-CENTRIC RATHER THAN MODEL-CENTRIC APPROACHES YIELD BEST RESULTS</a:t>
            </a:r>
            <a:endParaRPr lang="en-US" sz="1050" kern="0" noProof="0" dirty="0">
              <a:latin typeface="+mj-lt"/>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500" kern="0" dirty="0">
              <a:latin typeface="+mj-lt"/>
            </a:endParaRPr>
          </a:p>
          <a:p>
            <a:pPr lvl="0">
              <a:defRPr/>
            </a:pPr>
            <a:r>
              <a:rPr lang="en-US" sz="1200" b="1" kern="0" dirty="0"/>
              <a:t>STEPS:</a:t>
            </a:r>
          </a:p>
          <a:p>
            <a:pPr marL="171450" lvl="0" indent="-171450">
              <a:buFont typeface="Arial" panose="020B0604020202020204" pitchFamily="34" charset="0"/>
              <a:buChar char="•"/>
              <a:defRPr/>
            </a:pPr>
            <a:r>
              <a:rPr lang="en-US" sz="1050" kern="0" dirty="0"/>
              <a:t>EXPLORATORY DATA ANALYSIS</a:t>
            </a:r>
          </a:p>
          <a:p>
            <a:pPr marL="171450" lvl="0" indent="-171450">
              <a:buFont typeface="Arial" panose="020B0604020202020204" pitchFamily="34" charset="0"/>
              <a:buChar char="•"/>
              <a:defRPr/>
            </a:pPr>
            <a:r>
              <a:rPr lang="en-US" sz="1050" kern="0" dirty="0"/>
              <a:t>DATA PREP AND FEATURE ENGINEERING</a:t>
            </a:r>
          </a:p>
          <a:p>
            <a:pPr marL="171450" lvl="0" indent="-171450">
              <a:buFont typeface="Arial" panose="020B0604020202020204" pitchFamily="34" charset="0"/>
              <a:buChar char="•"/>
              <a:defRPr/>
            </a:pPr>
            <a:r>
              <a:rPr lang="en-US" sz="1050" kern="0" dirty="0"/>
              <a:t>MODEL TRAINING AND TUNING</a:t>
            </a:r>
          </a:p>
          <a:p>
            <a:pPr marL="171450" lvl="0" indent="-171450">
              <a:buFont typeface="Arial" panose="020B0604020202020204" pitchFamily="34" charset="0"/>
              <a:buChar char="•"/>
              <a:defRPr/>
            </a:pPr>
            <a:r>
              <a:rPr lang="en-US" sz="1050" kern="0" dirty="0"/>
              <a:t>MODEL REVIEW AND GOVERNANCE</a:t>
            </a:r>
          </a:p>
          <a:p>
            <a:pPr marL="171450" lvl="0" indent="-171450">
              <a:buFont typeface="Arial" panose="020B0604020202020204" pitchFamily="34" charset="0"/>
              <a:buChar char="•"/>
              <a:defRPr/>
            </a:pPr>
            <a:r>
              <a:rPr lang="en-US" sz="1050" kern="0" dirty="0"/>
              <a:t>MODEL DEPLOYMENT</a:t>
            </a:r>
          </a:p>
          <a:p>
            <a:pPr marL="171450" lvl="0" indent="-171450">
              <a:buFont typeface="Arial" panose="020B0604020202020204" pitchFamily="34" charset="0"/>
              <a:buChar char="•"/>
              <a:defRPr/>
            </a:pPr>
            <a:r>
              <a:rPr lang="en-US" sz="1050" kern="0" dirty="0"/>
              <a:t>MODEL RETRAINING AUTOMATION</a:t>
            </a:r>
          </a:p>
          <a:p>
            <a:pPr marL="171450" lvl="0" indent="-171450">
              <a:buFont typeface="Arial" panose="020B0604020202020204" pitchFamily="34" charset="0"/>
              <a:buChar char="•"/>
              <a:defRPr/>
            </a:pPr>
            <a:endParaRPr lang="en-US" sz="600" kern="0" dirty="0">
              <a:solidFill>
                <a:prstClr val="black"/>
              </a:solidFill>
            </a:endParaRPr>
          </a:p>
          <a:p>
            <a:pPr lvl="0">
              <a:defRPr/>
            </a:pPr>
            <a:r>
              <a:rPr lang="en-US" sz="1200" b="1" kern="0" dirty="0">
                <a:solidFill>
                  <a:prstClr val="black"/>
                </a:solidFill>
              </a:rPr>
              <a:t>POTENTIAL TOOLS:</a:t>
            </a:r>
          </a:p>
          <a:p>
            <a:pPr marL="171450" lvl="0" indent="-171450">
              <a:buFont typeface="Arial" panose="020B0604020202020204" pitchFamily="34" charset="0"/>
              <a:buChar char="•"/>
              <a:defRPr/>
            </a:pPr>
            <a:r>
              <a:rPr lang="en-US" sz="1050" kern="0" dirty="0">
                <a:solidFill>
                  <a:prstClr val="black"/>
                </a:solidFill>
              </a:rPr>
              <a:t>AWS SAGEMAKER, CLOUDERA, DATABRICKS, H2O</a:t>
            </a:r>
          </a:p>
        </p:txBody>
      </p:sp>
    </p:spTree>
    <p:extLst>
      <p:ext uri="{BB962C8B-B14F-4D97-AF65-F5344CB8AC3E}">
        <p14:creationId xmlns:p14="http://schemas.microsoft.com/office/powerpoint/2010/main" val="239355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500"/>
                                        <p:tgtEl>
                                          <p:spTgt spid="11">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fade">
                                      <p:cBhvr>
                                        <p:cTn id="31" dur="500"/>
                                        <p:tgtEl>
                                          <p:spTgt spid="11">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xEl>
                                              <p:pRg st="6" end="6"/>
                                            </p:txEl>
                                          </p:spTgt>
                                        </p:tgtEl>
                                        <p:attrNameLst>
                                          <p:attrName>style.visibility</p:attrName>
                                        </p:attrNameLst>
                                      </p:cBhvr>
                                      <p:to>
                                        <p:strVal val="visible"/>
                                      </p:to>
                                    </p:set>
                                    <p:animEffect transition="in" filter="fade">
                                      <p:cBhvr>
                                        <p:cTn id="34" dur="500"/>
                                        <p:tgtEl>
                                          <p:spTgt spid="11">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Effect transition="in" filter="fade">
                                      <p:cBhvr>
                                        <p:cTn id="37" dur="500"/>
                                        <p:tgtEl>
                                          <p:spTgt spid="11">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xEl>
                                              <p:pRg st="8" end="8"/>
                                            </p:txEl>
                                          </p:spTgt>
                                        </p:tgtEl>
                                        <p:attrNameLst>
                                          <p:attrName>style.visibility</p:attrName>
                                        </p:attrNameLst>
                                      </p:cBhvr>
                                      <p:to>
                                        <p:strVal val="visible"/>
                                      </p:to>
                                    </p:set>
                                    <p:animEffect transition="in" filter="fade">
                                      <p:cBhvr>
                                        <p:cTn id="40" dur="500"/>
                                        <p:tgtEl>
                                          <p:spTgt spid="11">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Effect transition="in" filter="fade">
                                      <p:cBhvr>
                                        <p:cTn id="43" dur="500"/>
                                        <p:tgtEl>
                                          <p:spTgt spid="11">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1">
                                            <p:txEl>
                                              <p:pRg st="10" end="10"/>
                                            </p:txEl>
                                          </p:spTgt>
                                        </p:tgtEl>
                                        <p:attrNameLst>
                                          <p:attrName>style.visibility</p:attrName>
                                        </p:attrNameLst>
                                      </p:cBhvr>
                                      <p:to>
                                        <p:strVal val="visible"/>
                                      </p:to>
                                    </p:set>
                                    <p:animEffect transition="in" filter="fade">
                                      <p:cBhvr>
                                        <p:cTn id="46" dur="500"/>
                                        <p:tgtEl>
                                          <p:spTgt spid="11">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xEl>
                                              <p:pRg st="12" end="12"/>
                                            </p:txEl>
                                          </p:spTgt>
                                        </p:tgtEl>
                                        <p:attrNameLst>
                                          <p:attrName>style.visibility</p:attrName>
                                        </p:attrNameLst>
                                      </p:cBhvr>
                                      <p:to>
                                        <p:strVal val="visible"/>
                                      </p:to>
                                    </p:set>
                                    <p:animEffect transition="in" filter="fade">
                                      <p:cBhvr>
                                        <p:cTn id="51" dur="500"/>
                                        <p:tgtEl>
                                          <p:spTgt spid="11">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1">
                                            <p:txEl>
                                              <p:pRg st="13" end="13"/>
                                            </p:txEl>
                                          </p:spTgt>
                                        </p:tgtEl>
                                        <p:attrNameLst>
                                          <p:attrName>style.visibility</p:attrName>
                                        </p:attrNameLst>
                                      </p:cBhvr>
                                      <p:to>
                                        <p:strVal val="visible"/>
                                      </p:to>
                                    </p:set>
                                    <p:animEffect transition="in" filter="fade">
                                      <p:cBhvr>
                                        <p:cTn id="54" dur="500"/>
                                        <p:tgtEl>
                                          <p:spTgt spid="11">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10"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6">
                                            <p:txEl>
                                              <p:pRg st="0" end="0"/>
                                            </p:txEl>
                                          </p:spTgt>
                                        </p:tgtEl>
                                        <p:attrNameLst>
                                          <p:attrName>style.visibility</p:attrName>
                                        </p:attrNameLst>
                                      </p:cBhvr>
                                      <p:to>
                                        <p:strVal val="visible"/>
                                      </p:to>
                                    </p:set>
                                    <p:animEffect transition="in" filter="fade">
                                      <p:cBhvr>
                                        <p:cTn id="70" dur="500"/>
                                        <p:tgtEl>
                                          <p:spTgt spid="6">
                                            <p:txEl>
                                              <p:pRg st="0" end="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6">
                                            <p:txEl>
                                              <p:pRg st="1" end="1"/>
                                            </p:txEl>
                                          </p:spTgt>
                                        </p:tgtEl>
                                        <p:attrNameLst>
                                          <p:attrName>style.visibility</p:attrName>
                                        </p:attrNameLst>
                                      </p:cBhvr>
                                      <p:to>
                                        <p:strVal val="visible"/>
                                      </p:to>
                                    </p:set>
                                    <p:animEffect transition="in" filter="fade">
                                      <p:cBhvr>
                                        <p:cTn id="73" dur="500"/>
                                        <p:tgtEl>
                                          <p:spTgt spid="6">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3" end="3"/>
                                            </p:txEl>
                                          </p:spTgt>
                                        </p:tgtEl>
                                        <p:attrNameLst>
                                          <p:attrName>style.visibility</p:attrName>
                                        </p:attrNameLst>
                                      </p:cBhvr>
                                      <p:to>
                                        <p:strVal val="visible"/>
                                      </p:to>
                                    </p:set>
                                    <p:animEffect transition="in" filter="fade">
                                      <p:cBhvr>
                                        <p:cTn id="78" dur="500"/>
                                        <p:tgtEl>
                                          <p:spTgt spid="6">
                                            <p:txEl>
                                              <p:pRg st="3" end="3"/>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4" end="4"/>
                                            </p:txEl>
                                          </p:spTgt>
                                        </p:tgtEl>
                                        <p:attrNameLst>
                                          <p:attrName>style.visibility</p:attrName>
                                        </p:attrNameLst>
                                      </p:cBhvr>
                                      <p:to>
                                        <p:strVal val="visible"/>
                                      </p:to>
                                    </p:set>
                                    <p:animEffect transition="in" filter="fade">
                                      <p:cBhvr>
                                        <p:cTn id="81" dur="500"/>
                                        <p:tgtEl>
                                          <p:spTgt spid="6">
                                            <p:txEl>
                                              <p:pRg st="4" end="4"/>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5" end="5"/>
                                            </p:txEl>
                                          </p:spTgt>
                                        </p:tgtEl>
                                        <p:attrNameLst>
                                          <p:attrName>style.visibility</p:attrName>
                                        </p:attrNameLst>
                                      </p:cBhvr>
                                      <p:to>
                                        <p:strVal val="visible"/>
                                      </p:to>
                                    </p:set>
                                    <p:animEffect transition="in" filter="fade">
                                      <p:cBhvr>
                                        <p:cTn id="84" dur="500"/>
                                        <p:tgtEl>
                                          <p:spTgt spid="6">
                                            <p:txEl>
                                              <p:pRg st="5" end="5"/>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6" end="6"/>
                                            </p:txEl>
                                          </p:spTgt>
                                        </p:tgtEl>
                                        <p:attrNameLst>
                                          <p:attrName>style.visibility</p:attrName>
                                        </p:attrNameLst>
                                      </p:cBhvr>
                                      <p:to>
                                        <p:strVal val="visible"/>
                                      </p:to>
                                    </p:set>
                                    <p:animEffect transition="in" filter="fade">
                                      <p:cBhvr>
                                        <p:cTn id="87" dur="500"/>
                                        <p:tgtEl>
                                          <p:spTgt spid="6">
                                            <p:txEl>
                                              <p:pRg st="6" end="6"/>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6">
                                            <p:txEl>
                                              <p:pRg st="7" end="7"/>
                                            </p:txEl>
                                          </p:spTgt>
                                        </p:tgtEl>
                                        <p:attrNameLst>
                                          <p:attrName>style.visibility</p:attrName>
                                        </p:attrNameLst>
                                      </p:cBhvr>
                                      <p:to>
                                        <p:strVal val="visible"/>
                                      </p:to>
                                    </p:set>
                                    <p:animEffect transition="in" filter="fade">
                                      <p:cBhvr>
                                        <p:cTn id="90" dur="500"/>
                                        <p:tgtEl>
                                          <p:spTgt spid="6">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animEffect transition="in" filter="fade">
                                      <p:cBhvr>
                                        <p:cTn id="95" dur="500"/>
                                        <p:tgtEl>
                                          <p:spTgt spid="6">
                                            <p:txEl>
                                              <p:pRg st="9" end="9"/>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6">
                                            <p:txEl>
                                              <p:pRg st="10" end="10"/>
                                            </p:txEl>
                                          </p:spTgt>
                                        </p:tgtEl>
                                        <p:attrNameLst>
                                          <p:attrName>style.visibility</p:attrName>
                                        </p:attrNameLst>
                                      </p:cBhvr>
                                      <p:to>
                                        <p:strVal val="visible"/>
                                      </p:to>
                                    </p:set>
                                    <p:animEffect transition="in" filter="fade">
                                      <p:cBhvr>
                                        <p:cTn id="98" dur="500"/>
                                        <p:tgtEl>
                                          <p:spTgt spid="6">
                                            <p:txEl>
                                              <p:pRg st="10" end="10"/>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animEffect transition="in" filter="fade">
                                      <p:cBhvr>
                                        <p:cTn id="101" dur="500"/>
                                        <p:tgtEl>
                                          <p:spTgt spid="6">
                                            <p:txEl>
                                              <p:pRg st="11" end="1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6">
                                            <p:txEl>
                                              <p:pRg st="13" end="13"/>
                                            </p:txEl>
                                          </p:spTgt>
                                        </p:tgtEl>
                                        <p:attrNameLst>
                                          <p:attrName>style.visibility</p:attrName>
                                        </p:attrNameLst>
                                      </p:cBhvr>
                                      <p:to>
                                        <p:strVal val="visible"/>
                                      </p:to>
                                    </p:set>
                                    <p:animEffect transition="in" filter="fade">
                                      <p:cBhvr>
                                        <p:cTn id="106" dur="500"/>
                                        <p:tgtEl>
                                          <p:spTgt spid="6">
                                            <p:txEl>
                                              <p:pRg st="13" end="13"/>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6">
                                            <p:txEl>
                                              <p:pRg st="14" end="14"/>
                                            </p:txEl>
                                          </p:spTgt>
                                        </p:tgtEl>
                                        <p:attrNameLst>
                                          <p:attrName>style.visibility</p:attrName>
                                        </p:attrNameLst>
                                      </p:cBhvr>
                                      <p:to>
                                        <p:strVal val="visible"/>
                                      </p:to>
                                    </p:set>
                                    <p:animEffect transition="in" filter="fade">
                                      <p:cBhvr>
                                        <p:cTn id="109" dur="500"/>
                                        <p:tgtEl>
                                          <p:spTgt spid="6">
                                            <p:txEl>
                                              <p:pRg st="14" end="14"/>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6">
                                            <p:txEl>
                                              <p:pRg st="15" end="15"/>
                                            </p:txEl>
                                          </p:spTgt>
                                        </p:tgtEl>
                                        <p:attrNameLst>
                                          <p:attrName>style.visibility</p:attrName>
                                        </p:attrNameLst>
                                      </p:cBhvr>
                                      <p:to>
                                        <p:strVal val="visible"/>
                                      </p:to>
                                    </p:set>
                                    <p:animEffect transition="in" filter="fade">
                                      <p:cBhvr>
                                        <p:cTn id="112"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D5219F-B45F-47FF-961D-9877568D55EF}"/>
              </a:ext>
            </a:extLst>
          </p:cNvPr>
          <p:cNvSpPr/>
          <p:nvPr/>
        </p:nvSpPr>
        <p:spPr>
          <a:xfrm>
            <a:off x="3189767" y="0"/>
            <a:ext cx="9002233" cy="6858000"/>
          </a:xfrm>
          <a:prstGeom prst="rect">
            <a:avLst/>
          </a:prstGeom>
          <a:gradFill>
            <a:gsLst>
              <a:gs pos="0">
                <a:schemeClr val="accent1">
                  <a:lumMod val="5000"/>
                  <a:lumOff val="95000"/>
                </a:schemeClr>
              </a:gs>
              <a:gs pos="45000">
                <a:srgbClr val="3F9ED8"/>
              </a:gs>
              <a:gs pos="100000">
                <a:srgbClr val="09527D"/>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7D40C8D-DAF1-4394-9FB1-C3579AA78041}"/>
              </a:ext>
            </a:extLst>
          </p:cNvPr>
          <p:cNvPicPr>
            <a:picLocks noChangeAspect="1"/>
          </p:cNvPicPr>
          <p:nvPr/>
        </p:nvPicPr>
        <p:blipFill>
          <a:blip r:embed="rId2"/>
          <a:stretch>
            <a:fillRect/>
          </a:stretch>
        </p:blipFill>
        <p:spPr>
          <a:xfrm>
            <a:off x="991301" y="-1"/>
            <a:ext cx="4200545" cy="6858000"/>
          </a:xfrm>
          <a:prstGeom prst="rect">
            <a:avLst/>
          </a:prstGeom>
        </p:spPr>
      </p:pic>
      <p:pic>
        <p:nvPicPr>
          <p:cNvPr id="3" name="Picture 2">
            <a:extLst>
              <a:ext uri="{FF2B5EF4-FFF2-40B4-BE49-F238E27FC236}">
                <a16:creationId xmlns:a16="http://schemas.microsoft.com/office/drawing/2014/main" id="{EF126554-8C0A-4119-9AEA-B45F63E3DAEC}"/>
              </a:ext>
            </a:extLst>
          </p:cNvPr>
          <p:cNvPicPr>
            <a:picLocks noChangeAspect="1"/>
          </p:cNvPicPr>
          <p:nvPr/>
        </p:nvPicPr>
        <p:blipFill rotWithShape="1">
          <a:blip r:embed="rId3"/>
          <a:srcRect r="7380"/>
          <a:stretch/>
        </p:blipFill>
        <p:spPr>
          <a:xfrm>
            <a:off x="229323" y="2276907"/>
            <a:ext cx="4479760" cy="2487446"/>
          </a:xfrm>
          <a:prstGeom prst="rect">
            <a:avLst/>
          </a:prstGeom>
        </p:spPr>
      </p:pic>
      <p:sp>
        <p:nvSpPr>
          <p:cNvPr id="6" name="Rectangle 5">
            <a:extLst>
              <a:ext uri="{FF2B5EF4-FFF2-40B4-BE49-F238E27FC236}">
                <a16:creationId xmlns:a16="http://schemas.microsoft.com/office/drawing/2014/main" id="{15782317-4F29-4386-B724-6DABBEE57ECD}"/>
              </a:ext>
            </a:extLst>
          </p:cNvPr>
          <p:cNvSpPr/>
          <p:nvPr/>
        </p:nvSpPr>
        <p:spPr>
          <a:xfrm>
            <a:off x="0" y="0"/>
            <a:ext cx="12191999" cy="6857999"/>
          </a:xfrm>
          <a:prstGeom prst="rect">
            <a:avLst/>
          </a:prstGeom>
          <a:solidFill>
            <a:srgbClr val="02131C">
              <a:alpha val="8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ANNEX</a:t>
            </a:r>
          </a:p>
        </p:txBody>
      </p:sp>
    </p:spTree>
    <p:extLst>
      <p:ext uri="{BB962C8B-B14F-4D97-AF65-F5344CB8AC3E}">
        <p14:creationId xmlns:p14="http://schemas.microsoft.com/office/powerpoint/2010/main" val="112951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1">
            <a:extLst>
              <a:ext uri="{FF2B5EF4-FFF2-40B4-BE49-F238E27FC236}">
                <a16:creationId xmlns:a16="http://schemas.microsoft.com/office/drawing/2014/main" id="{1615FB55-C41E-4B2B-A2E4-1266F9AC9E15}"/>
              </a:ext>
            </a:extLst>
          </p:cNvPr>
          <p:cNvSpPr txBox="1">
            <a:spLocks/>
          </p:cNvSpPr>
          <p:nvPr/>
        </p:nvSpPr>
        <p:spPr>
          <a:xfrm>
            <a:off x="340704" y="134477"/>
            <a:ext cx="11463337" cy="4069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defRPr/>
            </a:pPr>
            <a:r>
              <a:rPr lang="en-US" sz="2400" b="1" cap="all" dirty="0">
                <a:solidFill>
                  <a:srgbClr val="3E3838"/>
                </a:solidFill>
                <a:latin typeface="Arial MT Light" charset="0"/>
              </a:rPr>
              <a:t>CUSTOMER DATA PROJECT | </a:t>
            </a:r>
            <a:r>
              <a:rPr lang="en-US" sz="2400" b="1" cap="all" dirty="0">
                <a:solidFill>
                  <a:srgbClr val="0A547F"/>
                </a:solidFill>
                <a:latin typeface="Arial MT Light" charset="0"/>
              </a:rPr>
              <a:t>OUTPUTS</a:t>
            </a:r>
          </a:p>
        </p:txBody>
      </p:sp>
      <p:pic>
        <p:nvPicPr>
          <p:cNvPr id="5" name="Picture 4">
            <a:extLst>
              <a:ext uri="{FF2B5EF4-FFF2-40B4-BE49-F238E27FC236}">
                <a16:creationId xmlns:a16="http://schemas.microsoft.com/office/drawing/2014/main" id="{4547845B-FF36-42C6-81D3-A3607511577C}"/>
              </a:ext>
            </a:extLst>
          </p:cNvPr>
          <p:cNvPicPr>
            <a:picLocks noChangeAspect="1"/>
          </p:cNvPicPr>
          <p:nvPr/>
        </p:nvPicPr>
        <p:blipFill>
          <a:blip r:embed="rId3"/>
          <a:stretch>
            <a:fillRect/>
          </a:stretch>
        </p:blipFill>
        <p:spPr>
          <a:xfrm>
            <a:off x="6809873" y="664942"/>
            <a:ext cx="5226337" cy="5926234"/>
          </a:xfrm>
          <a:prstGeom prst="rect">
            <a:avLst/>
          </a:prstGeom>
        </p:spPr>
      </p:pic>
      <p:pic>
        <p:nvPicPr>
          <p:cNvPr id="7" name="Picture 6">
            <a:extLst>
              <a:ext uri="{FF2B5EF4-FFF2-40B4-BE49-F238E27FC236}">
                <a16:creationId xmlns:a16="http://schemas.microsoft.com/office/drawing/2014/main" id="{91F0A384-DA86-4568-B78A-9C800E2C9E28}"/>
              </a:ext>
            </a:extLst>
          </p:cNvPr>
          <p:cNvPicPr>
            <a:picLocks noChangeAspect="1"/>
          </p:cNvPicPr>
          <p:nvPr/>
        </p:nvPicPr>
        <p:blipFill>
          <a:blip r:embed="rId4"/>
          <a:stretch>
            <a:fillRect/>
          </a:stretch>
        </p:blipFill>
        <p:spPr>
          <a:xfrm>
            <a:off x="0" y="664942"/>
            <a:ext cx="6829717" cy="4020269"/>
          </a:xfrm>
          <a:prstGeom prst="rect">
            <a:avLst/>
          </a:prstGeom>
        </p:spPr>
      </p:pic>
    </p:spTree>
    <p:extLst>
      <p:ext uri="{BB962C8B-B14F-4D97-AF65-F5344CB8AC3E}">
        <p14:creationId xmlns:p14="http://schemas.microsoft.com/office/powerpoint/2010/main" val="271351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1">
            <a:extLst>
              <a:ext uri="{FF2B5EF4-FFF2-40B4-BE49-F238E27FC236}">
                <a16:creationId xmlns:a16="http://schemas.microsoft.com/office/drawing/2014/main" id="{1615FB55-C41E-4B2B-A2E4-1266F9AC9E15}"/>
              </a:ext>
            </a:extLst>
          </p:cNvPr>
          <p:cNvSpPr txBox="1">
            <a:spLocks/>
          </p:cNvSpPr>
          <p:nvPr/>
        </p:nvSpPr>
        <p:spPr>
          <a:xfrm>
            <a:off x="340704" y="134477"/>
            <a:ext cx="11463337" cy="4069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defRPr/>
            </a:pPr>
            <a:r>
              <a:rPr lang="en-US" sz="2400" b="1" cap="all" dirty="0">
                <a:solidFill>
                  <a:srgbClr val="3E3838"/>
                </a:solidFill>
                <a:latin typeface="Arial MT Light" charset="0"/>
              </a:rPr>
              <a:t>DATA STRATEGY CONSULTATION | </a:t>
            </a:r>
            <a:r>
              <a:rPr lang="en-US" sz="2400" b="1" cap="all" dirty="0">
                <a:solidFill>
                  <a:srgbClr val="0A547F"/>
                </a:solidFill>
                <a:latin typeface="Arial MT Light" charset="0"/>
              </a:rPr>
              <a:t>CONTENTS</a:t>
            </a:r>
          </a:p>
        </p:txBody>
      </p:sp>
      <p:sp>
        <p:nvSpPr>
          <p:cNvPr id="4" name="Text Placeholder 3">
            <a:extLst>
              <a:ext uri="{FF2B5EF4-FFF2-40B4-BE49-F238E27FC236}">
                <a16:creationId xmlns:a16="http://schemas.microsoft.com/office/drawing/2014/main" id="{3C95F99E-B929-42A7-8B7D-262B35ADAD0A}"/>
              </a:ext>
            </a:extLst>
          </p:cNvPr>
          <p:cNvSpPr txBox="1">
            <a:spLocks/>
          </p:cNvSpPr>
          <p:nvPr/>
        </p:nvSpPr>
        <p:spPr>
          <a:xfrm>
            <a:off x="1960639" y="1374048"/>
            <a:ext cx="9079273" cy="1847781"/>
          </a:xfrm>
          <a:prstGeom prst="rect">
            <a:avLst/>
          </a:prstGeom>
          <a:solidFill>
            <a:srgbClr val="FFFFFF">
              <a:lumMod val="95000"/>
            </a:srgbClr>
          </a:solidFill>
        </p:spPr>
        <p:txBody>
          <a:bodyPr anchor="ctr">
            <a:normAutofit/>
          </a:bodyPr>
          <a:lstStyle>
            <a:lvl1pPr marL="228600" indent="-228600" algn="l" defTabSz="914400" rtl="0" eaLnBrk="1" latinLnBrk="0" hangingPunct="1">
              <a:lnSpc>
                <a:spcPct val="90000"/>
              </a:lnSpc>
              <a:spcBef>
                <a:spcPts val="1000"/>
              </a:spcBef>
              <a:buFont typeface="Arial"/>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800" b="1" i="0" u="none" strike="noStrike" kern="1200" cap="none" spc="0" normalizeH="0" baseline="0" noProof="0" dirty="0">
                <a:ln>
                  <a:noFill/>
                </a:ln>
                <a:solidFill>
                  <a:srgbClr val="3E3838"/>
                </a:solidFill>
                <a:effectLst/>
                <a:uLnTx/>
                <a:uFillTx/>
                <a:latin typeface="Arial" panose="020B0604020202020204"/>
                <a:ea typeface="+mn-ea"/>
                <a:cs typeface="+mn-cs"/>
              </a:rPr>
              <a:t>DATA REPOSITORY</a:t>
            </a:r>
            <a:r>
              <a:rPr kumimoji="0" lang="en-US" sz="1800" b="1" i="0" u="none" strike="noStrike" kern="1200" cap="none" spc="0" normalizeH="0" noProof="0" dirty="0">
                <a:ln>
                  <a:noFill/>
                </a:ln>
                <a:solidFill>
                  <a:srgbClr val="3E3838"/>
                </a:solidFill>
                <a:effectLst/>
                <a:uLnTx/>
                <a:uFillTx/>
                <a:latin typeface="Arial" panose="020B0604020202020204"/>
                <a:ea typeface="+mn-ea"/>
                <a:cs typeface="+mn-cs"/>
              </a:rPr>
              <a:t> OPTIONS</a:t>
            </a:r>
            <a:endParaRPr kumimoji="0" lang="en-US" sz="1800" b="1" i="0" u="none" strike="noStrike" kern="1200" cap="none" spc="0" normalizeH="0" baseline="0" noProof="0" dirty="0">
              <a:ln>
                <a:noFill/>
              </a:ln>
              <a:solidFill>
                <a:srgbClr val="3E3838"/>
              </a:solidFill>
              <a:effectLst/>
              <a:uLnTx/>
              <a:uFillTx/>
              <a:latin typeface="Arial" panose="020B0604020202020204"/>
              <a:ea typeface="+mn-ea"/>
              <a:cs typeface="+mn-cs"/>
            </a:endParaRP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E3838"/>
                </a:solidFill>
                <a:effectLst/>
                <a:uLnTx/>
                <a:uFillTx/>
                <a:latin typeface="Arial" panose="020B0604020202020204"/>
                <a:ea typeface="+mn-ea"/>
                <a:cs typeface="+mn-cs"/>
              </a:rPr>
              <a:t>DATALAKES VS. DATAWAREHOUSES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E3838"/>
                </a:solidFill>
                <a:effectLst/>
                <a:uLnTx/>
                <a:uFillTx/>
                <a:latin typeface="Arial" panose="020B0604020202020204"/>
                <a:ea typeface="+mn-ea"/>
                <a:cs typeface="+mn-cs"/>
              </a:rPr>
              <a:t>“SERVERLESS” VS. INFRASTRUCTURE</a:t>
            </a:r>
          </a:p>
        </p:txBody>
      </p:sp>
      <p:sp>
        <p:nvSpPr>
          <p:cNvPr id="5" name="Rectangle 4">
            <a:extLst>
              <a:ext uri="{FF2B5EF4-FFF2-40B4-BE49-F238E27FC236}">
                <a16:creationId xmlns:a16="http://schemas.microsoft.com/office/drawing/2014/main" id="{114CB169-48D7-4F9C-B473-8A18B0EF2892}"/>
              </a:ext>
            </a:extLst>
          </p:cNvPr>
          <p:cNvSpPr/>
          <p:nvPr/>
        </p:nvSpPr>
        <p:spPr>
          <a:xfrm>
            <a:off x="420930" y="1374049"/>
            <a:ext cx="1443599" cy="1847778"/>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1" i="0" u="none" strike="noStrike" kern="0" cap="none" spc="0" normalizeH="0" baseline="0" noProof="0" dirty="0">
                <a:ln>
                  <a:noFill/>
                </a:ln>
                <a:solidFill>
                  <a:srgbClr val="FFFFFF"/>
                </a:solidFill>
                <a:effectLst/>
                <a:uLnTx/>
                <a:uFillTx/>
                <a:latin typeface="Century Gothic" panose="020B0502020202020204" pitchFamily="34" charset="0"/>
                <a:ea typeface="+mn-ea"/>
                <a:cs typeface="+mn-cs"/>
              </a:rPr>
              <a:t>1</a:t>
            </a:r>
          </a:p>
        </p:txBody>
      </p:sp>
      <p:sp>
        <p:nvSpPr>
          <p:cNvPr id="8" name="Text Placeholder 3">
            <a:extLst>
              <a:ext uri="{FF2B5EF4-FFF2-40B4-BE49-F238E27FC236}">
                <a16:creationId xmlns:a16="http://schemas.microsoft.com/office/drawing/2014/main" id="{5AC009AF-DC7D-4CCD-A252-A4B321D81665}"/>
              </a:ext>
            </a:extLst>
          </p:cNvPr>
          <p:cNvSpPr txBox="1">
            <a:spLocks/>
          </p:cNvSpPr>
          <p:nvPr/>
        </p:nvSpPr>
        <p:spPr>
          <a:xfrm>
            <a:off x="1960639" y="3521173"/>
            <a:ext cx="9079273" cy="1847781"/>
          </a:xfrm>
          <a:prstGeom prst="rect">
            <a:avLst/>
          </a:prstGeom>
          <a:solidFill>
            <a:srgbClr val="FFFFFF">
              <a:lumMod val="95000"/>
            </a:srgbClr>
          </a:solidFill>
        </p:spPr>
        <p:txBody>
          <a:bodyPr anchor="ctr">
            <a:normAutofit/>
          </a:bodyPr>
          <a:lstStyle>
            <a:lvl1pPr marL="228600" indent="-228600" algn="l" defTabSz="914400" rtl="0" eaLnBrk="1" latinLnBrk="0" hangingPunct="1">
              <a:lnSpc>
                <a:spcPct val="90000"/>
              </a:lnSpc>
              <a:spcBef>
                <a:spcPts val="1000"/>
              </a:spcBef>
              <a:buFont typeface="Arial"/>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800" b="1" i="0" u="none" strike="noStrike" kern="1200" cap="none" spc="0" normalizeH="0" baseline="0" noProof="0" dirty="0">
                <a:ln>
                  <a:noFill/>
                </a:ln>
                <a:solidFill>
                  <a:srgbClr val="3E3838"/>
                </a:solidFill>
                <a:effectLst/>
                <a:uLnTx/>
                <a:uFillTx/>
                <a:latin typeface="Arial" panose="020B0604020202020204"/>
                <a:ea typeface="+mn-ea"/>
                <a:cs typeface="+mn-cs"/>
              </a:rPr>
              <a:t>CUSTOMER DATA PROJECT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E3838"/>
                </a:solidFill>
                <a:effectLst/>
                <a:uLnTx/>
                <a:uFillTx/>
                <a:latin typeface="Arial" panose="020B0604020202020204"/>
                <a:ea typeface="+mn-ea"/>
                <a:cs typeface="+mn-cs"/>
              </a:rPr>
              <a:t>DATA ARCHITECTURE</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E3838"/>
                </a:solidFill>
                <a:effectLst/>
                <a:uLnTx/>
                <a:uFillTx/>
                <a:latin typeface="Arial" panose="020B0604020202020204"/>
                <a:ea typeface="+mn-ea"/>
                <a:cs typeface="+mn-cs"/>
              </a:rPr>
              <a:t>ML-OPS PILOT</a:t>
            </a:r>
          </a:p>
        </p:txBody>
      </p:sp>
      <p:sp>
        <p:nvSpPr>
          <p:cNvPr id="9" name="Rectangle 8">
            <a:extLst>
              <a:ext uri="{FF2B5EF4-FFF2-40B4-BE49-F238E27FC236}">
                <a16:creationId xmlns:a16="http://schemas.microsoft.com/office/drawing/2014/main" id="{4BFE62A4-538E-415B-B8C4-EDDC6832C867}"/>
              </a:ext>
            </a:extLst>
          </p:cNvPr>
          <p:cNvSpPr/>
          <p:nvPr/>
        </p:nvSpPr>
        <p:spPr>
          <a:xfrm>
            <a:off x="420930" y="3521174"/>
            <a:ext cx="1443599" cy="1847778"/>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1" i="0" u="none" strike="noStrike" kern="0" cap="none" spc="0" normalizeH="0" baseline="0" noProof="0" dirty="0">
                <a:ln>
                  <a:noFill/>
                </a:ln>
                <a:solidFill>
                  <a:srgbClr val="FFFFFF"/>
                </a:solidFill>
                <a:effectLst/>
                <a:uLnTx/>
                <a:uFillTx/>
                <a:latin typeface="Century Gothic" panose="020B0502020202020204" pitchFamily="34" charset="0"/>
                <a:ea typeface="+mn-ea"/>
                <a:cs typeface="+mn-cs"/>
              </a:rPr>
              <a:t>2</a:t>
            </a:r>
          </a:p>
        </p:txBody>
      </p:sp>
    </p:spTree>
    <p:extLst>
      <p:ext uri="{BB962C8B-B14F-4D97-AF65-F5344CB8AC3E}">
        <p14:creationId xmlns:p14="http://schemas.microsoft.com/office/powerpoint/2010/main" val="142339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fade">
                                      <p:cBhvr>
                                        <p:cTn id="39" dur="500"/>
                                        <p:tgtEl>
                                          <p:spTgt spid="8">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fade">
                                      <p:cBhvr>
                                        <p:cTn id="4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D5219F-B45F-47FF-961D-9877568D55EF}"/>
              </a:ext>
            </a:extLst>
          </p:cNvPr>
          <p:cNvSpPr/>
          <p:nvPr/>
        </p:nvSpPr>
        <p:spPr>
          <a:xfrm>
            <a:off x="3189767" y="0"/>
            <a:ext cx="9002233" cy="6858000"/>
          </a:xfrm>
          <a:prstGeom prst="rect">
            <a:avLst/>
          </a:prstGeom>
          <a:gradFill>
            <a:gsLst>
              <a:gs pos="0">
                <a:schemeClr val="accent1">
                  <a:lumMod val="5000"/>
                  <a:lumOff val="95000"/>
                </a:schemeClr>
              </a:gs>
              <a:gs pos="45000">
                <a:srgbClr val="3F9ED8"/>
              </a:gs>
              <a:gs pos="100000">
                <a:srgbClr val="09527D"/>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7D40C8D-DAF1-4394-9FB1-C3579AA78041}"/>
              </a:ext>
            </a:extLst>
          </p:cNvPr>
          <p:cNvPicPr>
            <a:picLocks noChangeAspect="1"/>
          </p:cNvPicPr>
          <p:nvPr/>
        </p:nvPicPr>
        <p:blipFill>
          <a:blip r:embed="rId2"/>
          <a:stretch>
            <a:fillRect/>
          </a:stretch>
        </p:blipFill>
        <p:spPr>
          <a:xfrm>
            <a:off x="991301" y="-1"/>
            <a:ext cx="4200545" cy="6858000"/>
          </a:xfrm>
          <a:prstGeom prst="rect">
            <a:avLst/>
          </a:prstGeom>
        </p:spPr>
      </p:pic>
      <p:pic>
        <p:nvPicPr>
          <p:cNvPr id="3" name="Picture 2">
            <a:extLst>
              <a:ext uri="{FF2B5EF4-FFF2-40B4-BE49-F238E27FC236}">
                <a16:creationId xmlns:a16="http://schemas.microsoft.com/office/drawing/2014/main" id="{EF126554-8C0A-4119-9AEA-B45F63E3DAEC}"/>
              </a:ext>
            </a:extLst>
          </p:cNvPr>
          <p:cNvPicPr>
            <a:picLocks noChangeAspect="1"/>
          </p:cNvPicPr>
          <p:nvPr/>
        </p:nvPicPr>
        <p:blipFill rotWithShape="1">
          <a:blip r:embed="rId3"/>
          <a:srcRect r="7380"/>
          <a:stretch/>
        </p:blipFill>
        <p:spPr>
          <a:xfrm>
            <a:off x="229323" y="2276907"/>
            <a:ext cx="4479760" cy="2487446"/>
          </a:xfrm>
          <a:prstGeom prst="rect">
            <a:avLst/>
          </a:prstGeom>
        </p:spPr>
      </p:pic>
      <p:sp>
        <p:nvSpPr>
          <p:cNvPr id="6" name="Rectangle 5">
            <a:extLst>
              <a:ext uri="{FF2B5EF4-FFF2-40B4-BE49-F238E27FC236}">
                <a16:creationId xmlns:a16="http://schemas.microsoft.com/office/drawing/2014/main" id="{15782317-4F29-4386-B724-6DABBEE57ECD}"/>
              </a:ext>
            </a:extLst>
          </p:cNvPr>
          <p:cNvSpPr/>
          <p:nvPr/>
        </p:nvSpPr>
        <p:spPr>
          <a:xfrm>
            <a:off x="0" y="0"/>
            <a:ext cx="12191999" cy="6857999"/>
          </a:xfrm>
          <a:prstGeom prst="rect">
            <a:avLst/>
          </a:prstGeom>
          <a:solidFill>
            <a:srgbClr val="02131C">
              <a:alpha val="8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ABABD54-17BD-4FE9-8F1A-FEDD398C51A0}"/>
              </a:ext>
            </a:extLst>
          </p:cNvPr>
          <p:cNvGrpSpPr/>
          <p:nvPr/>
        </p:nvGrpSpPr>
        <p:grpSpPr>
          <a:xfrm>
            <a:off x="5471061" y="3733659"/>
            <a:ext cx="6416139" cy="2061388"/>
            <a:chOff x="2895510" y="2271261"/>
            <a:chExt cx="6400980" cy="2315479"/>
          </a:xfrm>
        </p:grpSpPr>
        <p:sp>
          <p:nvSpPr>
            <p:cNvPr id="9" name="Rectangle 8">
              <a:extLst>
                <a:ext uri="{FF2B5EF4-FFF2-40B4-BE49-F238E27FC236}">
                  <a16:creationId xmlns:a16="http://schemas.microsoft.com/office/drawing/2014/main" id="{4264DA13-5141-482A-A37B-71117D7A4AB6}"/>
                </a:ext>
              </a:extLst>
            </p:cNvPr>
            <p:cNvSpPr/>
            <p:nvPr/>
          </p:nvSpPr>
          <p:spPr>
            <a:xfrm>
              <a:off x="2895510" y="2271261"/>
              <a:ext cx="3124359" cy="231547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800" i="1" kern="0" dirty="0">
                  <a:solidFill>
                    <a:srgbClr val="FFFFFF">
                      <a:lumMod val="50000"/>
                    </a:srgbClr>
                  </a:solidFill>
                  <a:latin typeface="+mj-lt"/>
                </a:rPr>
                <a:t>CUSTOMER</a:t>
              </a:r>
            </a:p>
            <a:p>
              <a:pPr algn="ctr"/>
              <a:r>
                <a:rPr lang="en-US" sz="2800" i="1" kern="0" dirty="0">
                  <a:solidFill>
                    <a:srgbClr val="FFFFFF">
                      <a:lumMod val="50000"/>
                    </a:srgbClr>
                  </a:solidFill>
                  <a:latin typeface="+mj-lt"/>
                </a:rPr>
                <a:t>DATA</a:t>
              </a:r>
            </a:p>
            <a:p>
              <a:pPr algn="ctr"/>
              <a:r>
                <a:rPr lang="en-US" sz="2800" i="1" kern="0" dirty="0">
                  <a:solidFill>
                    <a:srgbClr val="FFFFFF">
                      <a:lumMod val="50000"/>
                    </a:srgbClr>
                  </a:solidFill>
                  <a:latin typeface="+mj-lt"/>
                </a:rPr>
                <a:t>PROJECT</a:t>
              </a:r>
            </a:p>
          </p:txBody>
        </p:sp>
        <p:sp>
          <p:nvSpPr>
            <p:cNvPr id="10" name="Rectangle 9">
              <a:extLst>
                <a:ext uri="{FF2B5EF4-FFF2-40B4-BE49-F238E27FC236}">
                  <a16:creationId xmlns:a16="http://schemas.microsoft.com/office/drawing/2014/main" id="{E24BE260-9E4C-4CEE-B687-6AF73992D4D1}"/>
                </a:ext>
              </a:extLst>
            </p:cNvPr>
            <p:cNvSpPr/>
            <p:nvPr/>
          </p:nvSpPr>
          <p:spPr>
            <a:xfrm>
              <a:off x="6172131" y="352940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FFFFFF">
                      <a:lumMod val="50000"/>
                    </a:srgbClr>
                  </a:solidFill>
                  <a:effectLst/>
                  <a:uLnTx/>
                  <a:uFillTx/>
                  <a:latin typeface="+mj-lt"/>
                  <a:ea typeface="+mn-ea"/>
                  <a:cs typeface="+mn-cs"/>
                </a:rPr>
                <a:t>ML-OPS</a:t>
              </a:r>
            </a:p>
          </p:txBody>
        </p:sp>
        <p:sp>
          <p:nvSpPr>
            <p:cNvPr id="11" name="Rectangle 10">
              <a:extLst>
                <a:ext uri="{FF2B5EF4-FFF2-40B4-BE49-F238E27FC236}">
                  <a16:creationId xmlns:a16="http://schemas.microsoft.com/office/drawing/2014/main" id="{98D132FE-3EDE-4784-BB8E-9247A7F3F657}"/>
                </a:ext>
              </a:extLst>
            </p:cNvPr>
            <p:cNvSpPr/>
            <p:nvPr/>
          </p:nvSpPr>
          <p:spPr>
            <a:xfrm>
              <a:off x="6172131" y="227126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000" i="1" kern="0" dirty="0">
                  <a:solidFill>
                    <a:srgbClr val="FFFFFF">
                      <a:lumMod val="50000"/>
                    </a:srgbClr>
                  </a:solidFill>
                  <a:latin typeface="+mj-lt"/>
                </a:rPr>
                <a:t>DATA</a:t>
              </a:r>
            </a:p>
            <a:p>
              <a:pPr algn="ctr"/>
              <a:r>
                <a:rPr lang="en-US" sz="2000" i="1" kern="0" dirty="0">
                  <a:solidFill>
                    <a:srgbClr val="FFFFFF">
                      <a:lumMod val="50000"/>
                    </a:srgbClr>
                  </a:solidFill>
                  <a:latin typeface="+mj-lt"/>
                </a:rPr>
                <a:t>ARCHITECTURE</a:t>
              </a:r>
            </a:p>
          </p:txBody>
        </p:sp>
      </p:grpSp>
      <p:grpSp>
        <p:nvGrpSpPr>
          <p:cNvPr id="12" name="Group 11">
            <a:extLst>
              <a:ext uri="{FF2B5EF4-FFF2-40B4-BE49-F238E27FC236}">
                <a16:creationId xmlns:a16="http://schemas.microsoft.com/office/drawing/2014/main" id="{CA0C01BC-AF6D-45EA-BE74-A0BDC0A0CA1A}"/>
              </a:ext>
            </a:extLst>
          </p:cNvPr>
          <p:cNvGrpSpPr/>
          <p:nvPr/>
        </p:nvGrpSpPr>
        <p:grpSpPr>
          <a:xfrm>
            <a:off x="5471061" y="1459242"/>
            <a:ext cx="6416139" cy="2061388"/>
            <a:chOff x="2895510" y="2271261"/>
            <a:chExt cx="6400980" cy="2315479"/>
          </a:xfrm>
        </p:grpSpPr>
        <p:sp>
          <p:nvSpPr>
            <p:cNvPr id="13" name="Rectangle 12">
              <a:extLst>
                <a:ext uri="{FF2B5EF4-FFF2-40B4-BE49-F238E27FC236}">
                  <a16:creationId xmlns:a16="http://schemas.microsoft.com/office/drawing/2014/main" id="{CDF04480-724F-4F02-B693-1FC852DBBE90}"/>
                </a:ext>
              </a:extLst>
            </p:cNvPr>
            <p:cNvSpPr/>
            <p:nvPr/>
          </p:nvSpPr>
          <p:spPr>
            <a:xfrm>
              <a:off x="2895510" y="2271261"/>
              <a:ext cx="3124359" cy="2315479"/>
            </a:xfrm>
            <a:prstGeom prst="rect">
              <a:avLst/>
            </a:prstGeom>
            <a:solidFill>
              <a:srgbClr val="8EE2F6">
                <a:alpha val="32157"/>
              </a:srgbClr>
            </a:solidFill>
            <a:ln w="38100" cap="flat" cmpd="sng" algn="ctr">
              <a:solidFill>
                <a:srgbClr val="134E73"/>
              </a:solidFill>
              <a:prstDash val="solid"/>
              <a:miter lim="800000"/>
            </a:ln>
            <a:effectLst/>
          </p:spPr>
          <p:txBody>
            <a:bodyPr rtlCol="0" anchor="ctr"/>
            <a:lstStyle/>
            <a:p>
              <a:pPr algn="ctr"/>
              <a:r>
                <a:rPr lang="en-US" sz="2800" b="1" kern="0" dirty="0">
                  <a:solidFill>
                    <a:srgbClr val="1088CA"/>
                  </a:solidFill>
                  <a:latin typeface="+mj-lt"/>
                </a:rPr>
                <a:t>DATA</a:t>
              </a:r>
            </a:p>
            <a:p>
              <a:pPr algn="ctr"/>
              <a:r>
                <a:rPr lang="en-US" sz="2800" b="1" kern="0" dirty="0">
                  <a:solidFill>
                    <a:srgbClr val="1088CA"/>
                  </a:solidFill>
                  <a:latin typeface="+mj-lt"/>
                </a:rPr>
                <a:t>REPOSITORY</a:t>
              </a:r>
            </a:p>
            <a:p>
              <a:pPr algn="ctr"/>
              <a:r>
                <a:rPr lang="en-US" sz="2800" b="1" kern="0" dirty="0">
                  <a:solidFill>
                    <a:srgbClr val="1088CA"/>
                  </a:solidFill>
                  <a:latin typeface="+mj-lt"/>
                </a:rPr>
                <a:t>OPTIONS</a:t>
              </a:r>
            </a:p>
          </p:txBody>
        </p:sp>
        <p:sp>
          <p:nvSpPr>
            <p:cNvPr id="14" name="Rectangle 13">
              <a:extLst>
                <a:ext uri="{FF2B5EF4-FFF2-40B4-BE49-F238E27FC236}">
                  <a16:creationId xmlns:a16="http://schemas.microsoft.com/office/drawing/2014/main" id="{7C01C646-7095-45F3-9F6D-8A24895BB0F8}"/>
                </a:ext>
              </a:extLst>
            </p:cNvPr>
            <p:cNvSpPr/>
            <p:nvPr/>
          </p:nvSpPr>
          <p:spPr>
            <a:xfrm>
              <a:off x="6172131" y="352940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FFFFFF">
                      <a:lumMod val="50000"/>
                    </a:srgbClr>
                  </a:solidFill>
                  <a:effectLst/>
                  <a:uLnTx/>
                  <a:uFillTx/>
                  <a:latin typeface="+mj-lt"/>
                  <a:ea typeface="+mn-ea"/>
                  <a:cs typeface="+mn-cs"/>
                </a:rPr>
                <a:t>SERVERLESS VS INFRASTRUCTURE</a:t>
              </a:r>
            </a:p>
          </p:txBody>
        </p:sp>
        <p:sp>
          <p:nvSpPr>
            <p:cNvPr id="15" name="Rectangle 14">
              <a:extLst>
                <a:ext uri="{FF2B5EF4-FFF2-40B4-BE49-F238E27FC236}">
                  <a16:creationId xmlns:a16="http://schemas.microsoft.com/office/drawing/2014/main" id="{D4F88620-EF15-44FA-88E8-C0DE05217BED}"/>
                </a:ext>
              </a:extLst>
            </p:cNvPr>
            <p:cNvSpPr/>
            <p:nvPr/>
          </p:nvSpPr>
          <p:spPr>
            <a:xfrm>
              <a:off x="6172131" y="2271261"/>
              <a:ext cx="3124359" cy="1057339"/>
            </a:xfrm>
            <a:prstGeom prst="rect">
              <a:avLst/>
            </a:prstGeom>
            <a:solidFill>
              <a:srgbClr val="8EE2F6">
                <a:alpha val="32157"/>
              </a:srgbClr>
            </a:solidFill>
            <a:ln w="38100" cap="flat" cmpd="sng" algn="ctr">
              <a:solidFill>
                <a:srgbClr val="134E73"/>
              </a:solidFill>
              <a:prstDash val="solid"/>
              <a:miter lim="800000"/>
            </a:ln>
            <a:effectLst/>
          </p:spPr>
          <p:txBody>
            <a:bodyPr rtlCol="0" anchor="ctr"/>
            <a:lstStyle/>
            <a:p>
              <a:pPr algn="ctr"/>
              <a:r>
                <a:rPr lang="en-US" sz="2000" b="1" kern="0" dirty="0">
                  <a:solidFill>
                    <a:srgbClr val="1088CA"/>
                  </a:solidFill>
                  <a:latin typeface="+mj-lt"/>
                </a:rPr>
                <a:t>DATALAKE VS DATAWAREHOUSE</a:t>
              </a:r>
            </a:p>
          </p:txBody>
        </p:sp>
      </p:grpSp>
    </p:spTree>
    <p:extLst>
      <p:ext uri="{BB962C8B-B14F-4D97-AF65-F5344CB8AC3E}">
        <p14:creationId xmlns:p14="http://schemas.microsoft.com/office/powerpoint/2010/main" val="234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1">
            <a:extLst>
              <a:ext uri="{FF2B5EF4-FFF2-40B4-BE49-F238E27FC236}">
                <a16:creationId xmlns:a16="http://schemas.microsoft.com/office/drawing/2014/main" id="{1615FB55-C41E-4B2B-A2E4-1266F9AC9E15}"/>
              </a:ext>
            </a:extLst>
          </p:cNvPr>
          <p:cNvSpPr txBox="1">
            <a:spLocks/>
          </p:cNvSpPr>
          <p:nvPr/>
        </p:nvSpPr>
        <p:spPr>
          <a:xfrm>
            <a:off x="340704" y="134477"/>
            <a:ext cx="11463337" cy="4069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defRPr/>
            </a:pPr>
            <a:r>
              <a:rPr lang="en-US" sz="2400" b="1" cap="all" dirty="0">
                <a:solidFill>
                  <a:srgbClr val="3E3838"/>
                </a:solidFill>
                <a:latin typeface="Arial MT Light" charset="0"/>
              </a:rPr>
              <a:t>DATA REPOSITORY OPTIONS | </a:t>
            </a:r>
            <a:r>
              <a:rPr lang="en-US" sz="2400" b="1" cap="all" dirty="0">
                <a:solidFill>
                  <a:srgbClr val="0A547F"/>
                </a:solidFill>
                <a:latin typeface="Arial MT Light" charset="0"/>
              </a:rPr>
              <a:t>DATALAKES VS. DATAWAREHOUSES</a:t>
            </a:r>
          </a:p>
        </p:txBody>
      </p:sp>
      <p:sp>
        <p:nvSpPr>
          <p:cNvPr id="3" name="Content Placeholder 14">
            <a:extLst>
              <a:ext uri="{FF2B5EF4-FFF2-40B4-BE49-F238E27FC236}">
                <a16:creationId xmlns:a16="http://schemas.microsoft.com/office/drawing/2014/main" id="{46551ADB-B5A2-4F11-89C1-A27694EA0E16}"/>
              </a:ext>
            </a:extLst>
          </p:cNvPr>
          <p:cNvSpPr txBox="1">
            <a:spLocks/>
          </p:cNvSpPr>
          <p:nvPr/>
        </p:nvSpPr>
        <p:spPr>
          <a:xfrm>
            <a:off x="364331" y="541454"/>
            <a:ext cx="11463337" cy="2885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0" lang="en-US" sz="1300" b="0" i="0" u="none" strike="noStrike" kern="1200" cap="all" spc="0" normalizeH="0" baseline="0" smtClean="0">
                <a:ln>
                  <a:noFill/>
                </a:ln>
                <a:solidFill>
                  <a:srgbClr val="3E3838"/>
                </a:solidFill>
                <a:effectLst/>
                <a:uLnTx/>
                <a:uFillTx/>
                <a:latin typeface="Arial MT Light"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en-US" dirty="0"/>
              <a:t>THE TWO MAJOR TYPES OF BUSINESS DATA REPOSITORIES DIFFER WITH REGARDS TO DATA INGESTION, USERSHIP, PRO’S &amp; CON’S</a:t>
            </a:r>
          </a:p>
        </p:txBody>
      </p:sp>
      <p:sp>
        <p:nvSpPr>
          <p:cNvPr id="12" name="Rectangle 11">
            <a:extLst>
              <a:ext uri="{FF2B5EF4-FFF2-40B4-BE49-F238E27FC236}">
                <a16:creationId xmlns:a16="http://schemas.microsoft.com/office/drawing/2014/main" id="{63502FDB-D6DF-4BB4-85F2-9D2725A53956}"/>
              </a:ext>
            </a:extLst>
          </p:cNvPr>
          <p:cNvSpPr/>
          <p:nvPr/>
        </p:nvSpPr>
        <p:spPr>
          <a:xfrm>
            <a:off x="451449" y="1029795"/>
            <a:ext cx="2143706" cy="1895142"/>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rPr>
              <a:t>DATALAKES</a:t>
            </a:r>
          </a:p>
        </p:txBody>
      </p:sp>
      <p:sp>
        <p:nvSpPr>
          <p:cNvPr id="14" name="Rectangle 13">
            <a:extLst>
              <a:ext uri="{FF2B5EF4-FFF2-40B4-BE49-F238E27FC236}">
                <a16:creationId xmlns:a16="http://schemas.microsoft.com/office/drawing/2014/main" id="{F68E4DD5-8E1E-4D75-8AF4-ED3111DAC31B}"/>
              </a:ext>
            </a:extLst>
          </p:cNvPr>
          <p:cNvSpPr/>
          <p:nvPr/>
        </p:nvSpPr>
        <p:spPr>
          <a:xfrm>
            <a:off x="2684058" y="1029795"/>
            <a:ext cx="8497748" cy="1895142"/>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DATA INGESTION: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noProof="0" dirty="0">
                <a:latin typeface="+mj-lt"/>
              </a:rPr>
              <a:t>UNSTRUCTURED, SEMI-STRUCTURED, AND STRUCTURED DATA</a:t>
            </a:r>
          </a:p>
          <a:p>
            <a:pPr marL="0" marR="0" lvl="0" indent="0" defTabSz="914400" eaLnBrk="1" fontAlgn="auto" latinLnBrk="0" hangingPunct="1">
              <a:lnSpc>
                <a:spcPct val="100000"/>
              </a:lnSpc>
              <a:spcBef>
                <a:spcPts val="0"/>
              </a:spcBef>
              <a:spcAft>
                <a:spcPts val="0"/>
              </a:spcAft>
              <a:buClrTx/>
              <a:buSzTx/>
              <a:buFontTx/>
              <a:buNone/>
              <a:tabLst/>
              <a:defRPr/>
            </a:pPr>
            <a:endParaRPr lang="en-US" sz="1050" kern="0" dirty="0">
              <a:latin typeface="+mj-lt"/>
            </a:endParaRPr>
          </a:p>
          <a:p>
            <a:pPr lvl="0">
              <a:defRPr/>
            </a:pPr>
            <a:r>
              <a:rPr lang="en-US" sz="1200" b="1" kern="0" dirty="0"/>
              <a:t>USERSHIP:</a:t>
            </a:r>
          </a:p>
          <a:p>
            <a:pPr marL="171450" lvl="0" indent="-171450">
              <a:buFont typeface="Arial" panose="020B0604020202020204" pitchFamily="34" charset="0"/>
              <a:buChar char="•"/>
              <a:defRPr/>
            </a:pPr>
            <a:r>
              <a:rPr lang="en-US" sz="1050" kern="0" dirty="0"/>
              <a:t>DATA SCIENTISTS, SMALL SPECIALIZED OR NICHE AUDIENCES</a:t>
            </a:r>
          </a:p>
          <a:p>
            <a:pPr marL="0" marR="0" lvl="0" indent="0" defTabSz="914400" eaLnBrk="1" fontAlgn="auto" latinLnBrk="0" hangingPunct="1">
              <a:lnSpc>
                <a:spcPct val="100000"/>
              </a:lnSpc>
              <a:spcBef>
                <a:spcPts val="0"/>
              </a:spcBef>
              <a:spcAft>
                <a:spcPts val="0"/>
              </a:spcAft>
              <a:buClrTx/>
              <a:buSzTx/>
              <a:buFontTx/>
              <a:buNone/>
              <a:tabLst/>
              <a:defRPr/>
            </a:pPr>
            <a:endParaRPr lang="en-US" sz="1050" kern="0" noProof="0" dirty="0">
              <a:latin typeface="+mj-lt"/>
            </a:endParaRPr>
          </a:p>
          <a:p>
            <a:pPr lvl="0">
              <a:defRPr/>
            </a:pPr>
            <a:r>
              <a:rPr lang="en-US" sz="1200" b="1" kern="0" dirty="0"/>
              <a:t>PRO’s &amp; CON’s:</a:t>
            </a:r>
          </a:p>
          <a:p>
            <a:pPr marL="171450" lvl="0" indent="-171450">
              <a:buFont typeface="Arial" panose="020B0604020202020204" pitchFamily="34" charset="0"/>
              <a:buChar char="•"/>
              <a:defRPr/>
            </a:pPr>
            <a:r>
              <a:rPr lang="en-US" sz="1050" kern="0" dirty="0"/>
              <a:t>DATA DISCOVERY – SINGLE LANDING POINT FOR MULTIPLE DATA SOURCES</a:t>
            </a:r>
          </a:p>
          <a:p>
            <a:pPr marL="171450" lvl="0" indent="-171450">
              <a:buFont typeface="Arial" panose="020B0604020202020204" pitchFamily="34" charset="0"/>
              <a:buChar char="•"/>
              <a:defRPr/>
            </a:pPr>
            <a:r>
              <a:rPr lang="en-US" sz="1050" kern="0" dirty="0"/>
              <a:t>UNWIELDLINESS – ONLY USABLE BY SPECIALIZED PERSONNEL</a:t>
            </a:r>
            <a:endParaRPr kumimoji="0" lang="en-US" sz="1050" i="0" u="none" strike="noStrike" kern="0" cap="none" spc="0" normalizeH="0" baseline="0" dirty="0">
              <a:ln>
                <a:noFill/>
              </a:ln>
              <a:effectLst/>
              <a:uLnTx/>
              <a:uFillTx/>
              <a:latin typeface="+mj-lt"/>
            </a:endParaRPr>
          </a:p>
        </p:txBody>
      </p:sp>
      <p:sp>
        <p:nvSpPr>
          <p:cNvPr id="15" name="Rectangle 14">
            <a:extLst>
              <a:ext uri="{FF2B5EF4-FFF2-40B4-BE49-F238E27FC236}">
                <a16:creationId xmlns:a16="http://schemas.microsoft.com/office/drawing/2014/main" id="{39235A92-6118-4FA1-ADEC-18A50EF865F8}"/>
              </a:ext>
            </a:extLst>
          </p:cNvPr>
          <p:cNvSpPr/>
          <p:nvPr/>
        </p:nvSpPr>
        <p:spPr>
          <a:xfrm>
            <a:off x="451449" y="4643862"/>
            <a:ext cx="2143706" cy="1895142"/>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rPr>
              <a:t>DATA</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rgbClr val="FFFFFF"/>
                </a:solidFill>
                <a:latin typeface="+mj-lt"/>
              </a:rPr>
              <a:t>WAREHOUSES</a:t>
            </a:r>
            <a:endParaRPr kumimoji="0" lang="en-US" sz="2000" b="1" i="0" u="none" strike="noStrike" kern="0" cap="none" spc="0" normalizeH="0" baseline="0" noProof="0" dirty="0">
              <a:ln>
                <a:noFill/>
              </a:ln>
              <a:solidFill>
                <a:srgbClr val="FFFFFF"/>
              </a:solidFill>
              <a:effectLst/>
              <a:uLnTx/>
              <a:uFillTx/>
              <a:latin typeface="+mj-lt"/>
            </a:endParaRPr>
          </a:p>
        </p:txBody>
      </p:sp>
      <p:sp>
        <p:nvSpPr>
          <p:cNvPr id="18" name="Rectangle 17">
            <a:extLst>
              <a:ext uri="{FF2B5EF4-FFF2-40B4-BE49-F238E27FC236}">
                <a16:creationId xmlns:a16="http://schemas.microsoft.com/office/drawing/2014/main" id="{6494F628-ED20-42ED-8C2E-6E3325D0BDDE}"/>
              </a:ext>
            </a:extLst>
          </p:cNvPr>
          <p:cNvSpPr/>
          <p:nvPr/>
        </p:nvSpPr>
        <p:spPr>
          <a:xfrm>
            <a:off x="2684058" y="4643862"/>
            <a:ext cx="8497748" cy="1895142"/>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DATA INGESTION: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noProof="0" dirty="0">
                <a:latin typeface="+mj-lt"/>
              </a:rPr>
              <a:t>HIGHLY STRUCTURED DATA</a:t>
            </a:r>
          </a:p>
          <a:p>
            <a:pPr marL="0" marR="0" lvl="0" indent="0" defTabSz="914400" eaLnBrk="1" fontAlgn="auto" latinLnBrk="0" hangingPunct="1">
              <a:lnSpc>
                <a:spcPct val="100000"/>
              </a:lnSpc>
              <a:spcBef>
                <a:spcPts val="0"/>
              </a:spcBef>
              <a:spcAft>
                <a:spcPts val="0"/>
              </a:spcAft>
              <a:buClrTx/>
              <a:buSzTx/>
              <a:buFontTx/>
              <a:buNone/>
              <a:tabLst/>
              <a:defRPr/>
            </a:pPr>
            <a:endParaRPr lang="en-US" sz="1050" kern="0" dirty="0">
              <a:latin typeface="+mj-lt"/>
            </a:endParaRPr>
          </a:p>
          <a:p>
            <a:pPr lvl="0">
              <a:defRPr/>
            </a:pPr>
            <a:r>
              <a:rPr lang="en-US" sz="1200" b="1" kern="0" dirty="0"/>
              <a:t>USERSHIP:</a:t>
            </a:r>
          </a:p>
          <a:p>
            <a:pPr marL="171450" lvl="0" indent="-171450">
              <a:buFont typeface="Arial" panose="020B0604020202020204" pitchFamily="34" charset="0"/>
              <a:buChar char="•"/>
              <a:defRPr/>
            </a:pPr>
            <a:r>
              <a:rPr lang="en-US" sz="1050" kern="0" dirty="0"/>
              <a:t>DBA’s, BI ANALYSTS</a:t>
            </a:r>
          </a:p>
          <a:p>
            <a:pPr marL="0" marR="0" lvl="0" indent="0" defTabSz="914400" eaLnBrk="1" fontAlgn="auto" latinLnBrk="0" hangingPunct="1">
              <a:lnSpc>
                <a:spcPct val="100000"/>
              </a:lnSpc>
              <a:spcBef>
                <a:spcPts val="0"/>
              </a:spcBef>
              <a:spcAft>
                <a:spcPts val="0"/>
              </a:spcAft>
              <a:buClrTx/>
              <a:buSzTx/>
              <a:buFontTx/>
              <a:buNone/>
              <a:tabLst/>
              <a:defRPr/>
            </a:pPr>
            <a:endParaRPr lang="en-US" sz="1050" kern="0" noProof="0" dirty="0">
              <a:latin typeface="+mj-lt"/>
            </a:endParaRPr>
          </a:p>
          <a:p>
            <a:pPr lvl="0">
              <a:defRPr/>
            </a:pPr>
            <a:r>
              <a:rPr lang="en-US" sz="1200" b="1" kern="0" dirty="0"/>
              <a:t>PRO’s &amp; CON’s:</a:t>
            </a:r>
          </a:p>
          <a:p>
            <a:pPr marL="171450" lvl="0" indent="-171450">
              <a:buFont typeface="Arial" panose="020B0604020202020204" pitchFamily="34" charset="0"/>
              <a:buChar char="•"/>
              <a:defRPr/>
            </a:pPr>
            <a:r>
              <a:rPr lang="en-US" sz="1050" kern="0" dirty="0"/>
              <a:t>QUERYABLE CONSUMPTION AT SCALE; RELATIONAL</a:t>
            </a:r>
          </a:p>
          <a:p>
            <a:pPr marL="171450" lvl="0" indent="-171450">
              <a:buFont typeface="Arial" panose="020B0604020202020204" pitchFamily="34" charset="0"/>
              <a:buChar char="•"/>
              <a:defRPr/>
            </a:pPr>
            <a:r>
              <a:rPr lang="en-US" sz="1050" kern="0" dirty="0"/>
              <a:t>LIMITED AND MORE RESTRICTIVE DATA INGESTION</a:t>
            </a:r>
            <a:endParaRPr kumimoji="0" lang="en-US" sz="1050" i="0" u="none" strike="noStrike" kern="0" cap="none" spc="0" normalizeH="0" baseline="0" dirty="0">
              <a:ln>
                <a:noFill/>
              </a:ln>
              <a:effectLst/>
              <a:uLnTx/>
              <a:uFillTx/>
              <a:latin typeface="+mj-lt"/>
            </a:endParaRPr>
          </a:p>
        </p:txBody>
      </p:sp>
      <p:sp>
        <p:nvSpPr>
          <p:cNvPr id="19" name="Arrow: Down 18">
            <a:extLst>
              <a:ext uri="{FF2B5EF4-FFF2-40B4-BE49-F238E27FC236}">
                <a16:creationId xmlns:a16="http://schemas.microsoft.com/office/drawing/2014/main" id="{741143E8-D6BA-4901-BF3F-C07EA09F1F20}"/>
              </a:ext>
            </a:extLst>
          </p:cNvPr>
          <p:cNvSpPr/>
          <p:nvPr/>
        </p:nvSpPr>
        <p:spPr>
          <a:xfrm>
            <a:off x="591485" y="3126903"/>
            <a:ext cx="1863634" cy="1323703"/>
          </a:xfrm>
          <a:prstGeom prst="downArrow">
            <a:avLst/>
          </a:prstGeom>
          <a:solidFill>
            <a:srgbClr val="0A547F"/>
          </a:solidFill>
          <a:ln w="12700" cap="flat" cmpd="sng" algn="ctr">
            <a:noFill/>
            <a:prstDash val="solid"/>
            <a:miter lim="800000"/>
          </a:ln>
          <a:effectLst/>
        </p:spPr>
        <p:txBody>
          <a:bodyPr rtlCol="0" anchor="ctr"/>
          <a:lstStyle/>
          <a:p>
            <a:pPr algn="ctr"/>
            <a:endParaRPr lang="en-US" sz="2000" b="1" kern="0">
              <a:solidFill>
                <a:srgbClr val="FFFFFF"/>
              </a:solidFill>
              <a:latin typeface="+mj-lt"/>
            </a:endParaRPr>
          </a:p>
        </p:txBody>
      </p:sp>
      <p:sp>
        <p:nvSpPr>
          <p:cNvPr id="20" name="Rectangle 19">
            <a:extLst>
              <a:ext uri="{FF2B5EF4-FFF2-40B4-BE49-F238E27FC236}">
                <a16:creationId xmlns:a16="http://schemas.microsoft.com/office/drawing/2014/main" id="{75AAB762-9113-4988-B9FF-B4C86E6AC2FE}"/>
              </a:ext>
            </a:extLst>
          </p:cNvPr>
          <p:cNvSpPr/>
          <p:nvPr/>
        </p:nvSpPr>
        <p:spPr>
          <a:xfrm>
            <a:off x="2684058" y="3126903"/>
            <a:ext cx="8497748" cy="1323703"/>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FROM LAKES TO THE WAREHOUSE: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noProof="0" dirty="0">
                <a:latin typeface="+mj-lt"/>
              </a:rPr>
              <a:t>DATA ENGINEERS, DATA ARCHITECTS, AND MLOPS TEAMS, WORKING IN CONCERT WITH BUSINESS STAKEHOLDERS, CAN BUILD PROCESSES FOR STRUCTURING AND STANDARDIZING DATA, THEREBY MAXIMIZING THE READINESS OF DATA FOR BROADER DISTRIBUTION AND DECISION-MAKING</a:t>
            </a:r>
            <a:endParaRPr kumimoji="0" lang="en-US" sz="1050" i="0" u="none" strike="noStrike" kern="0" cap="none" spc="0" normalizeH="0" baseline="0" dirty="0">
              <a:ln>
                <a:noFill/>
              </a:ln>
              <a:effectLst/>
              <a:uLnTx/>
              <a:uFillTx/>
              <a:latin typeface="+mj-lt"/>
            </a:endParaRPr>
          </a:p>
        </p:txBody>
      </p:sp>
    </p:spTree>
    <p:extLst>
      <p:ext uri="{BB962C8B-B14F-4D97-AF65-F5344CB8AC3E}">
        <p14:creationId xmlns:p14="http://schemas.microsoft.com/office/powerpoint/2010/main" val="30196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D5219F-B45F-47FF-961D-9877568D55EF}"/>
              </a:ext>
            </a:extLst>
          </p:cNvPr>
          <p:cNvSpPr/>
          <p:nvPr/>
        </p:nvSpPr>
        <p:spPr>
          <a:xfrm>
            <a:off x="3189767" y="0"/>
            <a:ext cx="9002233" cy="6858000"/>
          </a:xfrm>
          <a:prstGeom prst="rect">
            <a:avLst/>
          </a:prstGeom>
          <a:gradFill>
            <a:gsLst>
              <a:gs pos="0">
                <a:schemeClr val="accent1">
                  <a:lumMod val="5000"/>
                  <a:lumOff val="95000"/>
                </a:schemeClr>
              </a:gs>
              <a:gs pos="45000">
                <a:srgbClr val="3F9ED8"/>
              </a:gs>
              <a:gs pos="100000">
                <a:srgbClr val="09527D"/>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7D40C8D-DAF1-4394-9FB1-C3579AA78041}"/>
              </a:ext>
            </a:extLst>
          </p:cNvPr>
          <p:cNvPicPr>
            <a:picLocks noChangeAspect="1"/>
          </p:cNvPicPr>
          <p:nvPr/>
        </p:nvPicPr>
        <p:blipFill>
          <a:blip r:embed="rId2"/>
          <a:stretch>
            <a:fillRect/>
          </a:stretch>
        </p:blipFill>
        <p:spPr>
          <a:xfrm>
            <a:off x="991301" y="-1"/>
            <a:ext cx="4200545" cy="6858000"/>
          </a:xfrm>
          <a:prstGeom prst="rect">
            <a:avLst/>
          </a:prstGeom>
        </p:spPr>
      </p:pic>
      <p:pic>
        <p:nvPicPr>
          <p:cNvPr id="3" name="Picture 2">
            <a:extLst>
              <a:ext uri="{FF2B5EF4-FFF2-40B4-BE49-F238E27FC236}">
                <a16:creationId xmlns:a16="http://schemas.microsoft.com/office/drawing/2014/main" id="{EF126554-8C0A-4119-9AEA-B45F63E3DAEC}"/>
              </a:ext>
            </a:extLst>
          </p:cNvPr>
          <p:cNvPicPr>
            <a:picLocks noChangeAspect="1"/>
          </p:cNvPicPr>
          <p:nvPr/>
        </p:nvPicPr>
        <p:blipFill rotWithShape="1">
          <a:blip r:embed="rId3"/>
          <a:srcRect r="7380"/>
          <a:stretch/>
        </p:blipFill>
        <p:spPr>
          <a:xfrm>
            <a:off x="229323" y="2276907"/>
            <a:ext cx="4479760" cy="2487446"/>
          </a:xfrm>
          <a:prstGeom prst="rect">
            <a:avLst/>
          </a:prstGeom>
        </p:spPr>
      </p:pic>
      <p:sp>
        <p:nvSpPr>
          <p:cNvPr id="6" name="Rectangle 5">
            <a:extLst>
              <a:ext uri="{FF2B5EF4-FFF2-40B4-BE49-F238E27FC236}">
                <a16:creationId xmlns:a16="http://schemas.microsoft.com/office/drawing/2014/main" id="{15782317-4F29-4386-B724-6DABBEE57ECD}"/>
              </a:ext>
            </a:extLst>
          </p:cNvPr>
          <p:cNvSpPr/>
          <p:nvPr/>
        </p:nvSpPr>
        <p:spPr>
          <a:xfrm>
            <a:off x="0" y="0"/>
            <a:ext cx="12191999" cy="6857999"/>
          </a:xfrm>
          <a:prstGeom prst="rect">
            <a:avLst/>
          </a:prstGeom>
          <a:solidFill>
            <a:srgbClr val="02131C">
              <a:alpha val="8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ABABD54-17BD-4FE9-8F1A-FEDD398C51A0}"/>
              </a:ext>
            </a:extLst>
          </p:cNvPr>
          <p:cNvGrpSpPr/>
          <p:nvPr/>
        </p:nvGrpSpPr>
        <p:grpSpPr>
          <a:xfrm>
            <a:off x="5471061" y="3733659"/>
            <a:ext cx="6416139" cy="2061388"/>
            <a:chOff x="2895510" y="2271261"/>
            <a:chExt cx="6400980" cy="2315479"/>
          </a:xfrm>
        </p:grpSpPr>
        <p:sp>
          <p:nvSpPr>
            <p:cNvPr id="9" name="Rectangle 8">
              <a:extLst>
                <a:ext uri="{FF2B5EF4-FFF2-40B4-BE49-F238E27FC236}">
                  <a16:creationId xmlns:a16="http://schemas.microsoft.com/office/drawing/2014/main" id="{4264DA13-5141-482A-A37B-71117D7A4AB6}"/>
                </a:ext>
              </a:extLst>
            </p:cNvPr>
            <p:cNvSpPr/>
            <p:nvPr/>
          </p:nvSpPr>
          <p:spPr>
            <a:xfrm>
              <a:off x="2895510" y="2271261"/>
              <a:ext cx="3124359" cy="231547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800" i="1" kern="0" dirty="0">
                  <a:solidFill>
                    <a:srgbClr val="FFFFFF">
                      <a:lumMod val="50000"/>
                    </a:srgbClr>
                  </a:solidFill>
                  <a:latin typeface="+mj-lt"/>
                </a:rPr>
                <a:t>CUSTOMER</a:t>
              </a:r>
            </a:p>
            <a:p>
              <a:pPr algn="ctr"/>
              <a:r>
                <a:rPr lang="en-US" sz="2800" i="1" kern="0" dirty="0">
                  <a:solidFill>
                    <a:srgbClr val="FFFFFF">
                      <a:lumMod val="50000"/>
                    </a:srgbClr>
                  </a:solidFill>
                  <a:latin typeface="+mj-lt"/>
                </a:rPr>
                <a:t>DATA</a:t>
              </a:r>
            </a:p>
            <a:p>
              <a:pPr algn="ctr"/>
              <a:r>
                <a:rPr lang="en-US" sz="2800" i="1" kern="0" dirty="0">
                  <a:solidFill>
                    <a:srgbClr val="FFFFFF">
                      <a:lumMod val="50000"/>
                    </a:srgbClr>
                  </a:solidFill>
                  <a:latin typeface="+mj-lt"/>
                </a:rPr>
                <a:t>PROJECT</a:t>
              </a:r>
            </a:p>
          </p:txBody>
        </p:sp>
        <p:sp>
          <p:nvSpPr>
            <p:cNvPr id="10" name="Rectangle 9">
              <a:extLst>
                <a:ext uri="{FF2B5EF4-FFF2-40B4-BE49-F238E27FC236}">
                  <a16:creationId xmlns:a16="http://schemas.microsoft.com/office/drawing/2014/main" id="{E24BE260-9E4C-4CEE-B687-6AF73992D4D1}"/>
                </a:ext>
              </a:extLst>
            </p:cNvPr>
            <p:cNvSpPr/>
            <p:nvPr/>
          </p:nvSpPr>
          <p:spPr>
            <a:xfrm>
              <a:off x="6172131" y="352940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FFFFFF">
                      <a:lumMod val="50000"/>
                    </a:srgbClr>
                  </a:solidFill>
                  <a:effectLst/>
                  <a:uLnTx/>
                  <a:uFillTx/>
                  <a:latin typeface="+mj-lt"/>
                  <a:ea typeface="+mn-ea"/>
                  <a:cs typeface="+mn-cs"/>
                </a:rPr>
                <a:t>ML-OPS</a:t>
              </a:r>
            </a:p>
          </p:txBody>
        </p:sp>
        <p:sp>
          <p:nvSpPr>
            <p:cNvPr id="11" name="Rectangle 10">
              <a:extLst>
                <a:ext uri="{FF2B5EF4-FFF2-40B4-BE49-F238E27FC236}">
                  <a16:creationId xmlns:a16="http://schemas.microsoft.com/office/drawing/2014/main" id="{98D132FE-3EDE-4784-BB8E-9247A7F3F657}"/>
                </a:ext>
              </a:extLst>
            </p:cNvPr>
            <p:cNvSpPr/>
            <p:nvPr/>
          </p:nvSpPr>
          <p:spPr>
            <a:xfrm>
              <a:off x="6172131" y="227126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000" i="1" kern="0" dirty="0">
                  <a:solidFill>
                    <a:srgbClr val="FFFFFF">
                      <a:lumMod val="50000"/>
                    </a:srgbClr>
                  </a:solidFill>
                  <a:latin typeface="+mj-lt"/>
                </a:rPr>
                <a:t>DATA</a:t>
              </a:r>
            </a:p>
            <a:p>
              <a:pPr algn="ctr"/>
              <a:r>
                <a:rPr lang="en-US" sz="2000" i="1" kern="0" dirty="0">
                  <a:solidFill>
                    <a:srgbClr val="FFFFFF">
                      <a:lumMod val="50000"/>
                    </a:srgbClr>
                  </a:solidFill>
                  <a:latin typeface="+mj-lt"/>
                </a:rPr>
                <a:t>ARCHITECTURE</a:t>
              </a:r>
            </a:p>
          </p:txBody>
        </p:sp>
      </p:grpSp>
      <p:grpSp>
        <p:nvGrpSpPr>
          <p:cNvPr id="12" name="Group 11">
            <a:extLst>
              <a:ext uri="{FF2B5EF4-FFF2-40B4-BE49-F238E27FC236}">
                <a16:creationId xmlns:a16="http://schemas.microsoft.com/office/drawing/2014/main" id="{CA0C01BC-AF6D-45EA-BE74-A0BDC0A0CA1A}"/>
              </a:ext>
            </a:extLst>
          </p:cNvPr>
          <p:cNvGrpSpPr/>
          <p:nvPr/>
        </p:nvGrpSpPr>
        <p:grpSpPr>
          <a:xfrm>
            <a:off x="5471061" y="1459242"/>
            <a:ext cx="6416139" cy="2061388"/>
            <a:chOff x="2895510" y="2271261"/>
            <a:chExt cx="6400980" cy="2315479"/>
          </a:xfrm>
        </p:grpSpPr>
        <p:sp>
          <p:nvSpPr>
            <p:cNvPr id="13" name="Rectangle 12">
              <a:extLst>
                <a:ext uri="{FF2B5EF4-FFF2-40B4-BE49-F238E27FC236}">
                  <a16:creationId xmlns:a16="http://schemas.microsoft.com/office/drawing/2014/main" id="{CDF04480-724F-4F02-B693-1FC852DBBE90}"/>
                </a:ext>
              </a:extLst>
            </p:cNvPr>
            <p:cNvSpPr/>
            <p:nvPr/>
          </p:nvSpPr>
          <p:spPr>
            <a:xfrm>
              <a:off x="2895510" y="2271261"/>
              <a:ext cx="3124359" cy="2315479"/>
            </a:xfrm>
            <a:prstGeom prst="rect">
              <a:avLst/>
            </a:prstGeom>
            <a:solidFill>
              <a:srgbClr val="8EE2F6">
                <a:alpha val="32157"/>
              </a:srgbClr>
            </a:solidFill>
            <a:ln w="38100" cap="flat" cmpd="sng" algn="ctr">
              <a:solidFill>
                <a:srgbClr val="134E73"/>
              </a:solidFill>
              <a:prstDash val="solid"/>
              <a:miter lim="800000"/>
            </a:ln>
            <a:effectLst/>
          </p:spPr>
          <p:txBody>
            <a:bodyPr rtlCol="0" anchor="ctr"/>
            <a:lstStyle/>
            <a:p>
              <a:pPr algn="ctr"/>
              <a:r>
                <a:rPr lang="en-US" sz="2800" b="1" kern="0" dirty="0">
                  <a:solidFill>
                    <a:srgbClr val="1088CA"/>
                  </a:solidFill>
                  <a:latin typeface="+mj-lt"/>
                </a:rPr>
                <a:t>DATA</a:t>
              </a:r>
            </a:p>
            <a:p>
              <a:pPr algn="ctr"/>
              <a:r>
                <a:rPr lang="en-US" sz="2800" b="1" kern="0" dirty="0">
                  <a:solidFill>
                    <a:srgbClr val="1088CA"/>
                  </a:solidFill>
                  <a:latin typeface="+mj-lt"/>
                </a:rPr>
                <a:t>REPOSITORY</a:t>
              </a:r>
            </a:p>
            <a:p>
              <a:pPr algn="ctr"/>
              <a:r>
                <a:rPr lang="en-US" sz="2800" b="1" kern="0" dirty="0">
                  <a:solidFill>
                    <a:srgbClr val="1088CA"/>
                  </a:solidFill>
                  <a:latin typeface="+mj-lt"/>
                </a:rPr>
                <a:t>OPTIONS</a:t>
              </a:r>
            </a:p>
          </p:txBody>
        </p:sp>
        <p:sp>
          <p:nvSpPr>
            <p:cNvPr id="14" name="Rectangle 13">
              <a:extLst>
                <a:ext uri="{FF2B5EF4-FFF2-40B4-BE49-F238E27FC236}">
                  <a16:creationId xmlns:a16="http://schemas.microsoft.com/office/drawing/2014/main" id="{7C01C646-7095-45F3-9F6D-8A24895BB0F8}"/>
                </a:ext>
              </a:extLst>
            </p:cNvPr>
            <p:cNvSpPr/>
            <p:nvPr/>
          </p:nvSpPr>
          <p:spPr>
            <a:xfrm>
              <a:off x="6172131" y="3529401"/>
              <a:ext cx="3124359" cy="1057339"/>
            </a:xfrm>
            <a:prstGeom prst="rect">
              <a:avLst/>
            </a:prstGeom>
            <a:solidFill>
              <a:srgbClr val="8EE2F6">
                <a:alpha val="32157"/>
              </a:srgbClr>
            </a:solidFill>
            <a:ln w="38100" cap="flat" cmpd="sng" algn="ctr">
              <a:solidFill>
                <a:srgbClr val="134E73"/>
              </a:solidFill>
              <a:prstDash val="solid"/>
              <a:miter lim="800000"/>
            </a:ln>
            <a:effectLst/>
          </p:spPr>
          <p:txBody>
            <a:bodyPr rtlCol="0" anchor="ctr"/>
            <a:lstStyle/>
            <a:p>
              <a:pPr algn="ctr"/>
              <a:r>
                <a:rPr lang="en-US" sz="2000" b="1" kern="0" dirty="0">
                  <a:solidFill>
                    <a:srgbClr val="1088CA"/>
                  </a:solidFill>
                  <a:latin typeface="+mj-lt"/>
                </a:rPr>
                <a:t>SERVERLESS VS INFRASTRUCTURE</a:t>
              </a:r>
            </a:p>
          </p:txBody>
        </p:sp>
        <p:sp>
          <p:nvSpPr>
            <p:cNvPr id="15" name="Rectangle 14">
              <a:extLst>
                <a:ext uri="{FF2B5EF4-FFF2-40B4-BE49-F238E27FC236}">
                  <a16:creationId xmlns:a16="http://schemas.microsoft.com/office/drawing/2014/main" id="{D4F88620-EF15-44FA-88E8-C0DE05217BED}"/>
                </a:ext>
              </a:extLst>
            </p:cNvPr>
            <p:cNvSpPr/>
            <p:nvPr/>
          </p:nvSpPr>
          <p:spPr>
            <a:xfrm>
              <a:off x="6172131" y="227126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000" i="1" kern="0" dirty="0">
                  <a:solidFill>
                    <a:srgbClr val="FFFFFF">
                      <a:lumMod val="50000"/>
                    </a:srgbClr>
                  </a:solidFill>
                  <a:latin typeface="+mj-lt"/>
                </a:rPr>
                <a:t>DATALAKE VS DATAWAREHOUSE</a:t>
              </a:r>
            </a:p>
          </p:txBody>
        </p:sp>
      </p:grpSp>
    </p:spTree>
    <p:extLst>
      <p:ext uri="{BB962C8B-B14F-4D97-AF65-F5344CB8AC3E}">
        <p14:creationId xmlns:p14="http://schemas.microsoft.com/office/powerpoint/2010/main" val="21023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1">
            <a:extLst>
              <a:ext uri="{FF2B5EF4-FFF2-40B4-BE49-F238E27FC236}">
                <a16:creationId xmlns:a16="http://schemas.microsoft.com/office/drawing/2014/main" id="{1615FB55-C41E-4B2B-A2E4-1266F9AC9E15}"/>
              </a:ext>
            </a:extLst>
          </p:cNvPr>
          <p:cNvSpPr txBox="1">
            <a:spLocks/>
          </p:cNvSpPr>
          <p:nvPr/>
        </p:nvSpPr>
        <p:spPr>
          <a:xfrm>
            <a:off x="340704" y="134477"/>
            <a:ext cx="11463337" cy="4069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defRPr/>
            </a:pPr>
            <a:r>
              <a:rPr lang="en-US" sz="2400" b="1" cap="all" dirty="0">
                <a:solidFill>
                  <a:srgbClr val="3E3838"/>
                </a:solidFill>
                <a:latin typeface="Arial MT Light" charset="0"/>
              </a:rPr>
              <a:t>DATA REPOSITORY OPTIONS | </a:t>
            </a:r>
            <a:r>
              <a:rPr lang="en-US" sz="2400" b="1" cap="all" dirty="0">
                <a:solidFill>
                  <a:srgbClr val="0A547F"/>
                </a:solidFill>
                <a:latin typeface="Arial MT Light" charset="0"/>
              </a:rPr>
              <a:t>SERVERLESS VS. TRADITIONAL</a:t>
            </a:r>
          </a:p>
        </p:txBody>
      </p:sp>
      <p:sp>
        <p:nvSpPr>
          <p:cNvPr id="3" name="Content Placeholder 14">
            <a:extLst>
              <a:ext uri="{FF2B5EF4-FFF2-40B4-BE49-F238E27FC236}">
                <a16:creationId xmlns:a16="http://schemas.microsoft.com/office/drawing/2014/main" id="{46551ADB-B5A2-4F11-89C1-A27694EA0E16}"/>
              </a:ext>
            </a:extLst>
          </p:cNvPr>
          <p:cNvSpPr txBox="1">
            <a:spLocks/>
          </p:cNvSpPr>
          <p:nvPr/>
        </p:nvSpPr>
        <p:spPr>
          <a:xfrm>
            <a:off x="364331" y="541454"/>
            <a:ext cx="11463337" cy="2885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0" lang="en-US" sz="1300" b="0" i="0" u="none" strike="noStrike" kern="1200" cap="all" spc="0" normalizeH="0" baseline="0" smtClean="0">
                <a:ln>
                  <a:noFill/>
                </a:ln>
                <a:solidFill>
                  <a:srgbClr val="3E3838"/>
                </a:solidFill>
                <a:effectLst/>
                <a:uLnTx/>
                <a:uFillTx/>
                <a:latin typeface="Arial MT Light"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en-US" dirty="0"/>
              <a:t>MODERN SERVERLESS ARCHITECTURES, RELATIVE TO TRADITIONAL ARCHITECTURES, PROVIDE BUSINESSES A FLEXIBLE, LOW-COST COMPUTE OPTION</a:t>
            </a:r>
          </a:p>
        </p:txBody>
      </p:sp>
      <p:sp>
        <p:nvSpPr>
          <p:cNvPr id="5" name="Rectangle 4">
            <a:extLst>
              <a:ext uri="{FF2B5EF4-FFF2-40B4-BE49-F238E27FC236}">
                <a16:creationId xmlns:a16="http://schemas.microsoft.com/office/drawing/2014/main" id="{FD0105E8-3A68-4794-B789-20EAAA7D960B}"/>
              </a:ext>
            </a:extLst>
          </p:cNvPr>
          <p:cNvSpPr/>
          <p:nvPr/>
        </p:nvSpPr>
        <p:spPr>
          <a:xfrm>
            <a:off x="451448" y="1029794"/>
            <a:ext cx="2604571" cy="2699994"/>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rPr>
              <a:t>SERVERLESS</a:t>
            </a:r>
          </a:p>
        </p:txBody>
      </p:sp>
      <p:sp>
        <p:nvSpPr>
          <p:cNvPr id="7" name="Rectangle 6">
            <a:extLst>
              <a:ext uri="{FF2B5EF4-FFF2-40B4-BE49-F238E27FC236}">
                <a16:creationId xmlns:a16="http://schemas.microsoft.com/office/drawing/2014/main" id="{ECDF218D-1DBF-4078-896A-199F7AD67516}"/>
              </a:ext>
            </a:extLst>
          </p:cNvPr>
          <p:cNvSpPr/>
          <p:nvPr/>
        </p:nvSpPr>
        <p:spPr>
          <a:xfrm>
            <a:off x="3242803" y="1029793"/>
            <a:ext cx="8497748" cy="2699995"/>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DESCRIPTION: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noProof="0" dirty="0">
                <a:latin typeface="+mj-lt"/>
              </a:rPr>
              <a:t>ARCHITECTURE WHEREBY BUSINESS RESPONSIBILITY FOR APPLICATION FUNCTIONALITY IS REDUCIBLE TO DEFINING AND IMPLEMENTING BUSINESS LOGICS AS STATELESS FUNCTIONS IN EVENT-DRIVEN WORKFLOWS</a:t>
            </a:r>
          </a:p>
          <a:p>
            <a:pPr marL="0" marR="0" lvl="0" indent="0" defTabSz="914400" eaLnBrk="1" fontAlgn="auto" latinLnBrk="0" hangingPunct="1">
              <a:lnSpc>
                <a:spcPct val="100000"/>
              </a:lnSpc>
              <a:spcBef>
                <a:spcPts val="0"/>
              </a:spcBef>
              <a:spcAft>
                <a:spcPts val="0"/>
              </a:spcAft>
              <a:buClrTx/>
              <a:buSzTx/>
              <a:buFontTx/>
              <a:buNone/>
              <a:tabLst/>
              <a:defRPr/>
            </a:pPr>
            <a:endParaRPr lang="en-US" sz="1050" kern="0" dirty="0">
              <a:latin typeface="+mj-lt"/>
            </a:endParaRPr>
          </a:p>
          <a:p>
            <a:pPr lvl="0">
              <a:defRPr/>
            </a:pPr>
            <a:r>
              <a:rPr lang="en-US" sz="1200" b="1" kern="0" dirty="0"/>
              <a:t>EXAMPLE PROVIDERS:</a:t>
            </a:r>
          </a:p>
          <a:p>
            <a:pPr marL="171450" lvl="0" indent="-171450">
              <a:buFont typeface="Arial" panose="020B0604020202020204" pitchFamily="34" charset="0"/>
              <a:buChar char="•"/>
              <a:defRPr/>
            </a:pPr>
            <a:r>
              <a:rPr lang="en-US" sz="1050" kern="0" dirty="0"/>
              <a:t>MICROSOFT AZURE, GOOGLE CLOUD, AMAZON WEB SERVICES</a:t>
            </a:r>
          </a:p>
          <a:p>
            <a:pPr marL="0" marR="0" lvl="0" indent="0" defTabSz="914400" eaLnBrk="1" fontAlgn="auto" latinLnBrk="0" hangingPunct="1">
              <a:lnSpc>
                <a:spcPct val="100000"/>
              </a:lnSpc>
              <a:spcBef>
                <a:spcPts val="0"/>
              </a:spcBef>
              <a:spcAft>
                <a:spcPts val="0"/>
              </a:spcAft>
              <a:buClrTx/>
              <a:buSzTx/>
              <a:buFontTx/>
              <a:buNone/>
              <a:tabLst/>
              <a:defRPr/>
            </a:pPr>
            <a:endParaRPr lang="en-US" sz="1050" kern="0" noProof="0" dirty="0">
              <a:latin typeface="+mj-lt"/>
            </a:endParaRPr>
          </a:p>
          <a:p>
            <a:pPr lvl="0">
              <a:defRPr/>
            </a:pPr>
            <a:r>
              <a:rPr lang="en-US" sz="1200" b="1" kern="0" dirty="0"/>
              <a:t>PRO’s:</a:t>
            </a:r>
          </a:p>
          <a:p>
            <a:pPr marL="171450" lvl="0" indent="-171450">
              <a:buFont typeface="Arial" panose="020B0604020202020204" pitchFamily="34" charset="0"/>
              <a:buChar char="•"/>
              <a:defRPr/>
            </a:pPr>
            <a:r>
              <a:rPr lang="en-US" sz="1050" kern="0" dirty="0"/>
              <a:t>LOWER COSTS FOR SHORT DURATION TASKS, PATCHES/FIXES NOT INTERNAL CONCERNS</a:t>
            </a:r>
          </a:p>
          <a:p>
            <a:pPr marL="171450" lvl="0" indent="-171450">
              <a:buFont typeface="Arial" panose="020B0604020202020204" pitchFamily="34" charset="0"/>
              <a:buChar char="•"/>
              <a:defRPr/>
            </a:pPr>
            <a:r>
              <a:rPr lang="en-US" sz="1050" kern="0" dirty="0"/>
              <a:t>AUTOMATIC SCALING WITH TRAFFIC VOLUMES</a:t>
            </a:r>
          </a:p>
          <a:p>
            <a:pPr marL="171450" lvl="0" indent="-171450">
              <a:buFont typeface="Arial" panose="020B0604020202020204" pitchFamily="34" charset="0"/>
              <a:buChar char="•"/>
              <a:defRPr/>
            </a:pPr>
            <a:endParaRPr kumimoji="0" lang="en-US" sz="1050" i="0" u="none" strike="noStrike" kern="0" cap="none" spc="0" normalizeH="0" baseline="0" dirty="0">
              <a:ln>
                <a:noFill/>
              </a:ln>
              <a:effectLst/>
              <a:uLnTx/>
              <a:uFillTx/>
              <a:latin typeface="+mj-lt"/>
            </a:endParaRPr>
          </a:p>
          <a:p>
            <a:pPr lvl="0">
              <a:defRPr/>
            </a:pPr>
            <a:r>
              <a:rPr lang="en-US" sz="1200" b="1" kern="0" dirty="0"/>
              <a:t>CON’s:</a:t>
            </a:r>
          </a:p>
          <a:p>
            <a:pPr marL="171450" lvl="0" indent="-171450">
              <a:buFont typeface="Arial" panose="020B0604020202020204" pitchFamily="34" charset="0"/>
              <a:buChar char="•"/>
              <a:defRPr/>
            </a:pPr>
            <a:r>
              <a:rPr lang="en-US" sz="1050" kern="0" dirty="0"/>
              <a:t>VENDOR LOCK-IN/DEPENDENCY</a:t>
            </a:r>
          </a:p>
          <a:p>
            <a:pPr marL="171450" lvl="0" indent="-171450">
              <a:buFont typeface="Arial" panose="020B0604020202020204" pitchFamily="34" charset="0"/>
              <a:buChar char="•"/>
              <a:defRPr/>
            </a:pPr>
            <a:r>
              <a:rPr lang="en-US" sz="1050" kern="0" dirty="0"/>
              <a:t>TASKS HEAVY IN COMPUTE TIME ARE EXPENSIVE (CONTRARIWISE TO SHORT TASKS)</a:t>
            </a:r>
          </a:p>
          <a:p>
            <a:pPr marL="171450" lvl="0" indent="-171450">
              <a:buFont typeface="Arial" panose="020B0604020202020204" pitchFamily="34" charset="0"/>
              <a:buChar char="•"/>
              <a:defRPr/>
            </a:pPr>
            <a:r>
              <a:rPr lang="en-US" sz="1050" kern="0" dirty="0"/>
              <a:t>COMPLEXITY/LEARNING CURVE</a:t>
            </a:r>
          </a:p>
        </p:txBody>
      </p:sp>
      <p:sp>
        <p:nvSpPr>
          <p:cNvPr id="8" name="Rectangle 7">
            <a:extLst>
              <a:ext uri="{FF2B5EF4-FFF2-40B4-BE49-F238E27FC236}">
                <a16:creationId xmlns:a16="http://schemas.microsoft.com/office/drawing/2014/main" id="{2E148B14-ECE1-4D1F-95B0-3FCCFB29CEF5}"/>
              </a:ext>
            </a:extLst>
          </p:cNvPr>
          <p:cNvSpPr/>
          <p:nvPr/>
        </p:nvSpPr>
        <p:spPr>
          <a:xfrm>
            <a:off x="451449" y="3873753"/>
            <a:ext cx="2604572" cy="2699994"/>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mj-lt"/>
              </a:rPr>
              <a:t>TRADITIONAL</a:t>
            </a:r>
          </a:p>
        </p:txBody>
      </p:sp>
      <p:sp>
        <p:nvSpPr>
          <p:cNvPr id="9" name="Rectangle 8">
            <a:extLst>
              <a:ext uri="{FF2B5EF4-FFF2-40B4-BE49-F238E27FC236}">
                <a16:creationId xmlns:a16="http://schemas.microsoft.com/office/drawing/2014/main" id="{633FDE36-4A43-4235-A963-2BA1B9D4BD8D}"/>
              </a:ext>
            </a:extLst>
          </p:cNvPr>
          <p:cNvSpPr/>
          <p:nvPr/>
        </p:nvSpPr>
        <p:spPr>
          <a:xfrm>
            <a:off x="3242803" y="3873752"/>
            <a:ext cx="8497748" cy="2699993"/>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DESCRIPTION: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noProof="0" dirty="0">
                <a:latin typeface="+mj-lt"/>
              </a:rPr>
              <a:t>ARCHITECTURES WHEREBY COMPUTING RELIES UPON PHYSICAL ON-PREMISE SERVERS</a:t>
            </a:r>
          </a:p>
          <a:p>
            <a:pPr marL="0" marR="0" lvl="0" indent="0" defTabSz="914400" eaLnBrk="1" fontAlgn="auto" latinLnBrk="0" hangingPunct="1">
              <a:lnSpc>
                <a:spcPct val="100000"/>
              </a:lnSpc>
              <a:spcBef>
                <a:spcPts val="0"/>
              </a:spcBef>
              <a:spcAft>
                <a:spcPts val="0"/>
              </a:spcAft>
              <a:buClrTx/>
              <a:buSzTx/>
              <a:buFontTx/>
              <a:buNone/>
              <a:tabLst/>
              <a:defRPr/>
            </a:pPr>
            <a:endParaRPr lang="en-US" sz="1050" kern="0" dirty="0">
              <a:latin typeface="+mj-lt"/>
            </a:endParaRPr>
          </a:p>
          <a:p>
            <a:pPr lvl="0">
              <a:defRPr/>
            </a:pPr>
            <a:r>
              <a:rPr lang="en-US" sz="1200" b="1" kern="0" dirty="0"/>
              <a:t>EXAMPLE PROVIDERS:</a:t>
            </a:r>
          </a:p>
          <a:p>
            <a:pPr marL="171450" lvl="0" indent="-171450">
              <a:buFont typeface="Arial" panose="020B0604020202020204" pitchFamily="34" charset="0"/>
              <a:buChar char="•"/>
              <a:defRPr/>
            </a:pPr>
            <a:r>
              <a:rPr lang="en-US" sz="1050" kern="0" dirty="0"/>
              <a:t>ORACLE, SAP</a:t>
            </a:r>
          </a:p>
          <a:p>
            <a:pPr marL="0" marR="0" lvl="0" indent="0" defTabSz="914400" eaLnBrk="1" fontAlgn="auto" latinLnBrk="0" hangingPunct="1">
              <a:lnSpc>
                <a:spcPct val="100000"/>
              </a:lnSpc>
              <a:spcBef>
                <a:spcPts val="0"/>
              </a:spcBef>
              <a:spcAft>
                <a:spcPts val="0"/>
              </a:spcAft>
              <a:buClrTx/>
              <a:buSzTx/>
              <a:buFontTx/>
              <a:buNone/>
              <a:tabLst/>
              <a:defRPr/>
            </a:pPr>
            <a:endParaRPr lang="en-US" sz="1050" kern="0" dirty="0">
              <a:latin typeface="+mj-lt"/>
            </a:endParaRPr>
          </a:p>
          <a:p>
            <a:pPr lvl="0">
              <a:defRPr/>
            </a:pPr>
            <a:r>
              <a:rPr lang="en-US" sz="1200" b="1" kern="0" dirty="0">
                <a:solidFill>
                  <a:prstClr val="black"/>
                </a:solidFill>
              </a:rPr>
              <a:t>PRO’s:</a:t>
            </a:r>
          </a:p>
          <a:p>
            <a:pPr marL="171450" lvl="0" indent="-171450">
              <a:buFont typeface="Arial" panose="020B0604020202020204" pitchFamily="34" charset="0"/>
              <a:buChar char="•"/>
              <a:defRPr/>
            </a:pPr>
            <a:r>
              <a:rPr lang="en-US" sz="1050" kern="0" dirty="0">
                <a:solidFill>
                  <a:prstClr val="black"/>
                </a:solidFill>
              </a:rPr>
              <a:t>POTENTIALLY LOW NETWORK LATENCY</a:t>
            </a:r>
          </a:p>
          <a:p>
            <a:pPr marL="171450" lvl="0" indent="-171450">
              <a:buFont typeface="Arial" panose="020B0604020202020204" pitchFamily="34" charset="0"/>
              <a:buChar char="•"/>
              <a:defRPr/>
            </a:pPr>
            <a:r>
              <a:rPr lang="en-US" sz="1050" kern="0" dirty="0">
                <a:solidFill>
                  <a:prstClr val="black"/>
                </a:solidFill>
              </a:rPr>
              <a:t>COMPLETE CONTROL OVER HARDWARE AND SOFTWARE USED, GOVERNANCE</a:t>
            </a:r>
          </a:p>
          <a:p>
            <a:pPr marL="171450" lvl="0" indent="-171450">
              <a:buFont typeface="Arial" panose="020B0604020202020204" pitchFamily="34" charset="0"/>
              <a:buChar char="•"/>
              <a:defRPr/>
            </a:pPr>
            <a:endParaRPr lang="en-US" sz="1050" kern="0" dirty="0">
              <a:solidFill>
                <a:prstClr val="black"/>
              </a:solidFill>
            </a:endParaRPr>
          </a:p>
          <a:p>
            <a:pPr lvl="0">
              <a:defRPr/>
            </a:pPr>
            <a:r>
              <a:rPr lang="en-US" sz="1200" b="1" kern="0" dirty="0">
                <a:solidFill>
                  <a:prstClr val="black"/>
                </a:solidFill>
              </a:rPr>
              <a:t>CON’s:</a:t>
            </a:r>
          </a:p>
          <a:p>
            <a:pPr marL="171450" lvl="0" indent="-171450">
              <a:buFont typeface="Arial" panose="020B0604020202020204" pitchFamily="34" charset="0"/>
              <a:buChar char="•"/>
              <a:defRPr/>
            </a:pPr>
            <a:r>
              <a:rPr lang="en-US" sz="1050" kern="0" dirty="0">
                <a:solidFill>
                  <a:prstClr val="black"/>
                </a:solidFill>
              </a:rPr>
              <a:t>ORGANIZATION RESPONSIBE FOR ADMINISTRATION, MAINTENANCE, AND REPAIRS</a:t>
            </a:r>
          </a:p>
          <a:p>
            <a:pPr marL="171450" lvl="0" indent="-171450">
              <a:buFont typeface="Arial" panose="020B0604020202020204" pitchFamily="34" charset="0"/>
              <a:buChar char="•"/>
              <a:defRPr/>
            </a:pPr>
            <a:r>
              <a:rPr lang="en-US" sz="1050" kern="0" dirty="0">
                <a:solidFill>
                  <a:prstClr val="black"/>
                </a:solidFill>
              </a:rPr>
              <a:t>LONG, CAPEX-INTENSIVE IMPLEMENTATIONS AND SCALING</a:t>
            </a:r>
          </a:p>
        </p:txBody>
      </p:sp>
    </p:spTree>
    <p:extLst>
      <p:ext uri="{BB962C8B-B14F-4D97-AF65-F5344CB8AC3E}">
        <p14:creationId xmlns:p14="http://schemas.microsoft.com/office/powerpoint/2010/main" val="143855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fade">
                                      <p:cBhvr>
                                        <p:cTn id="34" dur="500"/>
                                        <p:tgtEl>
                                          <p:spTgt spid="7">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500"/>
                                        <p:tgtEl>
                                          <p:spTgt spid="7">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animEffect transition="in" filter="fade">
                                      <p:cBhvr>
                                        <p:cTn id="45" dur="500"/>
                                        <p:tgtEl>
                                          <p:spTgt spid="7">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12" end="12"/>
                                            </p:txEl>
                                          </p:spTgt>
                                        </p:tgtEl>
                                        <p:attrNameLst>
                                          <p:attrName>style.visibility</p:attrName>
                                        </p:attrNameLst>
                                      </p:cBhvr>
                                      <p:to>
                                        <p:strVal val="visible"/>
                                      </p:to>
                                    </p:set>
                                    <p:animEffect transition="in" filter="fade">
                                      <p:cBhvr>
                                        <p:cTn id="48" dur="500"/>
                                        <p:tgtEl>
                                          <p:spTgt spid="7">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animEffect transition="in" filter="fade">
                                      <p:cBhvr>
                                        <p:cTn id="51" dur="500"/>
                                        <p:tgtEl>
                                          <p:spTgt spid="7">
                                            <p:txEl>
                                              <p:pRg st="13" end="1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par>
                                <p:cTn id="62" presetID="10" presetClass="entr" presetSubtype="0" fill="hold" nodeType="withEffect">
                                  <p:stCondLst>
                                    <p:cond delay="0"/>
                                  </p:stCondLst>
                                  <p:childTnLst>
                                    <p:set>
                                      <p:cBhvr>
                                        <p:cTn id="63" dur="1" fill="hold">
                                          <p:stCondLst>
                                            <p:cond delay="0"/>
                                          </p:stCondLst>
                                        </p:cTn>
                                        <p:tgtEl>
                                          <p:spTgt spid="9">
                                            <p:txEl>
                                              <p:pRg st="0" end="0"/>
                                            </p:txEl>
                                          </p:spTgt>
                                        </p:tgtEl>
                                        <p:attrNameLst>
                                          <p:attrName>style.visibility</p:attrName>
                                        </p:attrNameLst>
                                      </p:cBhvr>
                                      <p:to>
                                        <p:strVal val="visible"/>
                                      </p:to>
                                    </p:set>
                                    <p:animEffect transition="in" filter="fade">
                                      <p:cBhvr>
                                        <p:cTn id="64" dur="500"/>
                                        <p:tgtEl>
                                          <p:spTgt spid="9">
                                            <p:txEl>
                                              <p:pRg st="0" end="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animEffect transition="in" filter="fade">
                                      <p:cBhvr>
                                        <p:cTn id="67" dur="500"/>
                                        <p:tgtEl>
                                          <p:spTgt spid="9">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
                                            <p:txEl>
                                              <p:pRg st="3" end="3"/>
                                            </p:txEl>
                                          </p:spTgt>
                                        </p:tgtEl>
                                        <p:attrNameLst>
                                          <p:attrName>style.visibility</p:attrName>
                                        </p:attrNameLst>
                                      </p:cBhvr>
                                      <p:to>
                                        <p:strVal val="visible"/>
                                      </p:to>
                                    </p:set>
                                    <p:animEffect transition="in" filter="fade">
                                      <p:cBhvr>
                                        <p:cTn id="72" dur="500"/>
                                        <p:tgtEl>
                                          <p:spTgt spid="9">
                                            <p:txEl>
                                              <p:pRg st="3" end="3"/>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9">
                                            <p:txEl>
                                              <p:pRg st="4" end="4"/>
                                            </p:txEl>
                                          </p:spTgt>
                                        </p:tgtEl>
                                        <p:attrNameLst>
                                          <p:attrName>style.visibility</p:attrName>
                                        </p:attrNameLst>
                                      </p:cBhvr>
                                      <p:to>
                                        <p:strVal val="visible"/>
                                      </p:to>
                                    </p:set>
                                    <p:animEffect transition="in" filter="fade">
                                      <p:cBhvr>
                                        <p:cTn id="75" dur="500"/>
                                        <p:tgtEl>
                                          <p:spTgt spid="9">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xEl>
                                              <p:pRg st="6" end="6"/>
                                            </p:txEl>
                                          </p:spTgt>
                                        </p:tgtEl>
                                        <p:attrNameLst>
                                          <p:attrName>style.visibility</p:attrName>
                                        </p:attrNameLst>
                                      </p:cBhvr>
                                      <p:to>
                                        <p:strVal val="visible"/>
                                      </p:to>
                                    </p:set>
                                    <p:animEffect transition="in" filter="fade">
                                      <p:cBhvr>
                                        <p:cTn id="80" dur="500"/>
                                        <p:tgtEl>
                                          <p:spTgt spid="9">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9">
                                            <p:txEl>
                                              <p:pRg st="7" end="7"/>
                                            </p:txEl>
                                          </p:spTgt>
                                        </p:tgtEl>
                                        <p:attrNameLst>
                                          <p:attrName>style.visibility</p:attrName>
                                        </p:attrNameLst>
                                      </p:cBhvr>
                                      <p:to>
                                        <p:strVal val="visible"/>
                                      </p:to>
                                    </p:set>
                                    <p:animEffect transition="in" filter="fade">
                                      <p:cBhvr>
                                        <p:cTn id="83" dur="500"/>
                                        <p:tgtEl>
                                          <p:spTgt spid="9">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9">
                                            <p:txEl>
                                              <p:pRg st="8" end="8"/>
                                            </p:txEl>
                                          </p:spTgt>
                                        </p:tgtEl>
                                        <p:attrNameLst>
                                          <p:attrName>style.visibility</p:attrName>
                                        </p:attrNameLst>
                                      </p:cBhvr>
                                      <p:to>
                                        <p:strVal val="visible"/>
                                      </p:to>
                                    </p:set>
                                    <p:animEffect transition="in" filter="fade">
                                      <p:cBhvr>
                                        <p:cTn id="86" dur="500"/>
                                        <p:tgtEl>
                                          <p:spTgt spid="9">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9">
                                            <p:txEl>
                                              <p:pRg st="10" end="10"/>
                                            </p:txEl>
                                          </p:spTgt>
                                        </p:tgtEl>
                                        <p:attrNameLst>
                                          <p:attrName>style.visibility</p:attrName>
                                        </p:attrNameLst>
                                      </p:cBhvr>
                                      <p:to>
                                        <p:strVal val="visible"/>
                                      </p:to>
                                    </p:set>
                                    <p:animEffect transition="in" filter="fade">
                                      <p:cBhvr>
                                        <p:cTn id="91" dur="500"/>
                                        <p:tgtEl>
                                          <p:spTgt spid="9">
                                            <p:txEl>
                                              <p:pRg st="10" end="10"/>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9">
                                            <p:txEl>
                                              <p:pRg st="11" end="11"/>
                                            </p:txEl>
                                          </p:spTgt>
                                        </p:tgtEl>
                                        <p:attrNameLst>
                                          <p:attrName>style.visibility</p:attrName>
                                        </p:attrNameLst>
                                      </p:cBhvr>
                                      <p:to>
                                        <p:strVal val="visible"/>
                                      </p:to>
                                    </p:set>
                                    <p:animEffect transition="in" filter="fade">
                                      <p:cBhvr>
                                        <p:cTn id="94" dur="500"/>
                                        <p:tgtEl>
                                          <p:spTgt spid="9">
                                            <p:txEl>
                                              <p:pRg st="11" end="1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9">
                                            <p:txEl>
                                              <p:pRg st="12" end="12"/>
                                            </p:txEl>
                                          </p:spTgt>
                                        </p:tgtEl>
                                        <p:attrNameLst>
                                          <p:attrName>style.visibility</p:attrName>
                                        </p:attrNameLst>
                                      </p:cBhvr>
                                      <p:to>
                                        <p:strVal val="visible"/>
                                      </p:to>
                                    </p:set>
                                    <p:animEffect transition="in" filter="fade">
                                      <p:cBhvr>
                                        <p:cTn id="97"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D5219F-B45F-47FF-961D-9877568D55EF}"/>
              </a:ext>
            </a:extLst>
          </p:cNvPr>
          <p:cNvSpPr/>
          <p:nvPr/>
        </p:nvSpPr>
        <p:spPr>
          <a:xfrm>
            <a:off x="3189767" y="0"/>
            <a:ext cx="9002233" cy="6858000"/>
          </a:xfrm>
          <a:prstGeom prst="rect">
            <a:avLst/>
          </a:prstGeom>
          <a:gradFill>
            <a:gsLst>
              <a:gs pos="0">
                <a:schemeClr val="accent1">
                  <a:lumMod val="5000"/>
                  <a:lumOff val="95000"/>
                </a:schemeClr>
              </a:gs>
              <a:gs pos="45000">
                <a:srgbClr val="3F9ED8"/>
              </a:gs>
              <a:gs pos="100000">
                <a:srgbClr val="09527D"/>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7D40C8D-DAF1-4394-9FB1-C3579AA78041}"/>
              </a:ext>
            </a:extLst>
          </p:cNvPr>
          <p:cNvPicPr>
            <a:picLocks noChangeAspect="1"/>
          </p:cNvPicPr>
          <p:nvPr/>
        </p:nvPicPr>
        <p:blipFill>
          <a:blip r:embed="rId2"/>
          <a:stretch>
            <a:fillRect/>
          </a:stretch>
        </p:blipFill>
        <p:spPr>
          <a:xfrm>
            <a:off x="991301" y="-1"/>
            <a:ext cx="4200545" cy="6858000"/>
          </a:xfrm>
          <a:prstGeom prst="rect">
            <a:avLst/>
          </a:prstGeom>
        </p:spPr>
      </p:pic>
      <p:pic>
        <p:nvPicPr>
          <p:cNvPr id="3" name="Picture 2">
            <a:extLst>
              <a:ext uri="{FF2B5EF4-FFF2-40B4-BE49-F238E27FC236}">
                <a16:creationId xmlns:a16="http://schemas.microsoft.com/office/drawing/2014/main" id="{EF126554-8C0A-4119-9AEA-B45F63E3DAEC}"/>
              </a:ext>
            </a:extLst>
          </p:cNvPr>
          <p:cNvPicPr>
            <a:picLocks noChangeAspect="1"/>
          </p:cNvPicPr>
          <p:nvPr/>
        </p:nvPicPr>
        <p:blipFill rotWithShape="1">
          <a:blip r:embed="rId3"/>
          <a:srcRect r="7380"/>
          <a:stretch/>
        </p:blipFill>
        <p:spPr>
          <a:xfrm>
            <a:off x="229323" y="2276907"/>
            <a:ext cx="4479760" cy="2487446"/>
          </a:xfrm>
          <a:prstGeom prst="rect">
            <a:avLst/>
          </a:prstGeom>
        </p:spPr>
      </p:pic>
      <p:sp>
        <p:nvSpPr>
          <p:cNvPr id="6" name="Rectangle 5">
            <a:extLst>
              <a:ext uri="{FF2B5EF4-FFF2-40B4-BE49-F238E27FC236}">
                <a16:creationId xmlns:a16="http://schemas.microsoft.com/office/drawing/2014/main" id="{15782317-4F29-4386-B724-6DABBEE57ECD}"/>
              </a:ext>
            </a:extLst>
          </p:cNvPr>
          <p:cNvSpPr/>
          <p:nvPr/>
        </p:nvSpPr>
        <p:spPr>
          <a:xfrm>
            <a:off x="0" y="0"/>
            <a:ext cx="12191999" cy="6857999"/>
          </a:xfrm>
          <a:prstGeom prst="rect">
            <a:avLst/>
          </a:prstGeom>
          <a:solidFill>
            <a:srgbClr val="02131C">
              <a:alpha val="8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ABABD54-17BD-4FE9-8F1A-FEDD398C51A0}"/>
              </a:ext>
            </a:extLst>
          </p:cNvPr>
          <p:cNvGrpSpPr/>
          <p:nvPr/>
        </p:nvGrpSpPr>
        <p:grpSpPr>
          <a:xfrm>
            <a:off x="5471061" y="3733659"/>
            <a:ext cx="6416139" cy="2061388"/>
            <a:chOff x="2895510" y="2271261"/>
            <a:chExt cx="6400980" cy="2315479"/>
          </a:xfrm>
        </p:grpSpPr>
        <p:sp>
          <p:nvSpPr>
            <p:cNvPr id="9" name="Rectangle 8">
              <a:extLst>
                <a:ext uri="{FF2B5EF4-FFF2-40B4-BE49-F238E27FC236}">
                  <a16:creationId xmlns:a16="http://schemas.microsoft.com/office/drawing/2014/main" id="{4264DA13-5141-482A-A37B-71117D7A4AB6}"/>
                </a:ext>
              </a:extLst>
            </p:cNvPr>
            <p:cNvSpPr/>
            <p:nvPr/>
          </p:nvSpPr>
          <p:spPr>
            <a:xfrm>
              <a:off x="2895510" y="2271261"/>
              <a:ext cx="3124359" cy="2315479"/>
            </a:xfrm>
            <a:prstGeom prst="rect">
              <a:avLst/>
            </a:prstGeom>
            <a:solidFill>
              <a:srgbClr val="8EE2F6">
                <a:alpha val="32157"/>
              </a:srgbClr>
            </a:solidFill>
            <a:ln w="38100" cap="flat" cmpd="sng" algn="ctr">
              <a:solidFill>
                <a:srgbClr val="134E73"/>
              </a:solidFill>
              <a:prstDash val="solid"/>
              <a:miter lim="800000"/>
            </a:ln>
            <a:effectLst/>
          </p:spPr>
          <p:txBody>
            <a:bodyPr rtlCol="0" anchor="ctr"/>
            <a:lstStyle/>
            <a:p>
              <a:pPr algn="ctr"/>
              <a:r>
                <a:rPr lang="en-US" sz="2800" b="1" kern="0" dirty="0">
                  <a:solidFill>
                    <a:srgbClr val="1088CA"/>
                  </a:solidFill>
                  <a:latin typeface="+mj-lt"/>
                </a:rPr>
                <a:t>CUSTOMER</a:t>
              </a:r>
            </a:p>
            <a:p>
              <a:pPr algn="ctr"/>
              <a:r>
                <a:rPr lang="en-US" sz="2800" b="1" kern="0" dirty="0">
                  <a:solidFill>
                    <a:srgbClr val="1088CA"/>
                  </a:solidFill>
                  <a:latin typeface="+mj-lt"/>
                </a:rPr>
                <a:t>DATA</a:t>
              </a:r>
            </a:p>
            <a:p>
              <a:pPr algn="ctr"/>
              <a:r>
                <a:rPr lang="en-US" sz="2800" b="1" kern="0" dirty="0">
                  <a:solidFill>
                    <a:srgbClr val="1088CA"/>
                  </a:solidFill>
                  <a:latin typeface="+mj-lt"/>
                </a:rPr>
                <a:t>PROJECT</a:t>
              </a:r>
            </a:p>
          </p:txBody>
        </p:sp>
        <p:sp>
          <p:nvSpPr>
            <p:cNvPr id="10" name="Rectangle 9">
              <a:extLst>
                <a:ext uri="{FF2B5EF4-FFF2-40B4-BE49-F238E27FC236}">
                  <a16:creationId xmlns:a16="http://schemas.microsoft.com/office/drawing/2014/main" id="{E24BE260-9E4C-4CEE-B687-6AF73992D4D1}"/>
                </a:ext>
              </a:extLst>
            </p:cNvPr>
            <p:cNvSpPr/>
            <p:nvPr/>
          </p:nvSpPr>
          <p:spPr>
            <a:xfrm>
              <a:off x="6172131" y="352940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FFFFFF">
                      <a:lumMod val="50000"/>
                    </a:srgbClr>
                  </a:solidFill>
                  <a:effectLst/>
                  <a:uLnTx/>
                  <a:uFillTx/>
                  <a:latin typeface="+mj-lt"/>
                  <a:ea typeface="+mn-ea"/>
                  <a:cs typeface="+mn-cs"/>
                </a:rPr>
                <a:t>ML-OPS</a:t>
              </a:r>
            </a:p>
          </p:txBody>
        </p:sp>
        <p:sp>
          <p:nvSpPr>
            <p:cNvPr id="11" name="Rectangle 10">
              <a:extLst>
                <a:ext uri="{FF2B5EF4-FFF2-40B4-BE49-F238E27FC236}">
                  <a16:creationId xmlns:a16="http://schemas.microsoft.com/office/drawing/2014/main" id="{98D132FE-3EDE-4784-BB8E-9247A7F3F657}"/>
                </a:ext>
              </a:extLst>
            </p:cNvPr>
            <p:cNvSpPr/>
            <p:nvPr/>
          </p:nvSpPr>
          <p:spPr>
            <a:xfrm>
              <a:off x="6172131" y="2271261"/>
              <a:ext cx="3124359" cy="1057339"/>
            </a:xfrm>
            <a:prstGeom prst="rect">
              <a:avLst/>
            </a:prstGeom>
            <a:solidFill>
              <a:srgbClr val="8EE2F6">
                <a:alpha val="32157"/>
              </a:srgbClr>
            </a:solidFill>
            <a:ln w="38100" cap="flat" cmpd="sng" algn="ctr">
              <a:solidFill>
                <a:srgbClr val="134E73"/>
              </a:solidFill>
              <a:prstDash val="solid"/>
              <a:miter lim="800000"/>
            </a:ln>
            <a:effectLst/>
          </p:spPr>
          <p:txBody>
            <a:bodyPr rtlCol="0" anchor="ctr"/>
            <a:lstStyle/>
            <a:p>
              <a:pPr algn="ctr"/>
              <a:r>
                <a:rPr lang="en-US" sz="2000" b="1" kern="0" dirty="0">
                  <a:solidFill>
                    <a:srgbClr val="1088CA"/>
                  </a:solidFill>
                  <a:latin typeface="+mj-lt"/>
                </a:rPr>
                <a:t>DATA</a:t>
              </a:r>
            </a:p>
            <a:p>
              <a:pPr algn="ctr"/>
              <a:r>
                <a:rPr lang="en-US" sz="2000" b="1" kern="0" dirty="0">
                  <a:solidFill>
                    <a:srgbClr val="1088CA"/>
                  </a:solidFill>
                  <a:latin typeface="+mj-lt"/>
                </a:rPr>
                <a:t>ARCHITECTURE</a:t>
              </a:r>
            </a:p>
          </p:txBody>
        </p:sp>
      </p:grpSp>
      <p:grpSp>
        <p:nvGrpSpPr>
          <p:cNvPr id="12" name="Group 11">
            <a:extLst>
              <a:ext uri="{FF2B5EF4-FFF2-40B4-BE49-F238E27FC236}">
                <a16:creationId xmlns:a16="http://schemas.microsoft.com/office/drawing/2014/main" id="{CA0C01BC-AF6D-45EA-BE74-A0BDC0A0CA1A}"/>
              </a:ext>
            </a:extLst>
          </p:cNvPr>
          <p:cNvGrpSpPr/>
          <p:nvPr/>
        </p:nvGrpSpPr>
        <p:grpSpPr>
          <a:xfrm>
            <a:off x="5471061" y="1459242"/>
            <a:ext cx="6416139" cy="2061388"/>
            <a:chOff x="2895510" y="2271261"/>
            <a:chExt cx="6400980" cy="2315479"/>
          </a:xfrm>
        </p:grpSpPr>
        <p:sp>
          <p:nvSpPr>
            <p:cNvPr id="13" name="Rectangle 12">
              <a:extLst>
                <a:ext uri="{FF2B5EF4-FFF2-40B4-BE49-F238E27FC236}">
                  <a16:creationId xmlns:a16="http://schemas.microsoft.com/office/drawing/2014/main" id="{CDF04480-724F-4F02-B693-1FC852DBBE90}"/>
                </a:ext>
              </a:extLst>
            </p:cNvPr>
            <p:cNvSpPr/>
            <p:nvPr/>
          </p:nvSpPr>
          <p:spPr>
            <a:xfrm>
              <a:off x="2895510" y="2271261"/>
              <a:ext cx="3124359" cy="231547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800" i="1" kern="0" dirty="0">
                  <a:solidFill>
                    <a:srgbClr val="FFFFFF">
                      <a:lumMod val="50000"/>
                    </a:srgbClr>
                  </a:solidFill>
                  <a:latin typeface="+mj-lt"/>
                </a:rPr>
                <a:t>DATA</a:t>
              </a:r>
            </a:p>
            <a:p>
              <a:pPr algn="ctr"/>
              <a:r>
                <a:rPr lang="en-US" sz="2800" i="1" kern="0" dirty="0">
                  <a:solidFill>
                    <a:srgbClr val="FFFFFF">
                      <a:lumMod val="50000"/>
                    </a:srgbClr>
                  </a:solidFill>
                  <a:latin typeface="+mj-lt"/>
                </a:rPr>
                <a:t>REPOSITORY</a:t>
              </a:r>
            </a:p>
            <a:p>
              <a:pPr algn="ctr"/>
              <a:r>
                <a:rPr lang="en-US" sz="2800" i="1" kern="0" dirty="0">
                  <a:solidFill>
                    <a:srgbClr val="FFFFFF">
                      <a:lumMod val="50000"/>
                    </a:srgbClr>
                  </a:solidFill>
                  <a:latin typeface="+mj-lt"/>
                </a:rPr>
                <a:t>OPTIONS</a:t>
              </a:r>
            </a:p>
          </p:txBody>
        </p:sp>
        <p:sp>
          <p:nvSpPr>
            <p:cNvPr id="14" name="Rectangle 13">
              <a:extLst>
                <a:ext uri="{FF2B5EF4-FFF2-40B4-BE49-F238E27FC236}">
                  <a16:creationId xmlns:a16="http://schemas.microsoft.com/office/drawing/2014/main" id="{7C01C646-7095-45F3-9F6D-8A24895BB0F8}"/>
                </a:ext>
              </a:extLst>
            </p:cNvPr>
            <p:cNvSpPr/>
            <p:nvPr/>
          </p:nvSpPr>
          <p:spPr>
            <a:xfrm>
              <a:off x="6172131" y="352940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FFFFFF">
                      <a:lumMod val="50000"/>
                    </a:srgbClr>
                  </a:solidFill>
                  <a:effectLst/>
                  <a:uLnTx/>
                  <a:uFillTx/>
                  <a:latin typeface="+mj-lt"/>
                  <a:ea typeface="+mn-ea"/>
                  <a:cs typeface="+mn-cs"/>
                </a:rPr>
                <a:t>SERVERLESS VS INFRASTRUCTURE</a:t>
              </a:r>
            </a:p>
          </p:txBody>
        </p:sp>
        <p:sp>
          <p:nvSpPr>
            <p:cNvPr id="15" name="Rectangle 14">
              <a:extLst>
                <a:ext uri="{FF2B5EF4-FFF2-40B4-BE49-F238E27FC236}">
                  <a16:creationId xmlns:a16="http://schemas.microsoft.com/office/drawing/2014/main" id="{D4F88620-EF15-44FA-88E8-C0DE05217BED}"/>
                </a:ext>
              </a:extLst>
            </p:cNvPr>
            <p:cNvSpPr/>
            <p:nvPr/>
          </p:nvSpPr>
          <p:spPr>
            <a:xfrm>
              <a:off x="6172131" y="2271261"/>
              <a:ext cx="3124359" cy="1057339"/>
            </a:xfrm>
            <a:prstGeom prst="rect">
              <a:avLst/>
            </a:prstGeom>
            <a:noFill/>
            <a:ln w="12700" cap="flat" cmpd="sng" algn="ctr">
              <a:solidFill>
                <a:srgbClr val="FFFFFF">
                  <a:lumMod val="50000"/>
                </a:srgbClr>
              </a:solidFill>
              <a:prstDash val="solid"/>
              <a:miter lim="800000"/>
            </a:ln>
            <a:effectLst/>
          </p:spPr>
          <p:txBody>
            <a:bodyPr rtlCol="0" anchor="ctr"/>
            <a:lstStyle/>
            <a:p>
              <a:pPr algn="ctr"/>
              <a:r>
                <a:rPr lang="en-US" sz="2000" i="1" kern="0" dirty="0">
                  <a:solidFill>
                    <a:srgbClr val="FFFFFF">
                      <a:lumMod val="50000"/>
                    </a:srgbClr>
                  </a:solidFill>
                  <a:latin typeface="+mj-lt"/>
                </a:rPr>
                <a:t>DATALAKE VS DATAWAREHOUSE</a:t>
              </a:r>
            </a:p>
          </p:txBody>
        </p:sp>
      </p:grpSp>
    </p:spTree>
    <p:extLst>
      <p:ext uri="{BB962C8B-B14F-4D97-AF65-F5344CB8AC3E}">
        <p14:creationId xmlns:p14="http://schemas.microsoft.com/office/powerpoint/2010/main" val="399113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1">
            <a:extLst>
              <a:ext uri="{FF2B5EF4-FFF2-40B4-BE49-F238E27FC236}">
                <a16:creationId xmlns:a16="http://schemas.microsoft.com/office/drawing/2014/main" id="{1615FB55-C41E-4B2B-A2E4-1266F9AC9E15}"/>
              </a:ext>
            </a:extLst>
          </p:cNvPr>
          <p:cNvSpPr txBox="1">
            <a:spLocks/>
          </p:cNvSpPr>
          <p:nvPr/>
        </p:nvSpPr>
        <p:spPr>
          <a:xfrm>
            <a:off x="340704" y="134477"/>
            <a:ext cx="11463337" cy="4069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defRPr/>
            </a:pPr>
            <a:r>
              <a:rPr lang="en-US" sz="2400" b="1" cap="all" dirty="0">
                <a:solidFill>
                  <a:srgbClr val="3E3838"/>
                </a:solidFill>
                <a:latin typeface="Arial MT Light" charset="0"/>
              </a:rPr>
              <a:t>DATA ARCHITECTURE | </a:t>
            </a:r>
            <a:r>
              <a:rPr lang="en-US" sz="2400" b="1" cap="all" dirty="0">
                <a:solidFill>
                  <a:srgbClr val="0A547F"/>
                </a:solidFill>
                <a:latin typeface="Arial MT Light" charset="0"/>
              </a:rPr>
              <a:t>NEEDS &amp; OPTIONS – CLOUD SOLUTIONS</a:t>
            </a:r>
          </a:p>
        </p:txBody>
      </p:sp>
      <p:sp>
        <p:nvSpPr>
          <p:cNvPr id="3" name="Content Placeholder 14">
            <a:extLst>
              <a:ext uri="{FF2B5EF4-FFF2-40B4-BE49-F238E27FC236}">
                <a16:creationId xmlns:a16="http://schemas.microsoft.com/office/drawing/2014/main" id="{46551ADB-B5A2-4F11-89C1-A27694EA0E16}"/>
              </a:ext>
            </a:extLst>
          </p:cNvPr>
          <p:cNvSpPr txBox="1">
            <a:spLocks/>
          </p:cNvSpPr>
          <p:nvPr/>
        </p:nvSpPr>
        <p:spPr>
          <a:xfrm>
            <a:off x="364331" y="541454"/>
            <a:ext cx="11463337" cy="2885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0" lang="en-US" sz="1300" b="0" i="0" u="none" strike="noStrike" kern="1200" cap="all" spc="0" normalizeH="0" baseline="0" smtClean="0">
                <a:ln>
                  <a:noFill/>
                </a:ln>
                <a:solidFill>
                  <a:srgbClr val="3E3838"/>
                </a:solidFill>
                <a:effectLst/>
                <a:uLnTx/>
                <a:uFillTx/>
                <a:latin typeface="Arial MT Light"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en-US" dirty="0"/>
              <a:t>CLOUD SOLUTION CHOICE INFORMED BY CLIENT USE-CASES: DIVERSITY REPORTING AND GEOREFERENCING</a:t>
            </a:r>
          </a:p>
        </p:txBody>
      </p:sp>
      <p:sp>
        <p:nvSpPr>
          <p:cNvPr id="5" name="Rectangle 4">
            <a:extLst>
              <a:ext uri="{FF2B5EF4-FFF2-40B4-BE49-F238E27FC236}">
                <a16:creationId xmlns:a16="http://schemas.microsoft.com/office/drawing/2014/main" id="{2E61DB81-CC4C-4C2C-8627-329B9401DBFC}"/>
              </a:ext>
            </a:extLst>
          </p:cNvPr>
          <p:cNvSpPr/>
          <p:nvPr/>
        </p:nvSpPr>
        <p:spPr>
          <a:xfrm>
            <a:off x="340704" y="1509909"/>
            <a:ext cx="2276059" cy="2192045"/>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mj-lt"/>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FF"/>
                </a:solidFill>
                <a:latin typeface="+mj-lt"/>
              </a:rPr>
              <a:t>DIVERSITY</a:t>
            </a:r>
            <a:endParaRPr kumimoji="0" lang="en-US" sz="2400" b="1" i="0" u="none" strike="noStrike" kern="0" cap="none" spc="0" normalizeH="0" baseline="0" noProof="0" dirty="0">
              <a:ln>
                <a:noFill/>
              </a:ln>
              <a:solidFill>
                <a:srgbClr val="FFFFFF"/>
              </a:solidFill>
              <a:effectLst/>
              <a:uLnTx/>
              <a:uFillTx/>
              <a:latin typeface="+mj-lt"/>
            </a:endParaRPr>
          </a:p>
        </p:txBody>
      </p:sp>
      <p:pic>
        <p:nvPicPr>
          <p:cNvPr id="7" name="Picture 6" descr="Icon&#10;&#10;Description automatically generated">
            <a:extLst>
              <a:ext uri="{FF2B5EF4-FFF2-40B4-BE49-F238E27FC236}">
                <a16:creationId xmlns:a16="http://schemas.microsoft.com/office/drawing/2014/main" id="{4563524A-58ED-4FFD-88F3-6334237FA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136" y="1820244"/>
            <a:ext cx="1571374" cy="1571374"/>
          </a:xfrm>
          <a:prstGeom prst="rect">
            <a:avLst/>
          </a:prstGeom>
        </p:spPr>
      </p:pic>
      <p:sp>
        <p:nvSpPr>
          <p:cNvPr id="8" name="Rectangle 7">
            <a:extLst>
              <a:ext uri="{FF2B5EF4-FFF2-40B4-BE49-F238E27FC236}">
                <a16:creationId xmlns:a16="http://schemas.microsoft.com/office/drawing/2014/main" id="{91360F4A-A890-409B-847F-7F385A8760DC}"/>
              </a:ext>
            </a:extLst>
          </p:cNvPr>
          <p:cNvSpPr/>
          <p:nvPr/>
        </p:nvSpPr>
        <p:spPr>
          <a:xfrm>
            <a:off x="2789377" y="1509909"/>
            <a:ext cx="1932747" cy="2192045"/>
          </a:xfrm>
          <a:prstGeom prst="rect">
            <a:avLst/>
          </a:prstGeom>
          <a:noFill/>
          <a:ln w="19050">
            <a:solidFill>
              <a:srgbClr val="2332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AB1495-C0EE-477C-A412-BDE7CF90978E}"/>
              </a:ext>
            </a:extLst>
          </p:cNvPr>
          <p:cNvSpPr/>
          <p:nvPr/>
        </p:nvSpPr>
        <p:spPr>
          <a:xfrm>
            <a:off x="4844954" y="1509909"/>
            <a:ext cx="6823881" cy="2192045"/>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mj-lt"/>
              </a:rPr>
              <a:t>OBJECTIVE:</a:t>
            </a:r>
          </a:p>
          <a:p>
            <a:pPr marL="0" marR="0" lvl="0" indent="0" defTabSz="914400" eaLnBrk="1" fontAlgn="auto" latinLnBrk="0" hangingPunct="1">
              <a:lnSpc>
                <a:spcPct val="100000"/>
              </a:lnSpc>
              <a:spcBef>
                <a:spcPts val="0"/>
              </a:spcBef>
              <a:spcAft>
                <a:spcPts val="0"/>
              </a:spcAft>
              <a:buClrTx/>
              <a:buSzTx/>
              <a:buFontTx/>
              <a:buNone/>
              <a:tabLst/>
              <a:defRPr/>
            </a:pPr>
            <a:r>
              <a:rPr lang="en-US" sz="1400" kern="0" noProof="0" dirty="0">
                <a:latin typeface="+mj-lt"/>
              </a:rPr>
              <a:t>DETERMINE IF CORPORATE DIVERSITY AND INCLUSION INITIATIVES ARE RESULTING IN DESIRED GENDER DIVERSITY OF CUSTOMER BASE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dirty="0">
              <a:ln>
                <a:noFill/>
              </a:ln>
              <a:effectLst/>
              <a:uLnTx/>
              <a:uFillTx/>
              <a:latin typeface="+mj-lt"/>
            </a:endParaRPr>
          </a:p>
          <a:p>
            <a:pPr lvl="0">
              <a:defRPr/>
            </a:pPr>
            <a:r>
              <a:rPr lang="en-US" b="1" kern="0" dirty="0"/>
              <a:t>DESIRED SOLUTION:</a:t>
            </a:r>
          </a:p>
          <a:p>
            <a:pPr lvl="0">
              <a:defRPr/>
            </a:pPr>
            <a:r>
              <a:rPr lang="en-US" sz="1400" kern="0" dirty="0"/>
              <a:t>AUTOMATE THE CREATION OF A SUMMARY DATASET APPRISING BUSINESS OF CUSTOMER COUNT BY GENDER, AND CONNECT THE DATASET TO POWERBI FOR REGULAR REPORTING</a:t>
            </a:r>
            <a:endParaRPr kumimoji="0" lang="en-US" sz="2800" b="1" i="0" u="none" strike="noStrike" kern="0" cap="none" spc="0" normalizeH="0" baseline="0" noProof="0" dirty="0">
              <a:ln>
                <a:noFill/>
              </a:ln>
              <a:effectLst/>
              <a:uLnTx/>
              <a:uFillTx/>
              <a:latin typeface="+mj-lt"/>
            </a:endParaRPr>
          </a:p>
        </p:txBody>
      </p:sp>
      <p:sp>
        <p:nvSpPr>
          <p:cNvPr id="10" name="Rectangle 9">
            <a:extLst>
              <a:ext uri="{FF2B5EF4-FFF2-40B4-BE49-F238E27FC236}">
                <a16:creationId xmlns:a16="http://schemas.microsoft.com/office/drawing/2014/main" id="{91D447F5-B812-4606-AF13-C7AE478519DA}"/>
              </a:ext>
            </a:extLst>
          </p:cNvPr>
          <p:cNvSpPr/>
          <p:nvPr/>
        </p:nvSpPr>
        <p:spPr>
          <a:xfrm>
            <a:off x="340704" y="3898267"/>
            <a:ext cx="2276059" cy="2192045"/>
          </a:xfrm>
          <a:prstGeom prst="rect">
            <a:avLst/>
          </a:prstGeom>
          <a:solidFill>
            <a:srgbClr val="0A54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solidFill>
                  <a:srgbClr val="FFFFFF"/>
                </a:solidFill>
                <a:latin typeface="+mj-lt"/>
              </a:rPr>
              <a:t>CUSTOMER GEOGRAPHY</a:t>
            </a:r>
          </a:p>
        </p:txBody>
      </p:sp>
      <p:sp>
        <p:nvSpPr>
          <p:cNvPr id="11" name="Rectangle 10">
            <a:extLst>
              <a:ext uri="{FF2B5EF4-FFF2-40B4-BE49-F238E27FC236}">
                <a16:creationId xmlns:a16="http://schemas.microsoft.com/office/drawing/2014/main" id="{2F4E83A6-F7B6-4106-A47B-0E2078DF3FF7}"/>
              </a:ext>
            </a:extLst>
          </p:cNvPr>
          <p:cNvSpPr/>
          <p:nvPr/>
        </p:nvSpPr>
        <p:spPr>
          <a:xfrm>
            <a:off x="2789377" y="3898267"/>
            <a:ext cx="1932747" cy="2192045"/>
          </a:xfrm>
          <a:prstGeom prst="rect">
            <a:avLst/>
          </a:prstGeom>
          <a:noFill/>
          <a:ln w="19050">
            <a:solidFill>
              <a:srgbClr val="2332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Icon&#10;&#10;Description automatically generated">
            <a:extLst>
              <a:ext uri="{FF2B5EF4-FFF2-40B4-BE49-F238E27FC236}">
                <a16:creationId xmlns:a16="http://schemas.microsoft.com/office/drawing/2014/main" id="{061A4FC4-C78D-49F5-999F-416931E58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401" y="4305867"/>
            <a:ext cx="1376843" cy="1376843"/>
          </a:xfrm>
          <a:prstGeom prst="rect">
            <a:avLst/>
          </a:prstGeom>
        </p:spPr>
      </p:pic>
      <p:sp>
        <p:nvSpPr>
          <p:cNvPr id="14" name="Rectangle 13">
            <a:extLst>
              <a:ext uri="{FF2B5EF4-FFF2-40B4-BE49-F238E27FC236}">
                <a16:creationId xmlns:a16="http://schemas.microsoft.com/office/drawing/2014/main" id="{A5332E3F-9713-47FD-9174-5A0EE4F2EBA3}"/>
              </a:ext>
            </a:extLst>
          </p:cNvPr>
          <p:cNvSpPr/>
          <p:nvPr/>
        </p:nvSpPr>
        <p:spPr>
          <a:xfrm>
            <a:off x="4844954" y="3898267"/>
            <a:ext cx="6823881" cy="2192045"/>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mj-lt"/>
              </a:rPr>
              <a:t>OBJECTIVE:</a:t>
            </a:r>
          </a:p>
          <a:p>
            <a:pPr marL="0" marR="0" lvl="0" indent="0" defTabSz="914400" eaLnBrk="1" fontAlgn="auto" latinLnBrk="0" hangingPunct="1">
              <a:lnSpc>
                <a:spcPct val="100000"/>
              </a:lnSpc>
              <a:spcBef>
                <a:spcPts val="0"/>
              </a:spcBef>
              <a:spcAft>
                <a:spcPts val="0"/>
              </a:spcAft>
              <a:buClrTx/>
              <a:buSzTx/>
              <a:buFontTx/>
              <a:buNone/>
              <a:tabLst/>
              <a:defRPr/>
            </a:pPr>
            <a:r>
              <a:rPr lang="en-US" sz="1400" kern="0" noProof="0" dirty="0">
                <a:latin typeface="+mj-lt"/>
              </a:rPr>
              <a:t>DETERMINE POTENTIAL LOCATIONS FOR PRODUCT WAREHOUSES, BASED OFF CUSTOMER IP ADDRESSES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dirty="0">
              <a:ln>
                <a:noFill/>
              </a:ln>
              <a:effectLst/>
              <a:uLnTx/>
              <a:uFillTx/>
              <a:latin typeface="+mj-lt"/>
            </a:endParaRPr>
          </a:p>
          <a:p>
            <a:pPr lvl="0">
              <a:defRPr/>
            </a:pPr>
            <a:r>
              <a:rPr lang="en-US" b="1" kern="0" dirty="0"/>
              <a:t>DESIRED SOLUTION:</a:t>
            </a:r>
          </a:p>
          <a:p>
            <a:pPr lvl="0">
              <a:defRPr/>
            </a:pPr>
            <a:r>
              <a:rPr lang="en-US" sz="1400" kern="0" dirty="0"/>
              <a:t>AUTOMATE JOINING OF GEOGRAPHIC DATA (ADMNISTRATIVE DIVISION AND POINT COORDINATES) AGAINST CUSTOMER DATA, IN A MANNER THAT WORKS WELL BOTH FOR GIS ANALYSTS AND BUSINESS ANALYSTS</a:t>
            </a:r>
            <a:endParaRPr kumimoji="0" lang="en-US" sz="2800" b="1" i="0" u="none" strike="noStrike" kern="0" cap="none" spc="0" normalizeH="0" baseline="0" noProof="0" dirty="0">
              <a:ln>
                <a:noFill/>
              </a:ln>
              <a:effectLst/>
              <a:uLnTx/>
              <a:uFillTx/>
              <a:latin typeface="+mj-lt"/>
            </a:endParaRPr>
          </a:p>
        </p:txBody>
      </p:sp>
      <p:pic>
        <p:nvPicPr>
          <p:cNvPr id="19" name="Picture 18" descr="Logo, company name&#10;&#10;Description automatically generated">
            <a:extLst>
              <a:ext uri="{FF2B5EF4-FFF2-40B4-BE49-F238E27FC236}">
                <a16:creationId xmlns:a16="http://schemas.microsoft.com/office/drawing/2014/main" id="{280A278A-6E74-41C9-849D-8551E47A383B}"/>
              </a:ext>
            </a:extLst>
          </p:cNvPr>
          <p:cNvPicPr>
            <a:picLocks noChangeAspect="1"/>
          </p:cNvPicPr>
          <p:nvPr/>
        </p:nvPicPr>
        <p:blipFill rotWithShape="1">
          <a:blip r:embed="rId5">
            <a:extLst>
              <a:ext uri="{28A0092B-C50C-407E-A947-70E740481C1C}">
                <a14:useLocalDpi xmlns:a14="http://schemas.microsoft.com/office/drawing/2010/main" val="0"/>
              </a:ext>
            </a:extLst>
          </a:blip>
          <a:srcRect l="36268" t="10815" r="38095" b="48193"/>
          <a:stretch/>
        </p:blipFill>
        <p:spPr>
          <a:xfrm>
            <a:off x="9402623" y="1509908"/>
            <a:ext cx="2014314" cy="1485841"/>
          </a:xfrm>
          <a:prstGeom prst="rect">
            <a:avLst/>
          </a:prstGeom>
        </p:spPr>
      </p:pic>
      <p:pic>
        <p:nvPicPr>
          <p:cNvPr id="18" name="Picture 17" descr="A picture containing text&#10;&#10;Description automatically generated">
            <a:extLst>
              <a:ext uri="{FF2B5EF4-FFF2-40B4-BE49-F238E27FC236}">
                <a16:creationId xmlns:a16="http://schemas.microsoft.com/office/drawing/2014/main" id="{7A0035B9-E7E5-4A28-BF55-8B1F6D248E6C}"/>
              </a:ext>
            </a:extLst>
          </p:cNvPr>
          <p:cNvPicPr>
            <a:picLocks noChangeAspect="1"/>
          </p:cNvPicPr>
          <p:nvPr/>
        </p:nvPicPr>
        <p:blipFill rotWithShape="1">
          <a:blip r:embed="rId6">
            <a:extLst>
              <a:ext uri="{28A0092B-C50C-407E-A947-70E740481C1C}">
                <a14:useLocalDpi xmlns:a14="http://schemas.microsoft.com/office/drawing/2010/main" val="0"/>
              </a:ext>
            </a:extLst>
          </a:blip>
          <a:srcRect l="29760" t="32319" r="27909" b="32710"/>
          <a:stretch/>
        </p:blipFill>
        <p:spPr>
          <a:xfrm>
            <a:off x="9402623" y="3179889"/>
            <a:ext cx="2014314" cy="1364725"/>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77380CC9-21B6-4F95-B456-A4643813A7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2245" y="4740927"/>
            <a:ext cx="2895069" cy="1629510"/>
          </a:xfrm>
          <a:prstGeom prst="rect">
            <a:avLst/>
          </a:prstGeom>
        </p:spPr>
      </p:pic>
      <p:cxnSp>
        <p:nvCxnSpPr>
          <p:cNvPr id="23" name="Straight Arrow Connector 22">
            <a:extLst>
              <a:ext uri="{FF2B5EF4-FFF2-40B4-BE49-F238E27FC236}">
                <a16:creationId xmlns:a16="http://schemas.microsoft.com/office/drawing/2014/main" id="{90DAC2E9-F13A-4F3D-8FA8-1B5AA14F3E87}"/>
              </a:ext>
            </a:extLst>
          </p:cNvPr>
          <p:cNvCxnSpPr>
            <a:stCxn id="8" idx="3"/>
            <a:endCxn id="18" idx="1"/>
          </p:cNvCxnSpPr>
          <p:nvPr/>
        </p:nvCxnSpPr>
        <p:spPr>
          <a:xfrm>
            <a:off x="4722124" y="2605932"/>
            <a:ext cx="4680499" cy="1256320"/>
          </a:xfrm>
          <a:prstGeom prst="straightConnector1">
            <a:avLst/>
          </a:prstGeom>
          <a:ln w="57150">
            <a:solidFill>
              <a:srgbClr val="02131C"/>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541DB6-52D6-4908-B73C-B381E791219D}"/>
              </a:ext>
            </a:extLst>
          </p:cNvPr>
          <p:cNvCxnSpPr>
            <a:cxnSpLocks/>
            <a:stCxn id="11" idx="3"/>
            <a:endCxn id="18" idx="1"/>
          </p:cNvCxnSpPr>
          <p:nvPr/>
        </p:nvCxnSpPr>
        <p:spPr>
          <a:xfrm flipV="1">
            <a:off x="4722124" y="3862252"/>
            <a:ext cx="4680499" cy="1132038"/>
          </a:xfrm>
          <a:prstGeom prst="straightConnector1">
            <a:avLst/>
          </a:prstGeom>
          <a:ln w="57150">
            <a:solidFill>
              <a:srgbClr val="02131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37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9"/>
                                        </p:tgtEl>
                                      </p:cBhvr>
                                    </p:animEffect>
                                    <p:set>
                                      <p:cBhvr>
                                        <p:cTn id="62" dur="1" fill="hold">
                                          <p:stCondLst>
                                            <p:cond delay="499"/>
                                          </p:stCondLst>
                                        </p:cTn>
                                        <p:tgtEl>
                                          <p:spTgt spid="19"/>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9" grpId="1" animBg="1"/>
      <p:bldP spid="10" grpId="0" animBg="1"/>
      <p:bldP spid="11" grpId="0"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EEA41662-B90B-472E-8AF9-0305DEAD268D}"/>
              </a:ext>
            </a:extLst>
          </p:cNvPr>
          <p:cNvSpPr/>
          <p:nvPr/>
        </p:nvSpPr>
        <p:spPr>
          <a:xfrm>
            <a:off x="5693115" y="3367698"/>
            <a:ext cx="3015419" cy="1271999"/>
          </a:xfrm>
          <a:prstGeom prst="rect">
            <a:avLst/>
          </a:prstGeom>
          <a:solidFill>
            <a:schemeClr val="bg1">
              <a:lumMod val="95000"/>
            </a:schemeClr>
          </a:solidFill>
          <a:ln w="12700" cap="flat" cmpd="sng" algn="ctr">
            <a:noFill/>
            <a:prstDash val="solid"/>
            <a:miter lim="800000"/>
          </a:ln>
          <a:effectLst/>
        </p:spPr>
        <p:txBody>
          <a:bodyPr rtlCol="0" anchor="ctr"/>
          <a:lstStyle/>
          <a:p>
            <a:pPr lvl="0">
              <a:defRPr/>
            </a:pPr>
            <a:r>
              <a:rPr lang="en-US" sz="1200" b="1" kern="0" dirty="0"/>
              <a:t>DIVERSITY AGGREGATION TABLE:</a:t>
            </a:r>
          </a:p>
          <a:p>
            <a:pPr marL="171450" lvl="0" indent="-171450">
              <a:buFont typeface="Arial" panose="020B0604020202020204" pitchFamily="34" charset="0"/>
              <a:buChar char="•"/>
              <a:defRPr/>
            </a:pPr>
            <a:r>
              <a:rPr lang="en-US" sz="1000" kern="0" dirty="0"/>
              <a:t>“RAW” DATA FROM THE CUSTOMER INFORMATION TABLE IS THEN AGGREGATED ON DISTINCT GENDERS (“</a:t>
            </a:r>
            <a:r>
              <a:rPr lang="en-US" sz="1000" kern="0" dirty="0" err="1"/>
              <a:t>sfl.sales_diversity</a:t>
            </a:r>
            <a:r>
              <a:rPr lang="en-US" sz="1000" kern="0" dirty="0"/>
              <a:t>”) VIA GLUE ETL</a:t>
            </a:r>
          </a:p>
          <a:p>
            <a:pPr marL="171450" lvl="0" indent="-171450">
              <a:buFont typeface="Arial" panose="020B0604020202020204" pitchFamily="34" charset="0"/>
              <a:buChar char="•"/>
              <a:defRPr/>
            </a:pPr>
            <a:r>
              <a:rPr lang="en-US" sz="1000" kern="0" dirty="0"/>
              <a:t>THEREBY ENSURING DATA ARRIVES IN THE FORM REPORTING/VISUALIZATIONS REQUIRE </a:t>
            </a:r>
            <a:endParaRPr kumimoji="0" lang="en-US" sz="1600" i="0" u="none" strike="noStrike" kern="0" cap="none" spc="0" normalizeH="0" baseline="0" noProof="0" dirty="0">
              <a:ln>
                <a:noFill/>
              </a:ln>
              <a:effectLst/>
              <a:uLnTx/>
              <a:uFillTx/>
              <a:latin typeface="+mj-lt"/>
            </a:endParaRPr>
          </a:p>
        </p:txBody>
      </p:sp>
      <p:cxnSp>
        <p:nvCxnSpPr>
          <p:cNvPr id="82" name="Straight Arrow Connector 81">
            <a:extLst>
              <a:ext uri="{FF2B5EF4-FFF2-40B4-BE49-F238E27FC236}">
                <a16:creationId xmlns:a16="http://schemas.microsoft.com/office/drawing/2014/main" id="{C52DB6C9-5099-4A96-89C1-C83ABA594F5B}"/>
              </a:ext>
            </a:extLst>
          </p:cNvPr>
          <p:cNvCxnSpPr>
            <a:cxnSpLocks/>
            <a:stCxn id="79" idx="1"/>
            <a:endCxn id="86" idx="3"/>
          </p:cNvCxnSpPr>
          <p:nvPr/>
        </p:nvCxnSpPr>
        <p:spPr>
          <a:xfrm flipH="1" flipV="1">
            <a:off x="4814407" y="4561252"/>
            <a:ext cx="888921" cy="9722"/>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8D5217-0E86-416E-AEF1-C2E08B0C8A67}"/>
              </a:ext>
            </a:extLst>
          </p:cNvPr>
          <p:cNvCxnSpPr>
            <a:cxnSpLocks/>
          </p:cNvCxnSpPr>
          <p:nvPr/>
        </p:nvCxnSpPr>
        <p:spPr>
          <a:xfrm>
            <a:off x="4823483" y="3291940"/>
            <a:ext cx="2761455" cy="753209"/>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DDFFA0E-37B9-408C-894A-73C20AFB8622}"/>
              </a:ext>
            </a:extLst>
          </p:cNvPr>
          <p:cNvCxnSpPr>
            <a:cxnSpLocks/>
            <a:endCxn id="8" idx="1"/>
          </p:cNvCxnSpPr>
          <p:nvPr/>
        </p:nvCxnSpPr>
        <p:spPr>
          <a:xfrm flipV="1">
            <a:off x="4799916" y="2689954"/>
            <a:ext cx="887554" cy="328260"/>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sp>
        <p:nvSpPr>
          <p:cNvPr id="2" name="Content Placeholder 11">
            <a:extLst>
              <a:ext uri="{FF2B5EF4-FFF2-40B4-BE49-F238E27FC236}">
                <a16:creationId xmlns:a16="http://schemas.microsoft.com/office/drawing/2014/main" id="{1615FB55-C41E-4B2B-A2E4-1266F9AC9E15}"/>
              </a:ext>
            </a:extLst>
          </p:cNvPr>
          <p:cNvSpPr txBox="1">
            <a:spLocks/>
          </p:cNvSpPr>
          <p:nvPr/>
        </p:nvSpPr>
        <p:spPr>
          <a:xfrm>
            <a:off x="340704" y="134477"/>
            <a:ext cx="11463337" cy="4069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defRPr/>
            </a:pPr>
            <a:r>
              <a:rPr lang="en-US" sz="2400" b="1" cap="all" dirty="0">
                <a:solidFill>
                  <a:srgbClr val="3E3838"/>
                </a:solidFill>
                <a:latin typeface="Arial MT Light" charset="0"/>
              </a:rPr>
              <a:t>DATA ARCHITECTURE | </a:t>
            </a:r>
            <a:r>
              <a:rPr lang="en-US" sz="2400" b="1" cap="all" dirty="0">
                <a:solidFill>
                  <a:srgbClr val="0A547F"/>
                </a:solidFill>
                <a:latin typeface="Arial MT Light" charset="0"/>
              </a:rPr>
              <a:t>DESIGN</a:t>
            </a:r>
          </a:p>
        </p:txBody>
      </p:sp>
      <p:sp>
        <p:nvSpPr>
          <p:cNvPr id="3" name="Content Placeholder 14">
            <a:extLst>
              <a:ext uri="{FF2B5EF4-FFF2-40B4-BE49-F238E27FC236}">
                <a16:creationId xmlns:a16="http://schemas.microsoft.com/office/drawing/2014/main" id="{46551ADB-B5A2-4F11-89C1-A27694EA0E16}"/>
              </a:ext>
            </a:extLst>
          </p:cNvPr>
          <p:cNvSpPr txBox="1">
            <a:spLocks/>
          </p:cNvSpPr>
          <p:nvPr/>
        </p:nvSpPr>
        <p:spPr>
          <a:xfrm>
            <a:off x="364331" y="541454"/>
            <a:ext cx="11463337" cy="2885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0" lang="en-US" sz="1300" b="0" i="0" u="none" strike="noStrike" kern="1200" cap="all" spc="0" normalizeH="0" baseline="0" smtClean="0">
                <a:ln>
                  <a:noFill/>
                </a:ln>
                <a:solidFill>
                  <a:srgbClr val="3E3838"/>
                </a:solidFill>
                <a:effectLst/>
                <a:uLnTx/>
                <a:uFillTx/>
                <a:latin typeface="Arial MT Light"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en-US" dirty="0"/>
              <a:t>CRAWLERS &amp; PYTHON ETL’S IN AWS SERVERLESS ARCHITECTURE BEST ACCOMPLISH DIVERSITY AND GEOGRAPHY CLIENT USE CASES</a:t>
            </a:r>
          </a:p>
        </p:txBody>
      </p:sp>
      <p:pic>
        <p:nvPicPr>
          <p:cNvPr id="5" name="Picture 4" descr="A picture containing text&#10;&#10;Description automatically generated">
            <a:extLst>
              <a:ext uri="{FF2B5EF4-FFF2-40B4-BE49-F238E27FC236}">
                <a16:creationId xmlns:a16="http://schemas.microsoft.com/office/drawing/2014/main" id="{92B2E64C-3A45-40F2-915B-449DA9FA154B}"/>
              </a:ext>
            </a:extLst>
          </p:cNvPr>
          <p:cNvPicPr>
            <a:picLocks noChangeAspect="1"/>
          </p:cNvPicPr>
          <p:nvPr/>
        </p:nvPicPr>
        <p:blipFill rotWithShape="1">
          <a:blip r:embed="rId3">
            <a:extLst>
              <a:ext uri="{28A0092B-C50C-407E-A947-70E740481C1C}">
                <a14:useLocalDpi xmlns:a14="http://schemas.microsoft.com/office/drawing/2010/main" val="0"/>
              </a:ext>
            </a:extLst>
          </a:blip>
          <a:srcRect l="29760" t="32319" r="27909" b="32710"/>
          <a:stretch/>
        </p:blipFill>
        <p:spPr>
          <a:xfrm>
            <a:off x="1306291" y="1096477"/>
            <a:ext cx="583940" cy="395627"/>
          </a:xfrm>
          <a:prstGeom prst="rect">
            <a:avLst/>
          </a:prstGeom>
        </p:spPr>
      </p:pic>
      <p:sp>
        <p:nvSpPr>
          <p:cNvPr id="7" name="Rectangle 6">
            <a:extLst>
              <a:ext uri="{FF2B5EF4-FFF2-40B4-BE49-F238E27FC236}">
                <a16:creationId xmlns:a16="http://schemas.microsoft.com/office/drawing/2014/main" id="{F5B9B850-0BA0-4FF6-863E-0FC9D263524F}"/>
              </a:ext>
            </a:extLst>
          </p:cNvPr>
          <p:cNvSpPr/>
          <p:nvPr/>
        </p:nvSpPr>
        <p:spPr>
          <a:xfrm>
            <a:off x="1306291" y="1096477"/>
            <a:ext cx="7707086" cy="5452516"/>
          </a:xfrm>
          <a:prstGeom prst="rect">
            <a:avLst/>
          </a:prstGeom>
          <a:noFill/>
          <a:ln w="28575">
            <a:solidFill>
              <a:srgbClr val="0213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2C74E97C-CE9F-49E2-A029-3868B0865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7470" y="2142502"/>
            <a:ext cx="1130575" cy="1094904"/>
          </a:xfrm>
          <a:prstGeom prst="rect">
            <a:avLst/>
          </a:prstGeom>
        </p:spPr>
      </p:pic>
      <p:pic>
        <p:nvPicPr>
          <p:cNvPr id="9" name="Picture 8" descr="Icon&#10;&#10;Description automatically generated">
            <a:extLst>
              <a:ext uri="{FF2B5EF4-FFF2-40B4-BE49-F238E27FC236}">
                <a16:creationId xmlns:a16="http://schemas.microsoft.com/office/drawing/2014/main" id="{80A39573-A34A-4CFB-902C-2FA1125C2F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154" y="2638228"/>
            <a:ext cx="1154141" cy="1094904"/>
          </a:xfrm>
          <a:prstGeom prst="rect">
            <a:avLst/>
          </a:prstGeom>
        </p:spPr>
      </p:pic>
      <p:grpSp>
        <p:nvGrpSpPr>
          <p:cNvPr id="13" name="Group 12">
            <a:extLst>
              <a:ext uri="{FF2B5EF4-FFF2-40B4-BE49-F238E27FC236}">
                <a16:creationId xmlns:a16="http://schemas.microsoft.com/office/drawing/2014/main" id="{E1FE88A6-7858-43F2-8647-4C41FE03CE3C}"/>
              </a:ext>
            </a:extLst>
          </p:cNvPr>
          <p:cNvGrpSpPr/>
          <p:nvPr/>
        </p:nvGrpSpPr>
        <p:grpSpPr>
          <a:xfrm>
            <a:off x="9490641" y="1371722"/>
            <a:ext cx="1154141" cy="1145824"/>
            <a:chOff x="8017407" y="4156120"/>
            <a:chExt cx="962287" cy="963007"/>
          </a:xfrm>
        </p:grpSpPr>
        <p:pic>
          <p:nvPicPr>
            <p:cNvPr id="10" name="Picture 9" descr="Text&#10;&#10;Description automatically generated">
              <a:extLst>
                <a:ext uri="{FF2B5EF4-FFF2-40B4-BE49-F238E27FC236}">
                  <a16:creationId xmlns:a16="http://schemas.microsoft.com/office/drawing/2014/main" id="{86C9B140-2601-4C6A-A9D1-DC1142DC2A33}"/>
                </a:ext>
              </a:extLst>
            </p:cNvPr>
            <p:cNvPicPr>
              <a:picLocks noChangeAspect="1"/>
            </p:cNvPicPr>
            <p:nvPr/>
          </p:nvPicPr>
          <p:blipFill rotWithShape="1">
            <a:blip r:embed="rId6">
              <a:extLst>
                <a:ext uri="{28A0092B-C50C-407E-A947-70E740481C1C}">
                  <a14:useLocalDpi xmlns:a14="http://schemas.microsoft.com/office/drawing/2010/main" val="0"/>
                </a:ext>
              </a:extLst>
            </a:blip>
            <a:srcRect l="8282" t="58343" r="5991" b="11450"/>
            <a:stretch/>
          </p:blipFill>
          <p:spPr>
            <a:xfrm>
              <a:off x="8194188" y="4844914"/>
              <a:ext cx="643139" cy="150923"/>
            </a:xfrm>
            <a:prstGeom prst="rect">
              <a:avLst/>
            </a:prstGeom>
          </p:spPr>
        </p:pic>
        <p:pic>
          <p:nvPicPr>
            <p:cNvPr id="11" name="Picture 10" descr="Text&#10;&#10;Description automatically generated">
              <a:extLst>
                <a:ext uri="{FF2B5EF4-FFF2-40B4-BE49-F238E27FC236}">
                  <a16:creationId xmlns:a16="http://schemas.microsoft.com/office/drawing/2014/main" id="{95B734FD-9E64-45D0-9833-9B4CB51F628D}"/>
                </a:ext>
              </a:extLst>
            </p:cNvPr>
            <p:cNvPicPr>
              <a:picLocks noChangeAspect="1"/>
            </p:cNvPicPr>
            <p:nvPr/>
          </p:nvPicPr>
          <p:blipFill rotWithShape="1">
            <a:blip r:embed="rId6">
              <a:extLst>
                <a:ext uri="{28A0092B-C50C-407E-A947-70E740481C1C}">
                  <a14:useLocalDpi xmlns:a14="http://schemas.microsoft.com/office/drawing/2010/main" val="0"/>
                </a:ext>
              </a:extLst>
            </a:blip>
            <a:srcRect l="28723" t="11272" r="31356" b="40359"/>
            <a:stretch/>
          </p:blipFill>
          <p:spPr>
            <a:xfrm>
              <a:off x="8106255" y="4253733"/>
              <a:ext cx="750008" cy="605219"/>
            </a:xfrm>
            <a:prstGeom prst="rect">
              <a:avLst/>
            </a:prstGeom>
          </p:spPr>
        </p:pic>
        <p:sp>
          <p:nvSpPr>
            <p:cNvPr id="12" name="Rectangle 11">
              <a:extLst>
                <a:ext uri="{FF2B5EF4-FFF2-40B4-BE49-F238E27FC236}">
                  <a16:creationId xmlns:a16="http://schemas.microsoft.com/office/drawing/2014/main" id="{899C8484-DD1E-4217-A4BD-3D5447858E42}"/>
                </a:ext>
              </a:extLst>
            </p:cNvPr>
            <p:cNvSpPr/>
            <p:nvPr/>
          </p:nvSpPr>
          <p:spPr>
            <a:xfrm>
              <a:off x="8017407" y="4156120"/>
              <a:ext cx="962287" cy="96300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descr="Icon&#10;&#10;Description automatically generated">
            <a:extLst>
              <a:ext uri="{FF2B5EF4-FFF2-40B4-BE49-F238E27FC236}">
                <a16:creationId xmlns:a16="http://schemas.microsoft.com/office/drawing/2014/main" id="{DDE13E11-9010-47E0-8ADE-155D37425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4938" y="4013800"/>
            <a:ext cx="1132578" cy="1106707"/>
          </a:xfrm>
          <a:prstGeom prst="rect">
            <a:avLst/>
          </a:prstGeom>
        </p:spPr>
      </p:pic>
      <p:pic>
        <p:nvPicPr>
          <p:cNvPr id="15" name="Picture 14">
            <a:extLst>
              <a:ext uri="{FF2B5EF4-FFF2-40B4-BE49-F238E27FC236}">
                <a16:creationId xmlns:a16="http://schemas.microsoft.com/office/drawing/2014/main" id="{78A3F600-F3AE-4D27-A094-4B9EBCD3E1DA}"/>
              </a:ext>
            </a:extLst>
          </p:cNvPr>
          <p:cNvPicPr>
            <a:picLocks noChangeAspect="1"/>
          </p:cNvPicPr>
          <p:nvPr/>
        </p:nvPicPr>
        <p:blipFill>
          <a:blip r:embed="rId8"/>
          <a:stretch>
            <a:fillRect/>
          </a:stretch>
        </p:blipFill>
        <p:spPr>
          <a:xfrm>
            <a:off x="3669341" y="2629519"/>
            <a:ext cx="1154142" cy="1106708"/>
          </a:xfrm>
          <a:prstGeom prst="rect">
            <a:avLst/>
          </a:prstGeom>
        </p:spPr>
      </p:pic>
      <p:pic>
        <p:nvPicPr>
          <p:cNvPr id="16" name="Picture 15">
            <a:extLst>
              <a:ext uri="{FF2B5EF4-FFF2-40B4-BE49-F238E27FC236}">
                <a16:creationId xmlns:a16="http://schemas.microsoft.com/office/drawing/2014/main" id="{67E8F5E5-B17E-4C73-AC24-CDDA44B619C4}"/>
              </a:ext>
            </a:extLst>
          </p:cNvPr>
          <p:cNvPicPr>
            <a:picLocks noChangeAspect="1"/>
          </p:cNvPicPr>
          <p:nvPr/>
        </p:nvPicPr>
        <p:blipFill>
          <a:blip r:embed="rId8"/>
          <a:stretch>
            <a:fillRect/>
          </a:stretch>
        </p:blipFill>
        <p:spPr>
          <a:xfrm>
            <a:off x="7584938" y="1371723"/>
            <a:ext cx="1132578" cy="1106708"/>
          </a:xfrm>
          <a:prstGeom prst="rect">
            <a:avLst/>
          </a:prstGeom>
        </p:spPr>
      </p:pic>
      <p:grpSp>
        <p:nvGrpSpPr>
          <p:cNvPr id="20" name="Group 19">
            <a:extLst>
              <a:ext uri="{FF2B5EF4-FFF2-40B4-BE49-F238E27FC236}">
                <a16:creationId xmlns:a16="http://schemas.microsoft.com/office/drawing/2014/main" id="{E248C835-D436-4327-83B6-2B13722A1793}"/>
              </a:ext>
            </a:extLst>
          </p:cNvPr>
          <p:cNvGrpSpPr/>
          <p:nvPr/>
        </p:nvGrpSpPr>
        <p:grpSpPr>
          <a:xfrm>
            <a:off x="9480686" y="3996382"/>
            <a:ext cx="1164096" cy="1145824"/>
            <a:chOff x="10583918" y="4207801"/>
            <a:chExt cx="962287" cy="1057114"/>
          </a:xfrm>
        </p:grpSpPr>
        <p:pic>
          <p:nvPicPr>
            <p:cNvPr id="18" name="Picture 17" descr="Logo, company name&#10;&#10;Description automatically generated">
              <a:extLst>
                <a:ext uri="{FF2B5EF4-FFF2-40B4-BE49-F238E27FC236}">
                  <a16:creationId xmlns:a16="http://schemas.microsoft.com/office/drawing/2014/main" id="{995E0A54-5A11-45B7-9ABF-9B230FBA27DB}"/>
                </a:ext>
              </a:extLst>
            </p:cNvPr>
            <p:cNvPicPr>
              <a:picLocks noChangeAspect="1"/>
            </p:cNvPicPr>
            <p:nvPr/>
          </p:nvPicPr>
          <p:blipFill rotWithShape="1">
            <a:blip r:embed="rId9">
              <a:extLst>
                <a:ext uri="{28A0092B-C50C-407E-A947-70E740481C1C}">
                  <a14:useLocalDpi xmlns:a14="http://schemas.microsoft.com/office/drawing/2010/main" val="0"/>
                </a:ext>
              </a:extLst>
            </a:blip>
            <a:srcRect l="19274" t="8378" r="24374" b="9456"/>
            <a:stretch/>
          </p:blipFill>
          <p:spPr>
            <a:xfrm>
              <a:off x="10654969" y="4261607"/>
              <a:ext cx="862532" cy="967220"/>
            </a:xfrm>
            <a:prstGeom prst="rect">
              <a:avLst/>
            </a:prstGeom>
          </p:spPr>
        </p:pic>
        <p:sp>
          <p:nvSpPr>
            <p:cNvPr id="19" name="Rectangle 18">
              <a:extLst>
                <a:ext uri="{FF2B5EF4-FFF2-40B4-BE49-F238E27FC236}">
                  <a16:creationId xmlns:a16="http://schemas.microsoft.com/office/drawing/2014/main" id="{451A6A81-F81E-4DB1-A272-5DC5668CBC64}"/>
                </a:ext>
              </a:extLst>
            </p:cNvPr>
            <p:cNvSpPr/>
            <p:nvPr/>
          </p:nvSpPr>
          <p:spPr>
            <a:xfrm>
              <a:off x="10583918" y="4207801"/>
              <a:ext cx="962287" cy="1057114"/>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30F2F764-C27E-4043-8E82-FA84796F7425}"/>
              </a:ext>
            </a:extLst>
          </p:cNvPr>
          <p:cNvCxnSpPr>
            <a:stCxn id="9" idx="3"/>
            <a:endCxn id="15" idx="1"/>
          </p:cNvCxnSpPr>
          <p:nvPr/>
        </p:nvCxnSpPr>
        <p:spPr>
          <a:xfrm flipV="1">
            <a:off x="2830295" y="3182873"/>
            <a:ext cx="839046" cy="2807"/>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2D4EF00-5526-4508-B718-512EF7FEF0C6}"/>
              </a:ext>
            </a:extLst>
          </p:cNvPr>
          <p:cNvGrpSpPr/>
          <p:nvPr/>
        </p:nvGrpSpPr>
        <p:grpSpPr>
          <a:xfrm>
            <a:off x="10750247" y="1371723"/>
            <a:ext cx="1258874" cy="1145825"/>
            <a:chOff x="10750246" y="1563317"/>
            <a:chExt cx="1932747" cy="2192045"/>
          </a:xfrm>
        </p:grpSpPr>
        <p:pic>
          <p:nvPicPr>
            <p:cNvPr id="26" name="Picture 25" descr="Icon&#10;&#10;Description automatically generated">
              <a:extLst>
                <a:ext uri="{FF2B5EF4-FFF2-40B4-BE49-F238E27FC236}">
                  <a16:creationId xmlns:a16="http://schemas.microsoft.com/office/drawing/2014/main" id="{E97E4D05-5753-4D93-9A46-84D6AD45D5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39005" y="1873652"/>
              <a:ext cx="1571374" cy="1571374"/>
            </a:xfrm>
            <a:prstGeom prst="rect">
              <a:avLst/>
            </a:prstGeom>
          </p:spPr>
        </p:pic>
        <p:sp>
          <p:nvSpPr>
            <p:cNvPr id="27" name="Rectangle 26">
              <a:extLst>
                <a:ext uri="{FF2B5EF4-FFF2-40B4-BE49-F238E27FC236}">
                  <a16:creationId xmlns:a16="http://schemas.microsoft.com/office/drawing/2014/main" id="{B982780E-506D-407C-BCBA-F07C0596B493}"/>
                </a:ext>
              </a:extLst>
            </p:cNvPr>
            <p:cNvSpPr/>
            <p:nvPr/>
          </p:nvSpPr>
          <p:spPr>
            <a:xfrm>
              <a:off x="10750246" y="1563317"/>
              <a:ext cx="1932747" cy="2192045"/>
            </a:xfrm>
            <a:prstGeom prst="rect">
              <a:avLst/>
            </a:prstGeom>
            <a:noFill/>
            <a:ln w="19050">
              <a:solidFill>
                <a:srgbClr val="2332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BC88D818-05C5-4F17-82AF-513655E276AE}"/>
              </a:ext>
            </a:extLst>
          </p:cNvPr>
          <p:cNvSpPr/>
          <p:nvPr/>
        </p:nvSpPr>
        <p:spPr>
          <a:xfrm>
            <a:off x="10750248" y="3996383"/>
            <a:ext cx="1258874" cy="1145824"/>
          </a:xfrm>
          <a:prstGeom prst="rect">
            <a:avLst/>
          </a:prstGeom>
          <a:noFill/>
          <a:ln w="19050">
            <a:solidFill>
              <a:srgbClr val="2332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Icon&#10;&#10;Description automatically generated">
            <a:extLst>
              <a:ext uri="{FF2B5EF4-FFF2-40B4-BE49-F238E27FC236}">
                <a16:creationId xmlns:a16="http://schemas.microsoft.com/office/drawing/2014/main" id="{7A824C29-37E9-485A-B570-9FC569E2396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64631" y="4133080"/>
            <a:ext cx="863037" cy="863037"/>
          </a:xfrm>
          <a:prstGeom prst="rect">
            <a:avLst/>
          </a:prstGeom>
        </p:spPr>
      </p:pic>
      <p:cxnSp>
        <p:nvCxnSpPr>
          <p:cNvPr id="31" name="Straight Arrow Connector 30">
            <a:extLst>
              <a:ext uri="{FF2B5EF4-FFF2-40B4-BE49-F238E27FC236}">
                <a16:creationId xmlns:a16="http://schemas.microsoft.com/office/drawing/2014/main" id="{02594FAB-8A88-48B3-90AB-6160A4372F7C}"/>
              </a:ext>
            </a:extLst>
          </p:cNvPr>
          <p:cNvCxnSpPr>
            <a:cxnSpLocks/>
            <a:endCxn id="16" idx="1"/>
          </p:cNvCxnSpPr>
          <p:nvPr/>
        </p:nvCxnSpPr>
        <p:spPr>
          <a:xfrm flipV="1">
            <a:off x="6818045" y="1925077"/>
            <a:ext cx="766893" cy="504587"/>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0D016B9-1F54-40B0-9533-8CC2B295EA23}"/>
              </a:ext>
            </a:extLst>
          </p:cNvPr>
          <p:cNvCxnSpPr>
            <a:cxnSpLocks/>
            <a:stCxn id="16" idx="3"/>
          </p:cNvCxnSpPr>
          <p:nvPr/>
        </p:nvCxnSpPr>
        <p:spPr>
          <a:xfrm>
            <a:off x="8717516" y="1925077"/>
            <a:ext cx="802253" cy="0"/>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A99710E-C4C5-424D-AA05-AD5108781016}"/>
              </a:ext>
            </a:extLst>
          </p:cNvPr>
          <p:cNvCxnSpPr>
            <a:cxnSpLocks/>
            <a:stCxn id="14" idx="3"/>
            <a:endCxn id="19" idx="1"/>
          </p:cNvCxnSpPr>
          <p:nvPr/>
        </p:nvCxnSpPr>
        <p:spPr>
          <a:xfrm>
            <a:off x="8717516" y="4567154"/>
            <a:ext cx="763170" cy="2140"/>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960BFE-78E1-4157-A151-D656895AC41D}"/>
              </a:ext>
            </a:extLst>
          </p:cNvPr>
          <p:cNvCxnSpPr>
            <a:cxnSpLocks/>
            <a:endCxn id="9" idx="1"/>
          </p:cNvCxnSpPr>
          <p:nvPr/>
        </p:nvCxnSpPr>
        <p:spPr>
          <a:xfrm>
            <a:off x="975360" y="3182873"/>
            <a:ext cx="700794" cy="2807"/>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descr="Shape&#10;&#10;Description automatically generated with low confidence">
            <a:extLst>
              <a:ext uri="{FF2B5EF4-FFF2-40B4-BE49-F238E27FC236}">
                <a16:creationId xmlns:a16="http://schemas.microsoft.com/office/drawing/2014/main" id="{DDDF7A45-0A4E-4F8F-9F01-4189102D626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3503" y="2689954"/>
            <a:ext cx="801857" cy="851765"/>
          </a:xfrm>
          <a:prstGeom prst="rect">
            <a:avLst/>
          </a:prstGeom>
        </p:spPr>
      </p:pic>
      <p:cxnSp>
        <p:nvCxnSpPr>
          <p:cNvPr id="54" name="Straight Arrow Connector 53">
            <a:extLst>
              <a:ext uri="{FF2B5EF4-FFF2-40B4-BE49-F238E27FC236}">
                <a16:creationId xmlns:a16="http://schemas.microsoft.com/office/drawing/2014/main" id="{5B143DEE-7501-4F18-A51D-22E01379A2C0}"/>
              </a:ext>
            </a:extLst>
          </p:cNvPr>
          <p:cNvCxnSpPr>
            <a:cxnSpLocks/>
            <a:stCxn id="14" idx="1"/>
            <a:endCxn id="79" idx="3"/>
          </p:cNvCxnSpPr>
          <p:nvPr/>
        </p:nvCxnSpPr>
        <p:spPr>
          <a:xfrm flipH="1">
            <a:off x="6818045" y="4567154"/>
            <a:ext cx="766893" cy="3820"/>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AD931D16-1710-4D13-A0DB-E67B260BFC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4234" y="2056310"/>
            <a:ext cx="304843" cy="362001"/>
          </a:xfrm>
          <a:prstGeom prst="rect">
            <a:avLst/>
          </a:prstGeom>
        </p:spPr>
      </p:pic>
      <p:pic>
        <p:nvPicPr>
          <p:cNvPr id="59" name="Picture 58">
            <a:extLst>
              <a:ext uri="{FF2B5EF4-FFF2-40B4-BE49-F238E27FC236}">
                <a16:creationId xmlns:a16="http://schemas.microsoft.com/office/drawing/2014/main" id="{25786E49-FF60-4725-B678-A02C3F25C2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00335" y="3511132"/>
            <a:ext cx="304843" cy="362001"/>
          </a:xfrm>
          <a:prstGeom prst="rect">
            <a:avLst/>
          </a:prstGeom>
        </p:spPr>
      </p:pic>
      <p:pic>
        <p:nvPicPr>
          <p:cNvPr id="60" name="Picture 59">
            <a:extLst>
              <a:ext uri="{FF2B5EF4-FFF2-40B4-BE49-F238E27FC236}">
                <a16:creationId xmlns:a16="http://schemas.microsoft.com/office/drawing/2014/main" id="{3C21D547-9AB3-4990-8FA7-DEBC365218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1992" y="2710747"/>
            <a:ext cx="304843" cy="362001"/>
          </a:xfrm>
          <a:prstGeom prst="rect">
            <a:avLst/>
          </a:prstGeom>
        </p:spPr>
      </p:pic>
      <p:pic>
        <p:nvPicPr>
          <p:cNvPr id="68" name="Picture 67" descr="Icon&#10;&#10;Description automatically generated">
            <a:extLst>
              <a:ext uri="{FF2B5EF4-FFF2-40B4-BE49-F238E27FC236}">
                <a16:creationId xmlns:a16="http://schemas.microsoft.com/office/drawing/2014/main" id="{A4CE4954-2C14-49C7-B177-4BECEA9804D2}"/>
              </a:ext>
            </a:extLst>
          </p:cNvPr>
          <p:cNvPicPr>
            <a:picLocks noChangeAspect="1"/>
          </p:cNvPicPr>
          <p:nvPr/>
        </p:nvPicPr>
        <p:blipFill rotWithShape="1">
          <a:blip r:embed="rId14">
            <a:extLst>
              <a:ext uri="{28A0092B-C50C-407E-A947-70E740481C1C}">
                <a14:useLocalDpi xmlns:a14="http://schemas.microsoft.com/office/drawing/2010/main" val="0"/>
              </a:ext>
            </a:extLst>
          </a:blip>
          <a:srcRect b="30075"/>
          <a:stretch/>
        </p:blipFill>
        <p:spPr>
          <a:xfrm>
            <a:off x="3021403" y="2998921"/>
            <a:ext cx="437438" cy="444912"/>
          </a:xfrm>
          <a:prstGeom prst="rect">
            <a:avLst/>
          </a:prstGeom>
        </p:spPr>
      </p:pic>
      <p:sp>
        <p:nvSpPr>
          <p:cNvPr id="69" name="Rectangle 68">
            <a:extLst>
              <a:ext uri="{FF2B5EF4-FFF2-40B4-BE49-F238E27FC236}">
                <a16:creationId xmlns:a16="http://schemas.microsoft.com/office/drawing/2014/main" id="{F1A60980-6EF1-4C25-8886-76A3E538026F}"/>
              </a:ext>
            </a:extLst>
          </p:cNvPr>
          <p:cNvSpPr/>
          <p:nvPr/>
        </p:nvSpPr>
        <p:spPr>
          <a:xfrm>
            <a:off x="156764" y="3856920"/>
            <a:ext cx="4643152" cy="1240558"/>
          </a:xfrm>
          <a:prstGeom prst="rect">
            <a:avLst/>
          </a:prstGeom>
          <a:solidFill>
            <a:schemeClr val="bg1">
              <a:lumMod val="95000"/>
            </a:schemeClr>
          </a:solidFill>
          <a:ln w="12700" cap="flat" cmpd="sng" algn="ctr">
            <a:noFill/>
            <a:prstDash val="solid"/>
            <a:miter lim="800000"/>
          </a:ln>
          <a:effectLst/>
        </p:spPr>
        <p:txBody>
          <a:bodyPr rtlCol="0" anchor="ctr"/>
          <a:lstStyle/>
          <a:p>
            <a:pPr lvl="0">
              <a:defRPr/>
            </a:pPr>
            <a:r>
              <a:rPr lang="en-US" sz="1200" b="1" kern="0" dirty="0"/>
              <a:t>“RAW” CUSTOMER DATA TABLE:</a:t>
            </a:r>
          </a:p>
          <a:p>
            <a:pPr marL="171450" lvl="0" indent="-171450">
              <a:buFont typeface="Arial" panose="020B0604020202020204" pitchFamily="34" charset="0"/>
              <a:buChar char="•"/>
              <a:defRPr/>
            </a:pPr>
            <a:r>
              <a:rPr lang="en-US" sz="1000" kern="0" dirty="0"/>
              <a:t>CUSTOMER DATA FILE HITS S3 BUCKET</a:t>
            </a:r>
          </a:p>
          <a:p>
            <a:pPr marL="171450" lvl="0" indent="-171450">
              <a:buFont typeface="Arial" panose="020B0604020202020204" pitchFamily="34" charset="0"/>
              <a:buChar char="•"/>
              <a:defRPr/>
            </a:pPr>
            <a:r>
              <a:rPr kumimoji="0" lang="en-US" sz="1000" i="0" u="none" strike="noStrike" kern="0" cap="none" spc="0" normalizeH="0" baseline="0" noProof="0" dirty="0">
                <a:ln>
                  <a:noFill/>
                </a:ln>
                <a:effectLst/>
                <a:uLnTx/>
                <a:uFillTx/>
                <a:latin typeface="+mj-lt"/>
              </a:rPr>
              <a:t>REGULARLY SCHEDULED GLUE CRAWLER</a:t>
            </a:r>
            <a:r>
              <a:rPr kumimoji="0" lang="en-US" sz="1000" i="0" u="none" strike="noStrike" kern="0" cap="none" spc="0" normalizeH="0" noProof="0" dirty="0">
                <a:ln>
                  <a:noFill/>
                </a:ln>
                <a:effectLst/>
                <a:uLnTx/>
                <a:uFillTx/>
                <a:latin typeface="+mj-lt"/>
              </a:rPr>
              <a:t> AUTOMATICALLY ADDS NEW DATA TO TABLE “sfl.sfl_17” IN ATHENA’S SFL DATABASE</a:t>
            </a:r>
          </a:p>
        </p:txBody>
      </p:sp>
      <p:sp>
        <p:nvSpPr>
          <p:cNvPr id="76" name="Rectangle 75">
            <a:extLst>
              <a:ext uri="{FF2B5EF4-FFF2-40B4-BE49-F238E27FC236}">
                <a16:creationId xmlns:a16="http://schemas.microsoft.com/office/drawing/2014/main" id="{A6B1672F-8DBC-42D4-8992-FAE3C8E77771}"/>
              </a:ext>
            </a:extLst>
          </p:cNvPr>
          <p:cNvSpPr/>
          <p:nvPr/>
        </p:nvSpPr>
        <p:spPr>
          <a:xfrm>
            <a:off x="4519749" y="5155499"/>
            <a:ext cx="4643152" cy="1255256"/>
          </a:xfrm>
          <a:prstGeom prst="rect">
            <a:avLst/>
          </a:prstGeom>
          <a:solidFill>
            <a:schemeClr val="bg1">
              <a:lumMod val="95000"/>
            </a:schemeClr>
          </a:solidFill>
          <a:ln w="12700" cap="flat" cmpd="sng" algn="ctr">
            <a:noFill/>
            <a:prstDash val="solid"/>
            <a:miter lim="800000"/>
          </a:ln>
          <a:effectLst/>
        </p:spPr>
        <p:txBody>
          <a:bodyPr rtlCol="0" anchor="ctr"/>
          <a:lstStyle/>
          <a:p>
            <a:pPr lvl="0">
              <a:defRPr/>
            </a:pPr>
            <a:r>
              <a:rPr lang="en-US" sz="1200" b="1" kern="0" dirty="0"/>
              <a:t>AD-HOC CREATION OF GEO-REFERENCES:</a:t>
            </a:r>
          </a:p>
          <a:p>
            <a:pPr marL="171450" lvl="0" indent="-171450">
              <a:buFont typeface="Arial" panose="020B0604020202020204" pitchFamily="34" charset="0"/>
              <a:buChar char="•"/>
              <a:defRPr/>
            </a:pPr>
            <a:r>
              <a:rPr lang="en-US" sz="1000" kern="0" dirty="0"/>
              <a:t>“RAW” IP-ADDRESS DATA FROM THE CUSTOMER INFORMATION TABLE IS ENRICHED, VIA 3</a:t>
            </a:r>
            <a:r>
              <a:rPr lang="en-US" sz="1000" kern="0" baseline="30000" dirty="0"/>
              <a:t>rd</a:t>
            </a:r>
            <a:r>
              <a:rPr lang="en-US" sz="1000" kern="0" dirty="0"/>
              <a:t> PARTY API, WITH ADMINISTRATIVE DIVISIONS AND COORDINATES, THEREBY ENSURING DATA ARRIVES IN THE FORM WAREHOUSE/FACILITIES PLANNING REQUIRES</a:t>
            </a:r>
          </a:p>
          <a:p>
            <a:pPr marL="171450" lvl="0" indent="-171450">
              <a:buFont typeface="Arial" panose="020B0604020202020204" pitchFamily="34" charset="0"/>
              <a:buChar char="•"/>
              <a:defRPr/>
            </a:pPr>
            <a:r>
              <a:rPr lang="en-US" sz="1000" kern="0" dirty="0"/>
              <a:t>GEO-REFERENCE CSV THEN WRITTEN TO S3 FROM SAGEMAKER, WHERUPON GLUE ETL CREATES GEOGRAPHIC REFERENCE TABLE IN ATHENA (“</a:t>
            </a:r>
            <a:r>
              <a:rPr lang="en-US" sz="1000" kern="0" dirty="0" err="1"/>
              <a:t>sfl.geo_ref</a:t>
            </a:r>
            <a:r>
              <a:rPr lang="en-US" sz="1000" kern="0" dirty="0"/>
              <a:t>”) FOR FUTURE USE</a:t>
            </a:r>
            <a:endParaRPr kumimoji="0" lang="en-US" i="0" u="none" strike="noStrike" kern="0" cap="none" spc="0" normalizeH="0" baseline="0" noProof="0" dirty="0">
              <a:ln>
                <a:noFill/>
              </a:ln>
              <a:effectLst/>
              <a:uLnTx/>
              <a:uFillTx/>
              <a:latin typeface="+mj-lt"/>
            </a:endParaRPr>
          </a:p>
        </p:txBody>
      </p:sp>
      <p:pic>
        <p:nvPicPr>
          <p:cNvPr id="79" name="Picture 78" descr="Icon&#10;&#10;Description automatically generated">
            <a:extLst>
              <a:ext uri="{FF2B5EF4-FFF2-40B4-BE49-F238E27FC236}">
                <a16:creationId xmlns:a16="http://schemas.microsoft.com/office/drawing/2014/main" id="{0BF104F0-DC20-4CDA-8FC4-B45F7AF79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3328" y="4042222"/>
            <a:ext cx="1114717" cy="1057503"/>
          </a:xfrm>
          <a:prstGeom prst="rect">
            <a:avLst/>
          </a:prstGeom>
        </p:spPr>
      </p:pic>
      <p:pic>
        <p:nvPicPr>
          <p:cNvPr id="81" name="Picture 80">
            <a:extLst>
              <a:ext uri="{FF2B5EF4-FFF2-40B4-BE49-F238E27FC236}">
                <a16:creationId xmlns:a16="http://schemas.microsoft.com/office/drawing/2014/main" id="{746F8357-2E84-4BE2-B794-C5BD615F83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07674" y="4397895"/>
            <a:ext cx="304843" cy="362001"/>
          </a:xfrm>
          <a:prstGeom prst="rect">
            <a:avLst/>
          </a:prstGeom>
        </p:spPr>
      </p:pic>
      <p:pic>
        <p:nvPicPr>
          <p:cNvPr id="86" name="Picture 85" descr="Icon&#10;&#10;Description automatically generated">
            <a:extLst>
              <a:ext uri="{FF2B5EF4-FFF2-40B4-BE49-F238E27FC236}">
                <a16:creationId xmlns:a16="http://schemas.microsoft.com/office/drawing/2014/main" id="{411B15DB-6A54-42DB-85FA-83EC71061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2" y="4013800"/>
            <a:ext cx="1130575" cy="1094904"/>
          </a:xfrm>
          <a:prstGeom prst="rect">
            <a:avLst/>
          </a:prstGeom>
        </p:spPr>
      </p:pic>
      <p:cxnSp>
        <p:nvCxnSpPr>
          <p:cNvPr id="87" name="Straight Arrow Connector 86">
            <a:extLst>
              <a:ext uri="{FF2B5EF4-FFF2-40B4-BE49-F238E27FC236}">
                <a16:creationId xmlns:a16="http://schemas.microsoft.com/office/drawing/2014/main" id="{2DB10EED-627A-4457-9852-6DA991429123}"/>
              </a:ext>
            </a:extLst>
          </p:cNvPr>
          <p:cNvCxnSpPr>
            <a:cxnSpLocks/>
            <a:stCxn id="86" idx="0"/>
            <a:endCxn id="15" idx="2"/>
          </p:cNvCxnSpPr>
          <p:nvPr/>
        </p:nvCxnSpPr>
        <p:spPr>
          <a:xfrm flipH="1" flipV="1">
            <a:off x="4246412" y="3736227"/>
            <a:ext cx="2708" cy="277573"/>
          </a:xfrm>
          <a:prstGeom prst="straightConnector1">
            <a:avLst/>
          </a:prstGeom>
          <a:ln w="38100">
            <a:solidFill>
              <a:srgbClr val="02131C"/>
            </a:solidFill>
            <a:tailEnd type="triangle"/>
          </a:ln>
        </p:spPr>
        <p:style>
          <a:lnRef idx="1">
            <a:schemeClr val="accent1"/>
          </a:lnRef>
          <a:fillRef idx="0">
            <a:schemeClr val="accent1"/>
          </a:fillRef>
          <a:effectRef idx="0">
            <a:schemeClr val="accent1"/>
          </a:effectRef>
          <a:fontRef idx="minor">
            <a:schemeClr val="tx1"/>
          </a:fontRef>
        </p:style>
      </p:cxnSp>
      <p:pic>
        <p:nvPicPr>
          <p:cNvPr id="95" name="Picture 94">
            <a:extLst>
              <a:ext uri="{FF2B5EF4-FFF2-40B4-BE49-F238E27FC236}">
                <a16:creationId xmlns:a16="http://schemas.microsoft.com/office/drawing/2014/main" id="{32843826-EBB8-42A2-9453-2061FBC82D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52431" y="4397895"/>
            <a:ext cx="304843" cy="362001"/>
          </a:xfrm>
          <a:prstGeom prst="rect">
            <a:avLst/>
          </a:prstGeom>
        </p:spPr>
      </p:pic>
    </p:spTree>
    <p:extLst>
      <p:ext uri="{BB962C8B-B14F-4D97-AF65-F5344CB8AC3E}">
        <p14:creationId xmlns:p14="http://schemas.microsoft.com/office/powerpoint/2010/main" val="212639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par>
                                <p:cTn id="19" presetID="10" presetClass="entr" presetSubtype="0" fill="hold" nodeType="withEffect">
                                  <p:stCondLst>
                                    <p:cond delay="0"/>
                                  </p:stCondLst>
                                  <p:childTnLst>
                                    <p:set>
                                      <p:cBhvr>
                                        <p:cTn id="20" dur="1" fill="hold">
                                          <p:stCondLst>
                                            <p:cond delay="0"/>
                                          </p:stCondLst>
                                        </p:cTn>
                                        <p:tgtEl>
                                          <p:spTgt spid="69">
                                            <p:txEl>
                                              <p:pRg st="0" end="0"/>
                                            </p:txEl>
                                          </p:spTgt>
                                        </p:tgtEl>
                                        <p:attrNameLst>
                                          <p:attrName>style.visibility</p:attrName>
                                        </p:attrNameLst>
                                      </p:cBhvr>
                                      <p:to>
                                        <p:strVal val="visible"/>
                                      </p:to>
                                    </p:set>
                                    <p:animEffect transition="in" filter="fade">
                                      <p:cBhvr>
                                        <p:cTn id="21" dur="500"/>
                                        <p:tgtEl>
                                          <p:spTgt spid="6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nodeType="withEffect">
                                  <p:stCondLst>
                                    <p:cond delay="0"/>
                                  </p:stCondLst>
                                  <p:childTnLst>
                                    <p:set>
                                      <p:cBhvr>
                                        <p:cTn id="34" dur="1" fill="hold">
                                          <p:stCondLst>
                                            <p:cond delay="0"/>
                                          </p:stCondLst>
                                        </p:cTn>
                                        <p:tgtEl>
                                          <p:spTgt spid="69">
                                            <p:txEl>
                                              <p:pRg st="1" end="1"/>
                                            </p:txEl>
                                          </p:spTgt>
                                        </p:tgtEl>
                                        <p:attrNameLst>
                                          <p:attrName>style.visibility</p:attrName>
                                        </p:attrNameLst>
                                      </p:cBhvr>
                                      <p:to>
                                        <p:strVal val="visible"/>
                                      </p:to>
                                    </p:set>
                                    <p:animEffect transition="in" filter="fade">
                                      <p:cBhvr>
                                        <p:cTn id="35" dur="500"/>
                                        <p:tgtEl>
                                          <p:spTgt spid="6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69">
                                            <p:txEl>
                                              <p:pRg st="2" end="2"/>
                                            </p:txEl>
                                          </p:spTgt>
                                        </p:tgtEl>
                                        <p:attrNameLst>
                                          <p:attrName>style.visibility</p:attrName>
                                        </p:attrNameLst>
                                      </p:cBhvr>
                                      <p:to>
                                        <p:strVal val="visible"/>
                                      </p:to>
                                    </p:set>
                                    <p:animEffect transition="in" filter="fade">
                                      <p:cBhvr>
                                        <p:cTn id="46" dur="500"/>
                                        <p:tgtEl>
                                          <p:spTgt spid="69">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69">
                                            <p:txEl>
                                              <p:pRg st="0" end="0"/>
                                            </p:txEl>
                                          </p:spTgt>
                                        </p:tgtEl>
                                      </p:cBhvr>
                                    </p:animEffect>
                                    <p:set>
                                      <p:cBhvr>
                                        <p:cTn id="51" dur="1" fill="hold">
                                          <p:stCondLst>
                                            <p:cond delay="499"/>
                                          </p:stCondLst>
                                        </p:cTn>
                                        <p:tgtEl>
                                          <p:spTgt spid="69">
                                            <p:txEl>
                                              <p:pRg st="0" end="0"/>
                                            </p:txEl>
                                          </p:spTgt>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69">
                                            <p:txEl>
                                              <p:pRg st="1" end="1"/>
                                            </p:txEl>
                                          </p:spTgt>
                                        </p:tgtEl>
                                      </p:cBhvr>
                                    </p:animEffect>
                                    <p:set>
                                      <p:cBhvr>
                                        <p:cTn id="54" dur="1" fill="hold">
                                          <p:stCondLst>
                                            <p:cond delay="499"/>
                                          </p:stCondLst>
                                        </p:cTn>
                                        <p:tgtEl>
                                          <p:spTgt spid="69">
                                            <p:txEl>
                                              <p:pRg st="1" end="1"/>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69">
                                            <p:txEl>
                                              <p:pRg st="2" end="2"/>
                                            </p:txEl>
                                          </p:spTgt>
                                        </p:tgtEl>
                                      </p:cBhvr>
                                    </p:animEffect>
                                    <p:set>
                                      <p:cBhvr>
                                        <p:cTn id="57" dur="1" fill="hold">
                                          <p:stCondLst>
                                            <p:cond delay="499"/>
                                          </p:stCondLst>
                                        </p:cTn>
                                        <p:tgtEl>
                                          <p:spTgt spid="69">
                                            <p:txEl>
                                              <p:pRg st="2" end="2"/>
                                            </p:txEl>
                                          </p:spTgt>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69">
                                            <p:bg/>
                                          </p:spTgt>
                                        </p:tgtEl>
                                      </p:cBhvr>
                                    </p:animEffect>
                                    <p:set>
                                      <p:cBhvr>
                                        <p:cTn id="60" dur="1" fill="hold">
                                          <p:stCondLst>
                                            <p:cond delay="499"/>
                                          </p:stCondLst>
                                        </p:cTn>
                                        <p:tgtEl>
                                          <p:spTgt spid="69">
                                            <p:bg/>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500"/>
                                        <p:tgtEl>
                                          <p:spTgt spid="60"/>
                                        </p:tgtEl>
                                      </p:cBhvr>
                                    </p:animEffect>
                                  </p:childTnLst>
                                </p:cTn>
                              </p:par>
                              <p:par>
                                <p:cTn id="69" presetID="10" presetClass="entr" presetSubtype="0" fill="hold"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par>
                                <p:cTn id="78" presetID="10" presetClass="entr" presetSubtype="0" fill="hold"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fade">
                                      <p:cBhvr>
                                        <p:cTn id="83" dur="500"/>
                                        <p:tgtEl>
                                          <p:spTgt spid="75"/>
                                        </p:tgtEl>
                                      </p:cBhvr>
                                    </p:animEffect>
                                  </p:childTnLst>
                                </p:cTn>
                              </p:par>
                              <p:par>
                                <p:cTn id="84" presetID="10" presetClass="entr" presetSubtype="0" fill="hold" nodeType="withEffect">
                                  <p:stCondLst>
                                    <p:cond delay="0"/>
                                  </p:stCondLst>
                                  <p:childTnLst>
                                    <p:set>
                                      <p:cBhvr>
                                        <p:cTn id="85" dur="1" fill="hold">
                                          <p:stCondLst>
                                            <p:cond delay="0"/>
                                          </p:stCondLst>
                                        </p:cTn>
                                        <p:tgtEl>
                                          <p:spTgt spid="75">
                                            <p:txEl>
                                              <p:pRg st="0" end="0"/>
                                            </p:txEl>
                                          </p:spTgt>
                                        </p:tgtEl>
                                        <p:attrNameLst>
                                          <p:attrName>style.visibility</p:attrName>
                                        </p:attrNameLst>
                                      </p:cBhvr>
                                      <p:to>
                                        <p:strVal val="visible"/>
                                      </p:to>
                                    </p:set>
                                    <p:animEffect transition="in" filter="fade">
                                      <p:cBhvr>
                                        <p:cTn id="86" dur="500"/>
                                        <p:tgtEl>
                                          <p:spTgt spid="75">
                                            <p:txEl>
                                              <p:pRg st="0" end="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75">
                                            <p:txEl>
                                              <p:pRg st="1" end="1"/>
                                            </p:txEl>
                                          </p:spTgt>
                                        </p:tgtEl>
                                        <p:attrNameLst>
                                          <p:attrName>style.visibility</p:attrName>
                                        </p:attrNameLst>
                                      </p:cBhvr>
                                      <p:to>
                                        <p:strVal val="visible"/>
                                      </p:to>
                                    </p:set>
                                    <p:animEffect transition="in" filter="fade">
                                      <p:cBhvr>
                                        <p:cTn id="89" dur="500"/>
                                        <p:tgtEl>
                                          <p:spTgt spid="75">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75">
                                            <p:txEl>
                                              <p:pRg st="2" end="2"/>
                                            </p:txEl>
                                          </p:spTgt>
                                        </p:tgtEl>
                                        <p:attrNameLst>
                                          <p:attrName>style.visibility</p:attrName>
                                        </p:attrNameLst>
                                      </p:cBhvr>
                                      <p:to>
                                        <p:strVal val="visible"/>
                                      </p:to>
                                    </p:set>
                                    <p:animEffect transition="in" filter="fade">
                                      <p:cBhvr>
                                        <p:cTn id="94" dur="500"/>
                                        <p:tgtEl>
                                          <p:spTgt spid="75">
                                            <p:txEl>
                                              <p:pRg st="2" end="2"/>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500"/>
                                        <p:tgtEl>
                                          <p:spTgt spid="13"/>
                                        </p:tgtEl>
                                      </p:cBhvr>
                                    </p:animEffect>
                                  </p:childTnLst>
                                </p:cTn>
                              </p:par>
                              <p:par>
                                <p:cTn id="98" presetID="10"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par>
                                <p:cTn id="101" presetID="10"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75">
                                            <p:txEl>
                                              <p:pRg st="0" end="0"/>
                                            </p:txEl>
                                          </p:spTgt>
                                        </p:tgtEl>
                                      </p:cBhvr>
                                    </p:animEffect>
                                    <p:set>
                                      <p:cBhvr>
                                        <p:cTn id="108" dur="1" fill="hold">
                                          <p:stCondLst>
                                            <p:cond delay="499"/>
                                          </p:stCondLst>
                                        </p:cTn>
                                        <p:tgtEl>
                                          <p:spTgt spid="75">
                                            <p:txEl>
                                              <p:pRg st="0" end="0"/>
                                            </p:txEl>
                                          </p:spTgt>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75">
                                            <p:txEl>
                                              <p:pRg st="1" end="1"/>
                                            </p:txEl>
                                          </p:spTgt>
                                        </p:tgtEl>
                                      </p:cBhvr>
                                    </p:animEffect>
                                    <p:set>
                                      <p:cBhvr>
                                        <p:cTn id="111" dur="1" fill="hold">
                                          <p:stCondLst>
                                            <p:cond delay="499"/>
                                          </p:stCondLst>
                                        </p:cTn>
                                        <p:tgtEl>
                                          <p:spTgt spid="75">
                                            <p:txEl>
                                              <p:pRg st="1" end="1"/>
                                            </p:txEl>
                                          </p:spTgt>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75">
                                            <p:txEl>
                                              <p:pRg st="2" end="2"/>
                                            </p:txEl>
                                          </p:spTgt>
                                        </p:tgtEl>
                                      </p:cBhvr>
                                    </p:animEffect>
                                    <p:set>
                                      <p:cBhvr>
                                        <p:cTn id="114" dur="1" fill="hold">
                                          <p:stCondLst>
                                            <p:cond delay="499"/>
                                          </p:stCondLst>
                                        </p:cTn>
                                        <p:tgtEl>
                                          <p:spTgt spid="75">
                                            <p:txEl>
                                              <p:pRg st="2" end="2"/>
                                            </p:txEl>
                                          </p:spTgt>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75">
                                            <p:bg/>
                                          </p:spTgt>
                                        </p:tgtEl>
                                      </p:cBhvr>
                                    </p:animEffect>
                                    <p:set>
                                      <p:cBhvr>
                                        <p:cTn id="117" dur="1" fill="hold">
                                          <p:stCondLst>
                                            <p:cond delay="499"/>
                                          </p:stCondLst>
                                        </p:cTn>
                                        <p:tgtEl>
                                          <p:spTgt spid="75">
                                            <p:bg/>
                                          </p:spTgt>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par>
                                <p:cTn id="123" presetID="10" presetClass="entr" presetSubtype="0" fill="hold"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fade">
                                      <p:cBhvr>
                                        <p:cTn id="125" dur="500"/>
                                        <p:tgtEl>
                                          <p:spTgt spid="59"/>
                                        </p:tgtEl>
                                      </p:cBhvr>
                                    </p:animEffect>
                                  </p:childTnLst>
                                </p:cTn>
                              </p:par>
                              <p:par>
                                <p:cTn id="126" presetID="10" presetClass="entr" presetSubtype="0" fill="hold" nodeType="with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fade">
                                      <p:cBhvr>
                                        <p:cTn id="128" dur="500"/>
                                        <p:tgtEl>
                                          <p:spTgt spid="14"/>
                                        </p:tgtEl>
                                      </p:cBhvr>
                                    </p:animEffect>
                                  </p:childTnLst>
                                </p:cTn>
                              </p:par>
                              <p:par>
                                <p:cTn id="129" presetID="10" presetClass="entr" presetSubtype="0" fill="hold"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fade">
                                      <p:cBhvr>
                                        <p:cTn id="134" dur="500"/>
                                        <p:tgtEl>
                                          <p:spTgt spid="29"/>
                                        </p:tgtEl>
                                      </p:cBhvr>
                                    </p:animEffect>
                                  </p:childTnLst>
                                </p:cTn>
                              </p:par>
                              <p:par>
                                <p:cTn id="135" presetID="10" presetClass="entr" presetSubtype="0" fill="hold"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500"/>
                                        <p:tgtEl>
                                          <p:spTgt spid="30"/>
                                        </p:tgtEl>
                                      </p:cBhvr>
                                    </p:animEffect>
                                  </p:childTnLst>
                                </p:cTn>
                              </p:par>
                              <p:par>
                                <p:cTn id="138" presetID="10" presetClass="entr" presetSubtype="0" fill="hold" nodeType="withEffect">
                                  <p:stCondLst>
                                    <p:cond delay="0"/>
                                  </p:stCondLst>
                                  <p:childTnLst>
                                    <p:set>
                                      <p:cBhvr>
                                        <p:cTn id="139" dur="1" fill="hold">
                                          <p:stCondLst>
                                            <p:cond delay="0"/>
                                          </p:stCondLst>
                                        </p:cTn>
                                        <p:tgtEl>
                                          <p:spTgt spid="36"/>
                                        </p:tgtEl>
                                        <p:attrNameLst>
                                          <p:attrName>style.visibility</p:attrName>
                                        </p:attrNameLst>
                                      </p:cBhvr>
                                      <p:to>
                                        <p:strVal val="visible"/>
                                      </p:to>
                                    </p:set>
                                    <p:animEffect transition="in" filter="fade">
                                      <p:cBhvr>
                                        <p:cTn id="140" dur="500"/>
                                        <p:tgtEl>
                                          <p:spTgt spid="36"/>
                                        </p:tgtEl>
                                      </p:cBhvr>
                                    </p:animEffect>
                                  </p:childTnLst>
                                </p:cTn>
                              </p:par>
                              <p:par>
                                <p:cTn id="141" presetID="10" presetClass="entr" presetSubtype="0" fill="hold" nodeType="withEffect">
                                  <p:stCondLst>
                                    <p:cond delay="0"/>
                                  </p:stCondLst>
                                  <p:childTnLst>
                                    <p:set>
                                      <p:cBhvr>
                                        <p:cTn id="142" dur="1" fill="hold">
                                          <p:stCondLst>
                                            <p:cond delay="0"/>
                                          </p:stCondLst>
                                        </p:cTn>
                                        <p:tgtEl>
                                          <p:spTgt spid="76">
                                            <p:txEl>
                                              <p:pRg st="0" end="0"/>
                                            </p:txEl>
                                          </p:spTgt>
                                        </p:tgtEl>
                                        <p:attrNameLst>
                                          <p:attrName>style.visibility</p:attrName>
                                        </p:attrNameLst>
                                      </p:cBhvr>
                                      <p:to>
                                        <p:strVal val="visible"/>
                                      </p:to>
                                    </p:set>
                                    <p:animEffect transition="in" filter="fade">
                                      <p:cBhvr>
                                        <p:cTn id="143" dur="500"/>
                                        <p:tgtEl>
                                          <p:spTgt spid="76">
                                            <p:txEl>
                                              <p:pRg st="0" end="0"/>
                                            </p:txEl>
                                          </p:spTgt>
                                        </p:tgtEl>
                                      </p:cBhvr>
                                    </p:animEffect>
                                  </p:childTnLst>
                                </p:cTn>
                              </p:par>
                              <p:par>
                                <p:cTn id="144" presetID="10" presetClass="entr" presetSubtype="0" fill="hold" nodeType="withEffect">
                                  <p:stCondLst>
                                    <p:cond delay="0"/>
                                  </p:stCondLst>
                                  <p:childTnLst>
                                    <p:set>
                                      <p:cBhvr>
                                        <p:cTn id="145" dur="1" fill="hold">
                                          <p:stCondLst>
                                            <p:cond delay="0"/>
                                          </p:stCondLst>
                                        </p:cTn>
                                        <p:tgtEl>
                                          <p:spTgt spid="76">
                                            <p:txEl>
                                              <p:pRg st="1" end="1"/>
                                            </p:txEl>
                                          </p:spTgt>
                                        </p:tgtEl>
                                        <p:attrNameLst>
                                          <p:attrName>style.visibility</p:attrName>
                                        </p:attrNameLst>
                                      </p:cBhvr>
                                      <p:to>
                                        <p:strVal val="visible"/>
                                      </p:to>
                                    </p:set>
                                    <p:animEffect transition="in" filter="fade">
                                      <p:cBhvr>
                                        <p:cTn id="146" dur="500"/>
                                        <p:tgtEl>
                                          <p:spTgt spid="76">
                                            <p:txEl>
                                              <p:pRg st="1" end="1"/>
                                            </p:txEl>
                                          </p:spTgt>
                                        </p:tgtEl>
                                      </p:cBhvr>
                                    </p:animEffect>
                                  </p:childTnLst>
                                </p:cTn>
                              </p:par>
                              <p:par>
                                <p:cTn id="147" presetID="10" presetClass="entr" presetSubtype="0" fill="hold" grpId="1" nodeType="withEffect">
                                  <p:stCondLst>
                                    <p:cond delay="0"/>
                                  </p:stCondLst>
                                  <p:childTnLst>
                                    <p:set>
                                      <p:cBhvr>
                                        <p:cTn id="148" dur="1" fill="hold">
                                          <p:stCondLst>
                                            <p:cond delay="0"/>
                                          </p:stCondLst>
                                        </p:cTn>
                                        <p:tgtEl>
                                          <p:spTgt spid="76">
                                            <p:bg/>
                                          </p:spTgt>
                                        </p:tgtEl>
                                        <p:attrNameLst>
                                          <p:attrName>style.visibility</p:attrName>
                                        </p:attrNameLst>
                                      </p:cBhvr>
                                      <p:to>
                                        <p:strVal val="visible"/>
                                      </p:to>
                                    </p:set>
                                    <p:animEffect transition="in" filter="fade">
                                      <p:cBhvr>
                                        <p:cTn id="149" dur="500"/>
                                        <p:tgtEl>
                                          <p:spTgt spid="76">
                                            <p:bg/>
                                          </p:spTgt>
                                        </p:tgtEl>
                                      </p:cBhvr>
                                    </p:animEffect>
                                  </p:childTnLst>
                                </p:cTn>
                              </p:par>
                              <p:par>
                                <p:cTn id="150" presetID="10" presetClass="entr" presetSubtype="0" fill="hold" grpId="1" nodeType="withEffect">
                                  <p:stCondLst>
                                    <p:cond delay="0"/>
                                  </p:stCondLst>
                                  <p:childTnLst>
                                    <p:set>
                                      <p:cBhvr>
                                        <p:cTn id="151" dur="1" fill="hold">
                                          <p:stCondLst>
                                            <p:cond delay="0"/>
                                          </p:stCondLst>
                                        </p:cTn>
                                        <p:tgtEl>
                                          <p:spTgt spid="76">
                                            <p:txEl>
                                              <p:pRg st="0" end="0"/>
                                            </p:txEl>
                                          </p:spTgt>
                                        </p:tgtEl>
                                        <p:attrNameLst>
                                          <p:attrName>style.visibility</p:attrName>
                                        </p:attrNameLst>
                                      </p:cBhvr>
                                      <p:to>
                                        <p:strVal val="visible"/>
                                      </p:to>
                                    </p:set>
                                    <p:animEffect transition="in" filter="fade">
                                      <p:cBhvr>
                                        <p:cTn id="152" dur="500"/>
                                        <p:tgtEl>
                                          <p:spTgt spid="76">
                                            <p:txEl>
                                              <p:pRg st="0" end="0"/>
                                            </p:txEl>
                                          </p:spTgt>
                                        </p:tgtEl>
                                      </p:cBhvr>
                                    </p:animEffect>
                                  </p:childTnLst>
                                </p:cTn>
                              </p:par>
                              <p:par>
                                <p:cTn id="153" presetID="10" presetClass="entr" presetSubtype="0" fill="hold" grpId="1" nodeType="withEffect">
                                  <p:stCondLst>
                                    <p:cond delay="0"/>
                                  </p:stCondLst>
                                  <p:childTnLst>
                                    <p:set>
                                      <p:cBhvr>
                                        <p:cTn id="154" dur="1" fill="hold">
                                          <p:stCondLst>
                                            <p:cond delay="0"/>
                                          </p:stCondLst>
                                        </p:cTn>
                                        <p:tgtEl>
                                          <p:spTgt spid="76">
                                            <p:txEl>
                                              <p:pRg st="1" end="1"/>
                                            </p:txEl>
                                          </p:spTgt>
                                        </p:tgtEl>
                                        <p:attrNameLst>
                                          <p:attrName>style.visibility</p:attrName>
                                        </p:attrNameLst>
                                      </p:cBhvr>
                                      <p:to>
                                        <p:strVal val="visible"/>
                                      </p:to>
                                    </p:set>
                                    <p:animEffect transition="in" filter="fade">
                                      <p:cBhvr>
                                        <p:cTn id="155" dur="500"/>
                                        <p:tgtEl>
                                          <p:spTgt spid="76">
                                            <p:txEl>
                                              <p:pRg st="1" end="1"/>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79"/>
                                        </p:tgtEl>
                                        <p:attrNameLst>
                                          <p:attrName>style.visibility</p:attrName>
                                        </p:attrNameLst>
                                      </p:cBhvr>
                                      <p:to>
                                        <p:strVal val="visible"/>
                                      </p:to>
                                    </p:set>
                                    <p:animEffect transition="in" filter="fade">
                                      <p:cBhvr>
                                        <p:cTn id="160" dur="500"/>
                                        <p:tgtEl>
                                          <p:spTgt spid="79"/>
                                        </p:tgtEl>
                                      </p:cBhvr>
                                    </p:animEffect>
                                  </p:childTnLst>
                                </p:cTn>
                              </p:par>
                              <p:par>
                                <p:cTn id="161" presetID="10" presetClass="entr" presetSubtype="0" fill="hold" nodeType="withEffect">
                                  <p:stCondLst>
                                    <p:cond delay="0"/>
                                  </p:stCondLst>
                                  <p:childTnLst>
                                    <p:set>
                                      <p:cBhvr>
                                        <p:cTn id="162" dur="1" fill="hold">
                                          <p:stCondLst>
                                            <p:cond delay="0"/>
                                          </p:stCondLst>
                                        </p:cTn>
                                        <p:tgtEl>
                                          <p:spTgt spid="81"/>
                                        </p:tgtEl>
                                        <p:attrNameLst>
                                          <p:attrName>style.visibility</p:attrName>
                                        </p:attrNameLst>
                                      </p:cBhvr>
                                      <p:to>
                                        <p:strVal val="visible"/>
                                      </p:to>
                                    </p:set>
                                    <p:animEffect transition="in" filter="fade">
                                      <p:cBhvr>
                                        <p:cTn id="163" dur="500"/>
                                        <p:tgtEl>
                                          <p:spTgt spid="81"/>
                                        </p:tgtEl>
                                      </p:cBhvr>
                                    </p:animEffect>
                                  </p:childTnLst>
                                </p:cTn>
                              </p:par>
                              <p:par>
                                <p:cTn id="164" presetID="10" presetClass="entr" presetSubtype="0" fill="hold" nodeType="withEffect">
                                  <p:stCondLst>
                                    <p:cond delay="0"/>
                                  </p:stCondLst>
                                  <p:childTnLst>
                                    <p:set>
                                      <p:cBhvr>
                                        <p:cTn id="165" dur="1" fill="hold">
                                          <p:stCondLst>
                                            <p:cond delay="0"/>
                                          </p:stCondLst>
                                        </p:cTn>
                                        <p:tgtEl>
                                          <p:spTgt spid="54"/>
                                        </p:tgtEl>
                                        <p:attrNameLst>
                                          <p:attrName>style.visibility</p:attrName>
                                        </p:attrNameLst>
                                      </p:cBhvr>
                                      <p:to>
                                        <p:strVal val="visible"/>
                                      </p:to>
                                    </p:set>
                                    <p:animEffect transition="in" filter="fade">
                                      <p:cBhvr>
                                        <p:cTn id="166" dur="500"/>
                                        <p:tgtEl>
                                          <p:spTgt spid="54"/>
                                        </p:tgtEl>
                                      </p:cBhvr>
                                    </p:animEffect>
                                  </p:childTnLst>
                                </p:cTn>
                              </p:par>
                              <p:par>
                                <p:cTn id="167" presetID="10" presetClass="entr" presetSubtype="0" fill="hold" nodeType="withEffect">
                                  <p:stCondLst>
                                    <p:cond delay="0"/>
                                  </p:stCondLst>
                                  <p:childTnLst>
                                    <p:set>
                                      <p:cBhvr>
                                        <p:cTn id="168" dur="1" fill="hold">
                                          <p:stCondLst>
                                            <p:cond delay="0"/>
                                          </p:stCondLst>
                                        </p:cTn>
                                        <p:tgtEl>
                                          <p:spTgt spid="82"/>
                                        </p:tgtEl>
                                        <p:attrNameLst>
                                          <p:attrName>style.visibility</p:attrName>
                                        </p:attrNameLst>
                                      </p:cBhvr>
                                      <p:to>
                                        <p:strVal val="visible"/>
                                      </p:to>
                                    </p:set>
                                    <p:animEffect transition="in" filter="fade">
                                      <p:cBhvr>
                                        <p:cTn id="169" dur="500"/>
                                        <p:tgtEl>
                                          <p:spTgt spid="82"/>
                                        </p:tgtEl>
                                      </p:cBhvr>
                                    </p:animEffect>
                                  </p:childTnLst>
                                </p:cTn>
                              </p:par>
                              <p:par>
                                <p:cTn id="170" presetID="10" presetClass="entr" presetSubtype="0" fill="hold" nodeType="withEffect">
                                  <p:stCondLst>
                                    <p:cond delay="0"/>
                                  </p:stCondLst>
                                  <p:childTnLst>
                                    <p:set>
                                      <p:cBhvr>
                                        <p:cTn id="171" dur="1" fill="hold">
                                          <p:stCondLst>
                                            <p:cond delay="0"/>
                                          </p:stCondLst>
                                        </p:cTn>
                                        <p:tgtEl>
                                          <p:spTgt spid="76">
                                            <p:txEl>
                                              <p:pRg st="2" end="2"/>
                                            </p:txEl>
                                          </p:spTgt>
                                        </p:tgtEl>
                                        <p:attrNameLst>
                                          <p:attrName>style.visibility</p:attrName>
                                        </p:attrNameLst>
                                      </p:cBhvr>
                                      <p:to>
                                        <p:strVal val="visible"/>
                                      </p:to>
                                    </p:set>
                                    <p:animEffect transition="in" filter="fade">
                                      <p:cBhvr>
                                        <p:cTn id="172" dur="500"/>
                                        <p:tgtEl>
                                          <p:spTgt spid="76">
                                            <p:txEl>
                                              <p:pRg st="2" end="2"/>
                                            </p:txEl>
                                          </p:spTgt>
                                        </p:tgtEl>
                                      </p:cBhvr>
                                    </p:animEffect>
                                  </p:childTnLst>
                                </p:cTn>
                              </p:par>
                              <p:par>
                                <p:cTn id="173" presetID="10" presetClass="entr" presetSubtype="0" fill="hold"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fade">
                                      <p:cBhvr>
                                        <p:cTn id="175" dur="500"/>
                                        <p:tgtEl>
                                          <p:spTgt spid="86"/>
                                        </p:tgtEl>
                                      </p:cBhvr>
                                    </p:animEffect>
                                  </p:childTnLst>
                                </p:cTn>
                              </p:par>
                              <p:par>
                                <p:cTn id="176" presetID="10" presetClass="entr" presetSubtype="0" fill="hold" nodeType="withEffect">
                                  <p:stCondLst>
                                    <p:cond delay="0"/>
                                  </p:stCondLst>
                                  <p:childTnLst>
                                    <p:set>
                                      <p:cBhvr>
                                        <p:cTn id="177" dur="1" fill="hold">
                                          <p:stCondLst>
                                            <p:cond delay="0"/>
                                          </p:stCondLst>
                                        </p:cTn>
                                        <p:tgtEl>
                                          <p:spTgt spid="87"/>
                                        </p:tgtEl>
                                        <p:attrNameLst>
                                          <p:attrName>style.visibility</p:attrName>
                                        </p:attrNameLst>
                                      </p:cBhvr>
                                      <p:to>
                                        <p:strVal val="visible"/>
                                      </p:to>
                                    </p:set>
                                    <p:animEffect transition="in" filter="fade">
                                      <p:cBhvr>
                                        <p:cTn id="178" dur="500"/>
                                        <p:tgtEl>
                                          <p:spTgt spid="87"/>
                                        </p:tgtEl>
                                      </p:cBhvr>
                                    </p:animEffect>
                                  </p:childTnLst>
                                </p:cTn>
                              </p:par>
                              <p:par>
                                <p:cTn id="179" presetID="10" presetClass="entr" presetSubtype="0" fill="hold" nodeType="withEffect">
                                  <p:stCondLst>
                                    <p:cond delay="0"/>
                                  </p:stCondLst>
                                  <p:childTnLst>
                                    <p:set>
                                      <p:cBhvr>
                                        <p:cTn id="180" dur="1" fill="hold">
                                          <p:stCondLst>
                                            <p:cond delay="0"/>
                                          </p:stCondLst>
                                        </p:cTn>
                                        <p:tgtEl>
                                          <p:spTgt spid="95"/>
                                        </p:tgtEl>
                                        <p:attrNameLst>
                                          <p:attrName>style.visibility</p:attrName>
                                        </p:attrNameLst>
                                      </p:cBhvr>
                                      <p:to>
                                        <p:strVal val="visible"/>
                                      </p:to>
                                    </p:set>
                                    <p:animEffect transition="in" filter="fade">
                                      <p:cBhvr>
                                        <p:cTn id="181" dur="500"/>
                                        <p:tgtEl>
                                          <p:spTgt spid="95"/>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0" nodeType="clickEffect">
                                  <p:stCondLst>
                                    <p:cond delay="0"/>
                                  </p:stCondLst>
                                  <p:childTnLst>
                                    <p:animEffect transition="out" filter="fade">
                                      <p:cBhvr>
                                        <p:cTn id="185" dur="500"/>
                                        <p:tgtEl>
                                          <p:spTgt spid="76">
                                            <p:txEl>
                                              <p:pRg st="0" end="0"/>
                                            </p:txEl>
                                          </p:spTgt>
                                        </p:tgtEl>
                                      </p:cBhvr>
                                    </p:animEffect>
                                    <p:set>
                                      <p:cBhvr>
                                        <p:cTn id="186" dur="1" fill="hold">
                                          <p:stCondLst>
                                            <p:cond delay="499"/>
                                          </p:stCondLst>
                                        </p:cTn>
                                        <p:tgtEl>
                                          <p:spTgt spid="76">
                                            <p:txEl>
                                              <p:pRg st="0" end="0"/>
                                            </p:txEl>
                                          </p:spTgt>
                                        </p:tgtEl>
                                        <p:attrNameLst>
                                          <p:attrName>style.visibility</p:attrName>
                                        </p:attrNameLst>
                                      </p:cBhvr>
                                      <p:to>
                                        <p:strVal val="hidden"/>
                                      </p:to>
                                    </p:set>
                                  </p:childTnLst>
                                </p:cTn>
                              </p:par>
                              <p:par>
                                <p:cTn id="187" presetID="10" presetClass="exit" presetSubtype="0" fill="hold" grpId="0" nodeType="withEffect">
                                  <p:stCondLst>
                                    <p:cond delay="0"/>
                                  </p:stCondLst>
                                  <p:childTnLst>
                                    <p:animEffect transition="out" filter="fade">
                                      <p:cBhvr>
                                        <p:cTn id="188" dur="500"/>
                                        <p:tgtEl>
                                          <p:spTgt spid="76">
                                            <p:txEl>
                                              <p:pRg st="1" end="1"/>
                                            </p:txEl>
                                          </p:spTgt>
                                        </p:tgtEl>
                                      </p:cBhvr>
                                    </p:animEffect>
                                    <p:set>
                                      <p:cBhvr>
                                        <p:cTn id="189" dur="1" fill="hold">
                                          <p:stCondLst>
                                            <p:cond delay="499"/>
                                          </p:stCondLst>
                                        </p:cTn>
                                        <p:tgtEl>
                                          <p:spTgt spid="76">
                                            <p:txEl>
                                              <p:pRg st="1" end="1"/>
                                            </p:txEl>
                                          </p:spTgt>
                                        </p:tgtEl>
                                        <p:attrNameLst>
                                          <p:attrName>style.visibility</p:attrName>
                                        </p:attrNameLst>
                                      </p:cBhvr>
                                      <p:to>
                                        <p:strVal val="hidden"/>
                                      </p:to>
                                    </p:set>
                                  </p:childTnLst>
                                </p:cTn>
                              </p:par>
                              <p:par>
                                <p:cTn id="190" presetID="10" presetClass="exit" presetSubtype="0" fill="hold" grpId="0" nodeType="withEffect">
                                  <p:stCondLst>
                                    <p:cond delay="0"/>
                                  </p:stCondLst>
                                  <p:childTnLst>
                                    <p:animEffect transition="out" filter="fade">
                                      <p:cBhvr>
                                        <p:cTn id="191" dur="500"/>
                                        <p:tgtEl>
                                          <p:spTgt spid="76">
                                            <p:txEl>
                                              <p:pRg st="2" end="2"/>
                                            </p:txEl>
                                          </p:spTgt>
                                        </p:tgtEl>
                                      </p:cBhvr>
                                    </p:animEffect>
                                    <p:set>
                                      <p:cBhvr>
                                        <p:cTn id="192" dur="1" fill="hold">
                                          <p:stCondLst>
                                            <p:cond delay="499"/>
                                          </p:stCondLst>
                                        </p:cTn>
                                        <p:tgtEl>
                                          <p:spTgt spid="76">
                                            <p:txEl>
                                              <p:pRg st="2" end="2"/>
                                            </p:txEl>
                                          </p:spTgt>
                                        </p:tgtEl>
                                        <p:attrNameLst>
                                          <p:attrName>style.visibility</p:attrName>
                                        </p:attrNameLst>
                                      </p:cBhvr>
                                      <p:to>
                                        <p:strVal val="hidden"/>
                                      </p:to>
                                    </p:set>
                                  </p:childTnLst>
                                </p:cTn>
                              </p:par>
                              <p:par>
                                <p:cTn id="193" presetID="10" presetClass="exit" presetSubtype="0" fill="hold" grpId="0" nodeType="withEffect">
                                  <p:stCondLst>
                                    <p:cond delay="0"/>
                                  </p:stCondLst>
                                  <p:childTnLst>
                                    <p:animEffect transition="out" filter="fade">
                                      <p:cBhvr>
                                        <p:cTn id="194" dur="500"/>
                                        <p:tgtEl>
                                          <p:spTgt spid="76">
                                            <p:bg/>
                                          </p:spTgt>
                                        </p:tgtEl>
                                      </p:cBhvr>
                                    </p:animEffect>
                                    <p:set>
                                      <p:cBhvr>
                                        <p:cTn id="195" dur="1" fill="hold">
                                          <p:stCondLst>
                                            <p:cond delay="499"/>
                                          </p:stCondLst>
                                        </p:cTn>
                                        <p:tgtEl>
                                          <p:spTgt spid="76">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build="allAtOnce" animBg="1"/>
      <p:bldP spid="7" grpId="0" animBg="1"/>
      <p:bldP spid="29" grpId="0" animBg="1"/>
      <p:bldP spid="69" grpId="0" animBg="1"/>
      <p:bldP spid="69" grpId="1" build="allAtOnce" animBg="1"/>
      <p:bldP spid="76" grpId="0" build="allAtOnce" animBg="1"/>
      <p:bldP spid="76" grpId="1"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rial MT Light"/>
        <a:ea typeface=""/>
        <a:cs typeface=""/>
      </a:majorFont>
      <a:minorFont>
        <a:latin typeface="Arial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2554</TotalTime>
  <Words>1135</Words>
  <Application>Microsoft Office PowerPoint</Application>
  <PresentationFormat>Widescreen</PresentationFormat>
  <Paragraphs>222</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MT Light</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Dubey, Rashid Jamal</dc:creator>
  <cp:lastModifiedBy>Dubey, Rashid Jamal</cp:lastModifiedBy>
  <cp:revision>1</cp:revision>
  <dcterms:created xsi:type="dcterms:W3CDTF">2022-04-16T22:03:42Z</dcterms:created>
  <dcterms:modified xsi:type="dcterms:W3CDTF">2022-04-18T16:39:10Z</dcterms:modified>
</cp:coreProperties>
</file>