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  <p:sldMasterId id="21474840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6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9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6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7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8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6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3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8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364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5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0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8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7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9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D3C-B514-43C2-9584-152E98C4BB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0D7D-DFF5-4F10-90BD-AA7C2E0F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831" y="1856730"/>
            <a:ext cx="7694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Twitter Television Ratings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0811" y="6060086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Fax" panose="02060602050505020204" pitchFamily="18" charset="0"/>
              </a:rPr>
              <a:t>Dat-DC-9 : James Duvall : December 3, 2015</a:t>
            </a:r>
            <a:endParaRPr lang="en-US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59" y="760135"/>
            <a:ext cx="788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Twitter </a:t>
            </a:r>
            <a:r>
              <a:rPr lang="en-US" sz="4400" dirty="0" smtClean="0">
                <a:latin typeface="Lucida Fax" panose="02060602050505020204" pitchFamily="18" charset="0"/>
              </a:rPr>
              <a:t>Data (Useful Tools)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76" y="3023418"/>
            <a:ext cx="8074936" cy="3141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4417" y="1845610"/>
            <a:ext cx="1029328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cida Fax" panose="02060602050505020204" pitchFamily="18" charset="0"/>
              </a:rPr>
              <a:t>Getting the twitter handles and the power of regular expressions </a:t>
            </a:r>
            <a:r>
              <a:rPr lang="en-US" sz="2800" dirty="0">
                <a:latin typeface="Lucida Fax" panose="02060602050505020204" pitchFamily="18" charset="0"/>
              </a:rPr>
              <a:t>[</a:t>
            </a:r>
            <a:r>
              <a:rPr lang="en-US" sz="2800" dirty="0" smtClean="0">
                <a:latin typeface="Lucida Fax" panose="02060602050505020204" pitchFamily="18" charset="0"/>
              </a:rPr>
              <a:t>import re]</a:t>
            </a:r>
            <a:endParaRPr lang="en-US" sz="2800" dirty="0">
              <a:latin typeface="Lucida Fax" panose="02060602050505020204" pitchFamily="18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606338" y="4479533"/>
            <a:ext cx="184935" cy="124317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0412" y="491645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Fax" panose="02060602050505020204" pitchFamily="18" charset="0"/>
              </a:rPr>
              <a:t>MAGIC</a:t>
            </a:r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9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06" y="0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59" y="760135"/>
            <a:ext cx="788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Twitter </a:t>
            </a:r>
            <a:r>
              <a:rPr lang="en-US" sz="4400" dirty="0" smtClean="0">
                <a:latin typeface="Lucida Fax" panose="02060602050505020204" pitchFamily="18" charset="0"/>
              </a:rPr>
              <a:t>Data (Useful Tools)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239" y="1773691"/>
            <a:ext cx="1029328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Mapping and lambda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Lambda defines the 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Map applies that function to each </a:t>
            </a:r>
            <a:r>
              <a:rPr lang="en-US" sz="2800" dirty="0" err="1" smtClean="0"/>
              <a:t>iterable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64" y="3310468"/>
            <a:ext cx="7931329" cy="22660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957" y="5953561"/>
            <a:ext cx="75081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/>
              <a:t>Not </a:t>
            </a:r>
            <a:r>
              <a:rPr lang="en-US" sz="2800" dirty="0" smtClean="0"/>
              <a:t>very </a:t>
            </a:r>
            <a:r>
              <a:rPr lang="en-US" sz="2800" dirty="0" err="1" smtClean="0"/>
              <a:t>pythonic</a:t>
            </a:r>
            <a:r>
              <a:rPr lang="en-US" sz="2800" dirty="0" smtClean="0"/>
              <a:t>? </a:t>
            </a:r>
            <a:r>
              <a:rPr lang="en-US" sz="2800" dirty="0" smtClean="0"/>
              <a:t>Haters </a:t>
            </a:r>
            <a:r>
              <a:rPr lang="en-US" sz="2800" dirty="0" err="1" smtClean="0"/>
              <a:t>gonna</a:t>
            </a:r>
            <a:r>
              <a:rPr lang="en-US" sz="2800" dirty="0" smtClean="0"/>
              <a:t> hate!</a:t>
            </a:r>
          </a:p>
        </p:txBody>
      </p:sp>
      <p:pic>
        <p:nvPicPr>
          <p:cNvPr id="10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06" y="0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8111" y="698490"/>
            <a:ext cx="7933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Problems with Twitter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096" y="2077503"/>
            <a:ext cx="10491409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Space!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One folder (representing a day)</a:t>
            </a:r>
            <a:br>
              <a:rPr lang="en-US" sz="3200" dirty="0" smtClean="0">
                <a:latin typeface="Lucida Fax" panose="02060602050505020204" pitchFamily="18" charset="0"/>
              </a:rPr>
            </a:br>
            <a:r>
              <a:rPr lang="en-US" sz="3200" dirty="0" smtClean="0">
                <a:latin typeface="Lucida Fax" panose="02060602050505020204" pitchFamily="18" charset="0"/>
              </a:rPr>
              <a:t> at a </a:t>
            </a:r>
            <a:r>
              <a:rPr lang="en-US" sz="3200" dirty="0" smtClean="0">
                <a:latin typeface="Lucida Fax" panose="02060602050505020204" pitchFamily="18" charset="0"/>
              </a:rPr>
              <a:t>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Lucida Fax" panose="02060602050505020204" pitchFamily="18" charset="0"/>
              </a:rPr>
              <a:t>Clearly missing </a:t>
            </a:r>
            <a:r>
              <a:rPr lang="en-US" sz="3200" dirty="0" smtClean="0">
                <a:latin typeface="Lucida Fax" panose="02060602050505020204" pitchFamily="18" charset="0"/>
              </a:rPr>
              <a:t>tweets (no Empire!)</a:t>
            </a:r>
            <a:endParaRPr lang="en-US" sz="3200" dirty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Non-network trending hashtags, hard to capture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Worthless tweets: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A new limitless pill takes internet by storm</a:t>
            </a:r>
            <a:r>
              <a:rPr lang="en-US" sz="3200" dirty="0" smtClean="0">
                <a:latin typeface="Lucida Fax" panose="02060602050505020204" pitchFamily="18" charset="0"/>
              </a:rPr>
              <a:t>!</a:t>
            </a:r>
            <a:endParaRPr lang="en-US" sz="3200" dirty="0" smtClean="0">
              <a:latin typeface="Lucida Fax" panose="02060602050505020204" pitchFamily="18" charset="0"/>
            </a:endParaRPr>
          </a:p>
        </p:txBody>
      </p:sp>
      <p:pic>
        <p:nvPicPr>
          <p:cNvPr id="4" name="Picture 2" descr="http://www.infiniteunknown.net/wp-content/uploads/2014/10/evil-twitter-bird-with-ho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135" y="201105"/>
            <a:ext cx="26003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8385" y="544378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Analyzing the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69" y="1479297"/>
            <a:ext cx="6010382" cy="5008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487" y="2250741"/>
            <a:ext cx="32565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Lucida Fax" panose="02060602050505020204" pitchFamily="18" charset="0"/>
              </a:rPr>
              <a:t>While not significant in the least, we observe an expected negative coefficient between total viewers and unique tweets</a:t>
            </a:r>
            <a:endParaRPr lang="en-US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8385" y="544378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Analyzing the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385" y="1502075"/>
            <a:ext cx="3256532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Lucida Fax" panose="02060602050505020204" pitchFamily="18" charset="0"/>
              </a:rPr>
              <a:t>By itself, unique tweets have almost no relationship with the Nielsen rating; however, this changes when both the networks and days are controlled.</a:t>
            </a:r>
            <a:endParaRPr lang="en-US" sz="2400" dirty="0">
              <a:latin typeface="Lucida Fax" panose="02060602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36" y="1502075"/>
            <a:ext cx="5863744" cy="4886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385" y="4911201"/>
            <a:ext cx="305503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Lucida Fax" panose="02060602050505020204" pitchFamily="18" charset="0"/>
              </a:rPr>
              <a:t>The R² jumps from 0.05 to 0.68 when adding the control variables.</a:t>
            </a:r>
            <a:endParaRPr lang="en-US" sz="2400" dirty="0">
              <a:latin typeface="Lucida Fax" panose="02060602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5773" y="1878907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The </a:t>
            </a:r>
            <a:r>
              <a:rPr lang="en-US" sz="1100" dirty="0">
                <a:solidFill>
                  <a:schemeClr val="bg1"/>
                </a:solidFill>
              </a:rPr>
              <a:t>V</a:t>
            </a:r>
            <a:r>
              <a:rPr lang="en-US" sz="1100" dirty="0" smtClean="0">
                <a:solidFill>
                  <a:schemeClr val="bg1"/>
                </a:solidFill>
              </a:rPr>
              <a:t>oice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0567" y="3313884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OUaT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228" y="3945302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Arrow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0567" y="4649591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Scream Queens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3648" y="2848597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NCIS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48" y="1856061"/>
            <a:ext cx="8005382" cy="2550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385" y="544378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Analyzing the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596" y="4948962"/>
            <a:ext cx="96739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Lucida Fax" panose="02060602050505020204" pitchFamily="18" charset="0"/>
              </a:rPr>
              <a:t>The RMSE dramatically improves when adding the control variables, from 0.60 to 0.35.</a:t>
            </a:r>
          </a:p>
        </p:txBody>
      </p:sp>
    </p:spTree>
    <p:extLst>
      <p:ext uri="{BB962C8B-B14F-4D97-AF65-F5344CB8AC3E}">
        <p14:creationId xmlns:p14="http://schemas.microsoft.com/office/powerpoint/2010/main" val="16977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8385" y="544378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Analyzing the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8" y="1711411"/>
            <a:ext cx="5899125" cy="44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5" y="1918042"/>
            <a:ext cx="4972160" cy="4143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8449" y="630876"/>
            <a:ext cx="3756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Lucida Fax" panose="02060602050505020204" pitchFamily="18" charset="0"/>
              </a:rPr>
              <a:t>Spamminess</a:t>
            </a:r>
            <a:endParaRPr lang="en-US" sz="4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947" y="532021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Insights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593" y="1879795"/>
            <a:ext cx="1049140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Analytically: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When controlling for the day of the week and the program’s network, simply having the number of unique tweets is a relatively solid indicator for the Nielsen rating</a:t>
            </a:r>
          </a:p>
          <a:p>
            <a:pPr lvl="1"/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Computationally: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RAM is exceptionally valuable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UNIX solves a lot of problems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WTB: Apache Spark</a:t>
            </a:r>
          </a:p>
          <a:p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9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947" y="532021"/>
            <a:ext cx="3296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The Future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593" y="1879795"/>
            <a:ext cx="10491409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Fax" panose="02060602050505020204" pitchFamily="18" charset="0"/>
              </a:rPr>
              <a:t>With more data, I could more effectively control for reality programming.</a:t>
            </a:r>
          </a:p>
          <a:p>
            <a:endParaRPr lang="en-US" sz="24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Fax" panose="02060602050505020204" pitchFamily="18" charset="0"/>
              </a:rPr>
              <a:t>Could I predict someone’s age group based on the “</a:t>
            </a:r>
            <a:r>
              <a:rPr lang="en-US" sz="2400" dirty="0" err="1" smtClean="0">
                <a:latin typeface="Lucida Fax" panose="02060602050505020204" pitchFamily="18" charset="0"/>
              </a:rPr>
              <a:t>spamminess</a:t>
            </a:r>
            <a:r>
              <a:rPr lang="en-US" sz="2400" dirty="0" smtClean="0">
                <a:latin typeface="Lucida Fax" panose="02060602050505020204" pitchFamily="18" charset="0"/>
              </a:rPr>
              <a:t>” of their tweets? This would help advertisers.</a:t>
            </a:r>
          </a:p>
          <a:p>
            <a:endParaRPr lang="en-US" sz="24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Fax" panose="02060602050505020204" pitchFamily="18" charset="0"/>
              </a:rPr>
              <a:t>Can I predict either a drop or rise in each week’s Nielsen rating based on the sentiment of their tweet? This could encourage quality.</a:t>
            </a:r>
            <a:endParaRPr lang="en-US" sz="24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 smtClean="0">
              <a:latin typeface="Lucida Fax" panose="02060602050505020204" pitchFamily="18" charset="0"/>
            </a:endParaRPr>
          </a:p>
          <a:p>
            <a:endParaRPr lang="en-US" sz="2400" dirty="0" smtClean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111" y="698490"/>
            <a:ext cx="271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The Goal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111" y="2758440"/>
            <a:ext cx="96132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latin typeface="Lucida Fax" panose="02060602050505020204" pitchFamily="18" charset="0"/>
              </a:rPr>
              <a:t>Can the Nielsen </a:t>
            </a:r>
            <a:r>
              <a:rPr lang="en-US" sz="3600" dirty="0">
                <a:latin typeface="Lucida Fax" panose="02060602050505020204" pitchFamily="18" charset="0"/>
              </a:rPr>
              <a:t>h</a:t>
            </a:r>
            <a:r>
              <a:rPr lang="en-US" sz="3600" dirty="0" smtClean="0">
                <a:latin typeface="Lucida Fax" panose="02060602050505020204" pitchFamily="18" charset="0"/>
              </a:rPr>
              <a:t>ousehold rating be predicted from tweets by Twitter users? </a:t>
            </a:r>
            <a:endParaRPr lang="en-US" sz="36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417" y="2509102"/>
            <a:ext cx="70775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Lucida Fax" panose="02060602050505020204" pitchFamily="18" charset="0"/>
              </a:rPr>
              <a:t>Thank you for listening!</a:t>
            </a:r>
          </a:p>
          <a:p>
            <a:pPr algn="ctr"/>
            <a:r>
              <a:rPr lang="en-US" sz="4400" dirty="0" smtClean="0">
                <a:latin typeface="Lucida Fax" panose="02060602050505020204" pitchFamily="18" charset="0"/>
              </a:rPr>
              <a:t>Any questions?</a:t>
            </a:r>
            <a:endParaRPr lang="en-US" sz="4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111" y="698490"/>
            <a:ext cx="4945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Why do we care?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1026" name="Picture 2" descr="http://weknowmemes.com/wp-content/uploads/2011/10/patient-bear-will-be-ready-when-you-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34" y="1605103"/>
            <a:ext cx="6763385" cy="52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111" y="698490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But really…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111" y="2164080"/>
            <a:ext cx="10293289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Ratings are how broadcast shows get paid</a:t>
            </a:r>
          </a:p>
          <a:p>
            <a:endParaRPr lang="en-US" sz="32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The need to find an alternative ratings measure as the Nielsen household ratings continue their decline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Advertisers </a:t>
            </a:r>
            <a:r>
              <a:rPr lang="en-US" sz="3200" dirty="0" smtClean="0">
                <a:latin typeface="Lucida Fax" panose="02060602050505020204" pitchFamily="18" charset="0"/>
              </a:rPr>
              <a:t>need to be able to capitalize on </a:t>
            </a:r>
            <a:r>
              <a:rPr lang="en-US" sz="3200" dirty="0" smtClean="0">
                <a:latin typeface="Lucida Fax" panose="02060602050505020204" pitchFamily="18" charset="0"/>
              </a:rPr>
              <a:t>this alternative</a:t>
            </a:r>
            <a:endParaRPr lang="en-US" sz="32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111" y="698490"/>
            <a:ext cx="2735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The Data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111" y="2164080"/>
            <a:ext cx="1029328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Nielsen household </a:t>
            </a:r>
            <a:r>
              <a:rPr lang="en-US" sz="3200" dirty="0" smtClean="0">
                <a:latin typeface="Lucida Fax" panose="02060602050505020204" pitchFamily="18" charset="0"/>
              </a:rPr>
              <a:t>18–49 </a:t>
            </a:r>
            <a:r>
              <a:rPr lang="en-US" sz="3200" dirty="0" smtClean="0">
                <a:latin typeface="Lucida Fax" panose="02060602050505020204" pitchFamily="18" charset="0"/>
              </a:rPr>
              <a:t>live + same day </a:t>
            </a:r>
            <a:r>
              <a:rPr lang="en-US" sz="3200" dirty="0" smtClean="0">
                <a:latin typeface="Lucida Fax" panose="02060602050505020204" pitchFamily="18" charset="0"/>
              </a:rPr>
              <a:t>ratings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Web scraping</a:t>
            </a:r>
            <a:endParaRPr lang="en-US" sz="3200" dirty="0" smtClean="0">
              <a:latin typeface="Lucida Fax" panose="02060602050505020204" pitchFamily="18" charset="0"/>
            </a:endParaRPr>
          </a:p>
          <a:p>
            <a:endParaRPr lang="en-US" sz="32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Twitter: millions of </a:t>
            </a:r>
            <a:r>
              <a:rPr lang="en-US" sz="3200" dirty="0" smtClean="0">
                <a:latin typeface="Lucida Fax" panose="02060602050505020204" pitchFamily="18" charset="0"/>
              </a:rPr>
              <a:t>tweets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Lucida Fax" panose="02060602050505020204" pitchFamily="18" charset="0"/>
              </a:rPr>
              <a:t>Twitter’s Stream API</a:t>
            </a:r>
            <a:endParaRPr lang="en-US" sz="32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8111" y="698490"/>
            <a:ext cx="9570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Nielsen </a:t>
            </a:r>
            <a:r>
              <a:rPr lang="en-US" sz="4400" dirty="0" smtClean="0">
                <a:latin typeface="Lucida Fax" panose="02060602050505020204" pitchFamily="18" charset="0"/>
              </a:rPr>
              <a:t>Data (What it Looks </a:t>
            </a:r>
            <a:r>
              <a:rPr lang="en-US" sz="4400" dirty="0">
                <a:latin typeface="Lucida Fax" panose="02060602050505020204" pitchFamily="18" charset="0"/>
              </a:rPr>
              <a:t>L</a:t>
            </a:r>
            <a:r>
              <a:rPr lang="en-US" sz="4400" dirty="0" smtClean="0">
                <a:latin typeface="Lucida Fax" panose="02060602050505020204" pitchFamily="18" charset="0"/>
              </a:rPr>
              <a:t>ike)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30" y="1788196"/>
            <a:ext cx="8764462" cy="31331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69756" y="2034283"/>
            <a:ext cx="102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69756" y="3429856"/>
            <a:ext cx="102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93187" y="1962364"/>
            <a:ext cx="8465905" cy="2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186" y="3327114"/>
            <a:ext cx="8465905" cy="2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8111" y="5210672"/>
            <a:ext cx="1029328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Lucida Fax" panose="02060602050505020204" pitchFamily="18" charset="0"/>
              </a:rPr>
              <a:t>Key takeaway: advertisers don’t care about viewers aged 49+</a:t>
            </a:r>
            <a:endParaRPr lang="en-US" sz="36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8111" y="698490"/>
            <a:ext cx="9074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Nielsen </a:t>
            </a:r>
            <a:r>
              <a:rPr lang="en-US" sz="4400" dirty="0" smtClean="0">
                <a:latin typeface="Lucida Fax" panose="02060602050505020204" pitchFamily="18" charset="0"/>
              </a:rPr>
              <a:t>Data (How I Grabbed </a:t>
            </a:r>
            <a:r>
              <a:rPr lang="en-US" sz="4400" dirty="0">
                <a:latin typeface="Lucida Fax" panose="02060602050505020204" pitchFamily="18" charset="0"/>
              </a:rPr>
              <a:t>I</a:t>
            </a:r>
            <a:r>
              <a:rPr lang="en-US" sz="4400" dirty="0" smtClean="0">
                <a:latin typeface="Lucida Fax" panose="02060602050505020204" pitchFamily="18" charset="0"/>
              </a:rPr>
              <a:t>t)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66" y="2098467"/>
            <a:ext cx="8730131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59" y="760135"/>
            <a:ext cx="1003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Twitter </a:t>
            </a:r>
            <a:r>
              <a:rPr lang="en-US" sz="4400" dirty="0" smtClean="0">
                <a:latin typeface="Lucida Fax" panose="02060602050505020204" pitchFamily="18" charset="0"/>
              </a:rPr>
              <a:t>Data (Elements of a Tweet)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50" y="1687422"/>
            <a:ext cx="9238768" cy="4625635"/>
          </a:xfrm>
          <a:prstGeom prst="rect">
            <a:avLst/>
          </a:prstGeom>
        </p:spPr>
      </p:pic>
      <p:pic>
        <p:nvPicPr>
          <p:cNvPr id="1026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06" y="0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32" y="6123398"/>
            <a:ext cx="853587" cy="7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4422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8111" y="698490"/>
            <a:ext cx="1000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Fax" panose="02060602050505020204" pitchFamily="18" charset="0"/>
              </a:rPr>
              <a:t>Twitter </a:t>
            </a:r>
            <a:r>
              <a:rPr lang="en-US" sz="4400" dirty="0" smtClean="0">
                <a:latin typeface="Lucida Fax" panose="02060602050505020204" pitchFamily="18" charset="0"/>
              </a:rPr>
              <a:t>Data (Reading in the Data) </a:t>
            </a:r>
            <a:endParaRPr lang="en-US" sz="4400" dirty="0">
              <a:latin typeface="Lucida Fax" panose="02060602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8111" y="2205177"/>
            <a:ext cx="10293289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I began with a giant folder full of tweets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Each tweet is stored as a JSON [simple enough with </a:t>
            </a:r>
            <a:r>
              <a:rPr lang="en-US" sz="2200" dirty="0" err="1" smtClean="0">
                <a:latin typeface="Lucida Fax" panose="02060602050505020204" pitchFamily="18" charset="0"/>
              </a:rPr>
              <a:t>json.loads</a:t>
            </a:r>
            <a:r>
              <a:rPr lang="en-US" sz="2200" dirty="0" smtClean="0">
                <a:latin typeface="Lucida Fax" panose="02060602050505020204" pitchFamily="18" charset="0"/>
              </a:rPr>
              <a:t>()]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Some of the tweets were “bad” – usage of Try/Except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Pulled them into a list of dictionaries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Pulled out individual elements of tweets to add to </a:t>
            </a:r>
            <a:r>
              <a:rPr lang="en-US" sz="2200" dirty="0" err="1" smtClean="0">
                <a:latin typeface="Lucida Fax" panose="02060602050505020204" pitchFamily="18" charset="0"/>
              </a:rPr>
              <a:t>D</a:t>
            </a:r>
            <a:r>
              <a:rPr lang="en-US" sz="2200" dirty="0" err="1" smtClean="0">
                <a:latin typeface="Lucida Fax" panose="02060602050505020204" pitchFamily="18" charset="0"/>
              </a:rPr>
              <a:t>ataFrame</a:t>
            </a:r>
            <a:endParaRPr lang="en-US" sz="2200" dirty="0" smtClean="0">
              <a:latin typeface="Lucida Fax" panose="02060602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Requirements: the tweet must be in English, it must correspond to a U.S. time zone, and the tweet must occur between 7 p.m. and 6 a.m. 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ucida Fax" panose="02060602050505020204" pitchFamily="18" charset="0"/>
              </a:rPr>
              <a:t>Filter down to a set of “unique user tweets” by the user id string</a:t>
            </a:r>
            <a:endParaRPr lang="en-US" sz="2200" dirty="0" smtClean="0">
              <a:latin typeface="Lucida Fax" panose="02060602050505020204" pitchFamily="18" charset="0"/>
            </a:endParaRPr>
          </a:p>
          <a:p>
            <a:endParaRPr lang="en-US" sz="2200" dirty="0" smtClean="0">
              <a:latin typeface="Lucida Fax" panose="02060602050505020204" pitchFamily="18" charset="0"/>
            </a:endParaRPr>
          </a:p>
        </p:txBody>
      </p:sp>
      <p:pic>
        <p:nvPicPr>
          <p:cNvPr id="4" name="Picture 2" descr="https://g.twimg.com/blog/blog/image/new_bird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06" y="0"/>
            <a:ext cx="1026693" cy="8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593</TotalTime>
  <Words>506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Lucida Fax</vt:lpstr>
      <vt:lpstr>Trebuchet MS</vt:lpstr>
      <vt:lpstr>Tw Cen MT</vt:lpstr>
      <vt:lpstr>Wingdings 2</vt:lpstr>
      <vt:lpstr>HDOfficeLightV0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Investment Company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Duvall, James</dc:creator>
  <cp:lastModifiedBy>Duvall, James</cp:lastModifiedBy>
  <cp:revision>39</cp:revision>
  <dcterms:created xsi:type="dcterms:W3CDTF">2015-12-03T00:32:14Z</dcterms:created>
  <dcterms:modified xsi:type="dcterms:W3CDTF">2015-12-03T22:39:22Z</dcterms:modified>
</cp:coreProperties>
</file>