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460" r:id="rId1"/>
  </p:sldMasterIdLst>
  <p:notesMasterIdLst>
    <p:notesMasterId r:id="rId21"/>
  </p:notesMasterIdLst>
  <p:handoutMasterIdLst>
    <p:handoutMasterId r:id="rId22"/>
  </p:handoutMasterIdLst>
  <p:sldIdLst>
    <p:sldId id="434" r:id="rId2"/>
    <p:sldId id="435" r:id="rId3"/>
    <p:sldId id="512" r:id="rId4"/>
    <p:sldId id="575" r:id="rId5"/>
    <p:sldId id="621" r:id="rId6"/>
    <p:sldId id="607" r:id="rId7"/>
    <p:sldId id="564" r:id="rId8"/>
    <p:sldId id="618" r:id="rId9"/>
    <p:sldId id="619" r:id="rId10"/>
    <p:sldId id="620" r:id="rId11"/>
    <p:sldId id="610" r:id="rId12"/>
    <p:sldId id="624" r:id="rId13"/>
    <p:sldId id="625" r:id="rId14"/>
    <p:sldId id="626" r:id="rId15"/>
    <p:sldId id="583" r:id="rId16"/>
    <p:sldId id="622" r:id="rId17"/>
    <p:sldId id="623" r:id="rId18"/>
    <p:sldId id="627" r:id="rId19"/>
    <p:sldId id="44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F00"/>
    <a:srgbClr val="272F34"/>
    <a:srgbClr val="8B9398"/>
    <a:srgbClr val="636262"/>
    <a:srgbClr val="7F7F7F"/>
    <a:srgbClr val="404040"/>
    <a:srgbClr val="E20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76937" autoAdjust="0"/>
  </p:normalViewPr>
  <p:slideViewPr>
    <p:cSldViewPr>
      <p:cViewPr>
        <p:scale>
          <a:sx n="73" d="100"/>
          <a:sy n="73" d="100"/>
        </p:scale>
        <p:origin x="-1080" y="216"/>
      </p:cViewPr>
      <p:guideLst>
        <p:guide orient="horz" pos="2160"/>
        <p:guide pos="2880"/>
      </p:guideLst>
    </p:cSldViewPr>
  </p:slideViewPr>
  <p:outlineViewPr>
    <p:cViewPr>
      <p:scale>
        <a:sx n="33" d="100"/>
        <a:sy n="33" d="100"/>
      </p:scale>
      <p:origin x="0" y="1638"/>
    </p:cViewPr>
  </p:outlineViewPr>
  <p:notesTextViewPr>
    <p:cViewPr>
      <p:scale>
        <a:sx n="100" d="100"/>
        <a:sy n="100" d="100"/>
      </p:scale>
      <p:origin x="0" y="0"/>
    </p:cViewPr>
  </p:notesTextViewPr>
  <p:sorterViewPr>
    <p:cViewPr>
      <p:scale>
        <a:sx n="66" d="100"/>
        <a:sy n="66" d="100"/>
      </p:scale>
      <p:origin x="0" y="4008"/>
    </p:cViewPr>
  </p:sorterViewPr>
  <p:notesViewPr>
    <p:cSldViewPr>
      <p:cViewPr varScale="1">
        <p:scale>
          <a:sx n="65" d="100"/>
          <a:sy n="65" d="100"/>
        </p:scale>
        <p:origin x="-29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6EEB2-E9DF-4F72-BD8B-88AB4ADA38EC}"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zh-CN" altLang="en-US"/>
        </a:p>
      </dgm:t>
    </dgm:pt>
    <dgm:pt modelId="{DB877EF3-EA19-4184-BA31-214CE6D9B474}">
      <dgm:prSet phldrT="[文本]"/>
      <dgm:spPr/>
      <dgm:t>
        <a:bodyPr/>
        <a:lstStyle/>
        <a:p>
          <a:r>
            <a:rPr lang="en-US" altLang="zh-CN" dirty="0" err="1" smtClean="0"/>
            <a:t>svn</a:t>
          </a:r>
          <a:endParaRPr lang="zh-CN" altLang="en-US" dirty="0"/>
        </a:p>
      </dgm:t>
    </dgm:pt>
    <dgm:pt modelId="{F2772544-8FD8-4B22-9BAB-C06E0EC37933}" type="parTrans" cxnId="{52275482-C6EA-468E-9426-964EF9C74007}">
      <dgm:prSet/>
      <dgm:spPr/>
      <dgm:t>
        <a:bodyPr/>
        <a:lstStyle/>
        <a:p>
          <a:endParaRPr lang="zh-CN" altLang="en-US"/>
        </a:p>
      </dgm:t>
    </dgm:pt>
    <dgm:pt modelId="{9ADE7A7C-50E9-494E-AB73-F2690B243994}" type="sibTrans" cxnId="{52275482-C6EA-468E-9426-964EF9C74007}">
      <dgm:prSet/>
      <dgm:spPr/>
      <dgm:t>
        <a:bodyPr/>
        <a:lstStyle/>
        <a:p>
          <a:endParaRPr lang="zh-CN" altLang="en-US"/>
        </a:p>
      </dgm:t>
    </dgm:pt>
    <dgm:pt modelId="{F45E74F6-BD02-4CC8-8204-9B83B93AB8E4}">
      <dgm:prSet phldrT="[文本]"/>
      <dgm:spPr/>
      <dgm:t>
        <a:bodyPr/>
        <a:lstStyle/>
        <a:p>
          <a:r>
            <a:rPr lang="en-US" altLang="zh-CN" dirty="0" smtClean="0"/>
            <a:t>Git</a:t>
          </a:r>
          <a:endParaRPr lang="zh-CN" altLang="en-US" dirty="0"/>
        </a:p>
      </dgm:t>
    </dgm:pt>
    <dgm:pt modelId="{BB1576F5-A95F-4B24-95BC-BA272498F34D}" type="parTrans" cxnId="{EA68F44A-D144-41A8-AA78-12C8FC4A2AFC}">
      <dgm:prSet/>
      <dgm:spPr/>
      <dgm:t>
        <a:bodyPr/>
        <a:lstStyle/>
        <a:p>
          <a:endParaRPr lang="zh-CN" altLang="en-US"/>
        </a:p>
      </dgm:t>
    </dgm:pt>
    <dgm:pt modelId="{B8ADD9CC-5FB4-4FAC-ABED-6E7F3077889D}" type="sibTrans" cxnId="{EA68F44A-D144-41A8-AA78-12C8FC4A2AFC}">
      <dgm:prSet/>
      <dgm:spPr/>
      <dgm:t>
        <a:bodyPr/>
        <a:lstStyle/>
        <a:p>
          <a:endParaRPr lang="zh-CN" altLang="en-US"/>
        </a:p>
      </dgm:t>
    </dgm:pt>
    <dgm:pt modelId="{106969E7-B9C7-4607-B868-D30C25906DBF}" type="pres">
      <dgm:prSet presAssocID="{F136EEB2-E9DF-4F72-BD8B-88AB4ADA38EC}" presName="compositeShape" presStyleCnt="0">
        <dgm:presLayoutVars>
          <dgm:chMax val="2"/>
          <dgm:dir/>
          <dgm:resizeHandles val="exact"/>
        </dgm:presLayoutVars>
      </dgm:prSet>
      <dgm:spPr/>
      <dgm:t>
        <a:bodyPr/>
        <a:lstStyle/>
        <a:p>
          <a:endParaRPr lang="zh-CN" altLang="en-US"/>
        </a:p>
      </dgm:t>
    </dgm:pt>
    <dgm:pt modelId="{AB3286D7-8FC5-4441-B4F4-31A7160A3522}" type="pres">
      <dgm:prSet presAssocID="{DB877EF3-EA19-4184-BA31-214CE6D9B474}" presName="upArrow" presStyleLbl="node1" presStyleIdx="0" presStyleCnt="2" custLinFactNeighborX="-98651" custLinFactNeighborY="-11153"/>
      <dgm:spPr/>
    </dgm:pt>
    <dgm:pt modelId="{9C770AED-6A6C-4AD6-85F2-9E7134E97C5B}" type="pres">
      <dgm:prSet presAssocID="{DB877EF3-EA19-4184-BA31-214CE6D9B474}" presName="upArrowText" presStyleLbl="revTx" presStyleIdx="0" presStyleCnt="2">
        <dgm:presLayoutVars>
          <dgm:chMax val="0"/>
          <dgm:bulletEnabled val="1"/>
        </dgm:presLayoutVars>
      </dgm:prSet>
      <dgm:spPr/>
      <dgm:t>
        <a:bodyPr/>
        <a:lstStyle/>
        <a:p>
          <a:endParaRPr lang="zh-CN" altLang="en-US"/>
        </a:p>
      </dgm:t>
    </dgm:pt>
    <dgm:pt modelId="{680A7448-0C85-4213-A37C-E68237FEA5D3}" type="pres">
      <dgm:prSet presAssocID="{F45E74F6-BD02-4CC8-8204-9B83B93AB8E4}" presName="downArrow" presStyleLbl="node1" presStyleIdx="1" presStyleCnt="2"/>
      <dgm:spPr/>
    </dgm:pt>
    <dgm:pt modelId="{92307246-7078-4B9E-9FCC-6511EDA8A9C5}" type="pres">
      <dgm:prSet presAssocID="{F45E74F6-BD02-4CC8-8204-9B83B93AB8E4}" presName="downArrowText" presStyleLbl="revTx" presStyleIdx="1" presStyleCnt="2">
        <dgm:presLayoutVars>
          <dgm:chMax val="0"/>
          <dgm:bulletEnabled val="1"/>
        </dgm:presLayoutVars>
      </dgm:prSet>
      <dgm:spPr/>
      <dgm:t>
        <a:bodyPr/>
        <a:lstStyle/>
        <a:p>
          <a:endParaRPr lang="zh-CN" altLang="en-US"/>
        </a:p>
      </dgm:t>
    </dgm:pt>
  </dgm:ptLst>
  <dgm:cxnLst>
    <dgm:cxn modelId="{EA68F44A-D144-41A8-AA78-12C8FC4A2AFC}" srcId="{F136EEB2-E9DF-4F72-BD8B-88AB4ADA38EC}" destId="{F45E74F6-BD02-4CC8-8204-9B83B93AB8E4}" srcOrd="1" destOrd="0" parTransId="{BB1576F5-A95F-4B24-95BC-BA272498F34D}" sibTransId="{B8ADD9CC-5FB4-4FAC-ABED-6E7F3077889D}"/>
    <dgm:cxn modelId="{52275482-C6EA-468E-9426-964EF9C74007}" srcId="{F136EEB2-E9DF-4F72-BD8B-88AB4ADA38EC}" destId="{DB877EF3-EA19-4184-BA31-214CE6D9B474}" srcOrd="0" destOrd="0" parTransId="{F2772544-8FD8-4B22-9BAB-C06E0EC37933}" sibTransId="{9ADE7A7C-50E9-494E-AB73-F2690B243994}"/>
    <dgm:cxn modelId="{E548CB6B-4A85-4970-A945-198AEC37DB6D}" type="presOf" srcId="{F45E74F6-BD02-4CC8-8204-9B83B93AB8E4}" destId="{92307246-7078-4B9E-9FCC-6511EDA8A9C5}" srcOrd="0" destOrd="0" presId="urn:microsoft.com/office/officeart/2005/8/layout/arrow4"/>
    <dgm:cxn modelId="{0041DD29-24F7-4A24-93B4-FCBFE80A00DA}" type="presOf" srcId="{F136EEB2-E9DF-4F72-BD8B-88AB4ADA38EC}" destId="{106969E7-B9C7-4607-B868-D30C25906DBF}" srcOrd="0" destOrd="0" presId="urn:microsoft.com/office/officeart/2005/8/layout/arrow4"/>
    <dgm:cxn modelId="{D4A6D5EA-D82E-44AC-B603-884BE2B04608}" type="presOf" srcId="{DB877EF3-EA19-4184-BA31-214CE6D9B474}" destId="{9C770AED-6A6C-4AD6-85F2-9E7134E97C5B}" srcOrd="0" destOrd="0" presId="urn:microsoft.com/office/officeart/2005/8/layout/arrow4"/>
    <dgm:cxn modelId="{A47567B0-6E2D-43C5-B950-08FAC437028E}" type="presParOf" srcId="{106969E7-B9C7-4607-B868-D30C25906DBF}" destId="{AB3286D7-8FC5-4441-B4F4-31A7160A3522}" srcOrd="0" destOrd="0" presId="urn:microsoft.com/office/officeart/2005/8/layout/arrow4"/>
    <dgm:cxn modelId="{93AB4BF7-D0B7-4AF8-88DE-6786A05CC2F4}" type="presParOf" srcId="{106969E7-B9C7-4607-B868-D30C25906DBF}" destId="{9C770AED-6A6C-4AD6-85F2-9E7134E97C5B}" srcOrd="1" destOrd="0" presId="urn:microsoft.com/office/officeart/2005/8/layout/arrow4"/>
    <dgm:cxn modelId="{1CA09D53-CB30-46ED-BCBF-D8F6967126C0}" type="presParOf" srcId="{106969E7-B9C7-4607-B868-D30C25906DBF}" destId="{680A7448-0C85-4213-A37C-E68237FEA5D3}" srcOrd="2" destOrd="0" presId="urn:microsoft.com/office/officeart/2005/8/layout/arrow4"/>
    <dgm:cxn modelId="{FB5A5C38-CCD8-4186-AB70-B76A68685FF9}" type="presParOf" srcId="{106969E7-B9C7-4607-B868-D30C25906DBF}" destId="{92307246-7078-4B9E-9FCC-6511EDA8A9C5}" srcOrd="3" destOrd="0" presId="urn:microsoft.com/office/officeart/2005/8/layout/arrow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927C2328-94C7-4F09-AE0F-94A013818BF8}" type="datetimeFigureOut">
              <a:rPr lang="zh-CN" altLang="en-US"/>
              <a:pPr>
                <a:defRPr/>
              </a:pPr>
              <a:t>2013/10/12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A64191CE-7B88-4BEE-B5DC-082341113D45}" type="slidenum">
              <a:rPr lang="zh-CN" altLang="en-US"/>
              <a:pPr>
                <a:defRPr/>
              </a:pPr>
              <a:t>‹#›</a:t>
            </a:fld>
            <a:endParaRPr lang="zh-CN" altLang="en-US"/>
          </a:p>
        </p:txBody>
      </p:sp>
    </p:spTree>
    <p:extLst>
      <p:ext uri="{BB962C8B-B14F-4D97-AF65-F5344CB8AC3E}">
        <p14:creationId xmlns:p14="http://schemas.microsoft.com/office/powerpoint/2010/main" val="3066546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69557E7B-47E5-482B-A550-268912E130DA}" type="datetimeFigureOut">
              <a:rPr lang="zh-CN" altLang="en-US"/>
              <a:pPr>
                <a:defRPr/>
              </a:pPr>
              <a:t>2013/10/12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83858C2A-C5CE-4673-BE6D-642D01612E5E}" type="slidenum">
              <a:rPr lang="zh-CN" altLang="en-US"/>
              <a:pPr>
                <a:defRPr/>
              </a:pPr>
              <a:t>‹#›</a:t>
            </a:fld>
            <a:endParaRPr lang="zh-CN" altLang="en-US"/>
          </a:p>
        </p:txBody>
      </p:sp>
    </p:spTree>
    <p:extLst>
      <p:ext uri="{BB962C8B-B14F-4D97-AF65-F5344CB8AC3E}">
        <p14:creationId xmlns:p14="http://schemas.microsoft.com/office/powerpoint/2010/main" val="1823380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git commit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加上</a:t>
            </a:r>
            <a:r>
              <a:rPr lang="en-US" altLang="zh-CN" dirty="0" smtClean="0"/>
              <a:t>-a</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选项</a:t>
            </a:r>
            <a:endParaRPr lang="en-US" altLang="zh-CN" sz="1200" b="0" i="0" kern="1200" dirty="0" smtClean="0">
              <a:solidFill>
                <a:schemeClr val="tx1"/>
              </a:solidFill>
              <a:effectLst/>
              <a:latin typeface="+mn-lt"/>
              <a:ea typeface="+mn-ea"/>
              <a:cs typeface="+mn-cs"/>
            </a:endParaRPr>
          </a:p>
          <a:p>
            <a:r>
              <a:rPr lang="en-US" altLang="zh-CN" dirty="0" smtClean="0"/>
              <a:t>git diff</a:t>
            </a:r>
          </a:p>
          <a:p>
            <a:r>
              <a:rPr lang="en-US" altLang="zh-CN" dirty="0" smtClean="0"/>
              <a:t>git diff --cached</a:t>
            </a: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现在我们有了本地和远程的版本库，让我们来试着用用</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的基本命令吧：</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pull</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从其他的版本库</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既可以是远程的也可以是本地的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将代码更新到本地，例如：</a:t>
            </a:r>
            <a:r>
              <a:rPr lang="en-US" altLang="zh-CN" sz="1200" kern="1200" dirty="0" smtClean="0">
                <a:solidFill>
                  <a:schemeClr val="tx1"/>
                </a:solidFill>
                <a:effectLst/>
                <a:latin typeface="+mn-lt"/>
                <a:ea typeface="+mn-ea"/>
                <a:cs typeface="+mn-cs"/>
              </a:rPr>
              <a:t>'git pull origin master'</a:t>
            </a:r>
            <a:r>
              <a:rPr lang="zh-CN" altLang="en-US" sz="1200" kern="1200" dirty="0" smtClean="0">
                <a:solidFill>
                  <a:schemeClr val="tx1"/>
                </a:solidFill>
                <a:effectLst/>
                <a:latin typeface="+mn-lt"/>
                <a:ea typeface="+mn-ea"/>
                <a:cs typeface="+mn-cs"/>
              </a:rPr>
              <a:t>就是将</a:t>
            </a:r>
            <a:r>
              <a:rPr lang="en-US" altLang="zh-CN" sz="1200" kern="1200" dirty="0" smtClean="0">
                <a:solidFill>
                  <a:schemeClr val="tx1"/>
                </a:solidFill>
                <a:effectLst/>
                <a:latin typeface="+mn-lt"/>
                <a:ea typeface="+mn-ea"/>
                <a:cs typeface="+mn-cs"/>
              </a:rPr>
              <a:t>origin</a:t>
            </a:r>
            <a:r>
              <a:rPr lang="zh-CN" altLang="en-US" sz="1200" kern="1200" dirty="0" smtClean="0">
                <a:solidFill>
                  <a:schemeClr val="tx1"/>
                </a:solidFill>
                <a:effectLst/>
                <a:latin typeface="+mn-lt"/>
                <a:ea typeface="+mn-ea"/>
                <a:cs typeface="+mn-cs"/>
              </a:rPr>
              <a:t>这个版本库的代码更新到本地的</a:t>
            </a:r>
            <a:r>
              <a:rPr lang="en-US" altLang="zh-CN" sz="1200" kern="1200" dirty="0" smtClean="0">
                <a:solidFill>
                  <a:schemeClr val="tx1"/>
                </a:solidFill>
                <a:effectLst/>
                <a:latin typeface="+mn-lt"/>
                <a:ea typeface="+mn-ea"/>
                <a:cs typeface="+mn-cs"/>
              </a:rPr>
              <a:t>master</a:t>
            </a:r>
            <a:r>
              <a:rPr lang="zh-CN" altLang="en-US" sz="1200" kern="1200" dirty="0" smtClean="0">
                <a:solidFill>
                  <a:schemeClr val="tx1"/>
                </a:solidFill>
                <a:effectLst/>
                <a:latin typeface="+mn-lt"/>
                <a:ea typeface="+mn-ea"/>
                <a:cs typeface="+mn-cs"/>
              </a:rPr>
              <a:t>主枝，该功能类似于</a:t>
            </a:r>
            <a:r>
              <a:rPr lang="en-US" altLang="zh-CN" sz="1200" kern="1200" dirty="0" smtClean="0">
                <a:solidFill>
                  <a:schemeClr val="tx1"/>
                </a:solidFill>
                <a:effectLst/>
                <a:latin typeface="+mn-lt"/>
                <a:ea typeface="+mn-ea"/>
                <a:cs typeface="+mn-cs"/>
              </a:rPr>
              <a:t>SVN</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update</a:t>
            </a: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add</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是将当前更改或者新增的文件加入到</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的索引中，加入到</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的索引中就表示记入了版本历史中，这也是提交之前所需要执行的一步，例如</a:t>
            </a:r>
            <a:r>
              <a:rPr lang="en-US" altLang="zh-CN" sz="1200" kern="1200" dirty="0" smtClean="0">
                <a:solidFill>
                  <a:schemeClr val="tx1"/>
                </a:solidFill>
                <a:effectLst/>
                <a:latin typeface="+mn-lt"/>
                <a:ea typeface="+mn-ea"/>
                <a:cs typeface="+mn-cs"/>
              </a:rPr>
              <a:t>'git add app/model/</a:t>
            </a:r>
            <a:r>
              <a:rPr lang="en-US" altLang="zh-CN" sz="1200" kern="1200" dirty="0" err="1" smtClean="0">
                <a:solidFill>
                  <a:schemeClr val="tx1"/>
                </a:solidFill>
                <a:effectLst/>
                <a:latin typeface="+mn-lt"/>
                <a:ea typeface="+mn-ea"/>
                <a:cs typeface="+mn-cs"/>
              </a:rPr>
              <a:t>user.rb</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就会增加</a:t>
            </a:r>
            <a:r>
              <a:rPr lang="en-US" altLang="zh-CN" sz="1200" kern="1200" dirty="0" smtClean="0">
                <a:solidFill>
                  <a:schemeClr val="tx1"/>
                </a:solidFill>
                <a:effectLst/>
                <a:latin typeface="+mn-lt"/>
                <a:ea typeface="+mn-ea"/>
                <a:cs typeface="+mn-cs"/>
              </a:rPr>
              <a:t>app/model/</a:t>
            </a:r>
            <a:r>
              <a:rPr lang="en-US" altLang="zh-CN" sz="1200" kern="1200" dirty="0" err="1" smtClean="0">
                <a:solidFill>
                  <a:schemeClr val="tx1"/>
                </a:solidFill>
                <a:effectLst/>
                <a:latin typeface="+mn-lt"/>
                <a:ea typeface="+mn-ea"/>
                <a:cs typeface="+mn-cs"/>
              </a:rPr>
              <a:t>user.rb</a:t>
            </a:r>
            <a:r>
              <a:rPr lang="zh-CN" altLang="en-US" sz="1200" kern="1200" dirty="0" smtClean="0">
                <a:solidFill>
                  <a:schemeClr val="tx1"/>
                </a:solidFill>
                <a:effectLst/>
                <a:latin typeface="+mn-lt"/>
                <a:ea typeface="+mn-ea"/>
                <a:cs typeface="+mn-cs"/>
              </a:rPr>
              <a:t>文件到</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的索引中</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a:t>
            </a:r>
            <a:r>
              <a:rPr lang="en-US" altLang="zh-CN" sz="1200" b="1" kern="1200" dirty="0" err="1" smtClean="0">
                <a:solidFill>
                  <a:schemeClr val="tx1"/>
                </a:solidFill>
                <a:effectLst/>
                <a:latin typeface="+mn-lt"/>
                <a:ea typeface="+mn-ea"/>
                <a:cs typeface="+mn-cs"/>
              </a:rPr>
              <a:t>rm</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从当前的工作空间中和索引中删除文件，例如</a:t>
            </a:r>
            <a:r>
              <a:rPr lang="en-US" altLang="zh-CN" sz="1200" kern="1200" dirty="0" smtClean="0">
                <a:solidFill>
                  <a:schemeClr val="tx1"/>
                </a:solidFill>
                <a:effectLst/>
                <a:latin typeface="+mn-lt"/>
                <a:ea typeface="+mn-ea"/>
                <a:cs typeface="+mn-cs"/>
              </a:rPr>
              <a:t>'git </a:t>
            </a:r>
            <a:r>
              <a:rPr lang="en-US" altLang="zh-CN" sz="1200" kern="1200" dirty="0" err="1" smtClean="0">
                <a:solidFill>
                  <a:schemeClr val="tx1"/>
                </a:solidFill>
                <a:effectLst/>
                <a:latin typeface="+mn-lt"/>
                <a:ea typeface="+mn-ea"/>
                <a:cs typeface="+mn-cs"/>
              </a:rPr>
              <a:t>rm</a:t>
            </a:r>
            <a:r>
              <a:rPr lang="en-US" altLang="zh-CN" sz="1200" kern="1200" dirty="0" smtClean="0">
                <a:solidFill>
                  <a:schemeClr val="tx1"/>
                </a:solidFill>
                <a:effectLst/>
                <a:latin typeface="+mn-lt"/>
                <a:ea typeface="+mn-ea"/>
                <a:cs typeface="+mn-cs"/>
              </a:rPr>
              <a:t> app/model/</a:t>
            </a:r>
            <a:r>
              <a:rPr lang="en-US" altLang="zh-CN" sz="1200" kern="1200" dirty="0" err="1" smtClean="0">
                <a:solidFill>
                  <a:schemeClr val="tx1"/>
                </a:solidFill>
                <a:effectLst/>
                <a:latin typeface="+mn-lt"/>
                <a:ea typeface="+mn-ea"/>
                <a:cs typeface="+mn-cs"/>
              </a:rPr>
              <a:t>user.rb</a:t>
            </a:r>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commit</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提交当前工作空间的修改内容，类似于</a:t>
            </a:r>
            <a:r>
              <a:rPr lang="en-US" altLang="zh-CN" sz="1200" kern="1200" dirty="0" smtClean="0">
                <a:solidFill>
                  <a:schemeClr val="tx1"/>
                </a:solidFill>
                <a:effectLst/>
                <a:latin typeface="+mn-lt"/>
                <a:ea typeface="+mn-ea"/>
                <a:cs typeface="+mn-cs"/>
              </a:rPr>
              <a:t>SVN</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commit</a:t>
            </a:r>
            <a:r>
              <a:rPr lang="zh-CN" altLang="en-US" sz="1200" kern="1200" dirty="0" smtClean="0">
                <a:solidFill>
                  <a:schemeClr val="tx1"/>
                </a:solidFill>
                <a:effectLst/>
                <a:latin typeface="+mn-lt"/>
                <a:ea typeface="+mn-ea"/>
                <a:cs typeface="+mn-cs"/>
              </a:rPr>
              <a:t>命令，例如</a:t>
            </a:r>
            <a:r>
              <a:rPr lang="en-US" altLang="zh-CN" sz="1200" kern="1200" dirty="0" smtClean="0">
                <a:solidFill>
                  <a:schemeClr val="tx1"/>
                </a:solidFill>
                <a:effectLst/>
                <a:latin typeface="+mn-lt"/>
                <a:ea typeface="+mn-ea"/>
                <a:cs typeface="+mn-cs"/>
              </a:rPr>
              <a:t>'git commit -m "story #3, add user model"'</a:t>
            </a:r>
            <a:r>
              <a:rPr lang="zh-CN" altLang="en-US" sz="1200" kern="1200" dirty="0" smtClean="0">
                <a:solidFill>
                  <a:schemeClr val="tx1"/>
                </a:solidFill>
                <a:effectLst/>
                <a:latin typeface="+mn-lt"/>
                <a:ea typeface="+mn-ea"/>
                <a:cs typeface="+mn-cs"/>
              </a:rPr>
              <a:t>，提交的时候必须用</a:t>
            </a:r>
            <a:r>
              <a:rPr lang="en-US" altLang="zh-CN" sz="1200" kern="1200" dirty="0" smtClean="0">
                <a:solidFill>
                  <a:schemeClr val="tx1"/>
                </a:solidFill>
                <a:effectLst/>
                <a:latin typeface="+mn-lt"/>
                <a:ea typeface="+mn-ea"/>
                <a:cs typeface="+mn-cs"/>
              </a:rPr>
              <a:t>-m</a:t>
            </a:r>
            <a:r>
              <a:rPr lang="zh-CN" altLang="en-US" sz="1200" kern="1200" dirty="0" smtClean="0">
                <a:solidFill>
                  <a:schemeClr val="tx1"/>
                </a:solidFill>
                <a:effectLst/>
                <a:latin typeface="+mn-lt"/>
                <a:ea typeface="+mn-ea"/>
                <a:cs typeface="+mn-cs"/>
              </a:rPr>
              <a:t>来输入一条提交信息</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push</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将本地</a:t>
            </a:r>
            <a:r>
              <a:rPr lang="en-US" altLang="zh-CN" sz="1200" kern="1200" dirty="0" smtClean="0">
                <a:solidFill>
                  <a:schemeClr val="tx1"/>
                </a:solidFill>
                <a:effectLst/>
                <a:latin typeface="+mn-lt"/>
                <a:ea typeface="+mn-ea"/>
                <a:cs typeface="+mn-cs"/>
              </a:rPr>
              <a:t>commit</a:t>
            </a:r>
            <a:r>
              <a:rPr lang="zh-CN" altLang="en-US" sz="1200" kern="1200" dirty="0" smtClean="0">
                <a:solidFill>
                  <a:schemeClr val="tx1"/>
                </a:solidFill>
                <a:effectLst/>
                <a:latin typeface="+mn-lt"/>
                <a:ea typeface="+mn-ea"/>
                <a:cs typeface="+mn-cs"/>
              </a:rPr>
              <a:t>的代码更新到远程版本库中，例如</a:t>
            </a:r>
            <a:r>
              <a:rPr lang="en-US" altLang="zh-CN" sz="1200" kern="1200" dirty="0" smtClean="0">
                <a:solidFill>
                  <a:schemeClr val="tx1"/>
                </a:solidFill>
                <a:effectLst/>
                <a:latin typeface="+mn-lt"/>
                <a:ea typeface="+mn-ea"/>
                <a:cs typeface="+mn-cs"/>
              </a:rPr>
              <a:t>'git push origin'</a:t>
            </a:r>
            <a:r>
              <a:rPr lang="zh-CN" altLang="en-US" sz="1200" kern="1200" dirty="0" smtClean="0">
                <a:solidFill>
                  <a:schemeClr val="tx1"/>
                </a:solidFill>
                <a:effectLst/>
                <a:latin typeface="+mn-lt"/>
                <a:ea typeface="+mn-ea"/>
                <a:cs typeface="+mn-cs"/>
              </a:rPr>
              <a:t>就会将本地的代码更新到名为</a:t>
            </a:r>
            <a:r>
              <a:rPr lang="en-US" altLang="zh-CN" sz="1200" kern="1200" dirty="0" err="1" smtClean="0">
                <a:solidFill>
                  <a:schemeClr val="tx1"/>
                </a:solidFill>
                <a:effectLst/>
                <a:latin typeface="+mn-lt"/>
                <a:ea typeface="+mn-ea"/>
                <a:cs typeface="+mn-cs"/>
              </a:rPr>
              <a:t>orgin</a:t>
            </a:r>
            <a:r>
              <a:rPr lang="zh-CN" altLang="en-US" sz="1200" kern="1200" dirty="0" smtClean="0">
                <a:solidFill>
                  <a:schemeClr val="tx1"/>
                </a:solidFill>
                <a:effectLst/>
                <a:latin typeface="+mn-lt"/>
                <a:ea typeface="+mn-ea"/>
                <a:cs typeface="+mn-cs"/>
              </a:rPr>
              <a:t>的远程版本库中</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log</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查看历史日志</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revert</a:t>
            </a:r>
            <a:r>
              <a:rPr lang="zh-CN" altLang="en-US" sz="1200" b="1"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还原一个版本的修改，必须提供一个具体的</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版本号，例如</a:t>
            </a:r>
            <a:r>
              <a:rPr lang="en-US" altLang="zh-CN" sz="1200" kern="1200" dirty="0" smtClean="0">
                <a:solidFill>
                  <a:schemeClr val="tx1"/>
                </a:solidFill>
                <a:effectLst/>
                <a:latin typeface="+mn-lt"/>
                <a:ea typeface="+mn-ea"/>
                <a:cs typeface="+mn-cs"/>
              </a:rPr>
              <a:t>'git revert bbaf6fb5060b4875b18ff9ff637ce118256d6f20'</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的版本号都是生成的一个哈希值、</a:t>
            </a:r>
          </a:p>
          <a:p>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http://www.open-open.com/lib/view/open1332904495999.html</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11</a:t>
            </a:fld>
            <a:endParaRPr lang="zh-CN" altLang="en-US"/>
          </a:p>
        </p:txBody>
      </p:sp>
    </p:spTree>
    <p:extLst>
      <p:ext uri="{BB962C8B-B14F-4D97-AF65-F5344CB8AC3E}">
        <p14:creationId xmlns:p14="http://schemas.microsoft.com/office/powerpoint/2010/main" val="568140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en-US" altLang="zh-CN" sz="1200" b="1" kern="1200" dirty="0" smtClean="0">
                <a:solidFill>
                  <a:schemeClr val="tx1"/>
                </a:solidFill>
                <a:effectLst/>
                <a:latin typeface="+mn-lt"/>
                <a:ea typeface="+mn-ea"/>
                <a:cs typeface="+mn-cs"/>
              </a:rPr>
              <a:t> git branch</a:t>
            </a:r>
            <a:r>
              <a:rPr lang="zh-CN" altLang="en-US" sz="1200" kern="1200" dirty="0" smtClean="0">
                <a:solidFill>
                  <a:schemeClr val="tx1"/>
                </a:solidFill>
                <a:effectLst/>
                <a:latin typeface="+mn-lt"/>
                <a:ea typeface="+mn-ea"/>
                <a:cs typeface="+mn-cs"/>
              </a:rPr>
              <a:t>：对分支的增、删、查等操作，例如</a:t>
            </a:r>
            <a:r>
              <a:rPr lang="en-US" altLang="zh-CN" sz="1200" kern="1200" dirty="0" smtClean="0">
                <a:solidFill>
                  <a:schemeClr val="tx1"/>
                </a:solidFill>
                <a:effectLst/>
                <a:latin typeface="+mn-lt"/>
                <a:ea typeface="+mn-ea"/>
                <a:cs typeface="+mn-cs"/>
              </a:rPr>
              <a:t>'git branch </a:t>
            </a:r>
            <a:r>
              <a:rPr lang="en-US" altLang="zh-CN" sz="1200" kern="1200" dirty="0" err="1" smtClean="0">
                <a:solidFill>
                  <a:schemeClr val="tx1"/>
                </a:solidFill>
                <a:effectLst/>
                <a:latin typeface="+mn-lt"/>
                <a:ea typeface="+mn-ea"/>
                <a:cs typeface="+mn-cs"/>
              </a:rPr>
              <a:t>new_branch</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会从当前的工作版本创建一个叫做</a:t>
            </a:r>
            <a:r>
              <a:rPr lang="en-US" altLang="zh-CN" sz="1200" kern="1200" dirty="0" err="1" smtClean="0">
                <a:solidFill>
                  <a:schemeClr val="tx1"/>
                </a:solidFill>
                <a:effectLst/>
                <a:latin typeface="+mn-lt"/>
                <a:ea typeface="+mn-ea"/>
                <a:cs typeface="+mn-cs"/>
              </a:rPr>
              <a:t>new_branch</a:t>
            </a:r>
            <a:r>
              <a:rPr lang="zh-CN" altLang="en-US" sz="1200" kern="1200" dirty="0" smtClean="0">
                <a:solidFill>
                  <a:schemeClr val="tx1"/>
                </a:solidFill>
                <a:effectLst/>
                <a:latin typeface="+mn-lt"/>
                <a:ea typeface="+mn-ea"/>
                <a:cs typeface="+mn-cs"/>
              </a:rPr>
              <a:t>的新分支，</a:t>
            </a:r>
            <a:r>
              <a:rPr lang="en-US" altLang="zh-CN" sz="1200" kern="1200" dirty="0" smtClean="0">
                <a:solidFill>
                  <a:schemeClr val="tx1"/>
                </a:solidFill>
                <a:effectLst/>
                <a:latin typeface="+mn-lt"/>
                <a:ea typeface="+mn-ea"/>
                <a:cs typeface="+mn-cs"/>
              </a:rPr>
              <a:t>'git branch -D </a:t>
            </a:r>
            <a:r>
              <a:rPr lang="en-US" altLang="zh-CN" sz="1200" kern="1200" dirty="0" err="1" smtClean="0">
                <a:solidFill>
                  <a:schemeClr val="tx1"/>
                </a:solidFill>
                <a:effectLst/>
                <a:latin typeface="+mn-lt"/>
                <a:ea typeface="+mn-ea"/>
                <a:cs typeface="+mn-cs"/>
              </a:rPr>
              <a:t>new_branch</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就会强制删除叫做</a:t>
            </a:r>
            <a:r>
              <a:rPr lang="en-US" altLang="zh-CN" sz="1200" kern="1200" dirty="0" err="1" smtClean="0">
                <a:solidFill>
                  <a:schemeClr val="tx1"/>
                </a:solidFill>
                <a:effectLst/>
                <a:latin typeface="+mn-lt"/>
                <a:ea typeface="+mn-ea"/>
                <a:cs typeface="+mn-cs"/>
              </a:rPr>
              <a:t>new_branch</a:t>
            </a:r>
            <a:r>
              <a:rPr lang="zh-CN" altLang="en-US" sz="1200" kern="1200" dirty="0" smtClean="0">
                <a:solidFill>
                  <a:schemeClr val="tx1"/>
                </a:solidFill>
                <a:effectLst/>
                <a:latin typeface="+mn-lt"/>
                <a:ea typeface="+mn-ea"/>
                <a:cs typeface="+mn-cs"/>
              </a:rPr>
              <a:t>的分支，</a:t>
            </a:r>
            <a:r>
              <a:rPr lang="en-US" altLang="zh-CN" sz="1200" kern="1200" dirty="0" smtClean="0">
                <a:solidFill>
                  <a:schemeClr val="tx1"/>
                </a:solidFill>
                <a:effectLst/>
                <a:latin typeface="+mn-lt"/>
                <a:ea typeface="+mn-ea"/>
                <a:cs typeface="+mn-cs"/>
              </a:rPr>
              <a:t>'git branch'</a:t>
            </a:r>
            <a:r>
              <a:rPr lang="zh-CN" altLang="en-US" sz="1200" kern="1200" dirty="0" smtClean="0">
                <a:solidFill>
                  <a:schemeClr val="tx1"/>
                </a:solidFill>
                <a:effectLst/>
                <a:latin typeface="+mn-lt"/>
                <a:ea typeface="+mn-ea"/>
                <a:cs typeface="+mn-cs"/>
              </a:rPr>
              <a:t>就会列出本地所有的分支</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checkout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checkout</a:t>
            </a:r>
            <a:r>
              <a:rPr lang="zh-CN" altLang="en-US" sz="1200" kern="1200" dirty="0" smtClean="0">
                <a:solidFill>
                  <a:schemeClr val="tx1"/>
                </a:solidFill>
                <a:effectLst/>
                <a:latin typeface="+mn-lt"/>
                <a:ea typeface="+mn-ea"/>
                <a:cs typeface="+mn-cs"/>
              </a:rPr>
              <a:t>有两个作用，其一是在不同的</a:t>
            </a:r>
            <a:r>
              <a:rPr lang="en-US" altLang="zh-CN" sz="1200" kern="1200" dirty="0" smtClean="0">
                <a:solidFill>
                  <a:schemeClr val="tx1"/>
                </a:solidFill>
                <a:effectLst/>
                <a:latin typeface="+mn-lt"/>
                <a:ea typeface="+mn-ea"/>
                <a:cs typeface="+mn-cs"/>
              </a:rPr>
              <a:t>branch</a:t>
            </a:r>
            <a:r>
              <a:rPr lang="zh-CN" altLang="en-US" sz="1200" kern="1200" dirty="0" smtClean="0">
                <a:solidFill>
                  <a:schemeClr val="tx1"/>
                </a:solidFill>
                <a:effectLst/>
                <a:latin typeface="+mn-lt"/>
                <a:ea typeface="+mn-ea"/>
                <a:cs typeface="+mn-cs"/>
              </a:rPr>
              <a:t>之间进行切换，例如 </a:t>
            </a:r>
            <a:r>
              <a:rPr lang="en-US" altLang="zh-CN" sz="1200" kern="1200" dirty="0" smtClean="0">
                <a:solidFill>
                  <a:schemeClr val="tx1"/>
                </a:solidFill>
                <a:effectLst/>
                <a:latin typeface="+mn-lt"/>
                <a:ea typeface="+mn-ea"/>
                <a:cs typeface="+mn-cs"/>
              </a:rPr>
              <a:t>'git checkout </a:t>
            </a:r>
            <a:r>
              <a:rPr lang="en-US" altLang="zh-CN" sz="1200" kern="1200" dirty="0" err="1" smtClean="0">
                <a:solidFill>
                  <a:schemeClr val="tx1"/>
                </a:solidFill>
                <a:effectLst/>
                <a:latin typeface="+mn-lt"/>
                <a:ea typeface="+mn-ea"/>
                <a:cs typeface="+mn-cs"/>
              </a:rPr>
              <a:t>new_branch</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就会切换到</a:t>
            </a:r>
            <a:r>
              <a:rPr lang="en-US" altLang="zh-CN" sz="1200" kern="1200" dirty="0" err="1" smtClean="0">
                <a:solidFill>
                  <a:schemeClr val="tx1"/>
                </a:solidFill>
                <a:effectLst/>
                <a:latin typeface="+mn-lt"/>
                <a:ea typeface="+mn-ea"/>
                <a:cs typeface="+mn-cs"/>
              </a:rPr>
              <a:t>new_branch</a:t>
            </a:r>
            <a:r>
              <a:rPr lang="zh-CN" altLang="en-US" sz="1200" kern="1200" dirty="0" smtClean="0">
                <a:solidFill>
                  <a:schemeClr val="tx1"/>
                </a:solidFill>
                <a:effectLst/>
                <a:latin typeface="+mn-lt"/>
                <a:ea typeface="+mn-ea"/>
                <a:cs typeface="+mn-cs"/>
              </a:rPr>
              <a:t>的分支上去</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另一个功能是还原代码的作用，例如</a:t>
            </a:r>
            <a:r>
              <a:rPr lang="en-US" altLang="zh-CN" sz="1200" kern="1200" dirty="0" smtClean="0">
                <a:solidFill>
                  <a:schemeClr val="tx1"/>
                </a:solidFill>
                <a:effectLst/>
                <a:latin typeface="+mn-lt"/>
                <a:ea typeface="+mn-ea"/>
                <a:cs typeface="+mn-cs"/>
              </a:rPr>
              <a:t>'git checkout app/model/</a:t>
            </a:r>
            <a:r>
              <a:rPr lang="en-US" altLang="zh-CN" sz="1200" kern="1200" dirty="0" err="1" smtClean="0">
                <a:solidFill>
                  <a:schemeClr val="tx1"/>
                </a:solidFill>
                <a:effectLst/>
                <a:latin typeface="+mn-lt"/>
                <a:ea typeface="+mn-ea"/>
                <a:cs typeface="+mn-cs"/>
              </a:rPr>
              <a:t>user.rb</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就会将</a:t>
            </a:r>
            <a:r>
              <a:rPr lang="en-US" altLang="zh-CN" sz="1200" kern="1200" dirty="0" err="1" smtClean="0">
                <a:solidFill>
                  <a:schemeClr val="tx1"/>
                </a:solidFill>
                <a:effectLst/>
                <a:latin typeface="+mn-lt"/>
                <a:ea typeface="+mn-ea"/>
                <a:cs typeface="+mn-cs"/>
              </a:rPr>
              <a:t>user.rb</a:t>
            </a:r>
            <a:r>
              <a:rPr lang="zh-CN" altLang="en-US" sz="1200" kern="1200" dirty="0" smtClean="0">
                <a:solidFill>
                  <a:schemeClr val="tx1"/>
                </a:solidFill>
                <a:effectLst/>
                <a:latin typeface="+mn-lt"/>
                <a:ea typeface="+mn-ea"/>
                <a:cs typeface="+mn-cs"/>
              </a:rPr>
              <a:t>文件从上一个已提交的版本中更新回来，未提交的内容全部会回滚</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rebase</a:t>
            </a:r>
            <a:r>
              <a:rPr lang="zh-CN" altLang="en-US" sz="1200" kern="1200" dirty="0" smtClean="0">
                <a:solidFill>
                  <a:schemeClr val="tx1"/>
                </a:solidFill>
                <a:effectLst/>
                <a:latin typeface="+mn-lt"/>
                <a:ea typeface="+mn-ea"/>
                <a:cs typeface="+mn-cs"/>
              </a:rPr>
              <a:t>：用下面两幅图解释会比较清楚一些，</a:t>
            </a:r>
            <a:r>
              <a:rPr lang="en-US" altLang="zh-CN" sz="1200" kern="1200" dirty="0" smtClean="0">
                <a:solidFill>
                  <a:schemeClr val="tx1"/>
                </a:solidFill>
                <a:effectLst/>
                <a:latin typeface="+mn-lt"/>
                <a:ea typeface="+mn-ea"/>
                <a:cs typeface="+mn-cs"/>
              </a:rPr>
              <a:t>rebase</a:t>
            </a:r>
            <a:r>
              <a:rPr lang="zh-CN" altLang="en-US" sz="1200" kern="1200" dirty="0" smtClean="0">
                <a:solidFill>
                  <a:schemeClr val="tx1"/>
                </a:solidFill>
                <a:effectLst/>
                <a:latin typeface="+mn-lt"/>
                <a:ea typeface="+mn-ea"/>
                <a:cs typeface="+mn-cs"/>
              </a:rPr>
              <a:t>命令执行后，实际上是将分支点从</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移到了</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，这样分支也就具有了从</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G</a:t>
            </a:r>
            <a:r>
              <a:rPr lang="zh-CN" altLang="en-US" sz="1200" kern="1200" dirty="0" smtClean="0">
                <a:solidFill>
                  <a:schemeClr val="tx1"/>
                </a:solidFill>
                <a:effectLst/>
                <a:latin typeface="+mn-lt"/>
                <a:ea typeface="+mn-ea"/>
                <a:cs typeface="+mn-cs"/>
              </a:rPr>
              <a:t>的功能 </a:t>
            </a: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reset</a:t>
            </a:r>
            <a:r>
              <a:rPr lang="zh-CN" altLang="en-US" sz="1200" kern="1200" dirty="0" smtClean="0">
                <a:solidFill>
                  <a:schemeClr val="tx1"/>
                </a:solidFill>
                <a:effectLst/>
                <a:latin typeface="+mn-lt"/>
                <a:ea typeface="+mn-ea"/>
                <a:cs typeface="+mn-cs"/>
              </a:rPr>
              <a:t>：将当前的工作目录完全回滚到指定的版本号，假设如下图，我们有</a:t>
            </a:r>
            <a:r>
              <a:rPr lang="en-US" altLang="zh-CN" sz="1200" kern="1200" dirty="0" smtClean="0">
                <a:solidFill>
                  <a:schemeClr val="tx1"/>
                </a:solidFill>
                <a:effectLst/>
                <a:latin typeface="+mn-lt"/>
                <a:ea typeface="+mn-ea"/>
                <a:cs typeface="+mn-cs"/>
              </a:rPr>
              <a:t>A-G</a:t>
            </a:r>
            <a:r>
              <a:rPr lang="zh-CN" altLang="en-US" sz="1200" kern="1200" dirty="0" smtClean="0">
                <a:solidFill>
                  <a:schemeClr val="tx1"/>
                </a:solidFill>
                <a:effectLst/>
                <a:latin typeface="+mn-lt"/>
                <a:ea typeface="+mn-ea"/>
                <a:cs typeface="+mn-cs"/>
              </a:rPr>
              <a:t>五次提交的版本，其中</a:t>
            </a:r>
            <a:r>
              <a:rPr lang="en-US" altLang="zh-CN" sz="1200" kern="1200" dirty="0" smtClean="0">
                <a:solidFill>
                  <a:schemeClr val="tx1"/>
                </a:solidFill>
                <a:effectLst/>
                <a:latin typeface="+mn-lt"/>
                <a:ea typeface="+mn-ea"/>
                <a:cs typeface="+mn-cs"/>
              </a:rPr>
              <a:t>C </a:t>
            </a:r>
            <a:r>
              <a:rPr lang="zh-CN" altLang="en-US" sz="1200" kern="1200" dirty="0" smtClean="0">
                <a:solidFill>
                  <a:schemeClr val="tx1"/>
                </a:solidFill>
                <a:effectLst/>
                <a:latin typeface="+mn-lt"/>
                <a:ea typeface="+mn-ea"/>
                <a:cs typeface="+mn-cs"/>
              </a:rPr>
              <a:t>的版本号是 </a:t>
            </a:r>
            <a:r>
              <a:rPr lang="en-US" altLang="zh-CN" sz="1200" kern="1200" dirty="0" smtClean="0">
                <a:solidFill>
                  <a:schemeClr val="tx1"/>
                </a:solidFill>
                <a:effectLst/>
                <a:latin typeface="+mn-lt"/>
                <a:ea typeface="+mn-ea"/>
                <a:cs typeface="+mn-cs"/>
              </a:rPr>
              <a:t>bbaf6fb5060b4875b18ff9ff637ce118256d6f20</a:t>
            </a:r>
            <a:r>
              <a:rPr lang="zh-CN" altLang="en-US" sz="1200" kern="1200" dirty="0" smtClean="0">
                <a:solidFill>
                  <a:schemeClr val="tx1"/>
                </a:solidFill>
                <a:effectLst/>
                <a:latin typeface="+mn-lt"/>
                <a:ea typeface="+mn-ea"/>
                <a:cs typeface="+mn-cs"/>
              </a:rPr>
              <a:t>，我们执行了</a:t>
            </a:r>
            <a:r>
              <a:rPr lang="en-US" altLang="zh-CN" sz="1200" kern="1200" dirty="0" smtClean="0">
                <a:solidFill>
                  <a:schemeClr val="tx1"/>
                </a:solidFill>
                <a:effectLst/>
                <a:latin typeface="+mn-lt"/>
                <a:ea typeface="+mn-ea"/>
                <a:cs typeface="+mn-cs"/>
              </a:rPr>
              <a:t>'git reset bbaf6fb5060b4875b18ff9ff637ce118256d6f20'</a:t>
            </a:r>
            <a:r>
              <a:rPr lang="zh-CN" altLang="en-US" sz="1200" kern="1200" dirty="0" smtClean="0">
                <a:solidFill>
                  <a:schemeClr val="tx1"/>
                </a:solidFill>
                <a:effectLst/>
                <a:latin typeface="+mn-lt"/>
                <a:ea typeface="+mn-ea"/>
                <a:cs typeface="+mn-cs"/>
              </a:rPr>
              <a:t>那么结果就只剩下了</a:t>
            </a:r>
            <a:r>
              <a:rPr lang="en-US" altLang="zh-CN" sz="1200" kern="1200" dirty="0" smtClean="0">
                <a:solidFill>
                  <a:schemeClr val="tx1"/>
                </a:solidFill>
                <a:effectLst/>
                <a:latin typeface="+mn-lt"/>
                <a:ea typeface="+mn-ea"/>
                <a:cs typeface="+mn-cs"/>
              </a:rPr>
              <a:t>A-C</a:t>
            </a:r>
            <a:r>
              <a:rPr lang="zh-CN" altLang="en-US" sz="1200" kern="1200" dirty="0" smtClean="0">
                <a:solidFill>
                  <a:schemeClr val="tx1"/>
                </a:solidFill>
                <a:effectLst/>
                <a:latin typeface="+mn-lt"/>
                <a:ea typeface="+mn-ea"/>
                <a:cs typeface="+mn-cs"/>
              </a:rPr>
              <a:t>三个提交的版本</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stash</a:t>
            </a:r>
            <a:r>
              <a:rPr lang="zh-CN" altLang="en-US" sz="1200" kern="1200" dirty="0" smtClean="0">
                <a:solidFill>
                  <a:schemeClr val="tx1"/>
                </a:solidFill>
                <a:effectLst/>
                <a:latin typeface="+mn-lt"/>
                <a:ea typeface="+mn-ea"/>
                <a:cs typeface="+mn-cs"/>
              </a:rPr>
              <a:t>：将当前未提交的工作存入</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工作栈中，时机成熟的时候再应用回来，这里暂时提一下这个命令的用法，后面在技巧篇会重点讲解</a:t>
            </a:r>
          </a:p>
          <a:p>
            <a:r>
              <a:rPr lang="zh-CN" altLang="en-US"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config</a:t>
            </a:r>
            <a:r>
              <a:rPr lang="zh-CN" altLang="en-US" sz="1200" kern="1200" dirty="0" smtClean="0">
                <a:solidFill>
                  <a:schemeClr val="tx1"/>
                </a:solidFill>
                <a:effectLst/>
                <a:latin typeface="+mn-lt"/>
                <a:ea typeface="+mn-ea"/>
                <a:cs typeface="+mn-cs"/>
              </a:rPr>
              <a:t>：利用这个命令可以新增、更改</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的各种设置，例如</a:t>
            </a:r>
            <a:r>
              <a:rPr lang="en-US" altLang="zh-CN" sz="1200" kern="1200" dirty="0" smtClean="0">
                <a:solidFill>
                  <a:schemeClr val="tx1"/>
                </a:solidFill>
                <a:effectLst/>
                <a:latin typeface="+mn-lt"/>
                <a:ea typeface="+mn-ea"/>
                <a:cs typeface="+mn-cs"/>
              </a:rPr>
              <a:t>'git config </a:t>
            </a:r>
            <a:r>
              <a:rPr lang="en-US" altLang="zh-CN" sz="1200" kern="1200" dirty="0" err="1" smtClean="0">
                <a:solidFill>
                  <a:schemeClr val="tx1"/>
                </a:solidFill>
                <a:effectLst/>
                <a:latin typeface="+mn-lt"/>
                <a:ea typeface="+mn-ea"/>
                <a:cs typeface="+mn-cs"/>
              </a:rPr>
              <a:t>branch.master.remote</a:t>
            </a:r>
            <a:r>
              <a:rPr lang="en-US" altLang="zh-CN" sz="1200" kern="1200" dirty="0" smtClean="0">
                <a:solidFill>
                  <a:schemeClr val="tx1"/>
                </a:solidFill>
                <a:effectLst/>
                <a:latin typeface="+mn-lt"/>
                <a:ea typeface="+mn-ea"/>
                <a:cs typeface="+mn-cs"/>
              </a:rPr>
              <a:t> origin'</a:t>
            </a:r>
            <a:r>
              <a:rPr lang="zh-CN" altLang="en-US" sz="1200" kern="1200" dirty="0" smtClean="0">
                <a:solidFill>
                  <a:schemeClr val="tx1"/>
                </a:solidFill>
                <a:effectLst/>
                <a:latin typeface="+mn-lt"/>
                <a:ea typeface="+mn-ea"/>
                <a:cs typeface="+mn-cs"/>
              </a:rPr>
              <a:t>就将</a:t>
            </a:r>
            <a:r>
              <a:rPr lang="en-US" altLang="zh-CN" sz="1200" kern="1200" dirty="0" smtClean="0">
                <a:solidFill>
                  <a:schemeClr val="tx1"/>
                </a:solidFill>
                <a:effectLst/>
                <a:latin typeface="+mn-lt"/>
                <a:ea typeface="+mn-ea"/>
                <a:cs typeface="+mn-cs"/>
              </a:rPr>
              <a:t>master</a:t>
            </a:r>
            <a:r>
              <a:rPr lang="zh-CN" altLang="en-US" sz="1200" kern="1200" dirty="0" smtClean="0">
                <a:solidFill>
                  <a:schemeClr val="tx1"/>
                </a:solidFill>
                <a:effectLst/>
                <a:latin typeface="+mn-lt"/>
                <a:ea typeface="+mn-ea"/>
                <a:cs typeface="+mn-cs"/>
              </a:rPr>
              <a:t>的远程版本库设置为别名叫做</a:t>
            </a:r>
            <a:r>
              <a:rPr lang="en-US" altLang="zh-CN" sz="1200" kern="1200" dirty="0" smtClean="0">
                <a:solidFill>
                  <a:schemeClr val="tx1"/>
                </a:solidFill>
                <a:effectLst/>
                <a:latin typeface="+mn-lt"/>
                <a:ea typeface="+mn-ea"/>
                <a:cs typeface="+mn-cs"/>
              </a:rPr>
              <a:t>origin</a:t>
            </a:r>
            <a:r>
              <a:rPr lang="zh-CN" altLang="en-US" sz="1200" kern="1200" dirty="0" smtClean="0">
                <a:solidFill>
                  <a:schemeClr val="tx1"/>
                </a:solidFill>
                <a:effectLst/>
                <a:latin typeface="+mn-lt"/>
                <a:ea typeface="+mn-ea"/>
                <a:cs typeface="+mn-cs"/>
              </a:rPr>
              <a:t>版本库，后面在技巧篇会利用这个命令个性化设置你的</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，为你打造独一无二的 </a:t>
            </a:r>
            <a:r>
              <a:rPr lang="en-US" altLang="zh-CN" sz="1200" kern="1200" dirty="0" smtClean="0">
                <a:solidFill>
                  <a:schemeClr val="tx1"/>
                </a:solidFill>
                <a:effectLst/>
                <a:latin typeface="+mn-lt"/>
                <a:ea typeface="+mn-ea"/>
                <a:cs typeface="+mn-cs"/>
              </a:rPr>
              <a:t>Git</a:t>
            </a: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git tag</a:t>
            </a:r>
            <a:r>
              <a:rPr lang="zh-CN" altLang="en-US" sz="1200" kern="1200" dirty="0" smtClean="0">
                <a:solidFill>
                  <a:schemeClr val="tx1"/>
                </a:solidFill>
                <a:effectLst/>
                <a:latin typeface="+mn-lt"/>
                <a:ea typeface="+mn-ea"/>
                <a:cs typeface="+mn-cs"/>
              </a:rPr>
              <a:t>：可以将某个具体的版本打上一个标签，这样你就不需要记忆复杂的版本号哈希值了，例如你可以使用 </a:t>
            </a:r>
            <a:r>
              <a:rPr lang="en-US" altLang="zh-CN" sz="1200" kern="1200" dirty="0" smtClean="0">
                <a:solidFill>
                  <a:schemeClr val="tx1"/>
                </a:solidFill>
                <a:effectLst/>
                <a:latin typeface="+mn-lt"/>
                <a:ea typeface="+mn-ea"/>
                <a:cs typeface="+mn-cs"/>
              </a:rPr>
              <a:t>'git tag </a:t>
            </a:r>
            <a:r>
              <a:rPr lang="en-US" altLang="zh-CN" sz="1200" kern="1200" dirty="0" err="1" smtClean="0">
                <a:solidFill>
                  <a:schemeClr val="tx1"/>
                </a:solidFill>
                <a:effectLst/>
                <a:latin typeface="+mn-lt"/>
                <a:ea typeface="+mn-ea"/>
                <a:cs typeface="+mn-cs"/>
              </a:rPr>
              <a:t>revert_version</a:t>
            </a:r>
            <a:r>
              <a:rPr lang="en-US" altLang="zh-CN" sz="1200" kern="1200" dirty="0" smtClean="0">
                <a:solidFill>
                  <a:schemeClr val="tx1"/>
                </a:solidFill>
                <a:effectLst/>
                <a:latin typeface="+mn-lt"/>
                <a:ea typeface="+mn-ea"/>
                <a:cs typeface="+mn-cs"/>
              </a:rPr>
              <a:t> bbaf6fb5060b4875b18ff9ff637ce118256d6f20'</a:t>
            </a:r>
            <a:r>
              <a:rPr lang="zh-CN" altLang="en-US" sz="1200" kern="1200" dirty="0" smtClean="0">
                <a:solidFill>
                  <a:schemeClr val="tx1"/>
                </a:solidFill>
                <a:effectLst/>
                <a:latin typeface="+mn-lt"/>
                <a:ea typeface="+mn-ea"/>
                <a:cs typeface="+mn-cs"/>
              </a:rPr>
              <a:t>来标记这个被你还原的版本，那么以后你想查看该版本时，就可以使用 </a:t>
            </a:r>
            <a:r>
              <a:rPr lang="en-US" altLang="zh-CN" sz="1200" kern="1200" dirty="0" err="1" smtClean="0">
                <a:solidFill>
                  <a:schemeClr val="tx1"/>
                </a:solidFill>
                <a:effectLst/>
                <a:latin typeface="+mn-lt"/>
                <a:ea typeface="+mn-ea"/>
                <a:cs typeface="+mn-cs"/>
              </a:rPr>
              <a:t>revert_version</a:t>
            </a:r>
            <a:r>
              <a:rPr lang="zh-CN" altLang="en-US" sz="1200" kern="1200" dirty="0" smtClean="0">
                <a:solidFill>
                  <a:schemeClr val="tx1"/>
                </a:solidFill>
                <a:effectLst/>
                <a:latin typeface="+mn-lt"/>
                <a:ea typeface="+mn-ea"/>
                <a:cs typeface="+mn-cs"/>
              </a:rPr>
              <a:t>标签名，而不是哈希值了</a:t>
            </a:r>
            <a:endParaRPr lang="en-US" altLang="zh-CN" sz="1200" kern="1200" dirty="0" smtClean="0">
              <a:solidFill>
                <a:schemeClr val="tx1"/>
              </a:solidFill>
              <a:effectLst/>
              <a:latin typeface="+mn-lt"/>
              <a:ea typeface="+mn-ea"/>
              <a:cs typeface="+mn-cs"/>
            </a:endParaRP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http://www.open-open.com/lib/view/open1332904495999.html</a:t>
            </a: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12</a:t>
            </a:fld>
            <a:endParaRPr lang="zh-CN" altLang="en-US"/>
          </a:p>
        </p:txBody>
      </p:sp>
    </p:spTree>
    <p:extLst>
      <p:ext uri="{BB962C8B-B14F-4D97-AF65-F5344CB8AC3E}">
        <p14:creationId xmlns:p14="http://schemas.microsoft.com/office/powerpoint/2010/main" val="1975531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这些命令会把你的</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mywork</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分支里的每个提交</a:t>
            </a:r>
            <a:r>
              <a:rPr lang="en-US" altLang="zh-CN" sz="1200" b="0" i="0" u="none" strike="noStrike" kern="1200" baseline="0" dirty="0" smtClean="0">
                <a:solidFill>
                  <a:schemeClr val="tx1"/>
                </a:solidFill>
                <a:latin typeface="+mn-lt"/>
                <a:ea typeface="+mn-ea"/>
                <a:cs typeface="+mn-cs"/>
              </a:rPr>
              <a:t>(commit)</a:t>
            </a:r>
            <a:r>
              <a:rPr lang="zh-CN" altLang="en-US" sz="1200" b="0" i="0" u="none" strike="noStrike" kern="1200" baseline="0" dirty="0" smtClean="0">
                <a:solidFill>
                  <a:schemeClr val="tx1"/>
                </a:solidFill>
                <a:latin typeface="+mn-lt"/>
                <a:ea typeface="+mn-ea"/>
                <a:cs typeface="+mn-cs"/>
              </a:rPr>
              <a:t>取消掉，并且把它们临时 保存为补丁</a:t>
            </a:r>
            <a:r>
              <a:rPr lang="en-US" altLang="zh-CN" sz="1200" b="0" i="0" u="none" strike="noStrike" kern="1200" baseline="0" dirty="0" smtClean="0">
                <a:solidFill>
                  <a:schemeClr val="tx1"/>
                </a:solidFill>
                <a:latin typeface="+mn-lt"/>
                <a:ea typeface="+mn-ea"/>
                <a:cs typeface="+mn-cs"/>
              </a:rPr>
              <a:t>(patch)(</a:t>
            </a:r>
            <a:r>
              <a:rPr lang="zh-CN" altLang="en-US" sz="1200" b="0" i="0" u="none" strike="noStrike" kern="1200" baseline="0" dirty="0" smtClean="0">
                <a:solidFill>
                  <a:schemeClr val="tx1"/>
                </a:solidFill>
                <a:latin typeface="+mn-lt"/>
                <a:ea typeface="+mn-ea"/>
                <a:cs typeface="+mn-cs"/>
              </a:rPr>
              <a:t>这些补丁放</a:t>
            </a:r>
          </a:p>
          <a:p>
            <a:r>
              <a:rPr lang="zh-CN" altLang="en-US" sz="1200" b="0" i="0" u="none" strike="noStrike" kern="1200" baseline="0" dirty="0" smtClean="0">
                <a:solidFill>
                  <a:schemeClr val="tx1"/>
                </a:solidFill>
                <a:latin typeface="+mn-lt"/>
                <a:ea typeface="+mn-ea"/>
                <a:cs typeface="+mn-cs"/>
              </a:rPr>
              <a:t>到</a:t>
            </a:r>
            <a:r>
              <a:rPr lang="en-US" altLang="zh-CN" sz="1200" b="0" i="0" u="none" strike="noStrike" kern="1200" baseline="0" dirty="0" smtClean="0">
                <a:solidFill>
                  <a:schemeClr val="tx1"/>
                </a:solidFill>
                <a:latin typeface="+mn-lt"/>
                <a:ea typeface="+mn-ea"/>
                <a:cs typeface="+mn-cs"/>
              </a:rPr>
              <a:t>".git/rebase"</a:t>
            </a:r>
            <a:r>
              <a:rPr lang="zh-CN" altLang="en-US" sz="1200" b="0" i="0" u="none" strike="noStrike" kern="1200" baseline="0" dirty="0" smtClean="0">
                <a:solidFill>
                  <a:schemeClr val="tx1"/>
                </a:solidFill>
                <a:latin typeface="+mn-lt"/>
                <a:ea typeface="+mn-ea"/>
                <a:cs typeface="+mn-cs"/>
              </a:rPr>
              <a:t>目录中</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然后把</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mywork</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分支更新 到最新的</a:t>
            </a:r>
            <a:r>
              <a:rPr lang="en-US" altLang="zh-CN" sz="1200" b="0" i="0" u="none" strike="noStrike" kern="1200" baseline="0" dirty="0" smtClean="0">
                <a:solidFill>
                  <a:schemeClr val="tx1"/>
                </a:solidFill>
                <a:latin typeface="+mn-lt"/>
                <a:ea typeface="+mn-ea"/>
                <a:cs typeface="+mn-cs"/>
              </a:rPr>
              <a:t>"origin"</a:t>
            </a:r>
            <a:r>
              <a:rPr lang="zh-CN" altLang="en-US" sz="1200" b="0" i="0" u="none" strike="noStrike" kern="1200" baseline="0" dirty="0" smtClean="0">
                <a:solidFill>
                  <a:schemeClr val="tx1"/>
                </a:solidFill>
                <a:latin typeface="+mn-lt"/>
                <a:ea typeface="+mn-ea"/>
                <a:cs typeface="+mn-cs"/>
              </a:rPr>
              <a:t>分支，最后把保存的这些补丁应用到</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mywork</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分支</a:t>
            </a:r>
          </a:p>
          <a:p>
            <a:r>
              <a:rPr lang="zh-CN" altLang="en-US" sz="1200" b="0" i="0" u="none" strike="noStrike" kern="1200" baseline="0" dirty="0" smtClean="0">
                <a:solidFill>
                  <a:schemeClr val="tx1"/>
                </a:solidFill>
                <a:latin typeface="+mn-lt"/>
                <a:ea typeface="+mn-ea"/>
                <a:cs typeface="+mn-cs"/>
              </a:rPr>
              <a:t>上。</a:t>
            </a:r>
          </a:p>
          <a:p>
            <a:endParaRPr lang="en-US" altLang="zh-CN" dirty="0" smtClean="0"/>
          </a:p>
          <a:p>
            <a:r>
              <a:rPr lang="en-US" altLang="zh-CN" sz="1200" kern="1200" dirty="0" err="1" smtClean="0">
                <a:solidFill>
                  <a:schemeClr val="tx1"/>
                </a:solidFill>
                <a:effectLst/>
                <a:latin typeface="+mn-lt"/>
                <a:ea typeface="+mn-ea"/>
                <a:cs typeface="+mn-cs"/>
              </a:rPr>
              <a:t>git</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rebase</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顾名思义</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就是重新定义</a:t>
            </a:r>
            <a:r>
              <a:rPr lang="en-US" altLang="zh-CN" sz="1200" kern="1200" dirty="0" smtClean="0">
                <a:solidFill>
                  <a:schemeClr val="tx1"/>
                </a:solidFill>
                <a:effectLst/>
                <a:latin typeface="+mn-lt"/>
                <a:ea typeface="+mn-ea"/>
                <a:cs typeface="+mn-cs"/>
              </a:rPr>
              <a:t>(re)</a:t>
            </a:r>
            <a:r>
              <a:rPr lang="zh-CN" altLang="en-US" sz="1200" kern="1200" dirty="0" smtClean="0">
                <a:solidFill>
                  <a:schemeClr val="tx1"/>
                </a:solidFill>
                <a:effectLst/>
                <a:latin typeface="+mn-lt"/>
                <a:ea typeface="+mn-ea"/>
                <a:cs typeface="+mn-cs"/>
              </a:rPr>
              <a:t>起点</a:t>
            </a:r>
            <a:r>
              <a:rPr lang="en-US" altLang="zh-CN" sz="1200" kern="1200" dirty="0" smtClean="0">
                <a:solidFill>
                  <a:schemeClr val="tx1"/>
                </a:solidFill>
                <a:effectLst/>
                <a:latin typeface="+mn-lt"/>
                <a:ea typeface="+mn-ea"/>
                <a:cs typeface="+mn-cs"/>
              </a:rPr>
              <a:t>(base)</a:t>
            </a:r>
            <a:r>
              <a:rPr lang="zh-CN" altLang="en-US" sz="1200" kern="1200" dirty="0" smtClean="0">
                <a:solidFill>
                  <a:schemeClr val="tx1"/>
                </a:solidFill>
                <a:effectLst/>
                <a:latin typeface="+mn-lt"/>
                <a:ea typeface="+mn-ea"/>
                <a:cs typeface="+mn-cs"/>
              </a:rPr>
              <a:t>的作用</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即重新定义分支的版本库状态</a:t>
            </a:r>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13</a:t>
            </a:fld>
            <a:endParaRPr lang="zh-CN" altLang="en-US"/>
          </a:p>
        </p:txBody>
      </p:sp>
    </p:spTree>
    <p:extLst>
      <p:ext uri="{BB962C8B-B14F-4D97-AF65-F5344CB8AC3E}">
        <p14:creationId xmlns:p14="http://schemas.microsoft.com/office/powerpoint/2010/main" val="205754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将当前的工作目录完全回滚到指定的版本号，假设如下图，我们有</a:t>
            </a:r>
            <a:r>
              <a:rPr lang="en-US" altLang="zh-CN" sz="1200" kern="1200" dirty="0" smtClean="0">
                <a:solidFill>
                  <a:schemeClr val="tx1"/>
                </a:solidFill>
                <a:effectLst/>
                <a:latin typeface="+mn-lt"/>
                <a:ea typeface="+mn-ea"/>
                <a:cs typeface="+mn-cs"/>
              </a:rPr>
              <a:t>A-G</a:t>
            </a:r>
            <a:r>
              <a:rPr lang="zh-CN" altLang="en-US" sz="1200" kern="1200" dirty="0" smtClean="0">
                <a:solidFill>
                  <a:schemeClr val="tx1"/>
                </a:solidFill>
                <a:effectLst/>
                <a:latin typeface="+mn-lt"/>
                <a:ea typeface="+mn-ea"/>
                <a:cs typeface="+mn-cs"/>
              </a:rPr>
              <a:t>五次提交的版本，其中</a:t>
            </a:r>
            <a:r>
              <a:rPr lang="en-US" altLang="zh-CN" sz="1200" kern="1200" dirty="0" smtClean="0">
                <a:solidFill>
                  <a:schemeClr val="tx1"/>
                </a:solidFill>
                <a:effectLst/>
                <a:latin typeface="+mn-lt"/>
                <a:ea typeface="+mn-ea"/>
                <a:cs typeface="+mn-cs"/>
              </a:rPr>
              <a:t>C </a:t>
            </a:r>
            <a:r>
              <a:rPr lang="zh-CN" altLang="en-US" sz="1200" kern="1200" dirty="0" smtClean="0">
                <a:solidFill>
                  <a:schemeClr val="tx1"/>
                </a:solidFill>
                <a:effectLst/>
                <a:latin typeface="+mn-lt"/>
                <a:ea typeface="+mn-ea"/>
                <a:cs typeface="+mn-cs"/>
              </a:rPr>
              <a:t>的版本号是 </a:t>
            </a:r>
            <a:r>
              <a:rPr lang="en-US" altLang="zh-CN" sz="1200" kern="1200" dirty="0" smtClean="0">
                <a:solidFill>
                  <a:schemeClr val="tx1"/>
                </a:solidFill>
                <a:effectLst/>
                <a:latin typeface="+mn-lt"/>
                <a:ea typeface="+mn-ea"/>
                <a:cs typeface="+mn-cs"/>
              </a:rPr>
              <a:t>bbaf6fb5060b4875b18ff9ff637ce118256d6f20</a:t>
            </a:r>
            <a:r>
              <a:rPr lang="zh-CN" altLang="en-US" sz="1200" kern="1200" dirty="0" smtClean="0">
                <a:solidFill>
                  <a:schemeClr val="tx1"/>
                </a:solidFill>
                <a:effectLst/>
                <a:latin typeface="+mn-lt"/>
                <a:ea typeface="+mn-ea"/>
                <a:cs typeface="+mn-cs"/>
              </a:rPr>
              <a:t>，我们执行了</a:t>
            </a:r>
            <a:r>
              <a:rPr lang="en-US" altLang="zh-CN" sz="1200" kern="1200" dirty="0" smtClean="0">
                <a:solidFill>
                  <a:schemeClr val="tx1"/>
                </a:solidFill>
                <a:effectLst/>
                <a:latin typeface="+mn-lt"/>
                <a:ea typeface="+mn-ea"/>
                <a:cs typeface="+mn-cs"/>
              </a:rPr>
              <a:t>'git reset bbaf6fb5060b4875b18ff9ff637ce118256d6f20'</a:t>
            </a:r>
            <a:r>
              <a:rPr lang="zh-CN" altLang="en-US" sz="1200" kern="1200" dirty="0" smtClean="0">
                <a:solidFill>
                  <a:schemeClr val="tx1"/>
                </a:solidFill>
                <a:effectLst/>
                <a:latin typeface="+mn-lt"/>
                <a:ea typeface="+mn-ea"/>
                <a:cs typeface="+mn-cs"/>
              </a:rPr>
              <a:t>那么结果就只剩下了</a:t>
            </a:r>
            <a:r>
              <a:rPr lang="en-US" altLang="zh-CN" sz="1200" kern="1200" dirty="0" smtClean="0">
                <a:solidFill>
                  <a:schemeClr val="tx1"/>
                </a:solidFill>
                <a:effectLst/>
                <a:latin typeface="+mn-lt"/>
                <a:ea typeface="+mn-ea"/>
                <a:cs typeface="+mn-cs"/>
              </a:rPr>
              <a:t>A-C</a:t>
            </a:r>
            <a:r>
              <a:rPr lang="zh-CN" altLang="en-US" sz="1200" kern="1200" dirty="0" smtClean="0">
                <a:solidFill>
                  <a:schemeClr val="tx1"/>
                </a:solidFill>
                <a:effectLst/>
                <a:latin typeface="+mn-lt"/>
                <a:ea typeface="+mn-ea"/>
                <a:cs typeface="+mn-cs"/>
              </a:rPr>
              <a:t>三个提交的版本</a:t>
            </a:r>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14</a:t>
            </a:fld>
            <a:endParaRPr lang="zh-CN" altLang="en-US"/>
          </a:p>
        </p:txBody>
      </p:sp>
    </p:spTree>
    <p:extLst>
      <p:ext uri="{BB962C8B-B14F-4D97-AF65-F5344CB8AC3E}">
        <p14:creationId xmlns:p14="http://schemas.microsoft.com/office/powerpoint/2010/main" val="3318882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16</a:t>
            </a:fld>
            <a:endParaRPr lang="zh-CN" altLang="en-US"/>
          </a:p>
        </p:txBody>
      </p:sp>
    </p:spTree>
    <p:extLst>
      <p:ext uri="{BB962C8B-B14F-4D97-AF65-F5344CB8AC3E}">
        <p14:creationId xmlns:p14="http://schemas.microsoft.com/office/powerpoint/2010/main" val="956838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zh-CN" sz="1200" b="1" kern="1200" dirty="0" smtClean="0">
                <a:solidFill>
                  <a:schemeClr val="tx1"/>
                </a:solidFill>
                <a:effectLst/>
                <a:latin typeface="+mn-lt"/>
                <a:ea typeface="+mn-ea"/>
                <a:cs typeface="+mn-cs"/>
              </a:rPr>
              <a:t>dirty (folder)</a:t>
            </a:r>
            <a:r>
              <a:rPr lang="zh-CN" altLang="zh-CN" sz="1200" kern="1200" dirty="0" smtClean="0">
                <a:solidFill>
                  <a:schemeClr val="tx1"/>
                </a:solidFill>
                <a:effectLst/>
                <a:latin typeface="+mn-lt"/>
                <a:ea typeface="+mn-ea"/>
                <a:cs typeface="+mn-cs"/>
              </a:rPr>
              <a:t> - At least one file below the folder is dirty; that means that it has changes in the working tree that are neither in the index nor in the repository. </a:t>
            </a:r>
          </a:p>
          <a:p>
            <a:r>
              <a:rPr lang="zh-CN" altLang="zh-CN" sz="1200" b="1" kern="1200" dirty="0" smtClean="0">
                <a:solidFill>
                  <a:schemeClr val="tx1"/>
                </a:solidFill>
                <a:effectLst/>
                <a:latin typeface="+mn-lt"/>
                <a:ea typeface="+mn-ea"/>
                <a:cs typeface="+mn-cs"/>
              </a:rPr>
              <a:t>tracked</a:t>
            </a:r>
            <a:r>
              <a:rPr lang="zh-CN" altLang="zh-CN" sz="1200" kern="1200" dirty="0" smtClean="0">
                <a:solidFill>
                  <a:schemeClr val="tx1"/>
                </a:solidFill>
                <a:effectLst/>
                <a:latin typeface="+mn-lt"/>
                <a:ea typeface="+mn-ea"/>
                <a:cs typeface="+mn-cs"/>
              </a:rPr>
              <a:t> - The resource is known to the Git repository and hence under version control. </a:t>
            </a:r>
          </a:p>
          <a:p>
            <a:r>
              <a:rPr lang="zh-CN" altLang="zh-CN" sz="1200" b="1" kern="1200" dirty="0" smtClean="0">
                <a:solidFill>
                  <a:schemeClr val="tx1"/>
                </a:solidFill>
                <a:effectLst/>
                <a:latin typeface="+mn-lt"/>
                <a:ea typeface="+mn-ea"/>
                <a:cs typeface="+mn-cs"/>
              </a:rPr>
              <a:t>untracked</a:t>
            </a:r>
            <a:r>
              <a:rPr lang="zh-CN" altLang="zh-CN" sz="1200" kern="1200" dirty="0" smtClean="0">
                <a:solidFill>
                  <a:schemeClr val="tx1"/>
                </a:solidFill>
                <a:effectLst/>
                <a:latin typeface="+mn-lt"/>
                <a:ea typeface="+mn-ea"/>
                <a:cs typeface="+mn-cs"/>
              </a:rPr>
              <a:t> - The resource is not known to the Git repository and will not be version controlled until it is explicitly added. </a:t>
            </a:r>
          </a:p>
          <a:p>
            <a:r>
              <a:rPr lang="zh-CN" altLang="zh-CN" sz="1200" b="1" kern="1200" dirty="0" smtClean="0">
                <a:solidFill>
                  <a:schemeClr val="tx1"/>
                </a:solidFill>
                <a:effectLst/>
                <a:latin typeface="+mn-lt"/>
                <a:ea typeface="+mn-ea"/>
                <a:cs typeface="+mn-cs"/>
              </a:rPr>
              <a:t>ignored</a:t>
            </a:r>
            <a:r>
              <a:rPr lang="zh-CN" altLang="zh-CN" sz="1200" kern="1200" dirty="0" smtClean="0">
                <a:solidFill>
                  <a:schemeClr val="tx1"/>
                </a:solidFill>
                <a:effectLst/>
                <a:latin typeface="+mn-lt"/>
                <a:ea typeface="+mn-ea"/>
                <a:cs typeface="+mn-cs"/>
              </a:rPr>
              <a:t> - The resource is ignored by the Git team provider. The preference settings under </a:t>
            </a:r>
            <a:r>
              <a:rPr lang="zh-CN" altLang="zh-CN" sz="1200" b="1" kern="1200" dirty="0" smtClean="0">
                <a:solidFill>
                  <a:schemeClr val="tx1"/>
                </a:solidFill>
                <a:effectLst/>
                <a:latin typeface="+mn-lt"/>
                <a:ea typeface="+mn-ea"/>
                <a:cs typeface="+mn-cs"/>
              </a:rPr>
              <a:t>Team &gt; Ignored Resources</a:t>
            </a:r>
            <a:r>
              <a:rPr lang="zh-CN" altLang="zh-CN" sz="1200" kern="1200" dirty="0" smtClean="0">
                <a:solidFill>
                  <a:schemeClr val="tx1"/>
                </a:solidFill>
                <a:effectLst/>
                <a:latin typeface="+mn-lt"/>
                <a:ea typeface="+mn-ea"/>
                <a:cs typeface="+mn-cs"/>
              </a:rPr>
              <a:t>, "derived" flag and settings from .gitignore files are taken into account. </a:t>
            </a:r>
          </a:p>
          <a:p>
            <a:r>
              <a:rPr lang="zh-CN" altLang="zh-CN" sz="1200" b="1" kern="1200" dirty="0" smtClean="0">
                <a:solidFill>
                  <a:schemeClr val="tx1"/>
                </a:solidFill>
                <a:effectLst/>
                <a:latin typeface="+mn-lt"/>
                <a:ea typeface="+mn-ea"/>
                <a:cs typeface="+mn-cs"/>
              </a:rPr>
              <a:t>dirty</a:t>
            </a:r>
            <a:r>
              <a:rPr lang="zh-CN" altLang="zh-CN" sz="1200" kern="1200" dirty="0" smtClean="0">
                <a:solidFill>
                  <a:schemeClr val="tx1"/>
                </a:solidFill>
                <a:effectLst/>
                <a:latin typeface="+mn-lt"/>
                <a:ea typeface="+mn-ea"/>
                <a:cs typeface="+mn-cs"/>
              </a:rPr>
              <a:t> - The resource has changes in the working tree that are neither in the index nor in the repository. </a:t>
            </a:r>
          </a:p>
          <a:p>
            <a:r>
              <a:rPr lang="zh-CN" altLang="zh-CN" sz="1200" b="1" kern="1200" dirty="0" smtClean="0">
                <a:solidFill>
                  <a:schemeClr val="tx1"/>
                </a:solidFill>
                <a:effectLst/>
                <a:latin typeface="+mn-lt"/>
                <a:ea typeface="+mn-ea"/>
                <a:cs typeface="+mn-cs"/>
              </a:rPr>
              <a:t>staged</a:t>
            </a:r>
            <a:r>
              <a:rPr lang="zh-CN" altLang="zh-CN" sz="1200" kern="1200" dirty="0" smtClean="0">
                <a:solidFill>
                  <a:schemeClr val="tx1"/>
                </a:solidFill>
                <a:effectLst/>
                <a:latin typeface="+mn-lt"/>
                <a:ea typeface="+mn-ea"/>
                <a:cs typeface="+mn-cs"/>
              </a:rPr>
              <a:t> - The resource has changes which have been added to the index. Note that adding changes to the index is currently possible only in the commit dialog via the context menu of a resource. </a:t>
            </a:r>
          </a:p>
          <a:p>
            <a:r>
              <a:rPr lang="zh-CN" altLang="zh-CN" sz="1200" b="1" kern="1200" dirty="0" smtClean="0">
                <a:solidFill>
                  <a:schemeClr val="tx1"/>
                </a:solidFill>
                <a:effectLst/>
                <a:latin typeface="+mn-lt"/>
                <a:ea typeface="+mn-ea"/>
                <a:cs typeface="+mn-cs"/>
              </a:rPr>
              <a:t>partially-staged</a:t>
            </a:r>
            <a:r>
              <a:rPr lang="zh-CN" altLang="zh-CN" sz="1200" kern="1200" dirty="0" smtClean="0">
                <a:solidFill>
                  <a:schemeClr val="tx1"/>
                </a:solidFill>
                <a:effectLst/>
                <a:latin typeface="+mn-lt"/>
                <a:ea typeface="+mn-ea"/>
                <a:cs typeface="+mn-cs"/>
              </a:rPr>
              <a:t> - The resource has changes which are added to the index and additional changes in the working tree that neither reached the index nor have been committed to the repository. </a:t>
            </a:r>
          </a:p>
          <a:p>
            <a:r>
              <a:rPr lang="zh-CN" altLang="zh-CN" sz="1200" b="1" kern="1200" dirty="0" smtClean="0">
                <a:solidFill>
                  <a:schemeClr val="tx1"/>
                </a:solidFill>
                <a:effectLst/>
                <a:latin typeface="+mn-lt"/>
                <a:ea typeface="+mn-ea"/>
                <a:cs typeface="+mn-cs"/>
              </a:rPr>
              <a:t>added</a:t>
            </a:r>
            <a:r>
              <a:rPr lang="zh-CN" altLang="zh-CN" sz="1200" kern="1200" dirty="0" smtClean="0">
                <a:solidFill>
                  <a:schemeClr val="tx1"/>
                </a:solidFill>
                <a:effectLst/>
                <a:latin typeface="+mn-lt"/>
                <a:ea typeface="+mn-ea"/>
                <a:cs typeface="+mn-cs"/>
              </a:rPr>
              <a:t> - The resource has not yet reached any commit in the repository but has been freshly added to the Git repository in order to be tracked in future. </a:t>
            </a:r>
          </a:p>
          <a:p>
            <a:r>
              <a:rPr lang="zh-CN" altLang="zh-CN" sz="1200" b="1" kern="1200" dirty="0" smtClean="0">
                <a:solidFill>
                  <a:schemeClr val="tx1"/>
                </a:solidFill>
                <a:effectLst/>
                <a:latin typeface="+mn-lt"/>
                <a:ea typeface="+mn-ea"/>
                <a:cs typeface="+mn-cs"/>
              </a:rPr>
              <a:t>removed</a:t>
            </a:r>
            <a:r>
              <a:rPr lang="zh-CN" altLang="zh-CN" sz="1200" kern="1200" dirty="0" smtClean="0">
                <a:solidFill>
                  <a:schemeClr val="tx1"/>
                </a:solidFill>
                <a:effectLst/>
                <a:latin typeface="+mn-lt"/>
                <a:ea typeface="+mn-ea"/>
                <a:cs typeface="+mn-cs"/>
              </a:rPr>
              <a:t> - The resource is staged for removal from the Git repository. </a:t>
            </a:r>
          </a:p>
          <a:p>
            <a:r>
              <a:rPr lang="zh-CN" altLang="zh-CN" sz="1200" b="1" kern="1200" dirty="0" smtClean="0">
                <a:solidFill>
                  <a:schemeClr val="tx1"/>
                </a:solidFill>
                <a:effectLst/>
                <a:latin typeface="+mn-lt"/>
                <a:ea typeface="+mn-ea"/>
                <a:cs typeface="+mn-cs"/>
              </a:rPr>
              <a:t>conflict</a:t>
            </a:r>
            <a:r>
              <a:rPr lang="zh-CN" altLang="zh-CN" sz="1200" kern="1200" dirty="0" smtClean="0">
                <a:solidFill>
                  <a:schemeClr val="tx1"/>
                </a:solidFill>
                <a:effectLst/>
                <a:latin typeface="+mn-lt"/>
                <a:ea typeface="+mn-ea"/>
                <a:cs typeface="+mn-cs"/>
              </a:rPr>
              <a:t> - A merge conflict exists for the file. </a:t>
            </a:r>
          </a:p>
          <a:p>
            <a:r>
              <a:rPr lang="zh-CN" altLang="zh-CN" sz="1200" b="1" kern="1200" dirty="0" smtClean="0">
                <a:solidFill>
                  <a:schemeClr val="tx1"/>
                </a:solidFill>
                <a:effectLst/>
                <a:latin typeface="+mn-lt"/>
                <a:ea typeface="+mn-ea"/>
                <a:cs typeface="+mn-cs"/>
              </a:rPr>
              <a:t>assume-valid</a:t>
            </a:r>
            <a:r>
              <a:rPr lang="zh-CN" altLang="zh-CN" sz="1200" kern="1200" dirty="0" smtClean="0">
                <a:solidFill>
                  <a:schemeClr val="tx1"/>
                </a:solidFill>
                <a:effectLst/>
                <a:latin typeface="+mn-lt"/>
                <a:ea typeface="+mn-ea"/>
                <a:cs typeface="+mn-cs"/>
              </a:rPr>
              <a:t> - The resource has the "assume unchanged" flag. This means that Git stops checking the working tree files for possible modifications, so you need to manually unset the bit to tell Git when you change the working tree file. </a:t>
            </a:r>
          </a:p>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17</a:t>
            </a:fld>
            <a:endParaRPr lang="zh-CN" altLang="en-US"/>
          </a:p>
        </p:txBody>
      </p:sp>
    </p:spTree>
    <p:extLst>
      <p:ext uri="{BB962C8B-B14F-4D97-AF65-F5344CB8AC3E}">
        <p14:creationId xmlns:p14="http://schemas.microsoft.com/office/powerpoint/2010/main" val="345662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4</a:t>
            </a:fld>
            <a:endParaRPr lang="zh-CN" altLang="en-US"/>
          </a:p>
        </p:txBody>
      </p:sp>
    </p:spTree>
    <p:extLst>
      <p:ext uri="{BB962C8B-B14F-4D97-AF65-F5344CB8AC3E}">
        <p14:creationId xmlns:p14="http://schemas.microsoft.com/office/powerpoint/2010/main" val="192371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Git </a:t>
            </a:r>
            <a:r>
              <a:rPr lang="zh-CN" altLang="en-US" sz="1200" b="0" i="0" kern="1200" dirty="0" smtClean="0">
                <a:solidFill>
                  <a:schemeClr val="tx1"/>
                </a:solidFill>
                <a:effectLst/>
                <a:latin typeface="+mn-lt"/>
                <a:ea typeface="+mn-ea"/>
                <a:cs typeface="+mn-cs"/>
              </a:rPr>
              <a:t>和其他版本控制系统的主要差别在于，</a:t>
            </a:r>
            <a:r>
              <a:rPr lang="en-US" altLang="zh-CN" sz="1200" b="0" i="0" kern="1200" dirty="0" smtClean="0">
                <a:solidFill>
                  <a:schemeClr val="tx1"/>
                </a:solidFill>
                <a:effectLst/>
                <a:latin typeface="+mn-lt"/>
                <a:ea typeface="+mn-ea"/>
                <a:cs typeface="+mn-cs"/>
              </a:rPr>
              <a:t>Git </a:t>
            </a:r>
            <a:r>
              <a:rPr lang="zh-CN" altLang="en-US" sz="1200" b="0" i="0" kern="1200" dirty="0" smtClean="0">
                <a:solidFill>
                  <a:schemeClr val="tx1"/>
                </a:solidFill>
                <a:effectLst/>
                <a:latin typeface="+mn-lt"/>
                <a:ea typeface="+mn-ea"/>
                <a:cs typeface="+mn-cs"/>
              </a:rPr>
              <a:t>只关心文件数据的整体是否发生变化，而大多数其他系统则只关心文件内容的具体差异。这类系统 （</a:t>
            </a: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Subversion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Perforce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Bazaar </a:t>
            </a:r>
            <a:r>
              <a:rPr lang="zh-CN" altLang="en-US" sz="1200" b="0" i="0" kern="1200" dirty="0" smtClean="0">
                <a:solidFill>
                  <a:schemeClr val="tx1"/>
                </a:solidFill>
                <a:effectLst/>
                <a:latin typeface="+mn-lt"/>
                <a:ea typeface="+mn-ea"/>
                <a:cs typeface="+mn-cs"/>
              </a:rPr>
              <a:t>等等）每次记录有哪些文件作了更新，以及都更新了哪些行的什么内容，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Git </a:t>
            </a:r>
            <a:r>
              <a:rPr lang="zh-CN" altLang="en-US" sz="1200" b="0" i="0" kern="1200" dirty="0" smtClean="0">
                <a:solidFill>
                  <a:schemeClr val="tx1"/>
                </a:solidFill>
                <a:effectLst/>
                <a:latin typeface="+mn-lt"/>
                <a:ea typeface="+mn-ea"/>
                <a:cs typeface="+mn-cs"/>
              </a:rPr>
              <a:t>并不保存这些前后变化的差异数据。实际上，</a:t>
            </a:r>
            <a:r>
              <a:rPr lang="en-US" altLang="zh-CN" sz="1200" b="0" i="0" kern="1200" dirty="0" smtClean="0">
                <a:solidFill>
                  <a:schemeClr val="tx1"/>
                </a:solidFill>
                <a:effectLst/>
                <a:latin typeface="+mn-lt"/>
                <a:ea typeface="+mn-ea"/>
                <a:cs typeface="+mn-cs"/>
              </a:rPr>
              <a:t>Git </a:t>
            </a:r>
            <a:r>
              <a:rPr lang="zh-CN" altLang="en-US" sz="1200" b="0" i="0" kern="1200" dirty="0" smtClean="0">
                <a:solidFill>
                  <a:schemeClr val="tx1"/>
                </a:solidFill>
                <a:effectLst/>
                <a:latin typeface="+mn-lt"/>
                <a:ea typeface="+mn-ea"/>
                <a:cs typeface="+mn-cs"/>
              </a:rPr>
              <a:t>更像是把变化的文件作快照后，记录在一个微型的文件系统中。每次提交更新时，它会纵览一遍所有文件的指纹信息并对文件作一快照，然后保存一个指向这次快照 的索引。为提高性能，若文件没有变化，</a:t>
            </a:r>
            <a:r>
              <a:rPr lang="en-US" altLang="zh-CN" sz="1200" b="0" i="0" kern="1200" dirty="0" smtClean="0">
                <a:solidFill>
                  <a:schemeClr val="tx1"/>
                </a:solidFill>
                <a:effectLst/>
                <a:latin typeface="+mn-lt"/>
                <a:ea typeface="+mn-ea"/>
                <a:cs typeface="+mn-cs"/>
              </a:rPr>
              <a:t>Git </a:t>
            </a:r>
            <a:r>
              <a:rPr lang="zh-CN" altLang="en-US" sz="1200" b="0" i="0" kern="1200" dirty="0" smtClean="0">
                <a:solidFill>
                  <a:schemeClr val="tx1"/>
                </a:solidFill>
                <a:effectLst/>
                <a:latin typeface="+mn-lt"/>
                <a:ea typeface="+mn-ea"/>
                <a:cs typeface="+mn-cs"/>
              </a:rPr>
              <a:t>不会再次保存，而只对上次保存的快照作一链接。</a:t>
            </a:r>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5</a:t>
            </a:fld>
            <a:endParaRPr lang="zh-CN" altLang="en-US"/>
          </a:p>
        </p:txBody>
      </p:sp>
    </p:spTree>
    <p:extLst>
      <p:ext uri="{BB962C8B-B14F-4D97-AF65-F5344CB8AC3E}">
        <p14:creationId xmlns:p14="http://schemas.microsoft.com/office/powerpoint/2010/main" val="313348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开发过程中改</a:t>
            </a:r>
            <a:r>
              <a:rPr lang="en-US" altLang="zh-CN" dirty="0" smtClean="0"/>
              <a:t>bug</a:t>
            </a:r>
            <a:r>
              <a:rPr lang="zh-CN" altLang="en-US" dirty="0" smtClean="0"/>
              <a:t>的场景</a:t>
            </a:r>
            <a:endParaRPr lang="en-US" altLang="zh-CN" dirty="0" smtClean="0"/>
          </a:p>
          <a:p>
            <a:r>
              <a:rPr lang="zh-CN" altLang="en-US" dirty="0" smtClean="0"/>
              <a:t>并不说明</a:t>
            </a:r>
            <a:r>
              <a:rPr lang="en-US" altLang="zh-CN" dirty="0" smtClean="0"/>
              <a:t>git</a:t>
            </a:r>
            <a:r>
              <a:rPr lang="zh-CN" altLang="en-US" dirty="0" smtClean="0"/>
              <a:t>优于</a:t>
            </a:r>
            <a:r>
              <a:rPr lang="en-US" altLang="zh-CN" dirty="0" err="1" smtClean="0"/>
              <a:t>svn</a:t>
            </a:r>
            <a:r>
              <a:rPr lang="zh-CN" altLang="en-US" dirty="0" smtClean="0"/>
              <a:t>，例如</a:t>
            </a:r>
            <a:r>
              <a:rPr lang="en-US" altLang="zh-CN" dirty="0" smtClean="0"/>
              <a:t>:</a:t>
            </a:r>
          </a:p>
          <a:p>
            <a:r>
              <a:rPr lang="zh-CN" altLang="en-US" dirty="0" smtClean="0"/>
              <a:t>权限控制</a:t>
            </a:r>
            <a:endParaRPr lang="en-US" altLang="zh-CN" dirty="0" smtClean="0"/>
          </a:p>
          <a:p>
            <a:endParaRPr lang="en-US" altLang="zh-CN" dirty="0" smtClean="0"/>
          </a:p>
          <a:p>
            <a:r>
              <a:rPr lang="zh-CN" altLang="en-US" sz="1200" kern="1200" dirty="0" smtClean="0">
                <a:solidFill>
                  <a:schemeClr val="tx1"/>
                </a:solidFill>
                <a:effectLst/>
                <a:latin typeface="+mn-lt"/>
                <a:ea typeface="+mn-ea"/>
                <a:cs typeface="+mn-cs"/>
              </a:rPr>
              <a:t>对于易于本地增加分支，图中</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本地和服务器端结构都很灵活，所有版本都存储在一个目录中，你只需要进行分支的切换即可达到在某个分支工作的效果。 而</a:t>
            </a:r>
            <a:r>
              <a:rPr lang="en-US" altLang="zh-CN" sz="1200" kern="1200" dirty="0" smtClean="0">
                <a:solidFill>
                  <a:schemeClr val="tx1"/>
                </a:solidFill>
                <a:effectLst/>
                <a:latin typeface="+mn-lt"/>
                <a:ea typeface="+mn-ea"/>
                <a:cs typeface="+mn-cs"/>
              </a:rPr>
              <a:t>SVN</a:t>
            </a:r>
            <a:r>
              <a:rPr lang="zh-CN" altLang="en-US" sz="1200" kern="1200" dirty="0" smtClean="0">
                <a:solidFill>
                  <a:schemeClr val="tx1"/>
                </a:solidFill>
                <a:effectLst/>
                <a:latin typeface="+mn-lt"/>
                <a:ea typeface="+mn-ea"/>
                <a:cs typeface="+mn-cs"/>
              </a:rPr>
              <a:t>则完全不同，如果你需要在本地试验一些自己的代码，只能本地维护多个不同的拷贝，每个拷贝对应一个</a:t>
            </a:r>
            <a:r>
              <a:rPr lang="en-US" altLang="zh-CN" sz="1200" kern="1200" dirty="0" smtClean="0">
                <a:solidFill>
                  <a:schemeClr val="tx1"/>
                </a:solidFill>
                <a:effectLst/>
                <a:latin typeface="+mn-lt"/>
                <a:ea typeface="+mn-ea"/>
                <a:cs typeface="+mn-cs"/>
              </a:rPr>
              <a:t>SVN</a:t>
            </a:r>
            <a:r>
              <a:rPr lang="zh-CN" altLang="en-US" sz="1200" kern="1200" dirty="0" smtClean="0">
                <a:solidFill>
                  <a:schemeClr val="tx1"/>
                </a:solidFill>
                <a:effectLst/>
                <a:latin typeface="+mn-lt"/>
                <a:ea typeface="+mn-ea"/>
                <a:cs typeface="+mn-cs"/>
              </a:rPr>
              <a:t>服务器地址。举一个实际的例子，以前我所 在的小组使用</a:t>
            </a:r>
            <a:r>
              <a:rPr lang="en-US" altLang="zh-CN" sz="1200" kern="1200" dirty="0" smtClean="0">
                <a:solidFill>
                  <a:schemeClr val="tx1"/>
                </a:solidFill>
                <a:effectLst/>
                <a:latin typeface="+mn-lt"/>
                <a:ea typeface="+mn-ea"/>
                <a:cs typeface="+mn-cs"/>
              </a:rPr>
              <a:t>SVN</a:t>
            </a:r>
            <a:r>
              <a:rPr lang="zh-CN" altLang="en-US" sz="1200" kern="1200" dirty="0" smtClean="0">
                <a:solidFill>
                  <a:schemeClr val="tx1"/>
                </a:solidFill>
                <a:effectLst/>
                <a:latin typeface="+mn-lt"/>
                <a:ea typeface="+mn-ea"/>
                <a:cs typeface="+mn-cs"/>
              </a:rPr>
              <a:t>作为版本控制工具，当我正在试图增强一个模块，工作做到一半，由于会改变原模块的行为导致代码服务器上许多测试的失败，所以并没有提交 代码。这时候上级对我说，现在有一个很紧急的</a:t>
            </a:r>
            <a:r>
              <a:rPr lang="en-US" altLang="zh-CN" sz="1200" kern="1200" dirty="0" smtClean="0">
                <a:solidFill>
                  <a:schemeClr val="tx1"/>
                </a:solidFill>
                <a:effectLst/>
                <a:latin typeface="+mn-lt"/>
                <a:ea typeface="+mn-ea"/>
                <a:cs typeface="+mn-cs"/>
              </a:rPr>
              <a:t>Bug</a:t>
            </a:r>
            <a:r>
              <a:rPr lang="zh-CN" altLang="en-US" sz="1200" kern="1200" dirty="0" smtClean="0">
                <a:solidFill>
                  <a:schemeClr val="tx1"/>
                </a:solidFill>
                <a:effectLst/>
                <a:latin typeface="+mn-lt"/>
                <a:ea typeface="+mn-ea"/>
                <a:cs typeface="+mn-cs"/>
              </a:rPr>
              <a:t>需要处理， 必须在两个小时内完成。我只好将本地的所有修改</a:t>
            </a:r>
            <a:r>
              <a:rPr lang="en-US" altLang="zh-CN" sz="1200" kern="1200" dirty="0" smtClean="0">
                <a:solidFill>
                  <a:schemeClr val="tx1"/>
                </a:solidFill>
                <a:effectLst/>
                <a:latin typeface="+mn-lt"/>
                <a:ea typeface="+mn-ea"/>
                <a:cs typeface="+mn-cs"/>
              </a:rPr>
              <a:t>diff</a:t>
            </a:r>
            <a:r>
              <a:rPr lang="zh-CN" altLang="en-US" sz="1200" kern="1200" dirty="0" smtClean="0">
                <a:solidFill>
                  <a:schemeClr val="tx1"/>
                </a:solidFill>
                <a:effectLst/>
                <a:latin typeface="+mn-lt"/>
                <a:ea typeface="+mn-ea"/>
                <a:cs typeface="+mn-cs"/>
              </a:rPr>
              <a:t>，并输出成为一个</a:t>
            </a:r>
            <a:r>
              <a:rPr lang="en-US" altLang="zh-CN" sz="1200" kern="1200" dirty="0" smtClean="0">
                <a:solidFill>
                  <a:schemeClr val="tx1"/>
                </a:solidFill>
                <a:effectLst/>
                <a:latin typeface="+mn-lt"/>
                <a:ea typeface="+mn-ea"/>
                <a:cs typeface="+mn-cs"/>
              </a:rPr>
              <a:t>patch</a:t>
            </a:r>
            <a:r>
              <a:rPr lang="zh-CN" altLang="en-US" sz="1200" kern="1200" dirty="0" smtClean="0">
                <a:solidFill>
                  <a:schemeClr val="tx1"/>
                </a:solidFill>
                <a:effectLst/>
                <a:latin typeface="+mn-lt"/>
                <a:ea typeface="+mn-ea"/>
                <a:cs typeface="+mn-cs"/>
              </a:rPr>
              <a:t>文件，然后回滚有关当前任务的所有代码，再开始修改</a:t>
            </a:r>
            <a:r>
              <a:rPr lang="en-US" altLang="zh-CN" sz="1200" kern="1200" dirty="0" smtClean="0">
                <a:solidFill>
                  <a:schemeClr val="tx1"/>
                </a:solidFill>
                <a:effectLst/>
                <a:latin typeface="+mn-lt"/>
                <a:ea typeface="+mn-ea"/>
                <a:cs typeface="+mn-cs"/>
              </a:rPr>
              <a:t>Bug</a:t>
            </a:r>
            <a:r>
              <a:rPr lang="zh-CN" altLang="en-US" sz="1200" kern="1200" dirty="0" smtClean="0">
                <a:solidFill>
                  <a:schemeClr val="tx1"/>
                </a:solidFill>
                <a:effectLst/>
                <a:latin typeface="+mn-lt"/>
                <a:ea typeface="+mn-ea"/>
                <a:cs typeface="+mn-cs"/>
              </a:rPr>
              <a:t>的任务，等到 修改好后，在将</a:t>
            </a:r>
            <a:r>
              <a:rPr lang="en-US" altLang="zh-CN" sz="1200" kern="1200" dirty="0" smtClean="0">
                <a:solidFill>
                  <a:schemeClr val="tx1"/>
                </a:solidFill>
                <a:effectLst/>
                <a:latin typeface="+mn-lt"/>
                <a:ea typeface="+mn-ea"/>
                <a:cs typeface="+mn-cs"/>
              </a:rPr>
              <a:t>patch</a:t>
            </a:r>
            <a:r>
              <a:rPr lang="zh-CN" altLang="en-US" sz="1200" kern="1200" dirty="0" smtClean="0">
                <a:solidFill>
                  <a:schemeClr val="tx1"/>
                </a:solidFill>
                <a:effectLst/>
                <a:latin typeface="+mn-lt"/>
                <a:ea typeface="+mn-ea"/>
                <a:cs typeface="+mn-cs"/>
              </a:rPr>
              <a:t>应用回来。前前后后要完成多个繁琐的步骤，这还不计中间代码发生冲突所要进行的工作量。可是如果使用</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 我们只需要开一个分支或者转回到主分支上，就可以随时开始</a:t>
            </a:r>
            <a:r>
              <a:rPr lang="en-US" altLang="zh-CN" sz="1200" kern="1200" dirty="0" smtClean="0">
                <a:solidFill>
                  <a:schemeClr val="tx1"/>
                </a:solidFill>
                <a:effectLst/>
                <a:latin typeface="+mn-lt"/>
                <a:ea typeface="+mn-ea"/>
                <a:cs typeface="+mn-cs"/>
              </a:rPr>
              <a:t>Bug</a:t>
            </a:r>
            <a:r>
              <a:rPr lang="zh-CN" altLang="en-US" sz="1200" kern="1200" dirty="0" smtClean="0">
                <a:solidFill>
                  <a:schemeClr val="tx1"/>
                </a:solidFill>
                <a:effectLst/>
                <a:latin typeface="+mn-lt"/>
                <a:ea typeface="+mn-ea"/>
                <a:cs typeface="+mn-cs"/>
              </a:rPr>
              <a:t>修改的任务，完成之后，只要切换到原来的分支就可以优雅的继续以前的任务。只要你愿意，每 一个新的任务都可以开一个分支，完成后，再将它合并到主分支上，轻松而优雅。</a:t>
            </a:r>
          </a:p>
          <a:p>
            <a:r>
              <a:rPr lang="zh-CN" altLang="en-US" sz="1200" kern="1200" dirty="0" smtClean="0">
                <a:solidFill>
                  <a:schemeClr val="tx1"/>
                </a:solidFill>
                <a:effectLst/>
                <a:latin typeface="+mn-lt"/>
                <a:ea typeface="+mn-ea"/>
                <a:cs typeface="+mn-cs"/>
              </a:rPr>
              <a:t>        分布式对于</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而言，你可以本地提交代码，所以在上面的图中，</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有利于将一个大任务分解，进行本地的多次提交，而</a:t>
            </a:r>
            <a:r>
              <a:rPr lang="en-US" altLang="zh-CN" sz="1200" kern="1200" dirty="0" smtClean="0">
                <a:solidFill>
                  <a:schemeClr val="tx1"/>
                </a:solidFill>
                <a:effectLst/>
                <a:latin typeface="+mn-lt"/>
                <a:ea typeface="+mn-ea"/>
                <a:cs typeface="+mn-cs"/>
              </a:rPr>
              <a:t>SVN</a:t>
            </a:r>
            <a:r>
              <a:rPr lang="zh-CN" altLang="en-US" sz="1200" kern="1200" dirty="0" smtClean="0">
                <a:solidFill>
                  <a:schemeClr val="tx1"/>
                </a:solidFill>
                <a:effectLst/>
                <a:latin typeface="+mn-lt"/>
                <a:ea typeface="+mn-ea"/>
                <a:cs typeface="+mn-cs"/>
              </a:rPr>
              <a:t>只能在本地进行大量的一 次性更改，导致将来合并到主干上造成巨大的风险。</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的代码日志是在本地的，可以随时查看。</a:t>
            </a:r>
            <a:r>
              <a:rPr lang="en-US" altLang="zh-CN" sz="1200" kern="1200" dirty="0" smtClean="0">
                <a:solidFill>
                  <a:schemeClr val="tx1"/>
                </a:solidFill>
                <a:effectLst/>
                <a:latin typeface="+mn-lt"/>
                <a:ea typeface="+mn-ea"/>
                <a:cs typeface="+mn-cs"/>
              </a:rPr>
              <a:t>SVN</a:t>
            </a:r>
            <a:r>
              <a:rPr lang="zh-CN" altLang="en-US" sz="1200" kern="1200" dirty="0" smtClean="0">
                <a:solidFill>
                  <a:schemeClr val="tx1"/>
                </a:solidFill>
                <a:effectLst/>
                <a:latin typeface="+mn-lt"/>
                <a:ea typeface="+mn-ea"/>
                <a:cs typeface="+mn-cs"/>
              </a:rPr>
              <a:t>的日志在服务器上的，每次查看日志需要先从服务器上下 载下来。我工作的小组，代码服务器在美国，每次查看小组几年前所做的工作时，日志下载就需要十分钟，这不能不说是一个痛苦。后来我们迁移到</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上，利用 </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日志在本地的特性，我用</a:t>
            </a:r>
            <a:r>
              <a:rPr lang="en-US" altLang="zh-CN" sz="1200" kern="1200" dirty="0" smtClean="0">
                <a:solidFill>
                  <a:schemeClr val="tx1"/>
                </a:solidFill>
                <a:effectLst/>
                <a:latin typeface="+mn-lt"/>
                <a:ea typeface="+mn-ea"/>
                <a:cs typeface="+mn-cs"/>
              </a:rPr>
              <a:t>Ruby</a:t>
            </a:r>
            <a:r>
              <a:rPr lang="zh-CN" altLang="en-US" sz="1200" kern="1200" dirty="0" smtClean="0">
                <a:solidFill>
                  <a:schemeClr val="tx1"/>
                </a:solidFill>
                <a:effectLst/>
                <a:latin typeface="+mn-lt"/>
                <a:ea typeface="+mn-ea"/>
                <a:cs typeface="+mn-cs"/>
              </a:rPr>
              <a:t>编写了一个</a:t>
            </a:r>
            <a:r>
              <a:rPr lang="en-US" altLang="zh-CN" sz="1200" kern="1200" dirty="0" smtClean="0">
                <a:solidFill>
                  <a:schemeClr val="tx1"/>
                </a:solidFill>
                <a:effectLst/>
                <a:latin typeface="+mn-lt"/>
                <a:ea typeface="+mn-ea"/>
                <a:cs typeface="+mn-cs"/>
              </a:rPr>
              <a:t>Rake</a:t>
            </a:r>
            <a:r>
              <a:rPr lang="zh-CN" altLang="en-US" sz="1200" kern="1200" dirty="0" smtClean="0">
                <a:solidFill>
                  <a:schemeClr val="tx1"/>
                </a:solidFill>
                <a:effectLst/>
                <a:latin typeface="+mn-lt"/>
                <a:ea typeface="+mn-ea"/>
                <a:cs typeface="+mn-cs"/>
              </a:rPr>
              <a:t>脚本，可以查看某个具体任务的所有代码历史，每次只需要几秒钟，大大方便我的工作。当然分布式并 不是说用了</a:t>
            </a:r>
            <a:r>
              <a:rPr lang="en-US" altLang="zh-CN" sz="1200" kern="1200" dirty="0"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就不需要一个代码中心服务器，如果你工作在一个团队里，还是需要一个服务器来保存所有的代码的。</a:t>
            </a:r>
          </a:p>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6</a:t>
            </a:fld>
            <a:endParaRPr lang="zh-CN" altLang="en-US"/>
          </a:p>
        </p:txBody>
      </p:sp>
    </p:spTree>
    <p:extLst>
      <p:ext uri="{BB962C8B-B14F-4D97-AF65-F5344CB8AC3E}">
        <p14:creationId xmlns:p14="http://schemas.microsoft.com/office/powerpoint/2010/main" val="186994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Git clone ../</a:t>
            </a:r>
            <a:r>
              <a:rPr lang="en-US" altLang="zh-CN" dirty="0" err="1" smtClean="0"/>
              <a:t>gitRepository</a:t>
            </a:r>
            <a:r>
              <a:rPr lang="en-US" altLang="zh-CN" dirty="0" smtClean="0"/>
              <a:t> </a:t>
            </a:r>
            <a:r>
              <a:rPr lang="zh-CN" altLang="en-US" dirty="0" smtClean="0"/>
              <a:t>克隆当地仓库。</a:t>
            </a:r>
            <a:endParaRPr lang="en-US" altLang="zh-CN" dirty="0" smtClean="0"/>
          </a:p>
          <a:p>
            <a:r>
              <a:rPr lang="en-US" altLang="zh-CN" dirty="0" smtClean="0"/>
              <a:t>Touch </a:t>
            </a:r>
            <a:r>
              <a:rPr lang="zh-CN" altLang="en-US" dirty="0" smtClean="0"/>
              <a:t>文件名 建立新文件</a:t>
            </a:r>
            <a:endParaRPr lang="en-US" altLang="zh-CN" dirty="0" smtClean="0"/>
          </a:p>
          <a:p>
            <a:r>
              <a:rPr lang="en-US" altLang="zh-CN" dirty="0" smtClean="0"/>
              <a:t>Git add</a:t>
            </a:r>
          </a:p>
          <a:p>
            <a:r>
              <a:rPr lang="en-US" altLang="zh-CN" dirty="0" smtClean="0"/>
              <a:t>Git commit –m</a:t>
            </a:r>
            <a:r>
              <a:rPr lang="en-US" altLang="zh-CN" baseline="0" dirty="0" smtClean="0"/>
              <a:t> “</a:t>
            </a:r>
            <a:r>
              <a:rPr lang="en-US" altLang="zh-CN" baseline="0" dirty="0" err="1" smtClean="0"/>
              <a:t>aaa</a:t>
            </a:r>
            <a:r>
              <a:rPr lang="en-US" altLang="zh-CN" baseline="0" dirty="0" smtClean="0"/>
              <a:t>”</a:t>
            </a:r>
          </a:p>
          <a:p>
            <a:r>
              <a:rPr lang="en-US" altLang="zh-CN" baseline="0" dirty="0" smtClean="0"/>
              <a:t>Git branch </a:t>
            </a:r>
            <a:r>
              <a:rPr lang="zh-CN" altLang="en-US" baseline="0" dirty="0" smtClean="0"/>
              <a:t>查看分支</a:t>
            </a:r>
            <a:r>
              <a:rPr lang="en-US" altLang="zh-CN" baseline="0" dirty="0" smtClean="0"/>
              <a:t>.</a:t>
            </a:r>
          </a:p>
          <a:p>
            <a:r>
              <a:rPr lang="en-US" altLang="zh-CN" baseline="0" dirty="0" smtClean="0"/>
              <a:t>Git </a:t>
            </a:r>
            <a:r>
              <a:rPr lang="en-US" altLang="zh-CN" b="0" baseline="0" dirty="0" smtClean="0"/>
              <a:t>branch</a:t>
            </a:r>
            <a:r>
              <a:rPr lang="en-US" altLang="zh-CN" baseline="0" dirty="0" smtClean="0"/>
              <a:t> </a:t>
            </a:r>
            <a:r>
              <a:rPr lang="zh-CN" altLang="en-US" baseline="0" dirty="0" smtClean="0"/>
              <a:t>分支名 建立分支</a:t>
            </a:r>
            <a:r>
              <a:rPr lang="en-US" altLang="zh-CN" baseline="0" dirty="0" smtClean="0"/>
              <a:t>.</a:t>
            </a:r>
          </a:p>
          <a:p>
            <a:r>
              <a:rPr lang="en-US" altLang="zh-CN" baseline="0" dirty="0" smtClean="0"/>
              <a:t>Git checkout </a:t>
            </a:r>
            <a:r>
              <a:rPr lang="zh-CN" altLang="en-US" baseline="0" dirty="0" smtClean="0"/>
              <a:t>分知名 切换到这个分支。</a:t>
            </a:r>
            <a:endParaRPr lang="en-US" altLang="zh-CN" baseline="0" dirty="0" smtClean="0"/>
          </a:p>
          <a:p>
            <a:r>
              <a:rPr lang="en-US" altLang="zh-CN" sz="1200" b="0" i="0" kern="1200" dirty="0" smtClean="0">
                <a:solidFill>
                  <a:schemeClr val="tx1"/>
                </a:solidFill>
                <a:effectLst/>
                <a:latin typeface="+mn-lt"/>
                <a:ea typeface="+mn-ea"/>
                <a:cs typeface="+mn-cs"/>
              </a:rPr>
              <a:t> git push origin </a:t>
            </a:r>
            <a:r>
              <a:rPr lang="en-US" altLang="zh-CN" sz="1200" b="0" i="0" kern="1200" dirty="0" err="1" smtClean="0">
                <a:solidFill>
                  <a:schemeClr val="tx1"/>
                </a:solidFill>
                <a:effectLst/>
                <a:latin typeface="+mn-lt"/>
                <a:ea typeface="+mn-ea"/>
                <a:cs typeface="+mn-cs"/>
              </a:rPr>
              <a:t>test:master</a:t>
            </a:r>
            <a:r>
              <a:rPr lang="zh-CN" altLang="en-US" sz="1200" b="0" i="0" kern="1200" dirty="0" smtClean="0">
                <a:solidFill>
                  <a:schemeClr val="tx1"/>
                </a:solidFill>
                <a:effectLst/>
                <a:latin typeface="+mn-lt"/>
                <a:ea typeface="+mn-ea"/>
                <a:cs typeface="+mn-cs"/>
              </a:rPr>
              <a:t>合并本地</a:t>
            </a:r>
            <a:r>
              <a:rPr lang="en-US" altLang="zh-CN" sz="1200" b="0" i="0" kern="1200" dirty="0" smtClean="0">
                <a:solidFill>
                  <a:schemeClr val="tx1"/>
                </a:solidFill>
                <a:effectLst/>
                <a:latin typeface="+mn-lt"/>
                <a:ea typeface="+mn-ea"/>
                <a:cs typeface="+mn-cs"/>
              </a:rPr>
              <a:t>test</a:t>
            </a:r>
            <a:r>
              <a:rPr lang="zh-CN" altLang="en-US" sz="1200" b="0" i="0" kern="1200" dirty="0" smtClean="0">
                <a:solidFill>
                  <a:schemeClr val="tx1"/>
                </a:solidFill>
                <a:effectLst/>
                <a:latin typeface="+mn-lt"/>
                <a:ea typeface="+mn-ea"/>
                <a:cs typeface="+mn-cs"/>
              </a:rPr>
              <a:t>分支到服务器端</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分支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服务器最好为 </a:t>
            </a:r>
            <a:r>
              <a:rPr lang="en-US" altLang="zh-CN" sz="1200" b="0" i="0" kern="1200" dirty="0" smtClean="0">
                <a:solidFill>
                  <a:schemeClr val="tx1"/>
                </a:solidFill>
                <a:effectLst/>
                <a:latin typeface="+mn-lt"/>
                <a:ea typeface="+mn-ea"/>
                <a:cs typeface="+mn-cs"/>
              </a:rPr>
              <a:t>–bare </a:t>
            </a:r>
            <a:r>
              <a:rPr lang="zh-CN" altLang="en-US" sz="1200" b="0" i="0" kern="1200" dirty="0" smtClean="0">
                <a:solidFill>
                  <a:schemeClr val="tx1"/>
                </a:solidFill>
                <a:effectLst/>
                <a:latin typeface="+mn-lt"/>
                <a:ea typeface="+mn-ea"/>
                <a:cs typeface="+mn-cs"/>
              </a:rPr>
              <a:t>只记录历史版本信息。</a:t>
            </a:r>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8</a:t>
            </a:fld>
            <a:endParaRPr lang="zh-CN" altLang="en-US"/>
          </a:p>
        </p:txBody>
      </p:sp>
    </p:spTree>
    <p:extLst>
      <p:ext uri="{BB962C8B-B14F-4D97-AF65-F5344CB8AC3E}">
        <p14:creationId xmlns:p14="http://schemas.microsoft.com/office/powerpoint/2010/main" val="1615089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请记住，工作目录下面的所有文件都不外乎这两种状态：已跟踪或未跟踪。已跟踪的文件是指本来就被纳入版本控制管理的文件，在上次快照中有它们的记 录，工作一段时间后，它们的状态可能是未更新，已修改或者已放入暂存区。而所有其他文件都属于未跟踪文件。它们既没有上次更新时的快照，也不在当前的暂存 区域。初次克隆某个仓库时，工作目录中的所有文件都属于已跟踪文件，且状态为未修改。</a:t>
            </a:r>
          </a:p>
          <a:p>
            <a:r>
              <a:rPr lang="zh-CN" altLang="en-US" dirty="0" smtClean="0"/>
              <a:t>在编辑过某些文件之后，</a:t>
            </a:r>
            <a:r>
              <a:rPr lang="en-US" altLang="zh-CN" dirty="0" smtClean="0"/>
              <a:t>Git </a:t>
            </a:r>
            <a:r>
              <a:rPr lang="zh-CN" altLang="en-US" dirty="0" smtClean="0"/>
              <a:t>将这些文件标为已修改。我们逐步把这些修改过的文件放到暂存区域，直到最后一次性提交所有这些暂存起来的文件，如此重复。所以使用 </a:t>
            </a:r>
            <a:r>
              <a:rPr lang="en-US" altLang="zh-CN" dirty="0" smtClean="0"/>
              <a:t>Git </a:t>
            </a:r>
            <a:r>
              <a:rPr lang="zh-CN" altLang="en-US" dirty="0" smtClean="0"/>
              <a:t>时的文件状态变化周期如图 </a:t>
            </a:r>
            <a:r>
              <a:rPr lang="en-US" altLang="zh-CN" dirty="0" smtClean="0"/>
              <a:t>2-1 </a:t>
            </a:r>
            <a:r>
              <a:rPr lang="zh-CN" altLang="en-US" dirty="0" smtClean="0"/>
              <a:t>所示。</a:t>
            </a:r>
            <a:endParaRPr lang="en-US" altLang="zh-CN" dirty="0" smtClean="0"/>
          </a:p>
          <a:p>
            <a:endParaRPr lang="en-US" altLang="zh-CN" dirty="0" smtClean="0"/>
          </a:p>
          <a:p>
            <a:r>
              <a:rPr lang="zh-CN" altLang="en-US" dirty="0" smtClean="0"/>
              <a:t>要确定哪些文件当前处于什么状态，可以用 </a:t>
            </a:r>
            <a:r>
              <a:rPr lang="en-US" altLang="zh-CN" dirty="0" smtClean="0"/>
              <a:t>git status </a:t>
            </a:r>
            <a:r>
              <a:rPr lang="zh-CN" altLang="en-US" dirty="0" smtClean="0"/>
              <a:t>命令</a:t>
            </a:r>
          </a:p>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9</a:t>
            </a:fld>
            <a:endParaRPr lang="zh-CN" altLang="en-US"/>
          </a:p>
        </p:txBody>
      </p:sp>
    </p:spTree>
    <p:extLst>
      <p:ext uri="{BB962C8B-B14F-4D97-AF65-F5344CB8AC3E}">
        <p14:creationId xmlns:p14="http://schemas.microsoft.com/office/powerpoint/2010/main" val="70151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22" descr="封面"/>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8" name="Picture 19" descr="logo"/>
          <p:cNvPicPr>
            <a:picLocks noChangeAspect="1" noChangeArrowheads="1"/>
          </p:cNvPicPr>
          <p:nvPr/>
        </p:nvPicPr>
        <p:blipFill>
          <a:blip r:embed="rId3" cstate="print"/>
          <a:srcRect/>
          <a:stretch>
            <a:fillRect/>
          </a:stretch>
        </p:blipFill>
        <p:spPr bwMode="auto">
          <a:xfrm>
            <a:off x="7092950" y="6453188"/>
            <a:ext cx="1800225" cy="215900"/>
          </a:xfrm>
          <a:prstGeom prst="rect">
            <a:avLst/>
          </a:prstGeom>
          <a:noFill/>
        </p:spPr>
      </p:pic>
      <p:sp>
        <p:nvSpPr>
          <p:cNvPr id="9" name="Rectangle 20"/>
          <p:cNvSpPr>
            <a:spLocks noChangeArrowheads="1"/>
          </p:cNvSpPr>
          <p:nvPr/>
        </p:nvSpPr>
        <p:spPr bwMode="auto">
          <a:xfrm>
            <a:off x="4427538" y="242888"/>
            <a:ext cx="4456112" cy="377825"/>
          </a:xfrm>
          <a:prstGeom prst="rect">
            <a:avLst/>
          </a:prstGeom>
          <a:noFill/>
          <a:ln w="9525">
            <a:noFill/>
            <a:miter lim="800000"/>
            <a:headEnd/>
            <a:tailEnd/>
          </a:ln>
          <a:effectLst/>
        </p:spPr>
        <p:txBody>
          <a:bodyPr/>
          <a:lstStyle/>
          <a:p>
            <a:pPr algn="r">
              <a:spcBef>
                <a:spcPct val="20000"/>
              </a:spcBef>
            </a:pPr>
            <a:r>
              <a:rPr lang="en-US" altLang="zh-CN" sz="1400" baseline="0">
                <a:solidFill>
                  <a:srgbClr val="B2B2B2"/>
                </a:solidFill>
                <a:ea typeface="微软雅黑" pitchFamily="34" charset="-122"/>
                <a:cs typeface="宋体" charset="-122"/>
              </a:rPr>
              <a:t>www.primeton.com</a:t>
            </a:r>
          </a:p>
        </p:txBody>
      </p:sp>
      <p:sp>
        <p:nvSpPr>
          <p:cNvPr id="2" name="标题 1"/>
          <p:cNvSpPr>
            <a:spLocks noGrp="1"/>
          </p:cNvSpPr>
          <p:nvPr>
            <p:ph type="ctrTitle"/>
          </p:nvPr>
        </p:nvSpPr>
        <p:spPr>
          <a:xfrm>
            <a:off x="4143372" y="2130425"/>
            <a:ext cx="4314828" cy="1470025"/>
          </a:xfrm>
        </p:spPr>
        <p:txBody>
          <a:bodyPr/>
          <a:lstStyle>
            <a:lvl1pPr>
              <a:defRPr sz="3600">
                <a:solidFill>
                  <a:schemeClr val="tx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148134" y="3886200"/>
            <a:ext cx="3700466"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3733800" y="6248400"/>
            <a:ext cx="2133600" cy="476250"/>
          </a:xfrm>
        </p:spPr>
        <p:txBody>
          <a:bodyPr/>
          <a:lstStyle>
            <a:lvl1pPr algn="ctr">
              <a:defRPr/>
            </a:lvl1pPr>
          </a:lstStyle>
          <a:p>
            <a:fld id="{9A5AAD7A-F13C-4131-844C-224DED481B2D}" type="slidenum">
              <a:rPr lang="en-US" altLang="zh-CN" smtClean="0"/>
              <a:pPr/>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352425"/>
            <a:ext cx="8610600" cy="561975"/>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04800" y="1125538"/>
            <a:ext cx="83820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3429000" y="6245225"/>
            <a:ext cx="2133600" cy="476250"/>
          </a:xfrm>
        </p:spPr>
        <p:txBody>
          <a:bodyPr/>
          <a:lstStyle>
            <a:lvl1pPr algn="ctr">
              <a:defRPr/>
            </a:lvl1pPr>
          </a:lstStyle>
          <a:p>
            <a:fld id="{BD61978C-FD3D-4268-8D6C-034E9AD544A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标题 1"/>
          <p:cNvSpPr>
            <a:spLocks noGrp="1"/>
          </p:cNvSpPr>
          <p:nvPr>
            <p:ph type="title"/>
          </p:nvPr>
        </p:nvSpPr>
        <p:spPr>
          <a:xfrm>
            <a:off x="381000" y="352425"/>
            <a:ext cx="8534400" cy="561975"/>
          </a:xfrm>
        </p:spPr>
        <p:txBody>
          <a:bodyPr/>
          <a:lstStyle>
            <a:lvl1pPr>
              <a:defRPr sz="2800"/>
            </a:lvl1pPr>
          </a:lstStyle>
          <a:p>
            <a:r>
              <a:rPr lang="zh-CN" altLang="en-US" smtClean="0"/>
              <a:t>单击此处编辑母版标题样式</a:t>
            </a:r>
            <a:endParaRPr lang="zh-CN" altLang="en-US"/>
          </a:p>
        </p:txBody>
      </p:sp>
      <p:sp>
        <p:nvSpPr>
          <p:cNvPr id="10" name="内容占位符 2"/>
          <p:cNvSpPr>
            <a:spLocks noGrp="1"/>
          </p:cNvSpPr>
          <p:nvPr>
            <p:ph idx="1"/>
          </p:nvPr>
        </p:nvSpPr>
        <p:spPr>
          <a:xfrm>
            <a:off x="381000" y="1125538"/>
            <a:ext cx="83058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12" name="灯片编号占位符 5"/>
          <p:cNvSpPr>
            <a:spLocks noGrp="1"/>
          </p:cNvSpPr>
          <p:nvPr>
            <p:ph type="sldNum" sz="quarter" idx="12"/>
          </p:nvPr>
        </p:nvSpPr>
        <p:spPr>
          <a:xfrm>
            <a:off x="3429000" y="6245225"/>
            <a:ext cx="2133600" cy="476250"/>
          </a:xfrm>
        </p:spPr>
        <p:txBody>
          <a:bodyPr/>
          <a:lstStyle>
            <a:lvl1pPr algn="ctr">
              <a:defRPr/>
            </a:lvl1pPr>
          </a:lstStyle>
          <a:p>
            <a:fld id="{BD61978C-FD3D-4268-8D6C-034E9AD544A3}" type="slidenum">
              <a:rPr lang="en-US" altLang="zh-CN" smtClean="0"/>
              <a:pPr/>
              <a:t>‹#›</a:t>
            </a:fld>
            <a:endParaRPr lang="en-US" altLang="zh-CN"/>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188913"/>
            <a:ext cx="8229600"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125538"/>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baseline="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baseline="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baseline="0"/>
            </a:lvl1pPr>
          </a:lstStyle>
          <a:p>
            <a:fld id="{6ADA428C-E881-4D3D-8851-5C8254E5F61C}" type="slidenum">
              <a:rPr lang="en-US" altLang="zh-CN"/>
              <a:pPr/>
              <a:t>‹#›</a:t>
            </a:fld>
            <a:endParaRPr lang="en-US" altLang="zh-CN"/>
          </a:p>
        </p:txBody>
      </p:sp>
      <p:pic>
        <p:nvPicPr>
          <p:cNvPr id="1034" name="Picture 10" descr="logo"/>
          <p:cNvPicPr>
            <a:picLocks noChangeAspect="1" noChangeArrowheads="1"/>
          </p:cNvPicPr>
          <p:nvPr/>
        </p:nvPicPr>
        <p:blipFill>
          <a:blip r:embed="rId6" cstate="print"/>
          <a:srcRect/>
          <a:stretch>
            <a:fillRect/>
          </a:stretch>
        </p:blipFill>
        <p:spPr bwMode="auto">
          <a:xfrm>
            <a:off x="7092950" y="6453188"/>
            <a:ext cx="1800225" cy="215900"/>
          </a:xfrm>
          <a:prstGeom prst="rect">
            <a:avLst/>
          </a:prstGeom>
          <a:noFill/>
        </p:spPr>
      </p:pic>
    </p:spTree>
  </p:cSld>
  <p:clrMap bg1="lt1" tx1="dk1" bg2="lt2" tx2="dk2" accent1="accent1" accent2="accent2" accent3="accent3" accent4="accent4" accent5="accent5" accent6="accent6" hlink="hlink" folHlink="folHlink"/>
  <p:sldLayoutIdLst>
    <p:sldLayoutId id="2147485461" r:id="rId1"/>
    <p:sldLayoutId id="2147485462" r:id="rId2"/>
    <p:sldLayoutId id="2147485466" r:id="rId3"/>
  </p:sldLayoutIdLst>
  <p:hf hdr="0" ftr="0" dt="0"/>
  <p:txStyles>
    <p:titleStyle>
      <a:lvl1pPr algn="l" rtl="0" eaLnBrk="1" fontAlgn="base" hangingPunct="1">
        <a:spcBef>
          <a:spcPct val="0"/>
        </a:spcBef>
        <a:spcAft>
          <a:spcPct val="0"/>
        </a:spcAft>
        <a:defRPr sz="2400" b="1">
          <a:solidFill>
            <a:srgbClr val="FF9933"/>
          </a:solidFill>
          <a:latin typeface="+mj-lt"/>
          <a:ea typeface="+mj-ea"/>
          <a:cs typeface="+mj-cs"/>
        </a:defRPr>
      </a:lvl1pPr>
      <a:lvl2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2pPr>
      <a:lvl3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3pPr>
      <a:lvl4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4pPr>
      <a:lvl5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5pPr>
      <a:lvl6pPr marL="4572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6pPr>
      <a:lvl7pPr marL="9144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7pPr>
      <a:lvl8pPr marL="13716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8pPr>
      <a:lvl9pPr marL="18288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zh.wikipedia.org/wiki/CV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zh.wikipedia.org/wiki/Subversion" TargetMode="Externa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962400" y="2305050"/>
            <a:ext cx="4824413" cy="1200329"/>
          </a:xfrm>
          <a:prstGeom prst="rect">
            <a:avLst/>
          </a:prstGeom>
          <a:noFill/>
          <a:ln w="9525">
            <a:noFill/>
            <a:miter lim="800000"/>
            <a:headEnd/>
            <a:tailEnd/>
          </a:ln>
          <a:effectLst/>
        </p:spPr>
        <p:txBody>
          <a:bodyPr>
            <a:spAutoFit/>
          </a:bodyPr>
          <a:lstStyle/>
          <a:p>
            <a:pPr algn="ctr" eaLnBrk="0" hangingPunct="0"/>
            <a:r>
              <a:rPr lang="en-US" altLang="zh-CN" sz="3600" b="1" dirty="0" smtClean="0">
                <a:solidFill>
                  <a:srgbClr val="E20000"/>
                </a:solidFill>
                <a:latin typeface="微软雅黑" pitchFamily="34" charset="-122"/>
                <a:ea typeface="微软雅黑" pitchFamily="34" charset="-122"/>
                <a:cs typeface="Arial" pitchFamily="34" charset="0"/>
              </a:rPr>
              <a:t>GIT</a:t>
            </a:r>
            <a:r>
              <a:rPr lang="zh-CN" altLang="en-US" sz="3600" b="1" dirty="0" smtClean="0">
                <a:solidFill>
                  <a:srgbClr val="E20000"/>
                </a:solidFill>
                <a:latin typeface="微软雅黑" pitchFamily="34" charset="-122"/>
                <a:ea typeface="微软雅黑" pitchFamily="34" charset="-122"/>
                <a:cs typeface="Arial" pitchFamily="34" charset="0"/>
              </a:rPr>
              <a:t>、</a:t>
            </a:r>
            <a:r>
              <a:rPr lang="en-US" altLang="zh-CN" sz="3600" b="1" dirty="0" smtClean="0">
                <a:solidFill>
                  <a:srgbClr val="E20000"/>
                </a:solidFill>
                <a:latin typeface="微软雅黑" pitchFamily="34" charset="-122"/>
                <a:ea typeface="微软雅黑" pitchFamily="34" charset="-122"/>
                <a:cs typeface="Arial" pitchFamily="34" charset="0"/>
              </a:rPr>
              <a:t>EGIT </a:t>
            </a:r>
          </a:p>
          <a:p>
            <a:pPr algn="ctr" eaLnBrk="0" hangingPunct="0"/>
            <a:r>
              <a:rPr lang="en-US" altLang="zh-CN" sz="3600" b="1" dirty="0" smtClean="0">
                <a:solidFill>
                  <a:srgbClr val="E20000"/>
                </a:solidFill>
                <a:latin typeface="微软雅黑" pitchFamily="34" charset="-122"/>
                <a:ea typeface="微软雅黑" pitchFamily="34" charset="-122"/>
                <a:cs typeface="Arial" pitchFamily="34" charset="0"/>
              </a:rPr>
              <a:t>Training</a:t>
            </a:r>
            <a:endParaRPr lang="en-US" altLang="zh-CN" sz="2000" b="1" dirty="0" smtClean="0">
              <a:solidFill>
                <a:srgbClr val="E20000"/>
              </a:solidFill>
              <a:latin typeface="微软雅黑" pitchFamily="34" charset="-122"/>
              <a:ea typeface="微软雅黑" pitchFamily="34" charset="-122"/>
              <a:cs typeface="Arial" pitchFamily="34" charset="0"/>
            </a:endParaRPr>
          </a:p>
        </p:txBody>
      </p:sp>
      <p:sp>
        <p:nvSpPr>
          <p:cNvPr id="2" name="矩形 1"/>
          <p:cNvSpPr/>
          <p:nvPr/>
        </p:nvSpPr>
        <p:spPr>
          <a:xfrm>
            <a:off x="5029200" y="5638800"/>
            <a:ext cx="2954655" cy="369332"/>
          </a:xfrm>
          <a:prstGeom prst="rect">
            <a:avLst/>
          </a:prstGeom>
        </p:spPr>
        <p:txBody>
          <a:bodyPr wrap="none">
            <a:spAutoFit/>
          </a:bodyPr>
          <a:lstStyle/>
          <a:p>
            <a:pPr algn="ctr" eaLnBrk="0" hangingPunct="0"/>
            <a:r>
              <a:rPr lang="zh-CN" altLang="en-US" dirty="0">
                <a:solidFill>
                  <a:schemeClr val="bg1"/>
                </a:solidFill>
                <a:latin typeface="微软雅黑" pitchFamily="34" charset="-122"/>
                <a:ea typeface="微软雅黑" pitchFamily="34" charset="-122"/>
                <a:cs typeface="Arial" pitchFamily="34" charset="0"/>
              </a:rPr>
              <a:t>普元信息技术股份有限公司</a:t>
            </a:r>
            <a:endParaRPr lang="en-US" altLang="zh-CN" dirty="0">
              <a:solidFill>
                <a:schemeClr val="bg1"/>
              </a:solidFill>
              <a:latin typeface="微软雅黑" pitchFamily="34" charset="-122"/>
              <a:ea typeface="微软雅黑" pitchFamily="34" charset="-122"/>
              <a:cs typeface="Arial" pitchFamily="34" charset="0"/>
            </a:endParaRPr>
          </a:p>
        </p:txBody>
      </p:sp>
      <p:sp>
        <p:nvSpPr>
          <p:cNvPr id="3" name="矩形 2"/>
          <p:cNvSpPr/>
          <p:nvPr/>
        </p:nvSpPr>
        <p:spPr>
          <a:xfrm>
            <a:off x="6051441" y="4648200"/>
            <a:ext cx="646332" cy="369332"/>
          </a:xfrm>
          <a:prstGeom prst="rect">
            <a:avLst/>
          </a:prstGeom>
        </p:spPr>
        <p:txBody>
          <a:bodyPr wrap="none">
            <a:spAutoFit/>
          </a:bodyPr>
          <a:lstStyle/>
          <a:p>
            <a:pPr algn="ctr"/>
            <a:r>
              <a:rPr lang="zh-CN" altLang="en-US" dirty="0">
                <a:solidFill>
                  <a:srgbClr val="C00000"/>
                </a:solidFill>
              </a:rPr>
              <a:t>赵琪</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en-US" altLang="zh-CN" dirty="0" err="1" smtClean="0"/>
              <a:t>gitignore</a:t>
            </a:r>
            <a:r>
              <a:rPr lang="zh-CN" altLang="en-US" dirty="0" smtClean="0"/>
              <a:t>文件</a:t>
            </a:r>
            <a:endParaRPr lang="zh-CN" altLang="en-US" dirty="0"/>
          </a:p>
        </p:txBody>
      </p:sp>
      <p:sp>
        <p:nvSpPr>
          <p:cNvPr id="3" name="内容占位符 2"/>
          <p:cNvSpPr>
            <a:spLocks noGrp="1"/>
          </p:cNvSpPr>
          <p:nvPr>
            <p:ph idx="1"/>
          </p:nvPr>
        </p:nvSpPr>
        <p:spPr>
          <a:xfrm>
            <a:off x="304800" y="1125538"/>
            <a:ext cx="7924800" cy="1617662"/>
          </a:xfrm>
        </p:spPr>
        <p:txBody>
          <a:bodyPr/>
          <a:lstStyle/>
          <a:p>
            <a:r>
              <a:rPr lang="zh-CN" altLang="en-US" sz="2000" dirty="0"/>
              <a:t>一般我们总会有些文件无需纳入 </a:t>
            </a:r>
            <a:r>
              <a:rPr lang="en-US" altLang="zh-CN" sz="2000" dirty="0"/>
              <a:t>Git </a:t>
            </a:r>
            <a:r>
              <a:rPr lang="zh-CN" altLang="en-US" sz="2000" dirty="0"/>
              <a:t>的管理，也不希望它们总出现在未跟踪文件列表。通常都是些自动生成的文件，比如日志文件，或者编译过程中创建的临时文件等。我们可以创建一个名为 </a:t>
            </a:r>
            <a:r>
              <a:rPr lang="en-US" altLang="zh-CN" sz="2000" dirty="0"/>
              <a:t>.</a:t>
            </a:r>
            <a:r>
              <a:rPr lang="en-US" altLang="zh-CN" sz="2000" dirty="0" err="1"/>
              <a:t>gitignore</a:t>
            </a:r>
            <a:r>
              <a:rPr lang="en-US" altLang="zh-CN" sz="2000" dirty="0"/>
              <a:t> </a:t>
            </a:r>
            <a:r>
              <a:rPr lang="zh-CN" altLang="en-US" sz="2000" dirty="0"/>
              <a:t>的文件，列出要忽略的文件模式</a:t>
            </a:r>
            <a:r>
              <a:rPr lang="zh-CN" altLang="en-US" sz="2000" dirty="0" smtClean="0"/>
              <a:t>。可以使用正则表达式</a:t>
            </a:r>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10</a:t>
            </a:fld>
            <a:endParaRPr lang="en-US" altLang="zh-CN"/>
          </a:p>
        </p:txBody>
      </p:sp>
      <p:sp>
        <p:nvSpPr>
          <p:cNvPr id="6" name="TextBox 5"/>
          <p:cNvSpPr txBox="1"/>
          <p:nvPr/>
        </p:nvSpPr>
        <p:spPr>
          <a:xfrm>
            <a:off x="1143000" y="2992177"/>
            <a:ext cx="3506088" cy="369332"/>
          </a:xfrm>
          <a:prstGeom prst="rect">
            <a:avLst/>
          </a:prstGeom>
          <a:noFill/>
        </p:spPr>
        <p:txBody>
          <a:bodyPr wrap="none" rtlCol="0">
            <a:spAutoFit/>
          </a:bodyPr>
          <a:lstStyle/>
          <a:p>
            <a:r>
              <a:rPr lang="zh-CN" altLang="en-US" dirty="0" smtClean="0"/>
              <a:t>我们看一个</a:t>
            </a:r>
            <a:r>
              <a:rPr lang="en-US" altLang="zh-CN" dirty="0" smtClean="0"/>
              <a:t>.</a:t>
            </a:r>
            <a:r>
              <a:rPr lang="en-US" altLang="zh-CN" dirty="0" err="1" smtClean="0"/>
              <a:t>gitignore</a:t>
            </a:r>
            <a:r>
              <a:rPr lang="zh-CN" altLang="en-US" dirty="0" smtClean="0"/>
              <a:t>文件的例子</a:t>
            </a:r>
            <a:r>
              <a:rPr lang="en-US" altLang="zh-CN" dirty="0" smtClean="0"/>
              <a:t>:</a:t>
            </a:r>
            <a:endParaRPr lang="zh-CN" altLang="en-US" dirty="0"/>
          </a:p>
        </p:txBody>
      </p:sp>
      <p:sp>
        <p:nvSpPr>
          <p:cNvPr id="7" name="TextBox 6"/>
          <p:cNvSpPr txBox="1"/>
          <p:nvPr/>
        </p:nvSpPr>
        <p:spPr>
          <a:xfrm>
            <a:off x="1702526" y="3657600"/>
            <a:ext cx="6934200" cy="2031325"/>
          </a:xfrm>
          <a:prstGeom prst="rect">
            <a:avLst/>
          </a:prstGeom>
          <a:noFill/>
        </p:spPr>
        <p:txBody>
          <a:bodyPr wrap="square" rtlCol="0">
            <a:spAutoFit/>
          </a:bodyPr>
          <a:lstStyle/>
          <a:p>
            <a:r>
              <a:rPr lang="en-US" altLang="zh-CN" dirty="0"/>
              <a:t># </a:t>
            </a:r>
            <a:r>
              <a:rPr lang="zh-CN" altLang="en-US" dirty="0"/>
              <a:t>此为注释 </a:t>
            </a:r>
            <a:r>
              <a:rPr lang="en-US" altLang="zh-CN" dirty="0"/>
              <a:t>– </a:t>
            </a:r>
            <a:r>
              <a:rPr lang="zh-CN" altLang="en-US" dirty="0"/>
              <a:t>将被 </a:t>
            </a:r>
            <a:r>
              <a:rPr lang="en-US" altLang="zh-CN" dirty="0"/>
              <a:t>Git </a:t>
            </a:r>
            <a:r>
              <a:rPr lang="zh-CN" altLang="en-US" dirty="0"/>
              <a:t>忽略 </a:t>
            </a:r>
            <a:endParaRPr lang="en-US" altLang="zh-CN" dirty="0" smtClean="0"/>
          </a:p>
          <a:p>
            <a:r>
              <a:rPr lang="zh-CN" altLang="en-US" dirty="0" smtClean="0"/>
              <a:t>*</a:t>
            </a:r>
            <a:r>
              <a:rPr lang="en-US" altLang="zh-CN" dirty="0" smtClean="0"/>
              <a:t>.</a:t>
            </a:r>
            <a:r>
              <a:rPr lang="en-US" altLang="zh-CN" dirty="0"/>
              <a:t>a # </a:t>
            </a:r>
            <a:r>
              <a:rPr lang="zh-CN" altLang="en-US" dirty="0"/>
              <a:t>忽略所有 </a:t>
            </a:r>
            <a:r>
              <a:rPr lang="en-US" altLang="zh-CN" dirty="0"/>
              <a:t>.a </a:t>
            </a:r>
            <a:r>
              <a:rPr lang="zh-CN" altLang="en-US" dirty="0"/>
              <a:t>结尾的文件 </a:t>
            </a:r>
            <a:endParaRPr lang="en-US" altLang="zh-CN" dirty="0" smtClean="0"/>
          </a:p>
          <a:p>
            <a:r>
              <a:rPr lang="en-US" altLang="zh-CN" dirty="0" smtClean="0"/>
              <a:t>!</a:t>
            </a:r>
            <a:r>
              <a:rPr lang="en-US" altLang="zh-CN" dirty="0" err="1"/>
              <a:t>lib.a</a:t>
            </a:r>
            <a:r>
              <a:rPr lang="en-US" altLang="zh-CN" dirty="0"/>
              <a:t> # </a:t>
            </a:r>
            <a:r>
              <a:rPr lang="zh-CN" altLang="en-US" dirty="0"/>
              <a:t>但 </a:t>
            </a:r>
            <a:r>
              <a:rPr lang="en-US" altLang="zh-CN" dirty="0" err="1"/>
              <a:t>lib.a</a:t>
            </a:r>
            <a:r>
              <a:rPr lang="en-US" altLang="zh-CN" dirty="0"/>
              <a:t> </a:t>
            </a:r>
            <a:r>
              <a:rPr lang="zh-CN" altLang="en-US" dirty="0"/>
              <a:t>除外 </a:t>
            </a:r>
            <a:endParaRPr lang="en-US" altLang="zh-CN" dirty="0" smtClean="0"/>
          </a:p>
          <a:p>
            <a:r>
              <a:rPr lang="en-US" altLang="zh-CN" dirty="0" smtClean="0"/>
              <a:t>/</a:t>
            </a:r>
            <a:r>
              <a:rPr lang="en-US" altLang="zh-CN" dirty="0"/>
              <a:t>TODO # </a:t>
            </a:r>
            <a:r>
              <a:rPr lang="zh-CN" altLang="en-US" dirty="0"/>
              <a:t>仅仅忽略项目根目录下的 </a:t>
            </a:r>
            <a:r>
              <a:rPr lang="en-US" altLang="zh-CN" dirty="0"/>
              <a:t>TODO </a:t>
            </a:r>
            <a:r>
              <a:rPr lang="zh-CN" altLang="en-US" dirty="0"/>
              <a:t>文件，不包括 </a:t>
            </a:r>
            <a:r>
              <a:rPr lang="en-US" altLang="zh-CN" dirty="0" err="1"/>
              <a:t>subdir</a:t>
            </a:r>
            <a:r>
              <a:rPr lang="en-US" altLang="zh-CN" dirty="0"/>
              <a:t>/TODO </a:t>
            </a:r>
            <a:endParaRPr lang="en-US" altLang="zh-CN" dirty="0" smtClean="0"/>
          </a:p>
          <a:p>
            <a:r>
              <a:rPr lang="en-US" altLang="zh-CN" dirty="0" smtClean="0"/>
              <a:t>build</a:t>
            </a:r>
            <a:r>
              <a:rPr lang="en-US" altLang="zh-CN" dirty="0"/>
              <a:t>/ # </a:t>
            </a:r>
            <a:r>
              <a:rPr lang="zh-CN" altLang="en-US" dirty="0"/>
              <a:t>忽略 </a:t>
            </a:r>
            <a:r>
              <a:rPr lang="en-US" altLang="zh-CN" dirty="0"/>
              <a:t>build/ </a:t>
            </a:r>
            <a:r>
              <a:rPr lang="zh-CN" altLang="en-US" dirty="0"/>
              <a:t>目录下的所有</a:t>
            </a:r>
            <a:r>
              <a:rPr lang="zh-CN" altLang="en-US" dirty="0" smtClean="0"/>
              <a:t>文件</a:t>
            </a:r>
            <a:endParaRPr lang="en-US" altLang="zh-CN" dirty="0" smtClean="0"/>
          </a:p>
          <a:p>
            <a:r>
              <a:rPr lang="zh-CN" altLang="en-US" dirty="0" smtClean="0"/>
              <a:t> </a:t>
            </a:r>
            <a:r>
              <a:rPr lang="en-US" altLang="zh-CN" dirty="0"/>
              <a:t>doc/*.txt # </a:t>
            </a:r>
            <a:r>
              <a:rPr lang="zh-CN" altLang="en-US" dirty="0"/>
              <a:t>会忽略 </a:t>
            </a:r>
            <a:r>
              <a:rPr lang="en-US" altLang="zh-CN" dirty="0"/>
              <a:t>doc/notes.txt </a:t>
            </a:r>
            <a:r>
              <a:rPr lang="zh-CN" altLang="en-US" dirty="0"/>
              <a:t>但不包括 </a:t>
            </a:r>
            <a:r>
              <a:rPr lang="en-US" altLang="zh-CN" dirty="0"/>
              <a:t>doc/server/arch.txt</a:t>
            </a:r>
            <a:endParaRPr lang="zh-CN" altLang="en-US" dirty="0"/>
          </a:p>
        </p:txBody>
      </p:sp>
    </p:spTree>
    <p:extLst>
      <p:ext uri="{BB962C8B-B14F-4D97-AF65-F5344CB8AC3E}">
        <p14:creationId xmlns:p14="http://schemas.microsoft.com/office/powerpoint/2010/main" val="195918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基本命令</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11</a:t>
            </a:fld>
            <a:endParaRPr lang="en-US" altLang="zh-CN"/>
          </a:p>
        </p:txBody>
      </p:sp>
      <p:sp>
        <p:nvSpPr>
          <p:cNvPr id="3" name="内容占位符 2"/>
          <p:cNvSpPr>
            <a:spLocks noGrp="1"/>
          </p:cNvSpPr>
          <p:nvPr>
            <p:ph idx="1"/>
          </p:nvPr>
        </p:nvSpPr>
        <p:spPr/>
        <p:txBody>
          <a:bodyPr/>
          <a:lstStyle/>
          <a:p>
            <a:r>
              <a:rPr lang="en-US" altLang="zh-CN" dirty="0" smtClean="0"/>
              <a:t>Git pull</a:t>
            </a:r>
          </a:p>
          <a:p>
            <a:r>
              <a:rPr lang="en-US" altLang="zh-CN" dirty="0" err="1" smtClean="0"/>
              <a:t>Git</a:t>
            </a:r>
            <a:r>
              <a:rPr lang="en-US" altLang="zh-CN" dirty="0" smtClean="0"/>
              <a:t> add</a:t>
            </a:r>
          </a:p>
          <a:p>
            <a:r>
              <a:rPr lang="en-US" altLang="zh-CN" dirty="0" err="1" smtClean="0"/>
              <a:t>Git</a:t>
            </a:r>
            <a:r>
              <a:rPr lang="en-US" altLang="zh-CN" dirty="0" smtClean="0"/>
              <a:t> </a:t>
            </a:r>
            <a:r>
              <a:rPr lang="en-US" altLang="zh-CN" dirty="0" err="1" smtClean="0"/>
              <a:t>rm</a:t>
            </a:r>
            <a:endParaRPr lang="en-US" altLang="zh-CN" dirty="0" smtClean="0"/>
          </a:p>
          <a:p>
            <a:r>
              <a:rPr lang="en-US" altLang="zh-CN" dirty="0" smtClean="0"/>
              <a:t>Git commit</a:t>
            </a:r>
          </a:p>
          <a:p>
            <a:r>
              <a:rPr lang="en-US" altLang="zh-CN" dirty="0" smtClean="0"/>
              <a:t>Git push</a:t>
            </a:r>
          </a:p>
          <a:p>
            <a:r>
              <a:rPr lang="en-US" altLang="zh-CN" dirty="0" err="1" smtClean="0"/>
              <a:t>Git</a:t>
            </a:r>
            <a:r>
              <a:rPr lang="en-US" altLang="zh-CN" dirty="0" smtClean="0"/>
              <a:t> log</a:t>
            </a:r>
          </a:p>
          <a:p>
            <a:r>
              <a:rPr lang="en-US" altLang="zh-CN" dirty="0" err="1" smtClean="0"/>
              <a:t>Git</a:t>
            </a:r>
            <a:r>
              <a:rPr lang="en-US" altLang="zh-CN" dirty="0" smtClean="0"/>
              <a:t> revert</a:t>
            </a:r>
          </a:p>
          <a:p>
            <a:pPr marL="0" indent="0">
              <a:buNone/>
            </a:pPr>
            <a:endParaRPr lang="zh-CN" altLang="en-US" dirty="0"/>
          </a:p>
        </p:txBody>
      </p:sp>
    </p:spTree>
    <p:extLst>
      <p:ext uri="{BB962C8B-B14F-4D97-AF65-F5344CB8AC3E}">
        <p14:creationId xmlns:p14="http://schemas.microsoft.com/office/powerpoint/2010/main" val="54573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基本命令</a:t>
            </a:r>
          </a:p>
        </p:txBody>
      </p:sp>
      <p:sp>
        <p:nvSpPr>
          <p:cNvPr id="3" name="内容占位符 2"/>
          <p:cNvSpPr>
            <a:spLocks noGrp="1"/>
          </p:cNvSpPr>
          <p:nvPr>
            <p:ph idx="1"/>
          </p:nvPr>
        </p:nvSpPr>
        <p:spPr/>
        <p:txBody>
          <a:bodyPr/>
          <a:lstStyle/>
          <a:p>
            <a:r>
              <a:rPr lang="en-US" altLang="zh-CN" dirty="0" smtClean="0"/>
              <a:t>Git branch</a:t>
            </a:r>
          </a:p>
          <a:p>
            <a:r>
              <a:rPr lang="en-US" altLang="zh-CN" dirty="0" err="1" smtClean="0"/>
              <a:t>Git</a:t>
            </a:r>
            <a:r>
              <a:rPr lang="en-US" altLang="zh-CN" dirty="0" smtClean="0"/>
              <a:t> checkout</a:t>
            </a:r>
          </a:p>
          <a:p>
            <a:r>
              <a:rPr lang="en-US" altLang="zh-CN" dirty="0" smtClean="0"/>
              <a:t>Git config</a:t>
            </a:r>
          </a:p>
          <a:p>
            <a:r>
              <a:rPr lang="en-US" altLang="zh-CN" dirty="0" err="1" smtClean="0"/>
              <a:t>Git</a:t>
            </a:r>
            <a:r>
              <a:rPr lang="en-US" altLang="zh-CN" dirty="0" smtClean="0"/>
              <a:t> tag</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12</a:t>
            </a:fld>
            <a:endParaRPr lang="en-US" altLang="zh-CN"/>
          </a:p>
        </p:txBody>
      </p:sp>
    </p:spTree>
    <p:extLst>
      <p:ext uri="{BB962C8B-B14F-4D97-AF65-F5344CB8AC3E}">
        <p14:creationId xmlns:p14="http://schemas.microsoft.com/office/powerpoint/2010/main" val="353389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Git rebase</a:t>
            </a:r>
          </a:p>
          <a:p>
            <a:pPr marL="0" indent="0">
              <a:buNone/>
            </a:pP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13</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133600"/>
            <a:ext cx="7395881" cy="2514600"/>
          </a:xfrm>
          <a:prstGeom prst="rect">
            <a:avLst/>
          </a:prstGeom>
        </p:spPr>
      </p:pic>
    </p:spTree>
    <p:extLst>
      <p:ext uri="{BB962C8B-B14F-4D97-AF65-F5344CB8AC3E}">
        <p14:creationId xmlns:p14="http://schemas.microsoft.com/office/powerpoint/2010/main" val="159617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Git reset</a:t>
            </a:r>
          </a:p>
          <a:p>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14</a:t>
            </a:fld>
            <a:endParaRPr lang="en-US" altLang="zh-CN"/>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64377"/>
            <a:ext cx="7173405" cy="2281143"/>
          </a:xfrm>
          <a:prstGeom prst="rect">
            <a:avLst/>
          </a:prstGeom>
        </p:spPr>
      </p:pic>
    </p:spTree>
    <p:extLst>
      <p:ext uri="{BB962C8B-B14F-4D97-AF65-F5344CB8AC3E}">
        <p14:creationId xmlns:p14="http://schemas.microsoft.com/office/powerpoint/2010/main" val="375081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7" name="Picture 7" descr="隔页0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1203" name="Rectangle 3"/>
          <p:cNvSpPr>
            <a:spLocks noChangeArrowheads="1"/>
          </p:cNvSpPr>
          <p:nvPr/>
        </p:nvSpPr>
        <p:spPr bwMode="auto">
          <a:xfrm>
            <a:off x="4572000" y="2420938"/>
            <a:ext cx="4321175" cy="1143000"/>
          </a:xfrm>
          <a:prstGeom prst="rect">
            <a:avLst/>
          </a:prstGeom>
          <a:noFill/>
          <a:ln w="9525">
            <a:noFill/>
            <a:miter lim="800000"/>
            <a:headEnd/>
            <a:tailEnd/>
          </a:ln>
          <a:effectLst/>
        </p:spPr>
        <p:txBody>
          <a:bodyPr anchor="ctr"/>
          <a:lstStyle/>
          <a:p>
            <a:r>
              <a:rPr lang="en-US" altLang="zh-CN" sz="3200" dirty="0" smtClean="0">
                <a:solidFill>
                  <a:srgbClr val="C00000"/>
                </a:solidFill>
                <a:latin typeface="微软雅黑" pitchFamily="34" charset="-122"/>
                <a:ea typeface="微软雅黑" pitchFamily="34" charset="-122"/>
                <a:cs typeface="宋体" charset="-122"/>
              </a:rPr>
              <a:t>3</a:t>
            </a:r>
            <a:r>
              <a:rPr lang="zh-CN" altLang="en-US" sz="3200" dirty="0" smtClean="0">
                <a:solidFill>
                  <a:srgbClr val="C00000"/>
                </a:solidFill>
                <a:latin typeface="微软雅黑" pitchFamily="34" charset="-122"/>
                <a:ea typeface="微软雅黑" pitchFamily="34" charset="-122"/>
                <a:cs typeface="宋体" charset="-122"/>
              </a:rPr>
              <a:t>、</a:t>
            </a:r>
            <a:r>
              <a:rPr lang="en-US" altLang="zh-CN" sz="3200" dirty="0" err="1" smtClean="0">
                <a:solidFill>
                  <a:srgbClr val="C00000"/>
                </a:solidFill>
                <a:latin typeface="微软雅黑" pitchFamily="34" charset="-122"/>
                <a:ea typeface="微软雅黑" pitchFamily="34" charset="-122"/>
                <a:cs typeface="宋体" charset="-122"/>
              </a:rPr>
              <a:t>Egit</a:t>
            </a:r>
            <a:r>
              <a:rPr lang="zh-CN" altLang="en-US" sz="3200" dirty="0" smtClean="0">
                <a:solidFill>
                  <a:srgbClr val="C00000"/>
                </a:solidFill>
                <a:latin typeface="微软雅黑" pitchFamily="34" charset="-122"/>
                <a:ea typeface="微软雅黑" pitchFamily="34" charset="-122"/>
                <a:cs typeface="宋体" charset="-122"/>
              </a:rPr>
              <a:t>的使用</a:t>
            </a:r>
            <a:endParaRPr lang="zh-CN" altLang="en-US" sz="3200" dirty="0">
              <a:solidFill>
                <a:srgbClr val="C00000"/>
              </a:solidFill>
              <a:latin typeface="微软雅黑" pitchFamily="34" charset="-122"/>
              <a:ea typeface="微软雅黑" pitchFamily="34" charset="-122"/>
              <a:cs typeface="宋体" charset="-122"/>
            </a:endParaRPr>
          </a:p>
        </p:txBody>
      </p:sp>
      <p:pic>
        <p:nvPicPr>
          <p:cNvPr id="51208" name="Picture 8" descr="logo"/>
          <p:cNvPicPr>
            <a:picLocks noChangeAspect="1" noChangeArrowheads="1"/>
          </p:cNvPicPr>
          <p:nvPr/>
        </p:nvPicPr>
        <p:blipFill>
          <a:blip r:embed="rId4" cstate="print"/>
          <a:srcRect/>
          <a:stretch>
            <a:fillRect/>
          </a:stretch>
        </p:blipFill>
        <p:spPr bwMode="auto">
          <a:xfrm>
            <a:off x="7092950" y="6453188"/>
            <a:ext cx="1800225" cy="215900"/>
          </a:xfrm>
          <a:prstGeom prst="rect">
            <a:avLst/>
          </a:prstGeom>
          <a:noFill/>
        </p:spPr>
      </p:pic>
    </p:spTree>
    <p:extLst>
      <p:ext uri="{BB962C8B-B14F-4D97-AF65-F5344CB8AC3E}">
        <p14:creationId xmlns:p14="http://schemas.microsoft.com/office/powerpoint/2010/main" val="4283053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Egit</a:t>
            </a:r>
            <a:r>
              <a:rPr lang="zh-CN" altLang="en-US" dirty="0" smtClean="0"/>
              <a:t>使用</a:t>
            </a:r>
            <a:endParaRPr lang="zh-CN" altLang="en-US" dirty="0"/>
          </a:p>
        </p:txBody>
      </p:sp>
      <p:sp>
        <p:nvSpPr>
          <p:cNvPr id="3" name="内容占位符 2"/>
          <p:cNvSpPr>
            <a:spLocks noGrp="1"/>
          </p:cNvSpPr>
          <p:nvPr>
            <p:ph idx="1"/>
          </p:nvPr>
        </p:nvSpPr>
        <p:spPr>
          <a:xfrm>
            <a:off x="457200" y="1295400"/>
            <a:ext cx="8382000" cy="4513262"/>
          </a:xfrm>
        </p:spPr>
        <p:txBody>
          <a:bodyPr/>
          <a:lstStyle/>
          <a:p>
            <a:r>
              <a:rPr lang="zh-CN" altLang="en-US" sz="2000" dirty="0" smtClean="0"/>
              <a:t>填写</a:t>
            </a:r>
            <a:r>
              <a:rPr lang="en-US" altLang="zh-CN" sz="2000" dirty="0" err="1"/>
              <a:t>C</a:t>
            </a:r>
            <a:r>
              <a:rPr lang="en-US" altLang="zh-CN" sz="2000" dirty="0" err="1" smtClean="0"/>
              <a:t>onfig【user.email</a:t>
            </a:r>
            <a:r>
              <a:rPr lang="en-US" altLang="zh-CN" sz="2000" dirty="0" smtClean="0"/>
              <a:t> user.name】</a:t>
            </a:r>
          </a:p>
          <a:p>
            <a:r>
              <a:rPr lang="zh-CN" altLang="en-US" sz="2000" dirty="0" smtClean="0"/>
              <a:t>克隆一个</a:t>
            </a:r>
            <a:r>
              <a:rPr lang="en-US" altLang="zh-CN" sz="2000" dirty="0"/>
              <a:t>G</a:t>
            </a:r>
            <a:r>
              <a:rPr lang="en-US" altLang="zh-CN" sz="2000" dirty="0" smtClean="0"/>
              <a:t>it</a:t>
            </a:r>
            <a:r>
              <a:rPr lang="zh-CN" altLang="en-US" sz="2000" dirty="0" smtClean="0"/>
              <a:t>仓库，上传一个</a:t>
            </a:r>
            <a:r>
              <a:rPr lang="en-US" altLang="zh-CN" sz="2000" dirty="0" smtClean="0"/>
              <a:t>HelloGitDemo</a:t>
            </a:r>
            <a:r>
              <a:rPr lang="zh-CN" altLang="en-US" sz="2000" dirty="0" smtClean="0"/>
              <a:t>项目</a:t>
            </a:r>
            <a:endParaRPr lang="en-US" altLang="zh-CN" sz="2000" dirty="0" smtClean="0"/>
          </a:p>
          <a:p>
            <a:r>
              <a:rPr lang="zh-CN" altLang="zh-CN" sz="2000" dirty="0"/>
              <a:t>修改</a:t>
            </a:r>
            <a:r>
              <a:rPr lang="zh-CN" altLang="zh-CN" sz="2000" dirty="0" smtClean="0"/>
              <a:t>文件</a:t>
            </a:r>
            <a:r>
              <a:rPr lang="en-US" altLang="zh-CN" sz="2000" dirty="0"/>
              <a:t>C</a:t>
            </a:r>
            <a:r>
              <a:rPr lang="en-US" altLang="zh-CN" sz="2000" dirty="0" smtClean="0"/>
              <a:t>ommit</a:t>
            </a:r>
          </a:p>
          <a:p>
            <a:r>
              <a:rPr lang="zh-CN" altLang="en-US" sz="2000" dirty="0" smtClean="0"/>
              <a:t>添加一个新文件</a:t>
            </a:r>
            <a:endParaRPr lang="en-US" altLang="zh-CN" sz="2000" dirty="0" smtClean="0"/>
          </a:p>
          <a:p>
            <a:r>
              <a:rPr lang="en-US" altLang="zh-CN" sz="2000" dirty="0" smtClean="0"/>
              <a:t>Ignore</a:t>
            </a:r>
            <a:r>
              <a:rPr lang="zh-CN" altLang="en-US" sz="2000" dirty="0" smtClean="0"/>
              <a:t>文件</a:t>
            </a:r>
            <a:endParaRPr lang="en-US" altLang="zh-CN" sz="2000" dirty="0" smtClean="0"/>
          </a:p>
          <a:p>
            <a:r>
              <a:rPr lang="en-US" altLang="zh-CN" sz="2000" dirty="0" smtClean="0"/>
              <a:t>Push</a:t>
            </a:r>
            <a:r>
              <a:rPr lang="zh-CN" altLang="en-US" sz="2000" dirty="0" smtClean="0"/>
              <a:t>到服务器</a:t>
            </a:r>
            <a:endParaRPr lang="en-US" altLang="zh-CN" sz="2000" dirty="0" smtClean="0"/>
          </a:p>
          <a:p>
            <a:r>
              <a:rPr lang="en-US" altLang="zh-CN" sz="2000" dirty="0" smtClean="0"/>
              <a:t>Pull</a:t>
            </a:r>
            <a:r>
              <a:rPr lang="zh-CN" altLang="en-US" sz="2000" dirty="0" smtClean="0"/>
              <a:t>到本地仓库</a:t>
            </a:r>
            <a:endParaRPr lang="en-US" altLang="zh-CN" sz="2000" dirty="0" smtClean="0"/>
          </a:p>
          <a:p>
            <a:r>
              <a:rPr lang="zh-CN" altLang="en-US" sz="2000" dirty="0" smtClean="0"/>
              <a:t>解决冲突</a:t>
            </a:r>
            <a:endParaRPr lang="en-US" altLang="zh-CN" sz="2000" dirty="0" smtClean="0"/>
          </a:p>
          <a:p>
            <a:r>
              <a:rPr lang="zh-CN" altLang="en-US" sz="2000" dirty="0" smtClean="0"/>
              <a:t>使用</a:t>
            </a:r>
            <a:r>
              <a:rPr lang="zh-CN" altLang="en-US" sz="2000" dirty="0"/>
              <a:t>以前历史</a:t>
            </a:r>
            <a:r>
              <a:rPr lang="zh-CN" altLang="en-US" sz="2000" dirty="0" smtClean="0"/>
              <a:t>版本提交</a:t>
            </a:r>
            <a:r>
              <a:rPr lang="en-US" altLang="zh-CN" sz="2000" dirty="0" smtClean="0"/>
              <a:t>Reset</a:t>
            </a:r>
          </a:p>
          <a:p>
            <a:r>
              <a:rPr lang="zh-CN" altLang="en-US" sz="2000" dirty="0" smtClean="0"/>
              <a:t>创建</a:t>
            </a:r>
            <a:r>
              <a:rPr lang="en-US" altLang="zh-CN" sz="2000" dirty="0" smtClean="0"/>
              <a:t>Tag</a:t>
            </a:r>
          </a:p>
          <a:p>
            <a:r>
              <a:rPr lang="zh-CN" altLang="en-US" sz="2000" dirty="0" smtClean="0"/>
              <a:t>创建分支</a:t>
            </a:r>
            <a:endParaRPr lang="en-US" altLang="zh-CN" sz="2000" dirty="0" smtClean="0"/>
          </a:p>
          <a:p>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16</a:t>
            </a:fld>
            <a:endParaRPr lang="en-US" altLang="zh-CN"/>
          </a:p>
        </p:txBody>
      </p:sp>
    </p:spTree>
    <p:extLst>
      <p:ext uri="{BB962C8B-B14F-4D97-AF65-F5344CB8AC3E}">
        <p14:creationId xmlns:p14="http://schemas.microsoft.com/office/powerpoint/2010/main" val="858212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Egit</a:t>
            </a:r>
            <a:r>
              <a:rPr lang="zh-CN" altLang="en-US" dirty="0" smtClean="0"/>
              <a:t>使用</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066800"/>
            <a:ext cx="4267200" cy="4943190"/>
          </a:xfrm>
        </p:spPr>
      </p:pic>
      <p:sp>
        <p:nvSpPr>
          <p:cNvPr id="4" name="灯片编号占位符 3"/>
          <p:cNvSpPr>
            <a:spLocks noGrp="1"/>
          </p:cNvSpPr>
          <p:nvPr>
            <p:ph type="sldNum" sz="quarter" idx="12"/>
          </p:nvPr>
        </p:nvSpPr>
        <p:spPr/>
        <p:txBody>
          <a:bodyPr/>
          <a:lstStyle/>
          <a:p>
            <a:fld id="{BD61978C-FD3D-4268-8D6C-034E9AD544A3}" type="slidenum">
              <a:rPr lang="en-US" altLang="zh-CN" smtClean="0"/>
              <a:pPr/>
              <a:t>17</a:t>
            </a:fld>
            <a:endParaRPr lang="en-US" altLang="zh-CN"/>
          </a:p>
        </p:txBody>
      </p:sp>
    </p:spTree>
    <p:extLst>
      <p:ext uri="{BB962C8B-B14F-4D97-AF65-F5344CB8AC3E}">
        <p14:creationId xmlns:p14="http://schemas.microsoft.com/office/powerpoint/2010/main" val="196203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Egit</a:t>
            </a:r>
            <a:r>
              <a:rPr lang="zh-CN" altLang="en-US" dirty="0" smtClean="0"/>
              <a:t>常见问题</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066800"/>
            <a:ext cx="5943600" cy="4023527"/>
          </a:xfrm>
        </p:spPr>
      </p:pic>
      <p:sp>
        <p:nvSpPr>
          <p:cNvPr id="4" name="灯片编号占位符 3"/>
          <p:cNvSpPr>
            <a:spLocks noGrp="1"/>
          </p:cNvSpPr>
          <p:nvPr>
            <p:ph type="sldNum" sz="quarter" idx="12"/>
          </p:nvPr>
        </p:nvSpPr>
        <p:spPr/>
        <p:txBody>
          <a:bodyPr/>
          <a:lstStyle/>
          <a:p>
            <a:fld id="{BD61978C-FD3D-4268-8D6C-034E9AD544A3}" type="slidenum">
              <a:rPr lang="en-US" altLang="zh-CN" smtClean="0"/>
              <a:pPr/>
              <a:t>18</a:t>
            </a:fld>
            <a:endParaRPr lang="en-US" altLang="zh-CN"/>
          </a:p>
        </p:txBody>
      </p:sp>
      <p:sp>
        <p:nvSpPr>
          <p:cNvPr id="6" name="TextBox 5"/>
          <p:cNvSpPr txBox="1"/>
          <p:nvPr/>
        </p:nvSpPr>
        <p:spPr>
          <a:xfrm>
            <a:off x="1447800" y="5257800"/>
            <a:ext cx="5791200" cy="646331"/>
          </a:xfrm>
          <a:prstGeom prst="rect">
            <a:avLst/>
          </a:prstGeom>
          <a:noFill/>
        </p:spPr>
        <p:txBody>
          <a:bodyPr wrap="square" rtlCol="0">
            <a:spAutoFit/>
          </a:bodyPr>
          <a:lstStyle/>
          <a:p>
            <a:r>
              <a:rPr lang="zh-CN" altLang="en-US" dirty="0" smtClean="0">
                <a:solidFill>
                  <a:srgbClr val="FF0000"/>
                </a:solidFill>
              </a:rPr>
              <a:t>解决办法：</a:t>
            </a:r>
            <a:endParaRPr lang="en-US" altLang="zh-CN" dirty="0" smtClean="0">
              <a:solidFill>
                <a:srgbClr val="FF0000"/>
              </a:solidFill>
            </a:endParaRPr>
          </a:p>
          <a:p>
            <a:r>
              <a:rPr lang="en-US" altLang="zh-CN" dirty="0" smtClean="0">
                <a:solidFill>
                  <a:srgbClr val="FF0000"/>
                </a:solidFill>
              </a:rPr>
              <a:t>pull</a:t>
            </a:r>
            <a:r>
              <a:rPr lang="zh-CN" altLang="zh-CN" dirty="0">
                <a:solidFill>
                  <a:srgbClr val="FF0000"/>
                </a:solidFill>
              </a:rPr>
              <a:t>，</a:t>
            </a:r>
            <a:r>
              <a:rPr lang="en-US" altLang="zh-CN" dirty="0">
                <a:solidFill>
                  <a:srgbClr val="FF0000"/>
                </a:solidFill>
              </a:rPr>
              <a:t>merge</a:t>
            </a:r>
            <a:r>
              <a:rPr lang="zh-CN" altLang="zh-CN" dirty="0">
                <a:solidFill>
                  <a:srgbClr val="FF0000"/>
                </a:solidFill>
              </a:rPr>
              <a:t>，</a:t>
            </a:r>
            <a:r>
              <a:rPr lang="en-US" altLang="zh-CN" dirty="0">
                <a:solidFill>
                  <a:srgbClr val="FF0000"/>
                </a:solidFill>
              </a:rPr>
              <a:t>add to index</a:t>
            </a:r>
            <a:r>
              <a:rPr lang="zh-CN" altLang="zh-CN" dirty="0">
                <a:solidFill>
                  <a:srgbClr val="FF0000"/>
                </a:solidFill>
              </a:rPr>
              <a:t>，</a:t>
            </a:r>
            <a:r>
              <a:rPr lang="en-US" altLang="zh-CN" dirty="0">
                <a:solidFill>
                  <a:srgbClr val="FF0000"/>
                </a:solidFill>
              </a:rPr>
              <a:t>commit</a:t>
            </a:r>
            <a:r>
              <a:rPr lang="zh-CN" altLang="zh-CN" dirty="0">
                <a:solidFill>
                  <a:srgbClr val="FF0000"/>
                </a:solidFill>
              </a:rPr>
              <a:t>，</a:t>
            </a:r>
            <a:r>
              <a:rPr lang="en-US" altLang="zh-CN" dirty="0">
                <a:solidFill>
                  <a:srgbClr val="FF0000"/>
                </a:solidFill>
              </a:rPr>
              <a:t>push</a:t>
            </a:r>
            <a:r>
              <a:rPr lang="zh-CN" altLang="zh-CN" dirty="0">
                <a:solidFill>
                  <a:srgbClr val="FF0000"/>
                </a:solidFill>
              </a:rPr>
              <a:t>五步</a:t>
            </a:r>
            <a:endParaRPr lang="zh-CN" altLang="en-US" dirty="0">
              <a:solidFill>
                <a:srgbClr val="FF0000"/>
              </a:solidFill>
            </a:endParaRPr>
          </a:p>
        </p:txBody>
      </p:sp>
    </p:spTree>
    <p:extLst>
      <p:ext uri="{BB962C8B-B14F-4D97-AF65-F5344CB8AC3E}">
        <p14:creationId xmlns:p14="http://schemas.microsoft.com/office/powerpoint/2010/main" val="199025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22" name="Picture 18" descr="thank"/>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1506" name="Rectangle 2"/>
          <p:cNvSpPr>
            <a:spLocks noGrp="1" noChangeArrowheads="1"/>
          </p:cNvSpPr>
          <p:nvPr>
            <p:ph type="title"/>
          </p:nvPr>
        </p:nvSpPr>
        <p:spPr>
          <a:xfrm>
            <a:off x="4495800" y="2311400"/>
            <a:ext cx="4248150" cy="1727200"/>
          </a:xfrm>
        </p:spPr>
        <p:txBody>
          <a:bodyPr/>
          <a:lstStyle/>
          <a:p>
            <a:r>
              <a:rPr lang="en-US" altLang="zh-CN" sz="6000">
                <a:solidFill>
                  <a:srgbClr val="FF6600"/>
                </a:solidFill>
              </a:rPr>
              <a:t>Thanks!</a:t>
            </a:r>
          </a:p>
        </p:txBody>
      </p:sp>
      <p:sp>
        <p:nvSpPr>
          <p:cNvPr id="21518" name="Rectangle 14"/>
          <p:cNvSpPr>
            <a:spLocks noChangeArrowheads="1"/>
          </p:cNvSpPr>
          <p:nvPr/>
        </p:nvSpPr>
        <p:spPr bwMode="auto">
          <a:xfrm>
            <a:off x="4572000" y="6381750"/>
            <a:ext cx="4456113" cy="377825"/>
          </a:xfrm>
          <a:prstGeom prst="rect">
            <a:avLst/>
          </a:prstGeom>
          <a:noFill/>
          <a:ln w="9525">
            <a:noFill/>
            <a:miter lim="800000"/>
            <a:headEnd/>
            <a:tailEnd/>
          </a:ln>
          <a:effectLst/>
        </p:spPr>
        <p:txBody>
          <a:bodyPr/>
          <a:lstStyle/>
          <a:p>
            <a:pPr marL="342900" indent="-342900" algn="r">
              <a:spcBef>
                <a:spcPct val="20000"/>
              </a:spcBef>
            </a:pPr>
            <a:r>
              <a:rPr lang="en-US" altLang="zh-CN" sz="1400" baseline="0">
                <a:solidFill>
                  <a:srgbClr val="B2B2B2"/>
                </a:solidFill>
                <a:ea typeface="微软雅黑" pitchFamily="34" charset="-122"/>
                <a:cs typeface="宋体" charset="-122"/>
              </a:rPr>
              <a:t>www.primeton.com</a:t>
            </a:r>
          </a:p>
        </p:txBody>
      </p:sp>
      <p:pic>
        <p:nvPicPr>
          <p:cNvPr id="21519" name="Picture 15" descr="logo"/>
          <p:cNvPicPr>
            <a:picLocks noChangeAspect="1" noChangeArrowheads="1"/>
          </p:cNvPicPr>
          <p:nvPr/>
        </p:nvPicPr>
        <p:blipFill>
          <a:blip r:embed="rId4" cstate="print"/>
          <a:srcRect/>
          <a:stretch>
            <a:fillRect/>
          </a:stretch>
        </p:blipFill>
        <p:spPr bwMode="auto">
          <a:xfrm>
            <a:off x="533400" y="1981200"/>
            <a:ext cx="2447925" cy="293688"/>
          </a:xfrm>
          <a:prstGeom prst="rect">
            <a:avLst/>
          </a:prstGeom>
          <a:noFill/>
        </p:spPr>
      </p:pic>
      <p:sp>
        <p:nvSpPr>
          <p:cNvPr id="21520" name="Text Box 16"/>
          <p:cNvSpPr txBox="1">
            <a:spLocks noChangeArrowheads="1"/>
          </p:cNvSpPr>
          <p:nvPr/>
        </p:nvSpPr>
        <p:spPr bwMode="auto">
          <a:xfrm>
            <a:off x="457200" y="2743200"/>
            <a:ext cx="3962400" cy="2400657"/>
          </a:xfrm>
          <a:prstGeom prst="rect">
            <a:avLst/>
          </a:prstGeom>
          <a:noFill/>
          <a:ln w="9525">
            <a:noFill/>
            <a:miter lim="800000"/>
            <a:headEnd/>
            <a:tailEnd/>
          </a:ln>
          <a:effectLst/>
        </p:spPr>
        <p:txBody>
          <a:bodyPr wrap="square">
            <a:spAutoFit/>
          </a:bodyPr>
          <a:lstStyle/>
          <a:p>
            <a:pPr algn="l"/>
            <a:r>
              <a:rPr lang="en-US" altLang="zh-CN" sz="2800" dirty="0" smtClean="0">
                <a:latin typeface="微软雅黑" pitchFamily="34" charset="-122"/>
                <a:ea typeface="微软雅黑" pitchFamily="34" charset="-122"/>
              </a:rPr>
              <a:t>400-120-8005</a:t>
            </a:r>
          </a:p>
          <a:p>
            <a:pPr algn="l"/>
            <a:endParaRPr lang="en-US" altLang="zh-CN" sz="1100" dirty="0" smtClean="0">
              <a:latin typeface="微软雅黑" pitchFamily="34" charset="-122"/>
              <a:ea typeface="微软雅黑" pitchFamily="34" charset="-122"/>
            </a:endParaRPr>
          </a:p>
          <a:p>
            <a:pPr algn="l"/>
            <a:r>
              <a:rPr lang="zh-CN" altLang="en-US" sz="1400" dirty="0" smtClean="0">
                <a:latin typeface="微软雅黑" pitchFamily="34" charset="-122"/>
                <a:ea typeface="微软雅黑" pitchFamily="34" charset="-122"/>
              </a:rPr>
              <a:t>新浪微博：</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普元软件</a:t>
            </a:r>
            <a:endParaRPr lang="en-US" altLang="zh-CN" sz="1400" dirty="0" smtClean="0">
              <a:latin typeface="微软雅黑" pitchFamily="34" charset="-122"/>
              <a:ea typeface="微软雅黑" pitchFamily="34" charset="-122"/>
            </a:endParaRPr>
          </a:p>
          <a:p>
            <a:pPr algn="l"/>
            <a:r>
              <a:rPr lang="en-US" altLang="zh-CN" sz="1400" dirty="0" smtClean="0">
                <a:latin typeface="微软雅黑" pitchFamily="34" charset="-122"/>
                <a:ea typeface="微软雅黑" pitchFamily="34" charset="-122"/>
              </a:rPr>
              <a:t>weibo.com/</a:t>
            </a:r>
            <a:r>
              <a:rPr lang="en-US" altLang="zh-CN" sz="1400" dirty="0" err="1" smtClean="0">
                <a:latin typeface="微软雅黑" pitchFamily="34" charset="-122"/>
                <a:ea typeface="微软雅黑" pitchFamily="34" charset="-122"/>
              </a:rPr>
              <a:t>primetonsoftware</a:t>
            </a:r>
            <a:endParaRPr lang="en-US" altLang="zh-CN" sz="1400" dirty="0" smtClean="0">
              <a:latin typeface="微软雅黑" pitchFamily="34" charset="-122"/>
              <a:ea typeface="微软雅黑" pitchFamily="34" charset="-122"/>
            </a:endParaRPr>
          </a:p>
          <a:p>
            <a:pPr algn="l"/>
            <a:endParaRPr lang="en-US" altLang="zh-CN" sz="1400" dirty="0" smtClean="0">
              <a:latin typeface="微软雅黑" pitchFamily="34" charset="-122"/>
              <a:ea typeface="微软雅黑" pitchFamily="34" charset="-122"/>
            </a:endParaRPr>
          </a:p>
          <a:p>
            <a:pPr algn="l"/>
            <a:r>
              <a:rPr lang="zh-CN" altLang="en-US" sz="1400" dirty="0" smtClean="0">
                <a:latin typeface="微软雅黑" pitchFamily="34" charset="-122"/>
                <a:ea typeface="微软雅黑" pitchFamily="34" charset="-122"/>
              </a:rPr>
              <a:t>产品服务在线社区：</a:t>
            </a:r>
            <a:r>
              <a:rPr lang="en-US" altLang="zh-CN" sz="1400" dirty="0" smtClean="0">
                <a:latin typeface="微软雅黑" pitchFamily="34" charset="-122"/>
                <a:ea typeface="微软雅黑" pitchFamily="34" charset="-122"/>
              </a:rPr>
              <a:t>gocom.cc</a:t>
            </a: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r>
              <a:rPr lang="zh-CN" altLang="en-US" sz="1100" dirty="0" smtClean="0">
                <a:latin typeface="微软雅黑" pitchFamily="34" charset="-122"/>
                <a:ea typeface="微软雅黑" pitchFamily="34" charset="-122"/>
              </a:rPr>
              <a:t>北京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上海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广州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深圳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长沙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西安</a:t>
            </a:r>
            <a:endParaRPr lang="en-US" altLang="zh-CN" sz="11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3" name="Picture 13" descr="目录"/>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125" name="Rectangle 5"/>
          <p:cNvSpPr>
            <a:spLocks noGrp="1" noChangeArrowheads="1"/>
          </p:cNvSpPr>
          <p:nvPr>
            <p:ph type="body" idx="1"/>
          </p:nvPr>
        </p:nvSpPr>
        <p:spPr>
          <a:xfrm>
            <a:off x="426244" y="1207135"/>
            <a:ext cx="8291512" cy="5221288"/>
          </a:xfrm>
          <a:noFill/>
          <a:ln/>
        </p:spPr>
        <p:txBody>
          <a:bodyPr/>
          <a:lstStyle/>
          <a:p>
            <a:pPr marL="457200" indent="-457200" eaLnBrk="0" fontAlgn="auto" hangingPunct="0">
              <a:lnSpc>
                <a:spcPct val="150000"/>
              </a:lnSpc>
              <a:spcBef>
                <a:spcPts val="0"/>
              </a:spcBef>
              <a:spcAft>
                <a:spcPts val="0"/>
              </a:spcAft>
              <a:defRPr/>
            </a:pPr>
            <a:r>
              <a:rPr lang="en-US" altLang="zh-CN" sz="2400" dirty="0" smtClean="0">
                <a:solidFill>
                  <a:schemeClr val="bg1">
                    <a:lumMod val="50000"/>
                  </a:schemeClr>
                </a:solidFill>
                <a:latin typeface="微软雅黑" pitchFamily="34" charset="-122"/>
                <a:ea typeface="微软雅黑" pitchFamily="34" charset="-122"/>
              </a:rPr>
              <a:t>1.Git</a:t>
            </a:r>
            <a:r>
              <a:rPr lang="zh-CN" altLang="en-US" sz="2400" dirty="0" smtClean="0">
                <a:solidFill>
                  <a:schemeClr val="bg1">
                    <a:lumMod val="50000"/>
                  </a:schemeClr>
                </a:solidFill>
                <a:latin typeface="微软雅黑" pitchFamily="34" charset="-122"/>
                <a:ea typeface="微软雅黑" pitchFamily="34" charset="-122"/>
              </a:rPr>
              <a:t>简介</a:t>
            </a:r>
            <a:endParaRPr lang="en-US" altLang="zh-CN" sz="2400" dirty="0" smtClean="0">
              <a:solidFill>
                <a:schemeClr val="bg1">
                  <a:lumMod val="50000"/>
                </a:schemeClr>
              </a:solidFill>
              <a:latin typeface="微软雅黑" pitchFamily="34" charset="-122"/>
              <a:ea typeface="微软雅黑" pitchFamily="34" charset="-122"/>
            </a:endParaRPr>
          </a:p>
          <a:p>
            <a:pPr marL="857250" lvl="1" indent="-457200" eaLnBrk="0" fontAlgn="auto" hangingPunct="0">
              <a:lnSpc>
                <a:spcPct val="150000"/>
              </a:lnSpc>
              <a:spcBef>
                <a:spcPts val="0"/>
              </a:spcBef>
              <a:spcAft>
                <a:spcPts val="0"/>
              </a:spcAft>
              <a:defRPr/>
            </a:pPr>
            <a:r>
              <a:rPr lang="en-US" altLang="zh-CN" sz="2000" dirty="0" smtClean="0">
                <a:solidFill>
                  <a:schemeClr val="bg1">
                    <a:lumMod val="50000"/>
                  </a:schemeClr>
                </a:solidFill>
                <a:latin typeface="微软雅黑" pitchFamily="34" charset="-122"/>
                <a:ea typeface="微软雅黑" pitchFamily="34" charset="-122"/>
              </a:rPr>
              <a:t>1.1 Git</a:t>
            </a:r>
            <a:r>
              <a:rPr lang="zh-CN" altLang="en-US" sz="2000" dirty="0" smtClean="0">
                <a:solidFill>
                  <a:schemeClr val="bg1">
                    <a:lumMod val="50000"/>
                  </a:schemeClr>
                </a:solidFill>
                <a:latin typeface="微软雅黑" pitchFamily="34" charset="-122"/>
                <a:ea typeface="微软雅黑" pitchFamily="34" charset="-122"/>
              </a:rPr>
              <a:t>定义</a:t>
            </a:r>
            <a:endParaRPr lang="en-US" altLang="zh-CN" sz="2000" dirty="0" smtClean="0">
              <a:solidFill>
                <a:schemeClr val="bg1">
                  <a:lumMod val="50000"/>
                </a:schemeClr>
              </a:solidFill>
              <a:latin typeface="微软雅黑" pitchFamily="34" charset="-122"/>
              <a:ea typeface="微软雅黑" pitchFamily="34" charset="-122"/>
            </a:endParaRPr>
          </a:p>
          <a:p>
            <a:pPr marL="857250" lvl="1" indent="-457200" eaLnBrk="0" fontAlgn="auto" hangingPunct="0">
              <a:lnSpc>
                <a:spcPct val="150000"/>
              </a:lnSpc>
              <a:spcBef>
                <a:spcPts val="0"/>
              </a:spcBef>
              <a:spcAft>
                <a:spcPts val="0"/>
              </a:spcAft>
              <a:defRPr/>
            </a:pPr>
            <a:r>
              <a:rPr lang="en-US" altLang="zh-CN" sz="2000" dirty="0" smtClean="0">
                <a:solidFill>
                  <a:schemeClr val="bg1">
                    <a:lumMod val="50000"/>
                  </a:schemeClr>
                </a:solidFill>
                <a:latin typeface="微软雅黑" pitchFamily="34" charset="-122"/>
                <a:ea typeface="微软雅黑" pitchFamily="34" charset="-122"/>
              </a:rPr>
              <a:t>1.2 Git</a:t>
            </a:r>
            <a:r>
              <a:rPr lang="zh-CN" altLang="en-US" sz="2000" dirty="0" smtClean="0">
                <a:solidFill>
                  <a:schemeClr val="bg1">
                    <a:lumMod val="50000"/>
                  </a:schemeClr>
                </a:solidFill>
                <a:latin typeface="微软雅黑" pitchFamily="34" charset="-122"/>
                <a:ea typeface="微软雅黑" pitchFamily="34" charset="-122"/>
              </a:rPr>
              <a:t>与</a:t>
            </a:r>
            <a:r>
              <a:rPr lang="en-US" altLang="zh-CN" sz="2000" dirty="0" smtClean="0">
                <a:solidFill>
                  <a:schemeClr val="bg1">
                    <a:lumMod val="50000"/>
                  </a:schemeClr>
                </a:solidFill>
                <a:latin typeface="微软雅黑" pitchFamily="34" charset="-122"/>
                <a:ea typeface="微软雅黑" pitchFamily="34" charset="-122"/>
              </a:rPr>
              <a:t>SVN(</a:t>
            </a:r>
            <a:r>
              <a:rPr lang="en-US" altLang="zh-CN" sz="2000" dirty="0">
                <a:solidFill>
                  <a:schemeClr val="bg1">
                    <a:lumMod val="50000"/>
                  </a:schemeClr>
                </a:solidFill>
                <a:latin typeface="微软雅黑" pitchFamily="34" charset="-122"/>
                <a:ea typeface="微软雅黑" pitchFamily="34" charset="-122"/>
              </a:rPr>
              <a:t>subversion</a:t>
            </a:r>
            <a:r>
              <a:rPr lang="en-US" altLang="zh-CN" sz="2000" dirty="0" smtClean="0">
                <a:solidFill>
                  <a:schemeClr val="bg1">
                    <a:lumMod val="50000"/>
                  </a:schemeClr>
                </a:solidFill>
                <a:latin typeface="微软雅黑" pitchFamily="34" charset="-122"/>
                <a:ea typeface="微软雅黑" pitchFamily="34" charset="-122"/>
              </a:rPr>
              <a:t>)</a:t>
            </a:r>
            <a:r>
              <a:rPr lang="zh-CN" altLang="en-US" sz="2000" dirty="0" smtClean="0">
                <a:solidFill>
                  <a:schemeClr val="bg1">
                    <a:lumMod val="50000"/>
                  </a:schemeClr>
                </a:solidFill>
                <a:latin typeface="微软雅黑" pitchFamily="34" charset="-122"/>
                <a:ea typeface="微软雅黑" pitchFamily="34" charset="-122"/>
              </a:rPr>
              <a:t>的不同</a:t>
            </a:r>
            <a:endParaRPr lang="en-US" altLang="zh-CN" sz="2000" dirty="0" smtClean="0">
              <a:solidFill>
                <a:schemeClr val="bg1">
                  <a:lumMod val="50000"/>
                </a:schemeClr>
              </a:solidFill>
              <a:latin typeface="微软雅黑" pitchFamily="34" charset="-122"/>
              <a:ea typeface="微软雅黑" pitchFamily="34" charset="-122"/>
            </a:endParaRPr>
          </a:p>
          <a:p>
            <a:pPr marL="457200" indent="-457200" eaLnBrk="0" fontAlgn="auto" hangingPunct="0">
              <a:lnSpc>
                <a:spcPct val="150000"/>
              </a:lnSpc>
              <a:spcBef>
                <a:spcPts val="0"/>
              </a:spcBef>
              <a:spcAft>
                <a:spcPts val="0"/>
              </a:spcAft>
              <a:defRPr/>
            </a:pPr>
            <a:r>
              <a:rPr lang="en-US" altLang="zh-CN" sz="2400" dirty="0" smtClean="0">
                <a:solidFill>
                  <a:schemeClr val="bg1">
                    <a:lumMod val="50000"/>
                  </a:schemeClr>
                </a:solidFill>
                <a:latin typeface="微软雅黑" pitchFamily="34" charset="-122"/>
                <a:ea typeface="微软雅黑" pitchFamily="34" charset="-122"/>
              </a:rPr>
              <a:t>2.Git</a:t>
            </a:r>
            <a:r>
              <a:rPr lang="zh-CN" altLang="en-US" sz="2400" dirty="0" smtClean="0">
                <a:solidFill>
                  <a:schemeClr val="bg1">
                    <a:lumMod val="50000"/>
                  </a:schemeClr>
                </a:solidFill>
                <a:latin typeface="微软雅黑" pitchFamily="34" charset="-122"/>
                <a:ea typeface="微软雅黑" pitchFamily="34" charset="-122"/>
              </a:rPr>
              <a:t>基础</a:t>
            </a:r>
            <a:endParaRPr lang="en-US" altLang="zh-CN" sz="2400" dirty="0" smtClean="0">
              <a:solidFill>
                <a:schemeClr val="bg1">
                  <a:lumMod val="50000"/>
                </a:schemeClr>
              </a:solidFill>
              <a:latin typeface="微软雅黑" pitchFamily="34" charset="-122"/>
              <a:ea typeface="微软雅黑" pitchFamily="34" charset="-122"/>
            </a:endParaRPr>
          </a:p>
          <a:p>
            <a:pPr marL="857250" lvl="1" indent="-457200" eaLnBrk="0" fontAlgn="auto" hangingPunct="0">
              <a:lnSpc>
                <a:spcPct val="150000"/>
              </a:lnSpc>
              <a:spcBef>
                <a:spcPts val="0"/>
              </a:spcBef>
              <a:spcAft>
                <a:spcPts val="0"/>
              </a:spcAft>
              <a:defRPr/>
            </a:pPr>
            <a:r>
              <a:rPr lang="en-US" altLang="zh-CN" sz="1600" dirty="0" smtClean="0">
                <a:solidFill>
                  <a:schemeClr val="bg1">
                    <a:lumMod val="50000"/>
                  </a:schemeClr>
                </a:solidFill>
                <a:latin typeface="微软雅黑" pitchFamily="34" charset="-122"/>
                <a:ea typeface="微软雅黑" pitchFamily="34" charset="-122"/>
              </a:rPr>
              <a:t>2.1 </a:t>
            </a:r>
            <a:r>
              <a:rPr lang="zh-CN" altLang="en-US" sz="1600" dirty="0" smtClean="0">
                <a:solidFill>
                  <a:schemeClr val="bg1">
                    <a:lumMod val="50000"/>
                  </a:schemeClr>
                </a:solidFill>
                <a:latin typeface="微软雅黑" pitchFamily="34" charset="-122"/>
                <a:ea typeface="微软雅黑" pitchFamily="34" charset="-122"/>
              </a:rPr>
              <a:t>创建</a:t>
            </a:r>
            <a:r>
              <a:rPr lang="en-US" altLang="zh-CN" sz="1600" dirty="0" smtClean="0">
                <a:solidFill>
                  <a:schemeClr val="bg1">
                    <a:lumMod val="50000"/>
                  </a:schemeClr>
                </a:solidFill>
                <a:latin typeface="微软雅黑" pitchFamily="34" charset="-122"/>
                <a:ea typeface="微软雅黑" pitchFamily="34" charset="-122"/>
              </a:rPr>
              <a:t>Git</a:t>
            </a:r>
            <a:r>
              <a:rPr lang="zh-CN" altLang="en-US" sz="1600" dirty="0" smtClean="0">
                <a:solidFill>
                  <a:schemeClr val="bg1">
                    <a:lumMod val="50000"/>
                  </a:schemeClr>
                </a:solidFill>
                <a:latin typeface="微软雅黑" pitchFamily="34" charset="-122"/>
                <a:ea typeface="微软雅黑" pitchFamily="34" charset="-122"/>
              </a:rPr>
              <a:t>仓库</a:t>
            </a:r>
            <a:endParaRPr lang="en-US" altLang="zh-CN" sz="1600" dirty="0" smtClean="0">
              <a:solidFill>
                <a:schemeClr val="bg1">
                  <a:lumMod val="50000"/>
                </a:schemeClr>
              </a:solidFill>
              <a:latin typeface="微软雅黑" pitchFamily="34" charset="-122"/>
              <a:ea typeface="微软雅黑" pitchFamily="34" charset="-122"/>
            </a:endParaRPr>
          </a:p>
          <a:p>
            <a:pPr marL="857250" lvl="1" indent="-457200" eaLnBrk="0" fontAlgn="auto" hangingPunct="0">
              <a:lnSpc>
                <a:spcPct val="150000"/>
              </a:lnSpc>
              <a:spcBef>
                <a:spcPts val="0"/>
              </a:spcBef>
              <a:spcAft>
                <a:spcPts val="0"/>
              </a:spcAft>
              <a:defRPr/>
            </a:pPr>
            <a:r>
              <a:rPr lang="en-US" altLang="zh-CN" sz="1600" dirty="0" smtClean="0">
                <a:solidFill>
                  <a:schemeClr val="bg1">
                    <a:lumMod val="50000"/>
                  </a:schemeClr>
                </a:solidFill>
                <a:latin typeface="微软雅黑" pitchFamily="34" charset="-122"/>
                <a:ea typeface="微软雅黑" pitchFamily="34" charset="-122"/>
              </a:rPr>
              <a:t>2.2 </a:t>
            </a:r>
            <a:r>
              <a:rPr lang="zh-CN" altLang="en-US" sz="1600" dirty="0" smtClean="0">
                <a:solidFill>
                  <a:schemeClr val="bg1">
                    <a:lumMod val="50000"/>
                  </a:schemeClr>
                </a:solidFill>
                <a:latin typeface="微软雅黑" pitchFamily="34" charset="-122"/>
                <a:ea typeface="微软雅黑" pitchFamily="34" charset="-122"/>
              </a:rPr>
              <a:t>文件状态的变化周期</a:t>
            </a:r>
            <a:endParaRPr lang="en-US" altLang="zh-CN" sz="1600" dirty="0" smtClean="0">
              <a:solidFill>
                <a:schemeClr val="bg1">
                  <a:lumMod val="50000"/>
                </a:schemeClr>
              </a:solidFill>
              <a:latin typeface="微软雅黑" pitchFamily="34" charset="-122"/>
              <a:ea typeface="微软雅黑" pitchFamily="34" charset="-122"/>
            </a:endParaRPr>
          </a:p>
          <a:p>
            <a:pPr marL="857250" lvl="1" indent="-457200" eaLnBrk="0" fontAlgn="auto" hangingPunct="0">
              <a:lnSpc>
                <a:spcPct val="150000"/>
              </a:lnSpc>
              <a:spcBef>
                <a:spcPts val="0"/>
              </a:spcBef>
              <a:spcAft>
                <a:spcPts val="0"/>
              </a:spcAft>
              <a:defRPr/>
            </a:pPr>
            <a:r>
              <a:rPr lang="en-US" altLang="zh-CN" sz="1600" dirty="0" smtClean="0">
                <a:solidFill>
                  <a:schemeClr val="bg1">
                    <a:lumMod val="50000"/>
                  </a:schemeClr>
                </a:solidFill>
                <a:latin typeface="微软雅黑" pitchFamily="34" charset="-122"/>
                <a:ea typeface="微软雅黑" pitchFamily="34" charset="-122"/>
              </a:rPr>
              <a:t>.</a:t>
            </a:r>
            <a:r>
              <a:rPr lang="en-US" altLang="zh-CN" sz="1600" dirty="0" err="1" smtClean="0">
                <a:solidFill>
                  <a:schemeClr val="bg1">
                    <a:lumMod val="50000"/>
                  </a:schemeClr>
                </a:solidFill>
                <a:latin typeface="微软雅黑" pitchFamily="34" charset="-122"/>
                <a:ea typeface="微软雅黑" pitchFamily="34" charset="-122"/>
              </a:rPr>
              <a:t>gitignore</a:t>
            </a:r>
            <a:r>
              <a:rPr lang="zh-CN" altLang="en-US" sz="1600" dirty="0" smtClean="0">
                <a:solidFill>
                  <a:schemeClr val="bg1">
                    <a:lumMod val="50000"/>
                  </a:schemeClr>
                </a:solidFill>
                <a:latin typeface="微软雅黑" pitchFamily="34" charset="-122"/>
                <a:ea typeface="微软雅黑" pitchFamily="34" charset="-122"/>
              </a:rPr>
              <a:t>文件</a:t>
            </a:r>
            <a:endParaRPr lang="en-US" altLang="zh-CN" sz="1600" dirty="0" smtClean="0">
              <a:solidFill>
                <a:schemeClr val="bg1">
                  <a:lumMod val="50000"/>
                </a:schemeClr>
              </a:solidFill>
              <a:latin typeface="微软雅黑" pitchFamily="34" charset="-122"/>
              <a:ea typeface="微软雅黑" pitchFamily="34" charset="-122"/>
            </a:endParaRPr>
          </a:p>
          <a:p>
            <a:pPr marL="857250" lvl="1" indent="-457200" eaLnBrk="0" fontAlgn="auto" hangingPunct="0">
              <a:lnSpc>
                <a:spcPct val="150000"/>
              </a:lnSpc>
              <a:spcBef>
                <a:spcPts val="0"/>
              </a:spcBef>
              <a:spcAft>
                <a:spcPts val="0"/>
              </a:spcAft>
              <a:defRPr/>
            </a:pPr>
            <a:r>
              <a:rPr lang="en-US" altLang="zh-CN" sz="1600" dirty="0" smtClean="0">
                <a:solidFill>
                  <a:schemeClr val="bg1">
                    <a:lumMod val="50000"/>
                  </a:schemeClr>
                </a:solidFill>
                <a:latin typeface="微软雅黑" pitchFamily="34" charset="-122"/>
                <a:ea typeface="微软雅黑" pitchFamily="34" charset="-122"/>
              </a:rPr>
              <a:t>2.3 Git</a:t>
            </a:r>
            <a:r>
              <a:rPr lang="zh-CN" altLang="en-US" sz="1600" dirty="0" smtClean="0">
                <a:solidFill>
                  <a:schemeClr val="bg1">
                    <a:lumMod val="50000"/>
                  </a:schemeClr>
                </a:solidFill>
                <a:latin typeface="微软雅黑" pitchFamily="34" charset="-122"/>
                <a:ea typeface="微软雅黑" pitchFamily="34" charset="-122"/>
              </a:rPr>
              <a:t>的基本命令</a:t>
            </a:r>
            <a:endParaRPr lang="en-US" altLang="zh-CN" sz="1600" dirty="0" smtClean="0">
              <a:solidFill>
                <a:schemeClr val="bg1">
                  <a:lumMod val="50000"/>
                </a:schemeClr>
              </a:solidFill>
              <a:latin typeface="微软雅黑" pitchFamily="34" charset="-122"/>
              <a:ea typeface="微软雅黑" pitchFamily="34" charset="-122"/>
            </a:endParaRPr>
          </a:p>
          <a:p>
            <a:pPr marL="457200" indent="-457200" eaLnBrk="0" fontAlgn="auto" hangingPunct="0">
              <a:lnSpc>
                <a:spcPct val="150000"/>
              </a:lnSpc>
              <a:spcBef>
                <a:spcPts val="0"/>
              </a:spcBef>
              <a:spcAft>
                <a:spcPts val="0"/>
              </a:spcAft>
              <a:defRPr/>
            </a:pPr>
            <a:r>
              <a:rPr lang="en-US" altLang="zh-CN" sz="2400" dirty="0" smtClean="0">
                <a:solidFill>
                  <a:schemeClr val="bg1">
                    <a:lumMod val="50000"/>
                  </a:schemeClr>
                </a:solidFill>
                <a:latin typeface="微软雅黑" pitchFamily="34" charset="-122"/>
                <a:ea typeface="微软雅黑" pitchFamily="34" charset="-122"/>
              </a:rPr>
              <a:t>3.Egit</a:t>
            </a:r>
            <a:r>
              <a:rPr lang="zh-CN" altLang="en-US" sz="2400" dirty="0" smtClean="0">
                <a:solidFill>
                  <a:schemeClr val="bg1">
                    <a:lumMod val="50000"/>
                  </a:schemeClr>
                </a:solidFill>
                <a:latin typeface="微软雅黑" pitchFamily="34" charset="-122"/>
                <a:ea typeface="微软雅黑" pitchFamily="34" charset="-122"/>
              </a:rPr>
              <a:t>使用</a:t>
            </a:r>
            <a:endParaRPr lang="zh-CN" altLang="en-US" sz="2400" dirty="0">
              <a:solidFill>
                <a:schemeClr val="bg1">
                  <a:lumMod val="50000"/>
                </a:schemeClr>
              </a:solidFill>
              <a:latin typeface="微软雅黑" pitchFamily="34" charset="-122"/>
              <a:ea typeface="微软雅黑" pitchFamily="34" charset="-122"/>
            </a:endParaRPr>
          </a:p>
        </p:txBody>
      </p:sp>
      <p:sp>
        <p:nvSpPr>
          <p:cNvPr id="5131" name="Text Box 11"/>
          <p:cNvSpPr txBox="1">
            <a:spLocks noChangeArrowheads="1"/>
          </p:cNvSpPr>
          <p:nvPr/>
        </p:nvSpPr>
        <p:spPr bwMode="auto">
          <a:xfrm>
            <a:off x="179388" y="279400"/>
            <a:ext cx="1800225" cy="701675"/>
          </a:xfrm>
          <a:prstGeom prst="rect">
            <a:avLst/>
          </a:prstGeom>
          <a:noFill/>
          <a:ln w="9525">
            <a:noFill/>
            <a:miter lim="800000"/>
            <a:headEnd/>
            <a:tailEnd/>
          </a:ln>
          <a:effectLst/>
        </p:spPr>
        <p:txBody>
          <a:bodyPr>
            <a:spAutoFit/>
          </a:bodyPr>
          <a:lstStyle/>
          <a:p>
            <a:pPr algn="l">
              <a:spcBef>
                <a:spcPct val="50000"/>
              </a:spcBef>
            </a:pPr>
            <a:r>
              <a:rPr lang="zh-CN" altLang="en-US" sz="4000" baseline="0" dirty="0">
                <a:solidFill>
                  <a:srgbClr val="FF9933"/>
                </a:solidFill>
                <a:latin typeface="微软雅黑" pitchFamily="34" charset="-122"/>
                <a:ea typeface="微软雅黑" pitchFamily="34" charset="-122"/>
              </a:rPr>
              <a:t>目录</a:t>
            </a:r>
          </a:p>
        </p:txBody>
      </p:sp>
      <p:sp>
        <p:nvSpPr>
          <p:cNvPr id="5132" name="Rectangle 12"/>
          <p:cNvSpPr>
            <a:spLocks noChangeArrowheads="1"/>
          </p:cNvSpPr>
          <p:nvPr/>
        </p:nvSpPr>
        <p:spPr bwMode="auto">
          <a:xfrm>
            <a:off x="4427538" y="242888"/>
            <a:ext cx="4456112" cy="377825"/>
          </a:xfrm>
          <a:prstGeom prst="rect">
            <a:avLst/>
          </a:prstGeom>
          <a:noFill/>
          <a:ln w="9525">
            <a:noFill/>
            <a:miter lim="800000"/>
            <a:headEnd/>
            <a:tailEnd/>
          </a:ln>
          <a:effectLst/>
        </p:spPr>
        <p:txBody>
          <a:bodyPr/>
          <a:lstStyle/>
          <a:p>
            <a:pPr marL="342900" indent="-342900" algn="r">
              <a:spcBef>
                <a:spcPct val="20000"/>
              </a:spcBef>
            </a:pPr>
            <a:r>
              <a:rPr lang="en-US" altLang="zh-CN" sz="1400" baseline="0">
                <a:solidFill>
                  <a:srgbClr val="B2B2B2"/>
                </a:solidFill>
                <a:ea typeface="微软雅黑" pitchFamily="34" charset="-122"/>
                <a:cs typeface="宋体" charset="-122"/>
              </a:rPr>
              <a:t>www.primeton.com</a:t>
            </a:r>
          </a:p>
        </p:txBody>
      </p:sp>
      <p:pic>
        <p:nvPicPr>
          <p:cNvPr id="5134" name="Picture 14" descr="logo"/>
          <p:cNvPicPr>
            <a:picLocks noChangeAspect="1" noChangeArrowheads="1"/>
          </p:cNvPicPr>
          <p:nvPr/>
        </p:nvPicPr>
        <p:blipFill>
          <a:blip r:embed="rId4" cstate="print"/>
          <a:srcRect/>
          <a:stretch>
            <a:fillRect/>
          </a:stretch>
        </p:blipFill>
        <p:spPr bwMode="auto">
          <a:xfrm>
            <a:off x="7092950" y="6453188"/>
            <a:ext cx="1800225" cy="2159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7" name="Picture 7" descr="隔页0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1203" name="Rectangle 3"/>
          <p:cNvSpPr>
            <a:spLocks noChangeArrowheads="1"/>
          </p:cNvSpPr>
          <p:nvPr/>
        </p:nvSpPr>
        <p:spPr bwMode="auto">
          <a:xfrm>
            <a:off x="4572000" y="2420938"/>
            <a:ext cx="4105275" cy="1143000"/>
          </a:xfrm>
          <a:prstGeom prst="rect">
            <a:avLst/>
          </a:prstGeom>
          <a:noFill/>
          <a:ln w="9525">
            <a:noFill/>
            <a:miter lim="800000"/>
            <a:headEnd/>
            <a:tailEnd/>
          </a:ln>
          <a:effectLst/>
        </p:spPr>
        <p:txBody>
          <a:bodyPr anchor="ctr"/>
          <a:lstStyle/>
          <a:p>
            <a:r>
              <a:rPr lang="en-US" altLang="zh-CN" sz="3200" dirty="0" smtClean="0">
                <a:solidFill>
                  <a:srgbClr val="C00000"/>
                </a:solidFill>
                <a:latin typeface="微软雅黑" pitchFamily="34" charset="-122"/>
                <a:ea typeface="微软雅黑" pitchFamily="34" charset="-122"/>
                <a:cs typeface="宋体" charset="-122"/>
              </a:rPr>
              <a:t>1.Git</a:t>
            </a:r>
            <a:r>
              <a:rPr lang="zh-CN" altLang="en-US" sz="3200" dirty="0" smtClean="0">
                <a:solidFill>
                  <a:srgbClr val="C00000"/>
                </a:solidFill>
                <a:latin typeface="微软雅黑" pitchFamily="34" charset="-122"/>
                <a:ea typeface="微软雅黑" pitchFamily="34" charset="-122"/>
                <a:cs typeface="宋体" charset="-122"/>
              </a:rPr>
              <a:t>简介</a:t>
            </a:r>
            <a:endParaRPr lang="zh-CN" altLang="en-US" sz="3200" dirty="0">
              <a:solidFill>
                <a:srgbClr val="C00000"/>
              </a:solidFill>
              <a:latin typeface="微软雅黑" pitchFamily="34" charset="-122"/>
              <a:ea typeface="微软雅黑" pitchFamily="34" charset="-122"/>
              <a:cs typeface="宋体" charset="-122"/>
            </a:endParaRPr>
          </a:p>
        </p:txBody>
      </p:sp>
      <p:pic>
        <p:nvPicPr>
          <p:cNvPr id="51208" name="Picture 8" descr="logo"/>
          <p:cNvPicPr>
            <a:picLocks noChangeAspect="1" noChangeArrowheads="1"/>
          </p:cNvPicPr>
          <p:nvPr/>
        </p:nvPicPr>
        <p:blipFill>
          <a:blip r:embed="rId4" cstate="print"/>
          <a:srcRect/>
          <a:stretch>
            <a:fillRect/>
          </a:stretch>
        </p:blipFill>
        <p:spPr bwMode="auto">
          <a:xfrm>
            <a:off x="7092950" y="6453188"/>
            <a:ext cx="1800225" cy="2159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Git</a:t>
            </a:r>
            <a:r>
              <a:rPr lang="zh-CN" altLang="en-US" dirty="0"/>
              <a:t>定义</a:t>
            </a:r>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a:t>
            </a:fld>
            <a:endParaRPr lang="en-US" altLang="zh-CN"/>
          </a:p>
        </p:txBody>
      </p:sp>
      <p:sp>
        <p:nvSpPr>
          <p:cNvPr id="3" name="矩形 2"/>
          <p:cNvSpPr/>
          <p:nvPr/>
        </p:nvSpPr>
        <p:spPr>
          <a:xfrm>
            <a:off x="1600200" y="2259874"/>
            <a:ext cx="5638800" cy="3970318"/>
          </a:xfrm>
          <a:prstGeom prst="rect">
            <a:avLst/>
          </a:prstGeom>
        </p:spPr>
        <p:txBody>
          <a:bodyPr wrap="square">
            <a:spAutoFit/>
          </a:bodyPr>
          <a:lstStyle/>
          <a:p>
            <a:r>
              <a:rPr lang="en-US" altLang="zh-CN" dirty="0" smtClean="0"/>
              <a:t>	</a:t>
            </a:r>
            <a:r>
              <a:rPr lang="zh-CN" altLang="zh-CN" b="1" dirty="0"/>
              <a:t> Git</a:t>
            </a:r>
            <a:r>
              <a:rPr lang="zh-CN" altLang="zh-CN" dirty="0"/>
              <a:t>是用于Linux内核开发的版本控制工具。与</a:t>
            </a:r>
            <a:r>
              <a:rPr lang="zh-CN" altLang="zh-CN" dirty="0">
                <a:hlinkClick r:id="rId3" tooltip="CVS"/>
              </a:rPr>
              <a:t>CVS</a:t>
            </a:r>
            <a:r>
              <a:rPr lang="zh-CN" altLang="zh-CN" dirty="0"/>
              <a:t>、</a:t>
            </a:r>
            <a:r>
              <a:rPr lang="zh-CN" altLang="zh-CN" dirty="0">
                <a:hlinkClick r:id="rId4" tooltip="Subversion"/>
              </a:rPr>
              <a:t>Subversion</a:t>
            </a:r>
            <a:r>
              <a:rPr lang="zh-CN" altLang="zh-CN" dirty="0"/>
              <a:t>一类的集中式版本控制工具不同，它采用了</a:t>
            </a:r>
            <a:r>
              <a:rPr lang="zh-CN" altLang="zh-CN" dirty="0">
                <a:solidFill>
                  <a:srgbClr val="FF0000"/>
                </a:solidFill>
              </a:rPr>
              <a:t>分布式版本库</a:t>
            </a:r>
            <a:r>
              <a:rPr lang="zh-CN" altLang="zh-CN" dirty="0"/>
              <a:t>的作法，不需要服务器端软件，就可以运作版本控制，使得源代码的发布和交流极其方便。Git的速度很快，这对于诸如Linux kernel这样的大项目来说自然很重要。Git最为出色的是它的合并追踪（merge tracing）能力。</a:t>
            </a:r>
          </a:p>
          <a:p>
            <a:r>
              <a:rPr lang="en-US" altLang="zh-CN" dirty="0" smtClean="0"/>
              <a:t>	</a:t>
            </a:r>
            <a:r>
              <a:rPr lang="zh-CN" altLang="zh-CN" dirty="0" smtClean="0"/>
              <a:t>实际上</a:t>
            </a:r>
            <a:r>
              <a:rPr lang="zh-CN" altLang="zh-CN" dirty="0"/>
              <a:t>内核开发团队决定开始开发和使用Git来作为内核开发的版本控制系统的时候，世界开源社群的反对声音不少，最大的理由是Git太</a:t>
            </a:r>
            <a:r>
              <a:rPr lang="zh-CN" altLang="zh-CN" dirty="0">
                <a:solidFill>
                  <a:srgbClr val="FF0000"/>
                </a:solidFill>
              </a:rPr>
              <a:t>艰涩难懂</a:t>
            </a:r>
            <a:r>
              <a:rPr lang="zh-CN" altLang="zh-CN" dirty="0"/>
              <a:t>，从Git的内部工作机制来说，的确是这样。但是随着开发的深入，Git的正常使用都由一些友善的命令稿来执行，使Git变得</a:t>
            </a:r>
            <a:r>
              <a:rPr lang="zh-CN" altLang="zh-CN" dirty="0">
                <a:solidFill>
                  <a:srgbClr val="FF0000"/>
                </a:solidFill>
              </a:rPr>
              <a:t>非常好用</a:t>
            </a:r>
            <a:r>
              <a:rPr lang="zh-CN" altLang="zh-CN" dirty="0"/>
              <a:t>。现在，越来越多的著名项目采用Git来管理项目</a:t>
            </a:r>
            <a:r>
              <a:rPr lang="zh-CN" altLang="zh-CN" dirty="0" smtClean="0"/>
              <a:t>开发</a:t>
            </a:r>
            <a:r>
              <a:rPr lang="zh-CN" altLang="en-US" dirty="0" smtClean="0"/>
              <a:t>。</a:t>
            </a:r>
            <a:endParaRPr lang="zh-CN" altLang="zh-CN" dirty="0"/>
          </a:p>
        </p:txBody>
      </p:sp>
      <p:sp>
        <p:nvSpPr>
          <p:cNvPr id="5" name="矩形 4"/>
          <p:cNvSpPr/>
          <p:nvPr/>
        </p:nvSpPr>
        <p:spPr>
          <a:xfrm>
            <a:off x="762000" y="1731442"/>
            <a:ext cx="2819400" cy="369332"/>
          </a:xfrm>
          <a:prstGeom prst="rect">
            <a:avLst/>
          </a:prstGeom>
        </p:spPr>
        <p:txBody>
          <a:bodyPr wrap="square">
            <a:spAutoFit/>
          </a:bodyPr>
          <a:lstStyle/>
          <a:p>
            <a:r>
              <a:rPr lang="en-US" altLang="zh-CN" dirty="0"/>
              <a:t>Git</a:t>
            </a:r>
            <a:r>
              <a:rPr lang="zh-CN" altLang="en-US" dirty="0"/>
              <a:t>在</a:t>
            </a:r>
            <a:r>
              <a:rPr lang="en-US" altLang="zh-CN" dirty="0"/>
              <a:t>Wikipedia</a:t>
            </a:r>
            <a:r>
              <a:rPr lang="zh-CN" altLang="en-US" dirty="0"/>
              <a:t>上的</a:t>
            </a:r>
            <a:r>
              <a:rPr lang="zh-CN" altLang="en-US" dirty="0" smtClean="0"/>
              <a:t>定义</a:t>
            </a:r>
            <a:r>
              <a:rPr lang="en-US" altLang="zh-CN" dirty="0" smtClean="0"/>
              <a:t>:</a:t>
            </a:r>
            <a:endParaRPr lang="zh-CN" altLang="en-US" dirty="0"/>
          </a:p>
        </p:txBody>
      </p:sp>
    </p:spTree>
    <p:extLst>
      <p:ext uri="{BB962C8B-B14F-4D97-AF65-F5344CB8AC3E}">
        <p14:creationId xmlns:p14="http://schemas.microsoft.com/office/powerpoint/2010/main" val="2822412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Git</a:t>
            </a:r>
            <a:r>
              <a:rPr lang="zh-CN" altLang="en-US" dirty="0"/>
              <a:t>与</a:t>
            </a:r>
            <a:r>
              <a:rPr lang="en-US" altLang="zh-CN" dirty="0"/>
              <a:t>SVN</a:t>
            </a:r>
            <a:r>
              <a:rPr lang="zh-CN" altLang="en-US" dirty="0"/>
              <a:t>的不同</a:t>
            </a:r>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5</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505200"/>
            <a:ext cx="5410200" cy="2402128"/>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629" y="914400"/>
            <a:ext cx="5562348" cy="2480808"/>
          </a:xfrm>
          <a:prstGeom prst="rect">
            <a:avLst/>
          </a:prstGeom>
        </p:spPr>
      </p:pic>
      <p:graphicFrame>
        <p:nvGraphicFramePr>
          <p:cNvPr id="10" name="图示 9"/>
          <p:cNvGraphicFramePr/>
          <p:nvPr>
            <p:extLst>
              <p:ext uri="{D42A27DB-BD31-4B8C-83A1-F6EECF244321}">
                <p14:modId xmlns:p14="http://schemas.microsoft.com/office/powerpoint/2010/main" val="2611400261"/>
              </p:ext>
            </p:extLst>
          </p:nvPr>
        </p:nvGraphicFramePr>
        <p:xfrm>
          <a:off x="45720" y="979146"/>
          <a:ext cx="1600200" cy="49281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4299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Git</a:t>
            </a:r>
            <a:r>
              <a:rPr lang="zh-CN" altLang="en-US" dirty="0" smtClean="0"/>
              <a:t>与</a:t>
            </a:r>
            <a:r>
              <a:rPr lang="en-US" altLang="zh-CN" dirty="0" smtClean="0"/>
              <a:t>SVN</a:t>
            </a:r>
            <a:r>
              <a:rPr lang="zh-CN" altLang="en-US" dirty="0" smtClean="0"/>
              <a:t>的不同</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6</a:t>
            </a:fld>
            <a:endParaRPr lang="en-US" altLang="zh-CN"/>
          </a:p>
        </p:txBody>
      </p:sp>
      <p:sp>
        <p:nvSpPr>
          <p:cNvPr id="3" name="内容占位符 2"/>
          <p:cNvSpPr>
            <a:spLocks noGrp="1"/>
          </p:cNvSpPr>
          <p:nvPr>
            <p:ph idx="1"/>
          </p:nvPr>
        </p:nvSpPr>
        <p:spPr/>
        <p:txBody>
          <a:bodyPr/>
          <a:lstStyle/>
          <a:p>
            <a:r>
              <a:rPr lang="en-US" altLang="zh-CN" kern="1200" dirty="0">
                <a:latin typeface="Arial" pitchFamily="34" charset="0"/>
                <a:ea typeface="宋体" pitchFamily="2" charset="-122"/>
              </a:rPr>
              <a:t>Git</a:t>
            </a:r>
            <a:r>
              <a:rPr lang="zh-CN" altLang="en-US" kern="1200" dirty="0">
                <a:latin typeface="Arial" pitchFamily="34" charset="0"/>
                <a:ea typeface="宋体" pitchFamily="2" charset="-122"/>
              </a:rPr>
              <a:t>最大的优势在于两点：易于本地增加分支和</a:t>
            </a:r>
            <a:r>
              <a:rPr lang="zh-CN" altLang="en-US" kern="1200" dirty="0" smtClean="0">
                <a:latin typeface="Arial" pitchFamily="34" charset="0"/>
                <a:ea typeface="宋体" pitchFamily="2" charset="-122"/>
              </a:rPr>
              <a:t>分布式的</a:t>
            </a:r>
            <a:r>
              <a:rPr lang="zh-CN" altLang="en-US" kern="1200" dirty="0">
                <a:latin typeface="Arial" pitchFamily="34" charset="0"/>
                <a:ea typeface="宋体" pitchFamily="2" charset="-122"/>
              </a:rPr>
              <a:t>特性</a:t>
            </a:r>
            <a:r>
              <a:rPr lang="zh-CN" altLang="en-US" dirty="0" smtClean="0"/>
              <a:t>。</a:t>
            </a:r>
            <a:endParaRPr lang="en-US" altLang="zh-CN" dirty="0" smtClean="0"/>
          </a:p>
          <a:p>
            <a:pPr marL="0" indent="0">
              <a:buNone/>
            </a:pP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09800"/>
            <a:ext cx="6432828" cy="3505200"/>
          </a:xfrm>
          <a:prstGeom prst="rect">
            <a:avLst/>
          </a:prstGeom>
        </p:spPr>
      </p:pic>
    </p:spTree>
    <p:extLst>
      <p:ext uri="{BB962C8B-B14F-4D97-AF65-F5344CB8AC3E}">
        <p14:creationId xmlns:p14="http://schemas.microsoft.com/office/powerpoint/2010/main" val="2865184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7" name="Picture 7" descr="隔页0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1203" name="Rectangle 3"/>
          <p:cNvSpPr>
            <a:spLocks noChangeArrowheads="1"/>
          </p:cNvSpPr>
          <p:nvPr/>
        </p:nvSpPr>
        <p:spPr bwMode="auto">
          <a:xfrm>
            <a:off x="4572000" y="2420938"/>
            <a:ext cx="4105275" cy="1143000"/>
          </a:xfrm>
          <a:prstGeom prst="rect">
            <a:avLst/>
          </a:prstGeom>
          <a:noFill/>
          <a:ln w="9525">
            <a:noFill/>
            <a:miter lim="800000"/>
            <a:headEnd/>
            <a:tailEnd/>
          </a:ln>
          <a:effectLst/>
        </p:spPr>
        <p:txBody>
          <a:bodyPr anchor="ctr"/>
          <a:lstStyle/>
          <a:p>
            <a:r>
              <a:rPr lang="en-US" altLang="zh-CN" sz="3200" dirty="0" smtClean="0">
                <a:solidFill>
                  <a:srgbClr val="C00000"/>
                </a:solidFill>
                <a:latin typeface="微软雅黑" pitchFamily="34" charset="-122"/>
                <a:ea typeface="微软雅黑" pitchFamily="34" charset="-122"/>
                <a:cs typeface="宋体" charset="-122"/>
              </a:rPr>
              <a:t>2.Git</a:t>
            </a:r>
            <a:r>
              <a:rPr lang="zh-CN" altLang="en-US" sz="3200" dirty="0" smtClean="0">
                <a:solidFill>
                  <a:srgbClr val="C00000"/>
                </a:solidFill>
                <a:latin typeface="微软雅黑" pitchFamily="34" charset="-122"/>
                <a:ea typeface="微软雅黑" pitchFamily="34" charset="-122"/>
                <a:cs typeface="宋体" charset="-122"/>
              </a:rPr>
              <a:t>基础</a:t>
            </a:r>
            <a:endParaRPr lang="zh-CN" altLang="en-US" sz="3200" dirty="0">
              <a:solidFill>
                <a:srgbClr val="C00000"/>
              </a:solidFill>
              <a:latin typeface="微软雅黑" pitchFamily="34" charset="-122"/>
              <a:ea typeface="微软雅黑" pitchFamily="34" charset="-122"/>
              <a:cs typeface="宋体" charset="-122"/>
            </a:endParaRPr>
          </a:p>
        </p:txBody>
      </p:sp>
      <p:pic>
        <p:nvPicPr>
          <p:cNvPr id="51208" name="Picture 8" descr="logo"/>
          <p:cNvPicPr>
            <a:picLocks noChangeAspect="1" noChangeArrowheads="1"/>
          </p:cNvPicPr>
          <p:nvPr/>
        </p:nvPicPr>
        <p:blipFill>
          <a:blip r:embed="rId4" cstate="print"/>
          <a:srcRect/>
          <a:stretch>
            <a:fillRect/>
          </a:stretch>
        </p:blipFill>
        <p:spPr bwMode="auto">
          <a:xfrm>
            <a:off x="7092950" y="6453188"/>
            <a:ext cx="1800225" cy="215900"/>
          </a:xfrm>
          <a:prstGeom prst="rect">
            <a:avLst/>
          </a:prstGeom>
          <a:noFill/>
        </p:spPr>
      </p:pic>
    </p:spTree>
    <p:extLst>
      <p:ext uri="{BB962C8B-B14F-4D97-AF65-F5344CB8AC3E}">
        <p14:creationId xmlns:p14="http://schemas.microsoft.com/office/powerpoint/2010/main" val="3597178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Git</a:t>
            </a:r>
            <a:r>
              <a:rPr lang="zh-CN" altLang="en-US" dirty="0" smtClean="0"/>
              <a:t>仓库</a:t>
            </a:r>
            <a:endParaRPr lang="zh-CN" altLang="en-US" dirty="0"/>
          </a:p>
        </p:txBody>
      </p:sp>
      <p:sp>
        <p:nvSpPr>
          <p:cNvPr id="3" name="内容占位符 2"/>
          <p:cNvSpPr>
            <a:spLocks noGrp="1"/>
          </p:cNvSpPr>
          <p:nvPr>
            <p:ph idx="1"/>
          </p:nvPr>
        </p:nvSpPr>
        <p:spPr>
          <a:xfrm>
            <a:off x="838200" y="1600200"/>
            <a:ext cx="8229600" cy="779462"/>
          </a:xfrm>
        </p:spPr>
        <p:txBody>
          <a:bodyPr/>
          <a:lstStyle/>
          <a:p>
            <a:r>
              <a:rPr lang="en-US" altLang="zh-CN" dirty="0" smtClean="0"/>
              <a:t>Git init </a:t>
            </a:r>
            <a:r>
              <a:rPr lang="zh-CN" altLang="en-US" dirty="0"/>
              <a:t>或</a:t>
            </a:r>
            <a:r>
              <a:rPr lang="zh-CN" altLang="en-US" dirty="0" smtClean="0"/>
              <a:t> </a:t>
            </a:r>
            <a:r>
              <a:rPr lang="en-US" altLang="zh-CN" dirty="0"/>
              <a:t>Git init </a:t>
            </a:r>
            <a:r>
              <a:rPr lang="en-US" altLang="zh-CN" dirty="0" smtClean="0"/>
              <a:t>–bare</a:t>
            </a:r>
            <a:endParaRPr lang="en-US" altLang="zh-CN" dirty="0"/>
          </a:p>
          <a:p>
            <a:pPr marL="0" indent="0">
              <a:buNone/>
            </a:pPr>
            <a:r>
              <a:rPr lang="en-US" altLang="zh-CN" dirty="0"/>
              <a:t>	</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8</a:t>
            </a:fld>
            <a:endParaRPr lang="en-US" altLang="zh-CN"/>
          </a:p>
        </p:txBody>
      </p:sp>
      <p:sp>
        <p:nvSpPr>
          <p:cNvPr id="6" name="内容占位符 2"/>
          <p:cNvSpPr txBox="1">
            <a:spLocks/>
          </p:cNvSpPr>
          <p:nvPr/>
        </p:nvSpPr>
        <p:spPr bwMode="auto">
          <a:xfrm>
            <a:off x="838200" y="3352800"/>
            <a:ext cx="8229600" cy="779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a:lstStyle>
          <a:p>
            <a:r>
              <a:rPr lang="en-US" altLang="zh-CN" kern="0" dirty="0" smtClean="0"/>
              <a:t>Git init </a:t>
            </a:r>
            <a:r>
              <a:rPr lang="zh-CN" altLang="en-US" kern="0" dirty="0" smtClean="0"/>
              <a:t>和 </a:t>
            </a:r>
            <a:r>
              <a:rPr lang="en-US" altLang="zh-CN" kern="0" dirty="0" smtClean="0"/>
              <a:t>Git init –bare </a:t>
            </a:r>
            <a:r>
              <a:rPr lang="zh-CN" altLang="en-US" kern="0" dirty="0" smtClean="0"/>
              <a:t>区别</a:t>
            </a:r>
            <a:endParaRPr lang="en-US" altLang="zh-CN" kern="0" dirty="0" smtClean="0"/>
          </a:p>
          <a:p>
            <a:pPr marL="0" indent="0">
              <a:buFontTx/>
              <a:buNone/>
            </a:pPr>
            <a:r>
              <a:rPr lang="en-US" altLang="zh-CN" kern="0" dirty="0" smtClean="0"/>
              <a:t>	</a:t>
            </a:r>
            <a:endParaRPr lang="zh-CN" altLang="en-US" sz="2000" kern="0" dirty="0">
              <a:solidFill>
                <a:srgbClr val="FF0000"/>
              </a:solidFill>
            </a:endParaRPr>
          </a:p>
        </p:txBody>
      </p:sp>
      <p:sp>
        <p:nvSpPr>
          <p:cNvPr id="7" name="TextBox 6"/>
          <p:cNvSpPr txBox="1"/>
          <p:nvPr/>
        </p:nvSpPr>
        <p:spPr>
          <a:xfrm>
            <a:off x="1905000" y="2406134"/>
            <a:ext cx="2895600" cy="369332"/>
          </a:xfrm>
          <a:prstGeom prst="rect">
            <a:avLst/>
          </a:prstGeom>
          <a:noFill/>
        </p:spPr>
        <p:txBody>
          <a:bodyPr wrap="square" rtlCol="0">
            <a:spAutoFit/>
          </a:bodyPr>
          <a:lstStyle/>
          <a:p>
            <a:r>
              <a:rPr lang="zh-CN" altLang="en-US" dirty="0" smtClean="0"/>
              <a:t>创建</a:t>
            </a:r>
            <a:r>
              <a:rPr lang="en-US" altLang="zh-CN" dirty="0" smtClean="0"/>
              <a:t>git Repository</a:t>
            </a:r>
            <a:r>
              <a:rPr lang="zh-CN" altLang="en-US" dirty="0" smtClean="0"/>
              <a:t>的命令</a:t>
            </a:r>
            <a:endParaRPr lang="zh-CN" altLang="en-US" dirty="0"/>
          </a:p>
        </p:txBody>
      </p:sp>
      <p:sp>
        <p:nvSpPr>
          <p:cNvPr id="8" name="TextBox 7"/>
          <p:cNvSpPr txBox="1"/>
          <p:nvPr/>
        </p:nvSpPr>
        <p:spPr>
          <a:xfrm>
            <a:off x="1905000" y="4099604"/>
            <a:ext cx="5105400" cy="1477328"/>
          </a:xfrm>
          <a:prstGeom prst="rect">
            <a:avLst/>
          </a:prstGeom>
          <a:noFill/>
        </p:spPr>
        <p:txBody>
          <a:bodyPr wrap="square" rtlCol="0">
            <a:spAutoFit/>
          </a:bodyPr>
          <a:lstStyle/>
          <a:p>
            <a:r>
              <a:rPr lang="en-US" altLang="zh-CN" dirty="0" smtClean="0"/>
              <a:t>1</a:t>
            </a:r>
            <a:r>
              <a:rPr lang="zh-CN" altLang="en-US" dirty="0" smtClean="0"/>
              <a:t>、文件系统结构不相同</a:t>
            </a:r>
            <a:endParaRPr lang="en-US" altLang="zh-CN" dirty="0" smtClean="0"/>
          </a:p>
          <a:p>
            <a:r>
              <a:rPr lang="en-US" altLang="zh-CN" dirty="0" smtClean="0"/>
              <a:t>2</a:t>
            </a:r>
            <a:r>
              <a:rPr lang="zh-CN" altLang="en-US" dirty="0" smtClean="0"/>
              <a:t>、</a:t>
            </a:r>
            <a:r>
              <a:rPr lang="en-US" altLang="zh-CN" dirty="0" smtClean="0"/>
              <a:t>--bare</a:t>
            </a:r>
            <a:r>
              <a:rPr lang="zh-CN" altLang="en-US" dirty="0"/>
              <a:t>不允许用户在上面进行各种</a:t>
            </a:r>
            <a:r>
              <a:rPr lang="en-US" altLang="zh-CN" dirty="0"/>
              <a:t>git</a:t>
            </a:r>
            <a:r>
              <a:rPr lang="zh-CN" altLang="en-US" dirty="0" smtClean="0"/>
              <a:t>操作。（最好把远端仓库初始化为</a:t>
            </a:r>
            <a:r>
              <a:rPr lang="en-US" altLang="zh-CN" dirty="0" smtClean="0"/>
              <a:t>bare</a:t>
            </a:r>
            <a:r>
              <a:rPr lang="zh-CN" altLang="en-US" dirty="0" smtClean="0"/>
              <a:t>仓库）</a:t>
            </a:r>
            <a:endParaRPr lang="en-US" altLang="zh-CN" dirty="0" smtClean="0"/>
          </a:p>
          <a:p>
            <a:r>
              <a:rPr lang="en-US" altLang="zh-CN" dirty="0" smtClean="0"/>
              <a:t>3</a:t>
            </a:r>
            <a:r>
              <a:rPr lang="zh-CN" altLang="en-US" dirty="0" smtClean="0"/>
              <a:t>、本地库向远程库</a:t>
            </a:r>
            <a:r>
              <a:rPr lang="en-US" altLang="zh-CN" dirty="0" smtClean="0"/>
              <a:t>push</a:t>
            </a:r>
            <a:r>
              <a:rPr lang="zh-CN" altLang="en-US" dirty="0" smtClean="0"/>
              <a:t>时，</a:t>
            </a:r>
            <a:r>
              <a:rPr lang="en-US" altLang="zh-CN" dirty="0" smtClean="0"/>
              <a:t>git init</a:t>
            </a:r>
            <a:r>
              <a:rPr lang="zh-CN" altLang="en-US" dirty="0" smtClean="0"/>
              <a:t>创建的仓库可能会报错，而</a:t>
            </a:r>
            <a:r>
              <a:rPr lang="en-US" altLang="zh-CN" dirty="0" smtClean="0"/>
              <a:t>—bare </a:t>
            </a:r>
            <a:r>
              <a:rPr lang="zh-CN" altLang="en-US" dirty="0" smtClean="0"/>
              <a:t>仓库不会报错。</a:t>
            </a:r>
            <a:endParaRPr lang="zh-CN" altLang="en-US" dirty="0"/>
          </a:p>
        </p:txBody>
      </p:sp>
    </p:spTree>
    <p:extLst>
      <p:ext uri="{BB962C8B-B14F-4D97-AF65-F5344CB8AC3E}">
        <p14:creationId xmlns:p14="http://schemas.microsoft.com/office/powerpoint/2010/main" val="3173939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文件状态的变化周期</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447800"/>
            <a:ext cx="7086600" cy="4699332"/>
          </a:xfrm>
        </p:spPr>
      </p:pic>
      <p:sp>
        <p:nvSpPr>
          <p:cNvPr id="4" name="灯片编号占位符 3"/>
          <p:cNvSpPr>
            <a:spLocks noGrp="1"/>
          </p:cNvSpPr>
          <p:nvPr>
            <p:ph type="sldNum" sz="quarter" idx="12"/>
          </p:nvPr>
        </p:nvSpPr>
        <p:spPr/>
        <p:txBody>
          <a:bodyPr/>
          <a:lstStyle/>
          <a:p>
            <a:fld id="{BD61978C-FD3D-4268-8D6C-034E9AD544A3}" type="slidenum">
              <a:rPr lang="en-US" altLang="zh-CN" smtClean="0"/>
              <a:pPr/>
              <a:t>9</a:t>
            </a:fld>
            <a:endParaRPr lang="en-US" altLang="zh-CN"/>
          </a:p>
        </p:txBody>
      </p:sp>
    </p:spTree>
    <p:extLst>
      <p:ext uri="{BB962C8B-B14F-4D97-AF65-F5344CB8AC3E}">
        <p14:creationId xmlns:p14="http://schemas.microsoft.com/office/powerpoint/2010/main" val="2306132915"/>
      </p:ext>
    </p:extLst>
  </p:cSld>
  <p:clrMapOvr>
    <a:masterClrMapping/>
  </p:clrMapOvr>
</p:sld>
</file>

<file path=ppt/theme/theme1.xml><?xml version="1.0" encoding="utf-8"?>
<a:theme xmlns:a="http://schemas.openxmlformats.org/drawingml/2006/main" name="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2500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2500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14474</TotalTime>
  <Words>1647</Words>
  <Application>Microsoft Office PowerPoint</Application>
  <PresentationFormat>全屏显示(4:3)</PresentationFormat>
  <Paragraphs>182</Paragraphs>
  <Slides>19</Slides>
  <Notes>17</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主题2</vt:lpstr>
      <vt:lpstr>PowerPoint 演示文稿</vt:lpstr>
      <vt:lpstr>PowerPoint 演示文稿</vt:lpstr>
      <vt:lpstr>PowerPoint 演示文稿</vt:lpstr>
      <vt:lpstr>1.1 Git定义</vt:lpstr>
      <vt:lpstr>1.2 Git与SVN的不同</vt:lpstr>
      <vt:lpstr>1.2 Git与SVN的不同</vt:lpstr>
      <vt:lpstr>PowerPoint 演示文稿</vt:lpstr>
      <vt:lpstr>创建Git仓库</vt:lpstr>
      <vt:lpstr>文件状态的变化周期</vt:lpstr>
      <vt:lpstr>.gitignore文件</vt:lpstr>
      <vt:lpstr>Git基本命令</vt:lpstr>
      <vt:lpstr>Git基本命令</vt:lpstr>
      <vt:lpstr>PowerPoint 演示文稿</vt:lpstr>
      <vt:lpstr>PowerPoint 演示文稿</vt:lpstr>
      <vt:lpstr>PowerPoint 演示文稿</vt:lpstr>
      <vt:lpstr>Egit使用</vt:lpstr>
      <vt:lpstr>Egit使用</vt:lpstr>
      <vt:lpstr>Egit常见问题</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陈曦（品推 北京）</dc:creator>
  <cp:lastModifiedBy>ZhaoQi</cp:lastModifiedBy>
  <cp:revision>1777</cp:revision>
  <cp:lastPrinted>1601-01-01T00:00:00Z</cp:lastPrinted>
  <dcterms:created xsi:type="dcterms:W3CDTF">1601-01-01T00:00:00Z</dcterms:created>
  <dcterms:modified xsi:type="dcterms:W3CDTF">2013-10-12T05:58:29Z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