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57" r:id="rId3"/>
    <p:sldId id="260" r:id="rId4"/>
    <p:sldId id="271" r:id="rId5"/>
    <p:sldId id="276" r:id="rId6"/>
    <p:sldId id="277" r:id="rId7"/>
    <p:sldId id="272" r:id="rId8"/>
    <p:sldId id="273" r:id="rId9"/>
    <p:sldId id="275" r:id="rId10"/>
    <p:sldId id="258" r:id="rId11"/>
    <p:sldId id="267" r:id="rId12"/>
    <p:sldId id="261" r:id="rId13"/>
    <p:sldId id="262" r:id="rId14"/>
    <p:sldId id="263" r:id="rId15"/>
    <p:sldId id="278" r:id="rId16"/>
    <p:sldId id="266" r:id="rId17"/>
    <p:sldId id="280" r:id="rId18"/>
    <p:sldId id="281" r:id="rId19"/>
    <p:sldId id="282" r:id="rId20"/>
    <p:sldId id="270" r:id="rId21"/>
    <p:sldId id="279" r:id="rId22"/>
    <p:sldId id="259" r:id="rId23"/>
    <p:sldId id="264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4BE08E5-044E-4D0B-B2F5-D0FB5201B56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4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74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392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89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59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63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97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6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4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3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5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7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8E5-044E-4D0B-B2F5-D0FB5201B56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E08E5-044E-4D0B-B2F5-D0FB5201B56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35B7-7C7F-4891-8DB5-BB96587D0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8727A57-2F1A-4BA0-8BFC-CEB5A99DCD49}"/>
              </a:ext>
            </a:extLst>
          </p:cNvPr>
          <p:cNvSpPr txBox="1"/>
          <p:nvPr/>
        </p:nvSpPr>
        <p:spPr>
          <a:xfrm>
            <a:off x="588818" y="533484"/>
            <a:ext cx="11014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cs typeface="Times New Roman" panose="02020603050405020304" pitchFamily="18" charset="0"/>
              </a:rPr>
              <a:t>Decentralized Applications (DApp)</a:t>
            </a:r>
            <a:endParaRPr lang="en-US" sz="4000" dirty="0"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652D074-EEAD-453B-974F-B1893E958AC5}"/>
              </a:ext>
            </a:extLst>
          </p:cNvPr>
          <p:cNvSpPr txBox="1"/>
          <p:nvPr/>
        </p:nvSpPr>
        <p:spPr>
          <a:xfrm>
            <a:off x="2680852" y="4041185"/>
            <a:ext cx="68302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Pramesh Bajracharya – 14221A0566</a:t>
            </a:r>
          </a:p>
          <a:p>
            <a:pPr algn="ctr"/>
            <a:r>
              <a:rPr lang="en-US" sz="3000" b="1" dirty="0" smtClean="0"/>
              <a:t>Abhishek </a:t>
            </a:r>
            <a:r>
              <a:rPr lang="en-US" sz="3000" b="1" dirty="0"/>
              <a:t>Shrestha – </a:t>
            </a:r>
            <a:r>
              <a:rPr lang="en-US" sz="3000" b="1" dirty="0" smtClean="0"/>
              <a:t>14221A0563</a:t>
            </a:r>
            <a:endParaRPr lang="en-US" sz="3000" dirty="0"/>
          </a:p>
          <a:p>
            <a:pPr algn="ctr"/>
            <a:r>
              <a:rPr lang="en-US" sz="3000" b="1" dirty="0"/>
              <a:t>Saurav Bajracharya – 14221A0567</a:t>
            </a:r>
            <a:endParaRPr lang="en-US" sz="3000" dirty="0"/>
          </a:p>
          <a:p>
            <a:pPr algn="ctr"/>
            <a:r>
              <a:rPr lang="en-US" sz="3000" b="1" dirty="0"/>
              <a:t>Sundar Ghimire – 14221A0576</a:t>
            </a:r>
            <a:endParaRPr lang="en-US" sz="3000" dirty="0"/>
          </a:p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0852" y="1774208"/>
            <a:ext cx="683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Under the guidance of N.Krishnaiah sir.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018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21E109F-BF5F-45FF-B147-D5A233245540}"/>
              </a:ext>
            </a:extLst>
          </p:cNvPr>
          <p:cNvSpPr txBox="1"/>
          <p:nvPr/>
        </p:nvSpPr>
        <p:spPr>
          <a:xfrm>
            <a:off x="1711036" y="552114"/>
            <a:ext cx="9019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BCC3F2E-42E3-462D-B934-A877F601DC2D}"/>
              </a:ext>
            </a:extLst>
          </p:cNvPr>
          <p:cNvSpPr txBox="1"/>
          <p:nvPr/>
        </p:nvSpPr>
        <p:spPr>
          <a:xfrm>
            <a:off x="1302327" y="1967345"/>
            <a:ext cx="9836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Solidity (contract-oriented programming language</a:t>
            </a:r>
            <a:r>
              <a:rPr lang="en-US" sz="28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 JavaScript – Web3JS.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Ganache or TESTRPC </a:t>
            </a:r>
            <a:r>
              <a:rPr lang="en-US" sz="2800" dirty="0"/>
              <a:t>(Local Blockchain Environment</a:t>
            </a:r>
            <a:r>
              <a:rPr lang="en-US" sz="2800" dirty="0" smtClean="0"/>
              <a:t>)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MetaMask (Web3 Injection Chrome/ FireFox Extension)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Truffle Framework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Node-Package-Manager (NPM)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 ReactJS Library (</a:t>
            </a:r>
            <a:r>
              <a:rPr lang="en-US" sz="2800" dirty="0" err="1" smtClean="0"/>
              <a:t>FrontEnd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Browser (Chrome, Firefox , Safari, etc. ) Anyone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611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51D908-B353-452C-A85B-F76460FC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10141527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Solidity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25016A-F872-41A8-8B5F-B4E0C5897BFC}"/>
              </a:ext>
            </a:extLst>
          </p:cNvPr>
          <p:cNvSpPr txBox="1"/>
          <p:nvPr/>
        </p:nvSpPr>
        <p:spPr>
          <a:xfrm>
            <a:off x="878625" y="1690688"/>
            <a:ext cx="108226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Solidity is a </a:t>
            </a:r>
            <a:r>
              <a:rPr lang="en-US" sz="2800" dirty="0" smtClean="0"/>
              <a:t>contract-oriented, high level </a:t>
            </a:r>
            <a:r>
              <a:rPr lang="en-US" sz="2800" dirty="0"/>
              <a:t>programming language for writing smart contracts</a:t>
            </a:r>
            <a:r>
              <a:rPr lang="en-US" sz="2800" dirty="0" smtClean="0"/>
              <a:t>. </a:t>
            </a:r>
            <a:r>
              <a:rPr lang="en-US" sz="2800" dirty="0"/>
              <a:t> </a:t>
            </a:r>
            <a:endParaRPr lang="en-US" sz="2800" dirty="0" smtClean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was influenced by C++, Python and JavaScript and is designed to target the Ethereum Virtual Machine (EVM). 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Solidity is statically typed, supports inheritance, libraries and complex user-defined types among other features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Solidity is compiled to bytecode that is executable on the EVM.</a:t>
            </a:r>
          </a:p>
        </p:txBody>
      </p:sp>
    </p:spTree>
    <p:extLst>
      <p:ext uri="{BB962C8B-B14F-4D97-AF65-F5344CB8AC3E}">
        <p14:creationId xmlns:p14="http://schemas.microsoft.com/office/powerpoint/2010/main" val="12315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3FB259-DE95-430B-BCB8-4AA9D766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02"/>
            <a:ext cx="12192000" cy="1325563"/>
          </a:xfrm>
        </p:spPr>
        <p:txBody>
          <a:bodyPr/>
          <a:lstStyle/>
          <a:p>
            <a:pPr algn="ctr"/>
            <a:r>
              <a:rPr lang="en-US" b="1" dirty="0" smtClean="0"/>
              <a:t>Ganache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B7393AC-2B8D-4236-A149-9E00DBF08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44" y="1427452"/>
            <a:ext cx="7892956" cy="46893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EFA8CE6-FD06-4B91-8A7C-A6185327566A}"/>
              </a:ext>
            </a:extLst>
          </p:cNvPr>
          <p:cNvSpPr txBox="1"/>
          <p:nvPr/>
        </p:nvSpPr>
        <p:spPr>
          <a:xfrm>
            <a:off x="1177119" y="1284724"/>
            <a:ext cx="26306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Quickly fire up a personal Ethereum blockchain which we can use to run tests, execute commands, and inspect state while controlling how the chain operates.</a:t>
            </a:r>
          </a:p>
        </p:txBody>
      </p:sp>
    </p:spTree>
    <p:extLst>
      <p:ext uri="{BB962C8B-B14F-4D97-AF65-F5344CB8AC3E}">
        <p14:creationId xmlns:p14="http://schemas.microsoft.com/office/powerpoint/2010/main" val="287795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9ED0FF-B645-43BF-B8CD-3043308F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735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MetaMask</a:t>
            </a:r>
            <a:endParaRPr lang="en-US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2760EF9-7A26-490D-8EC5-78CC8A0D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3" y="1214651"/>
            <a:ext cx="4262651" cy="5670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E95CB87-0CEB-4AC7-9C77-711660EF729B}"/>
              </a:ext>
            </a:extLst>
          </p:cNvPr>
          <p:cNvSpPr txBox="1"/>
          <p:nvPr/>
        </p:nvSpPr>
        <p:spPr>
          <a:xfrm>
            <a:off x="1310185" y="1187355"/>
            <a:ext cx="66191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MetaMask is a bridge that allows us to visit the distributed web of tomorrow in your browser today.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allows </a:t>
            </a:r>
            <a:r>
              <a:rPr lang="en-US" sz="2800" dirty="0" smtClean="0"/>
              <a:t>us to </a:t>
            </a:r>
            <a:r>
              <a:rPr lang="en-US" sz="2800" dirty="0"/>
              <a:t>run Ethereum dApps right in our browser without running a full Ethereum node.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In simple word it injects the web3 into our app environment.</a:t>
            </a:r>
          </a:p>
          <a:p>
            <a:r>
              <a:rPr lang="en-US" sz="2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6423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DAA6F7-E6E4-4915-B749-7F7FA8E5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78570"/>
          </a:xfrm>
        </p:spPr>
        <p:txBody>
          <a:bodyPr/>
          <a:lstStyle/>
          <a:p>
            <a:pPr algn="ctr"/>
            <a:r>
              <a:rPr lang="en-US" b="1" dirty="0"/>
              <a:t>Truffle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EE04140-C561-4374-A313-11430D40DB73}"/>
              </a:ext>
            </a:extLst>
          </p:cNvPr>
          <p:cNvSpPr txBox="1"/>
          <p:nvPr/>
        </p:nvSpPr>
        <p:spPr>
          <a:xfrm>
            <a:off x="1141413" y="1674007"/>
            <a:ext cx="101043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Built-in smart contract compilation, linking, deployment and binary </a:t>
            </a:r>
            <a:r>
              <a:rPr lang="en-US" sz="3200" dirty="0" smtClean="0"/>
              <a:t>management</a:t>
            </a:r>
            <a:r>
              <a:rPr lang="en-US" sz="3200" dirty="0"/>
              <a:t> </a:t>
            </a:r>
            <a:r>
              <a:rPr lang="en-US" sz="3200" dirty="0" smtClean="0"/>
              <a:t>in windows , mac and linux.</a:t>
            </a:r>
          </a:p>
          <a:p>
            <a:endParaRPr lang="en-US" sz="3200" dirty="0" smtClean="0"/>
          </a:p>
          <a:p>
            <a:r>
              <a:rPr lang="en-US" sz="3200" dirty="0" smtClean="0"/>
              <a:t>Truffle</a:t>
            </a:r>
            <a:r>
              <a:rPr lang="en-US" sz="3200" dirty="0"/>
              <a:t> takes care of managing our contract artifacts so we don't have to.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Includes </a:t>
            </a:r>
            <a:r>
              <a:rPr lang="en-US" sz="3200" dirty="0"/>
              <a:t>support for custom deployments, library linking and complex Ethereum applications. </a:t>
            </a:r>
          </a:p>
        </p:txBody>
      </p:sp>
    </p:spTree>
    <p:extLst>
      <p:ext uri="{BB962C8B-B14F-4D97-AF65-F5344CB8AC3E}">
        <p14:creationId xmlns:p14="http://schemas.microsoft.com/office/powerpoint/2010/main" val="2490903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27797"/>
          </a:xfrm>
        </p:spPr>
        <p:txBody>
          <a:bodyPr/>
          <a:lstStyle/>
          <a:p>
            <a:pPr algn="ctr"/>
            <a:r>
              <a:rPr lang="en-US" dirty="0" smtClean="0"/>
              <a:t>Truffle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996286"/>
            <a:ext cx="9905998" cy="5861713"/>
          </a:xfrm>
        </p:spPr>
      </p:pic>
    </p:spTree>
    <p:extLst>
      <p:ext uri="{BB962C8B-B14F-4D97-AF65-F5344CB8AC3E}">
        <p14:creationId xmlns:p14="http://schemas.microsoft.com/office/powerpoint/2010/main" val="146903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E4124A-033F-411B-8292-CA1AD729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78570"/>
          </a:xfrm>
        </p:spPr>
        <p:txBody>
          <a:bodyPr/>
          <a:lstStyle/>
          <a:p>
            <a:pPr algn="ctr"/>
            <a:r>
              <a:rPr lang="en-US" b="1" dirty="0"/>
              <a:t>Node-Package-Manager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A15ACA-BC4F-4B34-9391-05720DC179A0}"/>
              </a:ext>
            </a:extLst>
          </p:cNvPr>
          <p:cNvSpPr txBox="1"/>
          <p:nvPr/>
        </p:nvSpPr>
        <p:spPr>
          <a:xfrm>
            <a:off x="1119118" y="1478570"/>
            <a:ext cx="107134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npm is a package manager for the </a:t>
            </a:r>
            <a:r>
              <a:rPr lang="en-US" sz="3200" dirty="0" smtClean="0"/>
              <a:t>JavaScript.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registry has millions for packages and is currently top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Package manager in the world.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Daily thousands of open source contribution in npm made JavaScript the most popular programming language according to Stack Overflow Developer Survey and Github Survey Report.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5309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91570"/>
          </a:xfrm>
        </p:spPr>
        <p:txBody>
          <a:bodyPr/>
          <a:lstStyle/>
          <a:p>
            <a:pPr algn="ctr"/>
            <a:r>
              <a:rPr lang="en-US" dirty="0" smtClean="0"/>
              <a:t>Working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791570"/>
            <a:ext cx="9905999" cy="49040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Use case diagram for Voting app.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34" y="1433015"/>
            <a:ext cx="9723578" cy="542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4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18616"/>
            <a:ext cx="9905999" cy="63393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Use case diagram for Real Estate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337481"/>
            <a:ext cx="9905999" cy="55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35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84" y="450377"/>
            <a:ext cx="9628044" cy="55182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diagram for Black Jack Game: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6" y="982639"/>
            <a:ext cx="9389660" cy="587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7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4FDB8A-CDDD-4763-8596-CCC1EDA5C041}"/>
              </a:ext>
            </a:extLst>
          </p:cNvPr>
          <p:cNvSpPr txBox="1"/>
          <p:nvPr/>
        </p:nvSpPr>
        <p:spPr>
          <a:xfrm>
            <a:off x="1316182" y="457200"/>
            <a:ext cx="953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Decentralized Applications - Definition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84D273-EEDE-4F2E-9F55-A649FDFB636F}"/>
              </a:ext>
            </a:extLst>
          </p:cNvPr>
          <p:cNvSpPr txBox="1"/>
          <p:nvPr/>
        </p:nvSpPr>
        <p:spPr>
          <a:xfrm>
            <a:off x="1163781" y="1713828"/>
            <a:ext cx="983672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/>
              <a:t>Decentralized applications (dApps)</a:t>
            </a:r>
            <a:r>
              <a:rPr lang="en-US" sz="2600" dirty="0"/>
              <a:t> are applications that run on a P2P network of computers  rather than a single computer</a:t>
            </a:r>
            <a:r>
              <a:rPr lang="en-US" sz="2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b="1" dirty="0"/>
              <a:t>blockchain</a:t>
            </a:r>
            <a:r>
              <a:rPr lang="en-US" sz="2800" dirty="0"/>
              <a:t> is a ledger of </a:t>
            </a:r>
            <a:r>
              <a:rPr lang="en-US" sz="2800" dirty="0" smtClean="0"/>
              <a:t>records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organized </a:t>
            </a:r>
            <a:r>
              <a:rPr lang="en-US" sz="2800" dirty="0"/>
              <a:t>in ‘blocks’ that are </a:t>
            </a:r>
            <a:r>
              <a:rPr lang="en-US" sz="2800" dirty="0" smtClean="0"/>
              <a:t>linked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/>
              <a:t>together by cryptographic hash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validation			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Each block typically </a:t>
            </a:r>
            <a:r>
              <a:rPr lang="en-US" sz="2800" dirty="0" smtClean="0"/>
              <a:t>contains</a:t>
            </a:r>
          </a:p>
          <a:p>
            <a:r>
              <a:rPr lang="en-US" sz="2800" dirty="0" smtClean="0"/>
              <a:t>   a </a:t>
            </a:r>
            <a:r>
              <a:rPr lang="en-US" sz="2800" b="1" dirty="0"/>
              <a:t>hash pointer as a link to a </a:t>
            </a:r>
            <a:endParaRPr lang="en-US" sz="2800" b="1" dirty="0" smtClean="0"/>
          </a:p>
          <a:p>
            <a:r>
              <a:rPr lang="en-US" sz="2800" b="1" dirty="0" smtClean="0"/>
              <a:t>   previous </a:t>
            </a:r>
            <a:r>
              <a:rPr lang="en-US" sz="2800" b="1" dirty="0"/>
              <a:t>block, a timestamp </a:t>
            </a:r>
            <a:endParaRPr lang="en-US" sz="2800" b="1" dirty="0" smtClean="0"/>
          </a:p>
          <a:p>
            <a:r>
              <a:rPr lang="en-US" sz="2800" b="1" dirty="0" smtClean="0"/>
              <a:t>   and </a:t>
            </a:r>
            <a:r>
              <a:rPr lang="en-US" sz="2800" b="1" dirty="0"/>
              <a:t>transaction data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42" y="2576810"/>
            <a:ext cx="4585648" cy="367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88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A3A96CF-6360-4313-BE5C-03292C61972C}"/>
              </a:ext>
            </a:extLst>
          </p:cNvPr>
          <p:cNvSpPr txBox="1"/>
          <p:nvPr/>
        </p:nvSpPr>
        <p:spPr>
          <a:xfrm>
            <a:off x="1125294" y="122829"/>
            <a:ext cx="10252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Our </a:t>
            </a:r>
            <a:r>
              <a:rPr lang="en-US" sz="4800" dirty="0"/>
              <a:t>Decentralized Applications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67" y="1763928"/>
            <a:ext cx="6514531" cy="48961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3293" y="1056042"/>
            <a:ext cx="5622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Voting Application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3927"/>
            <a:ext cx="5786651" cy="48961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1771" y="1056042"/>
            <a:ext cx="4415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Real Estate Application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00033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7" cy="1419367"/>
          </a:xfrm>
        </p:spPr>
        <p:txBody>
          <a:bodyPr/>
          <a:lstStyle/>
          <a:p>
            <a:pPr algn="ctr"/>
            <a:r>
              <a:rPr lang="en-US" dirty="0"/>
              <a:t>Our Decentralized Applications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14" y="1702633"/>
            <a:ext cx="9608504" cy="5155368"/>
          </a:xfrm>
        </p:spPr>
      </p:pic>
      <p:sp>
        <p:nvSpPr>
          <p:cNvPr id="5" name="TextBox 4"/>
          <p:cNvSpPr txBox="1"/>
          <p:nvPr/>
        </p:nvSpPr>
        <p:spPr>
          <a:xfrm>
            <a:off x="4258101" y="1064863"/>
            <a:ext cx="3548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Black Jack 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6086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320745-2910-4F60-AAC8-0B6FE9619955}"/>
              </a:ext>
            </a:extLst>
          </p:cNvPr>
          <p:cNvSpPr txBox="1"/>
          <p:nvPr/>
        </p:nvSpPr>
        <p:spPr>
          <a:xfrm>
            <a:off x="1323833" y="1882768"/>
            <a:ext cx="92887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Digital signatures that ensure authenticity and proof of existence of documents.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Slock It is developing </a:t>
            </a:r>
            <a:r>
              <a:rPr lang="en-US" sz="3200" u="sng" dirty="0"/>
              <a:t>smart locks.</a:t>
            </a:r>
            <a:endParaRPr lang="en-US" sz="3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Digital tokens </a:t>
            </a:r>
            <a:r>
              <a:rPr lang="en-US" sz="3200" u="sng" dirty="0"/>
              <a:t>pegged</a:t>
            </a:r>
            <a:r>
              <a:rPr lang="en-US" sz="3200" dirty="0"/>
              <a:t> to </a:t>
            </a:r>
            <a:r>
              <a:rPr lang="en-US" sz="3200" u="sng" dirty="0"/>
              <a:t>fiat currencies</a:t>
            </a:r>
            <a:r>
              <a:rPr lang="en-US" sz="32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Digital tokens </a:t>
            </a:r>
            <a:r>
              <a:rPr lang="en-US" sz="3200" u="sng" dirty="0"/>
              <a:t>pegged</a:t>
            </a:r>
            <a:r>
              <a:rPr lang="en-US" sz="3200" dirty="0"/>
              <a:t> to </a:t>
            </a:r>
            <a:r>
              <a:rPr lang="en-US" sz="3200" u="sng" dirty="0"/>
              <a:t>gold</a:t>
            </a:r>
            <a:r>
              <a:rPr lang="en-US" sz="32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Improved </a:t>
            </a:r>
            <a:r>
              <a:rPr lang="en-US" sz="3200" u="sng" dirty="0"/>
              <a:t>digital rights management</a:t>
            </a:r>
            <a:r>
              <a:rPr lang="en-US" sz="3200" dirty="0"/>
              <a:t> for music.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Platforms for </a:t>
            </a:r>
            <a:r>
              <a:rPr lang="en-US" sz="3200" u="sng" dirty="0"/>
              <a:t>prediction markets</a:t>
            </a:r>
            <a:r>
              <a:rPr lang="en-US" sz="3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5B9FADD-E9E8-4AEA-8601-D9B686EC204C}"/>
              </a:ext>
            </a:extLst>
          </p:cNvPr>
          <p:cNvSpPr txBox="1"/>
          <p:nvPr/>
        </p:nvSpPr>
        <p:spPr>
          <a:xfrm>
            <a:off x="955963" y="681887"/>
            <a:ext cx="9074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Possible applications of dApps :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90525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8E60D0-8073-4ED9-9D87-EDC54477C57B}"/>
              </a:ext>
            </a:extLst>
          </p:cNvPr>
          <p:cNvSpPr txBox="1"/>
          <p:nvPr/>
        </p:nvSpPr>
        <p:spPr>
          <a:xfrm>
            <a:off x="1898072" y="789609"/>
            <a:ext cx="83958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Platforms for </a:t>
            </a:r>
            <a:r>
              <a:rPr lang="en-US" sz="3200" u="sng" dirty="0"/>
              <a:t>crowdfunding</a:t>
            </a:r>
            <a:r>
              <a:rPr lang="en-US" sz="32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Social media platforms with economic incentives.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Decentralized marketplaces.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Remittance.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Online </a:t>
            </a:r>
            <a:r>
              <a:rPr lang="en-US" sz="3200" u="sng" dirty="0"/>
              <a:t>gambling</a:t>
            </a:r>
            <a:r>
              <a:rPr lang="en-US" sz="32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Electric car charging</a:t>
            </a:r>
            <a:r>
              <a:rPr lang="en-US" sz="3200" dirty="0"/>
              <a:t> management.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Secure </a:t>
            </a:r>
            <a:r>
              <a:rPr lang="en-US" sz="3200" u="sng" dirty="0"/>
              <a:t>identity systems</a:t>
            </a:r>
            <a:r>
              <a:rPr lang="en-US" sz="3200" dirty="0"/>
              <a:t> for the Internet.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/>
              <a:t>Labour economics.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Video Games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6261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1480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Thank you 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930555"/>
            <a:ext cx="9905999" cy="18606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Feel free to ask any queries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2689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087ECF-E360-4A2E-97E7-3AB0F9FF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837"/>
            <a:ext cx="12192000" cy="1478570"/>
          </a:xfrm>
        </p:spPr>
        <p:txBody>
          <a:bodyPr/>
          <a:lstStyle/>
          <a:p>
            <a:pPr algn="ctr"/>
            <a:r>
              <a:rPr lang="en-US" dirty="0"/>
              <a:t>Criteria for </a:t>
            </a:r>
            <a:r>
              <a:rPr lang="en-US" dirty="0" smtClean="0"/>
              <a:t>Decentralized Application(</a:t>
            </a:r>
            <a:r>
              <a:rPr lang="en-US" dirty="0" err="1" smtClean="0"/>
              <a:t>Dapps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70E567-74AC-46BE-BFBF-DD28266EA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359" y="1589407"/>
            <a:ext cx="10495128" cy="5053745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 The application must be completely </a:t>
            </a:r>
            <a:r>
              <a:rPr lang="en-US" sz="2800" b="1" dirty="0"/>
              <a:t>open-source,</a:t>
            </a:r>
            <a:r>
              <a:rPr lang="en-US" sz="2800" dirty="0"/>
              <a:t> it must operate autonomously, and with no entity controlling the majority of its tokens. </a:t>
            </a:r>
          </a:p>
          <a:p>
            <a:pPr lvl="0"/>
            <a:r>
              <a:rPr lang="en-US" sz="2800" dirty="0"/>
              <a:t> The application's data and records of operation must be cryptographically </a:t>
            </a:r>
            <a:r>
              <a:rPr lang="en-US" sz="2800" b="1" dirty="0"/>
              <a:t>stored in a public, decentralized blockchain</a:t>
            </a:r>
            <a:r>
              <a:rPr lang="en-US" sz="2800" dirty="0"/>
              <a:t> in order to avoid any central points of failure</a:t>
            </a:r>
            <a:r>
              <a:rPr lang="en-US" sz="2800" dirty="0" smtClean="0"/>
              <a:t>.</a:t>
            </a:r>
          </a:p>
          <a:p>
            <a:pPr lvl="0"/>
            <a:r>
              <a:rPr lang="en-US" sz="2800" dirty="0"/>
              <a:t>The application must </a:t>
            </a:r>
            <a:r>
              <a:rPr lang="en-US" sz="2800" b="1" dirty="0"/>
              <a:t>generate tokens according to a standard cryptographic algorithm acting as a </a:t>
            </a:r>
            <a:r>
              <a:rPr lang="en-US" sz="2800" b="1" dirty="0" smtClean="0"/>
              <a:t>proof.</a:t>
            </a:r>
          </a:p>
          <a:p>
            <a:pPr lvl="0"/>
            <a:r>
              <a:rPr lang="en-US" sz="2800" dirty="0"/>
              <a:t>The application must </a:t>
            </a:r>
            <a:r>
              <a:rPr lang="en-US" sz="2800" b="1" dirty="0"/>
              <a:t>use a cryptographic </a:t>
            </a:r>
            <a:r>
              <a:rPr lang="en-US" sz="2800" b="1" dirty="0" smtClean="0"/>
              <a:t>token. </a:t>
            </a:r>
            <a:r>
              <a:rPr lang="en-US" sz="2800" dirty="0" err="1" smtClean="0"/>
              <a:t>Eg</a:t>
            </a:r>
            <a:r>
              <a:rPr lang="en-US" sz="2800" dirty="0" smtClean="0"/>
              <a:t>: Bitcoin, </a:t>
            </a:r>
            <a:r>
              <a:rPr lang="en-US" sz="2800" dirty="0" err="1" smtClean="0"/>
              <a:t>Ethereum</a:t>
            </a:r>
            <a:r>
              <a:rPr lang="en-US" sz="2800" dirty="0"/>
              <a:t>.</a:t>
            </a:r>
            <a:endParaRPr lang="en-US" sz="2800" b="1" dirty="0" smtClean="0"/>
          </a:p>
          <a:p>
            <a:pPr lv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530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en-US" dirty="0" smtClean="0"/>
              <a:t>Entering into Decentralization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69541"/>
            <a:ext cx="9905997" cy="270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78019"/>
          </a:xfrm>
        </p:spPr>
        <p:txBody>
          <a:bodyPr/>
          <a:lstStyle/>
          <a:p>
            <a:pPr algn="ctr"/>
            <a:r>
              <a:rPr lang="en-US" dirty="0" smtClean="0"/>
              <a:t>Centralized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91569"/>
            <a:ext cx="12192000" cy="6121291"/>
          </a:xfrm>
        </p:spPr>
      </p:pic>
    </p:spTree>
    <p:extLst>
      <p:ext uri="{BB962C8B-B14F-4D97-AF65-F5344CB8AC3E}">
        <p14:creationId xmlns:p14="http://schemas.microsoft.com/office/powerpoint/2010/main" val="188801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37076"/>
          </a:xfrm>
        </p:spPr>
        <p:txBody>
          <a:bodyPr/>
          <a:lstStyle/>
          <a:p>
            <a:pPr algn="ctr"/>
            <a:r>
              <a:rPr lang="en-US" dirty="0" smtClean="0"/>
              <a:t>Decentralized Applications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6" y="1027906"/>
            <a:ext cx="10658901" cy="5830094"/>
          </a:xfrm>
        </p:spPr>
      </p:pic>
    </p:spTree>
    <p:extLst>
      <p:ext uri="{BB962C8B-B14F-4D97-AF65-F5344CB8AC3E}">
        <p14:creationId xmlns:p14="http://schemas.microsoft.com/office/powerpoint/2010/main" val="82251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78570"/>
          </a:xfrm>
        </p:spPr>
        <p:txBody>
          <a:bodyPr/>
          <a:lstStyle/>
          <a:p>
            <a:pPr algn="ctr"/>
            <a:r>
              <a:rPr lang="en-US" dirty="0" smtClean="0"/>
              <a:t>Advantages Of deCEntralization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697" y="1205615"/>
            <a:ext cx="10754434" cy="4471854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Decentralized applications surpasses the Single Point of Failure (SOF) problem.</a:t>
            </a:r>
          </a:p>
          <a:p>
            <a:r>
              <a:rPr lang="en-US" sz="2800" dirty="0" smtClean="0"/>
              <a:t>Blockchain makes data transparent and make everyone involve in it, plus it is open source.</a:t>
            </a:r>
          </a:p>
          <a:p>
            <a:r>
              <a:rPr lang="en-US" sz="2800" dirty="0" smtClean="0"/>
              <a:t>It removes the need of data centers to store huge amount of data.</a:t>
            </a:r>
          </a:p>
          <a:p>
            <a:r>
              <a:rPr lang="en-US" sz="2800" dirty="0"/>
              <a:t>Data quality is maintained by massive database replication and computational trust</a:t>
            </a:r>
            <a:r>
              <a:rPr lang="en-US" sz="2800" dirty="0" smtClean="0"/>
              <a:t>. This mean data cannot be altered or deleted.</a:t>
            </a:r>
          </a:p>
          <a:p>
            <a:r>
              <a:rPr lang="en-US" sz="2800" dirty="0" smtClean="0"/>
              <a:t>Can reduce the cost by huge margin when dealing in business perspective.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23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en-US" dirty="0" smtClean="0"/>
              <a:t>Disadvantage of Decentralization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39" y="1178319"/>
            <a:ext cx="10863617" cy="4376320"/>
          </a:xfrm>
        </p:spPr>
        <p:txBody>
          <a:bodyPr>
            <a:noAutofit/>
          </a:bodyPr>
          <a:lstStyle/>
          <a:p>
            <a:r>
              <a:rPr lang="en-US" sz="2800" dirty="0" smtClean="0"/>
              <a:t>Speed of decentralized application are comparatively more slower.</a:t>
            </a:r>
          </a:p>
          <a:p>
            <a:r>
              <a:rPr lang="en-US" sz="2800" dirty="0" smtClean="0"/>
              <a:t>It is extremely difficult for developers to develop in blockchain due to its infancy and small communities.</a:t>
            </a:r>
          </a:p>
          <a:p>
            <a:r>
              <a:rPr lang="en-US" sz="2800" dirty="0" smtClean="0"/>
              <a:t>Data Immutability is not always good. Somethings might need some changes.</a:t>
            </a:r>
          </a:p>
          <a:p>
            <a:r>
              <a:rPr lang="en-US" sz="2800" dirty="0" smtClean="0"/>
              <a:t>It makes machine learning and data science learning difficult as data is distributed all across the nodes in internet.</a:t>
            </a:r>
          </a:p>
          <a:p>
            <a:r>
              <a:rPr lang="en-US" sz="2800" dirty="0" smtClean="0"/>
              <a:t>The platform is itself under development and is not completely ready hence bugs and minor glitches can arise time and again.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813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84" y="0"/>
            <a:ext cx="9905998" cy="809829"/>
          </a:xfrm>
        </p:spPr>
        <p:txBody>
          <a:bodyPr/>
          <a:lstStyle/>
          <a:p>
            <a:pPr algn="ctr"/>
            <a:r>
              <a:rPr lang="en-US" dirty="0" smtClean="0"/>
              <a:t>General architecture of a d-app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39" y="809829"/>
            <a:ext cx="6847487" cy="6048171"/>
          </a:xfrm>
        </p:spPr>
      </p:pic>
    </p:spTree>
    <p:extLst>
      <p:ext uri="{BB962C8B-B14F-4D97-AF65-F5344CB8AC3E}">
        <p14:creationId xmlns:p14="http://schemas.microsoft.com/office/powerpoint/2010/main" val="791460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323F45"/>
      </a:dk1>
      <a:lt1>
        <a:sysClr val="window" lastClr="E9EBEC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469</Words>
  <Application>Microsoft Office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Times New Roman</vt:lpstr>
      <vt:lpstr>Trebuchet MS</vt:lpstr>
      <vt:lpstr>Tw Cen MT</vt:lpstr>
      <vt:lpstr>Circuit</vt:lpstr>
      <vt:lpstr>PowerPoint Presentation</vt:lpstr>
      <vt:lpstr>PowerPoint Presentation</vt:lpstr>
      <vt:lpstr>Criteria for Decentralized Application(Dapps) </vt:lpstr>
      <vt:lpstr>Entering into Decentralization</vt:lpstr>
      <vt:lpstr>Centralized Application</vt:lpstr>
      <vt:lpstr>Decentralized Applications</vt:lpstr>
      <vt:lpstr>Advantages Of deCEntralization</vt:lpstr>
      <vt:lpstr>Disadvantage of Decentralization</vt:lpstr>
      <vt:lpstr>General architecture of a d-app</vt:lpstr>
      <vt:lpstr>PowerPoint Presentation</vt:lpstr>
      <vt:lpstr>Solidity</vt:lpstr>
      <vt:lpstr>Ganache</vt:lpstr>
      <vt:lpstr>MetaMask</vt:lpstr>
      <vt:lpstr>Truffle Framework</vt:lpstr>
      <vt:lpstr>Truffle Architecture</vt:lpstr>
      <vt:lpstr>Node-Package-Manager</vt:lpstr>
      <vt:lpstr>Working Diagrams</vt:lpstr>
      <vt:lpstr>PowerPoint Presentation</vt:lpstr>
      <vt:lpstr>PowerPoint Presentation</vt:lpstr>
      <vt:lpstr>PowerPoint Presentation</vt:lpstr>
      <vt:lpstr>Our Decentralized Applications 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Asumoon</dc:creator>
  <cp:lastModifiedBy>Pramesh Bajracharya</cp:lastModifiedBy>
  <cp:revision>76</cp:revision>
  <dcterms:created xsi:type="dcterms:W3CDTF">2018-02-27T06:26:49Z</dcterms:created>
  <dcterms:modified xsi:type="dcterms:W3CDTF">2018-03-22T16:38:44Z</dcterms:modified>
</cp:coreProperties>
</file>