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8" r:id="rId25"/>
    <p:sldId id="289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5sE9u7l4ruEEJ9DT0yKRlfKyA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460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725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">
  <p:cSld name="Title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/>
          <p:nvPr/>
        </p:nvSpPr>
        <p:spPr>
          <a:xfrm flipH="1">
            <a:off x="0" y="0"/>
            <a:ext cx="10007328" cy="6858000"/>
          </a:xfrm>
          <a:custGeom>
            <a:avLst/>
            <a:gdLst/>
            <a:ahLst/>
            <a:cxnLst/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sng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4"/>
          <p:cNvSpPr/>
          <p:nvPr/>
        </p:nvSpPr>
        <p:spPr>
          <a:xfrm rot="10800000">
            <a:off x="5121431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4"/>
          <p:cNvSpPr/>
          <p:nvPr/>
        </p:nvSpPr>
        <p:spPr>
          <a:xfrm rot="10800000">
            <a:off x="7698948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4"/>
          <p:cNvSpPr/>
          <p:nvPr/>
        </p:nvSpPr>
        <p:spPr>
          <a:xfrm rot="10800000">
            <a:off x="635463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4"/>
          <p:cNvSpPr/>
          <p:nvPr/>
        </p:nvSpPr>
        <p:spPr>
          <a:xfrm>
            <a:off x="84204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8660" y="4923695"/>
            <a:ext cx="3812772" cy="68772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4" descr="Ten Types of Computer Networks: An Easy A-Z Guide - Thrive"/>
          <p:cNvSpPr/>
          <p:nvPr/>
        </p:nvSpPr>
        <p:spPr>
          <a:xfrm>
            <a:off x="5981788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34"/>
          <p:cNvGrpSpPr/>
          <p:nvPr/>
        </p:nvGrpSpPr>
        <p:grpSpPr>
          <a:xfrm rot="-4268251">
            <a:off x="6539147" y="5655042"/>
            <a:ext cx="1511929" cy="336961"/>
            <a:chOff x="10316749" y="6254340"/>
            <a:chExt cx="1511929" cy="336961"/>
          </a:xfrm>
        </p:grpSpPr>
        <p:cxnSp>
          <p:nvCxnSpPr>
            <p:cNvPr id="28" name="Google Shape;28;p34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9" name="Google Shape;29;p34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30" name="Google Shape;30;p34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31" name="Google Shape;31;p34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34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" name="Google Shape;33;p34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" name="Google Shape;34;p34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35" name="Google Shape;35;p34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4"/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34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38;p34"/>
          <p:cNvGrpSpPr/>
          <p:nvPr/>
        </p:nvGrpSpPr>
        <p:grpSpPr>
          <a:xfrm rot="-4268251">
            <a:off x="8114575" y="1036001"/>
            <a:ext cx="1511929" cy="336961"/>
            <a:chOff x="10316749" y="6254340"/>
            <a:chExt cx="1511929" cy="336961"/>
          </a:xfrm>
        </p:grpSpPr>
        <p:cxnSp>
          <p:nvCxnSpPr>
            <p:cNvPr id="39" name="Google Shape;39;p34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0" name="Google Shape;40;p34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41" name="Google Shape;41;p34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42" name="Google Shape;42;p34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34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" name="Google Shape;44;p34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" name="Google Shape;45;p34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46" name="Google Shape;46;p34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34"/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34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" name="Google Shape;49;p34" descr="Un reloj de aguja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 r="5888" b="6968"/>
          <a:stretch/>
        </p:blipFill>
        <p:spPr>
          <a:xfrm>
            <a:off x="8063884" y="766560"/>
            <a:ext cx="4128116" cy="609143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4"/>
          <p:cNvSpPr txBox="1"/>
          <p:nvPr/>
        </p:nvSpPr>
        <p:spPr>
          <a:xfrm>
            <a:off x="1254292" y="2130560"/>
            <a:ext cx="62770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 SCIENCE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DATA ANALYTICS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_image">
  <p:cSld name="Section title_image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43"/>
          <p:cNvSpPr/>
          <p:nvPr/>
        </p:nvSpPr>
        <p:spPr>
          <a:xfrm>
            <a:off x="2184671" y="0"/>
            <a:ext cx="10007328" cy="6858000"/>
          </a:xfrm>
          <a:custGeom>
            <a:avLst/>
            <a:gdLst/>
            <a:ahLst/>
            <a:cxnLst/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>
              <a:alpha val="80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3"/>
          <p:cNvSpPr/>
          <p:nvPr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3" descr="Ten Types of Computer Networks: An Easy A-Z Guide - Thrive"/>
          <p:cNvSpPr/>
          <p:nvPr/>
        </p:nvSpPr>
        <p:spPr>
          <a:xfrm flipH="1">
            <a:off x="5943872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43"/>
          <p:cNvGrpSpPr/>
          <p:nvPr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257" name="Google Shape;257;p43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58" name="Google Shape;258;p43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259" name="Google Shape;259;p43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260" name="Google Shape;260;p43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43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2" name="Google Shape;262;p43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43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264" name="Google Shape;264;p43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3"/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" name="Google Shape;266;p43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43"/>
          <p:cNvGrpSpPr/>
          <p:nvPr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268" name="Google Shape;268;p43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69" name="Google Shape;269;p43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270" name="Google Shape;270;p43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271" name="Google Shape;271;p43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43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3" name="Google Shape;273;p43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43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275" name="Google Shape;275;p43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3"/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" name="Google Shape;277;p43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8" name="Google Shape;278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subTitle" idx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_dark">
  <p:cSld name="Slide with title_dark">
    <p:bg>
      <p:bgPr>
        <a:solidFill>
          <a:schemeClr val="dk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44"/>
          <p:cNvCxnSpPr/>
          <p:nvPr/>
        </p:nvCxnSpPr>
        <p:spPr>
          <a:xfrm rot="10800000">
            <a:off x="11605946" y="1114014"/>
            <a:ext cx="10346" cy="5033216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3" name="Google Shape;283;p44"/>
          <p:cNvCxnSpPr/>
          <p:nvPr/>
        </p:nvCxnSpPr>
        <p:spPr>
          <a:xfrm rot="10800000">
            <a:off x="497362" y="1395054"/>
            <a:ext cx="0" cy="497595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4" name="Google Shape;284;p44"/>
          <p:cNvCxnSpPr/>
          <p:nvPr/>
        </p:nvCxnSpPr>
        <p:spPr>
          <a:xfrm>
            <a:off x="485775" y="6358304"/>
            <a:ext cx="10581057" cy="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85" name="Google Shape;285;p44"/>
          <p:cNvGrpSpPr/>
          <p:nvPr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286" name="Google Shape;286;p44"/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/>
              <a:ahLst/>
              <a:cxnLst/>
              <a:rect l="l" t="t" r="r" b="b"/>
              <a:pathLst>
                <a:path w="2752725" h="542924" extrusionOk="0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Google Shape;287;p44"/>
            <p:cNvCxnSpPr/>
            <p:nvPr/>
          </p:nvCxnSpPr>
          <p:spPr>
            <a:xfrm rot="10800000" flipH="1">
              <a:off x="10832095" y="5983777"/>
              <a:ext cx="548640" cy="653678"/>
            </a:xfrm>
            <a:prstGeom prst="straightConnector1">
              <a:avLst/>
            </a:prstGeom>
            <a:noFill/>
            <a:ln w="571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" name="Google Shape;288;p44"/>
            <p:cNvCxnSpPr/>
            <p:nvPr/>
          </p:nvCxnSpPr>
          <p:spPr>
            <a:xfrm rot="10800000" flipH="1">
              <a:off x="11066832" y="6044872"/>
              <a:ext cx="497362" cy="592583"/>
            </a:xfrm>
            <a:prstGeom prst="straightConnector1">
              <a:avLst/>
            </a:prstGeom>
            <a:noFill/>
            <a:ln w="5715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89" name="Google Shape;289;p44"/>
          <p:cNvCxnSpPr/>
          <p:nvPr/>
        </p:nvCxnSpPr>
        <p:spPr>
          <a:xfrm>
            <a:off x="497362" y="1114425"/>
            <a:ext cx="11118110" cy="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0" y="781036"/>
            <a:ext cx="5125391" cy="6573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44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2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44"/>
          <p:cNvSpPr txBox="1">
            <a:spLocks noGrp="1"/>
          </p:cNvSpPr>
          <p:nvPr>
            <p:ph type="body" idx="3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44"/>
          <p:cNvSpPr txBox="1">
            <a:spLocks noGrp="1"/>
          </p:cNvSpPr>
          <p:nvPr>
            <p:ph type="body" idx="4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out title_darks">
  <p:cSld name="Slide without title_darks">
    <p:bg>
      <p:bgPr>
        <a:solidFill>
          <a:schemeClr val="dk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45"/>
          <p:cNvGrpSpPr/>
          <p:nvPr/>
        </p:nvGrpSpPr>
        <p:grpSpPr>
          <a:xfrm rot="5400000" flipH="1">
            <a:off x="10862886" y="5933555"/>
            <a:ext cx="1511929" cy="336961"/>
            <a:chOff x="10316749" y="6254340"/>
            <a:chExt cx="1511929" cy="336961"/>
          </a:xfrm>
        </p:grpSpPr>
        <p:cxnSp>
          <p:nvCxnSpPr>
            <p:cNvPr id="298" name="Google Shape;298;p45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99" name="Google Shape;299;p45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300" name="Google Shape;300;p45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301" name="Google Shape;301;p45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45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3" name="Google Shape;303;p45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45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305" name="Google Shape;305;p45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5"/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" name="Google Shape;307;p45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45"/>
          <p:cNvSpPr txBox="1">
            <a:spLocks noGrp="1"/>
          </p:cNvSpPr>
          <p:nvPr>
            <p:ph type="body" idx="1"/>
          </p:nvPr>
        </p:nvSpPr>
        <p:spPr>
          <a:xfrm>
            <a:off x="2256945" y="5951023"/>
            <a:ext cx="7678109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9" name="Google Shape;309;p45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1pPr>
            <a:lvl2pPr marL="0" marR="0" lvl="1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2pPr>
            <a:lvl3pPr marL="0" marR="0" lvl="2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3pPr>
            <a:lvl4pPr marL="0" marR="0" lvl="3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4pPr>
            <a:lvl5pPr marL="0" marR="0" lvl="4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5pPr>
            <a:lvl6pPr marL="0" marR="0" lvl="5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6pPr>
            <a:lvl7pPr marL="0" marR="0" lvl="6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7pPr>
            <a:lvl8pPr marL="0" marR="0" lvl="7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8pPr>
            <a:lvl9pPr marL="0" marR="0" lvl="8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10" name="Google Shape;310;p45"/>
          <p:cNvSpPr txBox="1">
            <a:spLocks noGrp="1"/>
          </p:cNvSpPr>
          <p:nvPr>
            <p:ph type="body" idx="2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Google Shape;311;p45"/>
          <p:cNvSpPr txBox="1">
            <a:spLocks noGrp="1"/>
          </p:cNvSpPr>
          <p:nvPr>
            <p:ph type="body" idx="3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Google Shape;312;p45"/>
          <p:cNvSpPr txBox="1">
            <a:spLocks noGrp="1"/>
          </p:cNvSpPr>
          <p:nvPr>
            <p:ph type="body" idx="4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3" name="Google Shape;313;p45"/>
          <p:cNvGrpSpPr/>
          <p:nvPr/>
        </p:nvGrpSpPr>
        <p:grpSpPr>
          <a:xfrm rot="5400000" flipH="1">
            <a:off x="-6512" y="1184800"/>
            <a:ext cx="1511929" cy="336961"/>
            <a:chOff x="10316749" y="6254340"/>
            <a:chExt cx="1511929" cy="336961"/>
          </a:xfrm>
        </p:grpSpPr>
        <p:cxnSp>
          <p:nvCxnSpPr>
            <p:cNvPr id="314" name="Google Shape;314;p45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15" name="Google Shape;315;p45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316" name="Google Shape;316;p45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317" name="Google Shape;317;p45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45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9" name="Google Shape;319;p45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" name="Google Shape;320;p45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321" name="Google Shape;321;p45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5"/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3" name="Google Shape;323;p45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slide">
  <p:cSld name="Basic slide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body" idx="1"/>
          </p:nvPr>
        </p:nvSpPr>
        <p:spPr>
          <a:xfrm>
            <a:off x="2655956" y="5302630"/>
            <a:ext cx="7678109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1pPr>
            <a:lvl2pPr marL="0" marR="0" lvl="1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2pPr>
            <a:lvl3pPr marL="0" marR="0" lvl="2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3pPr>
            <a:lvl4pPr marL="0" marR="0" lvl="3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4pPr>
            <a:lvl5pPr marL="0" marR="0" lvl="4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5pPr>
            <a:lvl6pPr marL="0" marR="0" lvl="5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6pPr>
            <a:lvl7pPr marL="0" marR="0" lvl="6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7pPr>
            <a:lvl8pPr marL="0" marR="0" lvl="7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8pPr>
            <a:lvl9pPr marL="0" marR="0" lvl="8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27" name="Google Shape;327;p46"/>
          <p:cNvSpPr txBox="1">
            <a:spLocks noGrp="1"/>
          </p:cNvSpPr>
          <p:nvPr>
            <p:ph type="body" idx="2"/>
          </p:nvPr>
        </p:nvSpPr>
        <p:spPr>
          <a:xfrm>
            <a:off x="1589636" y="1623486"/>
            <a:ext cx="9248775" cy="65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body" idx="3"/>
          </p:nvPr>
        </p:nvSpPr>
        <p:spPr>
          <a:xfrm>
            <a:off x="1589635" y="2454591"/>
            <a:ext cx="9248771" cy="99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4"/>
          </p:nvPr>
        </p:nvSpPr>
        <p:spPr>
          <a:xfrm>
            <a:off x="1589635" y="3622983"/>
            <a:ext cx="8391525" cy="4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slide_darks">
  <p:cSld name="Basic slide_darks">
    <p:bg>
      <p:bgPr>
        <a:solidFill>
          <a:schemeClr val="dk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body" idx="1"/>
          </p:nvPr>
        </p:nvSpPr>
        <p:spPr>
          <a:xfrm>
            <a:off x="2537932" y="5468884"/>
            <a:ext cx="7678109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1pPr>
            <a:lvl2pPr marL="0" marR="0" lvl="1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2pPr>
            <a:lvl3pPr marL="0" marR="0" lvl="2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3pPr>
            <a:lvl4pPr marL="0" marR="0" lvl="3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4pPr>
            <a:lvl5pPr marL="0" marR="0" lvl="4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5pPr>
            <a:lvl6pPr marL="0" marR="0" lvl="5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6pPr>
            <a:lvl7pPr marL="0" marR="0" lvl="6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7pPr>
            <a:lvl8pPr marL="0" marR="0" lvl="7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8pPr>
            <a:lvl9pPr marL="0" marR="0" lvl="8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body" idx="2"/>
          </p:nvPr>
        </p:nvSpPr>
        <p:spPr>
          <a:xfrm>
            <a:off x="1471612" y="1789740"/>
            <a:ext cx="9248775" cy="65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3"/>
          </p:nvPr>
        </p:nvSpPr>
        <p:spPr>
          <a:xfrm>
            <a:off x="1471611" y="2620845"/>
            <a:ext cx="9248771" cy="99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body" idx="4"/>
          </p:nvPr>
        </p:nvSpPr>
        <p:spPr>
          <a:xfrm>
            <a:off x="1471611" y="3789237"/>
            <a:ext cx="8391525" cy="4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and good bye:v">
  <p:cSld name="Welcome and good bye:v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1pPr>
            <a:lvl2pPr marL="0" marR="0" lvl="1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2pPr>
            <a:lvl3pPr marL="0" marR="0" lvl="2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3pPr>
            <a:lvl4pPr marL="0" marR="0" lvl="3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4pPr>
            <a:lvl5pPr marL="0" marR="0" lvl="4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5pPr>
            <a:lvl6pPr marL="0" marR="0" lvl="5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6pPr>
            <a:lvl7pPr marL="0" marR="0" lvl="6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7pPr>
            <a:lvl8pPr marL="0" marR="0" lvl="7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8pPr>
            <a:lvl9pPr marL="0" marR="0" lvl="8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53" name="Google Shape;53;p35"/>
          <p:cNvCxnSpPr/>
          <p:nvPr/>
        </p:nvCxnSpPr>
        <p:spPr>
          <a:xfrm>
            <a:off x="2368731" y="2169658"/>
            <a:ext cx="7585166" cy="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" name="Google Shape;54;p35"/>
          <p:cNvCxnSpPr/>
          <p:nvPr/>
        </p:nvCxnSpPr>
        <p:spPr>
          <a:xfrm rot="10800000">
            <a:off x="11605946" y="1114014"/>
            <a:ext cx="10346" cy="5033216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" name="Google Shape;55;p35"/>
          <p:cNvCxnSpPr/>
          <p:nvPr/>
        </p:nvCxnSpPr>
        <p:spPr>
          <a:xfrm rot="10800000">
            <a:off x="513237" y="1101314"/>
            <a:ext cx="0" cy="525699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56;p35"/>
          <p:cNvCxnSpPr/>
          <p:nvPr/>
        </p:nvCxnSpPr>
        <p:spPr>
          <a:xfrm>
            <a:off x="485775" y="6358304"/>
            <a:ext cx="10581057" cy="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7" name="Google Shape;57;p35"/>
          <p:cNvGrpSpPr/>
          <p:nvPr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58" name="Google Shape;58;p35"/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/>
              <a:ahLst/>
              <a:cxnLst/>
              <a:rect l="l" t="t" r="r" b="b"/>
              <a:pathLst>
                <a:path w="2752725" h="542924" extrusionOk="0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" name="Google Shape;59;p35"/>
            <p:cNvCxnSpPr/>
            <p:nvPr/>
          </p:nvCxnSpPr>
          <p:spPr>
            <a:xfrm rot="10800000" flipH="1">
              <a:off x="10832095" y="5983777"/>
              <a:ext cx="548640" cy="653678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35"/>
            <p:cNvCxnSpPr/>
            <p:nvPr/>
          </p:nvCxnSpPr>
          <p:spPr>
            <a:xfrm rot="10800000" flipH="1">
              <a:off x="11066832" y="6044872"/>
              <a:ext cx="497362" cy="592583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61" name="Google Shape;61;p35"/>
          <p:cNvCxnSpPr/>
          <p:nvPr/>
        </p:nvCxnSpPr>
        <p:spPr>
          <a:xfrm>
            <a:off x="513237" y="1114423"/>
            <a:ext cx="11103055" cy="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3784778" y="1835181"/>
            <a:ext cx="4612097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1"/>
          </p:nvPr>
        </p:nvSpPr>
        <p:spPr>
          <a:xfrm>
            <a:off x="3788289" y="2851925"/>
            <a:ext cx="455295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4295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5"/>
          <p:cNvSpPr/>
          <p:nvPr/>
        </p:nvSpPr>
        <p:spPr>
          <a:xfrm rot="5400000">
            <a:off x="2181978" y="2000673"/>
            <a:ext cx="331754" cy="331754"/>
          </a:xfrm>
          <a:prstGeom prst="ellipse">
            <a:avLst/>
          </a:prstGeom>
          <a:solidFill>
            <a:srgbClr val="F7AC3B"/>
          </a:solidFill>
          <a:ln w="25400" cap="flat" cmpd="sng">
            <a:solidFill>
              <a:srgbClr val="342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5"/>
          <p:cNvSpPr/>
          <p:nvPr/>
        </p:nvSpPr>
        <p:spPr>
          <a:xfrm rot="5400000">
            <a:off x="9788020" y="2003781"/>
            <a:ext cx="331754" cy="331754"/>
          </a:xfrm>
          <a:prstGeom prst="ellipse">
            <a:avLst/>
          </a:prstGeom>
          <a:solidFill>
            <a:srgbClr val="F7AC3B"/>
          </a:solidFill>
          <a:ln w="25400" cap="flat" cmpd="sng">
            <a:solidFill>
              <a:srgbClr val="34295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1pPr>
            <a:lvl2pPr marL="0" marR="0" lvl="1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2pPr>
            <a:lvl3pPr marL="0" marR="0" lvl="2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3pPr>
            <a:lvl4pPr marL="0" marR="0" lvl="3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4pPr>
            <a:lvl5pPr marL="0" marR="0" lvl="4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5pPr>
            <a:lvl6pPr marL="0" marR="0" lvl="5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6pPr>
            <a:lvl7pPr marL="0" marR="0" lvl="6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7pPr>
            <a:lvl8pPr marL="0" marR="0" lvl="7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8pPr>
            <a:lvl9pPr marL="0" marR="0" lvl="8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68" name="Google Shape;68;p36"/>
          <p:cNvCxnSpPr/>
          <p:nvPr/>
        </p:nvCxnSpPr>
        <p:spPr>
          <a:xfrm rot="10800000">
            <a:off x="11605946" y="1114014"/>
            <a:ext cx="10346" cy="5033216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p36"/>
          <p:cNvCxnSpPr/>
          <p:nvPr/>
        </p:nvCxnSpPr>
        <p:spPr>
          <a:xfrm rot="10800000">
            <a:off x="513237" y="1101314"/>
            <a:ext cx="0" cy="525699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" name="Google Shape;70;p36"/>
          <p:cNvCxnSpPr/>
          <p:nvPr/>
        </p:nvCxnSpPr>
        <p:spPr>
          <a:xfrm>
            <a:off x="485775" y="6358304"/>
            <a:ext cx="10581057" cy="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1" name="Google Shape;71;p36"/>
          <p:cNvGrpSpPr/>
          <p:nvPr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72" name="Google Shape;72;p36"/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/>
              <a:ahLst/>
              <a:cxnLst/>
              <a:rect l="l" t="t" r="r" b="b"/>
              <a:pathLst>
                <a:path w="2752725" h="542924" extrusionOk="0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" name="Google Shape;73;p36"/>
            <p:cNvCxnSpPr/>
            <p:nvPr/>
          </p:nvCxnSpPr>
          <p:spPr>
            <a:xfrm rot="10800000" flipH="1">
              <a:off x="10832095" y="5983777"/>
              <a:ext cx="548640" cy="653678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36"/>
            <p:cNvCxnSpPr/>
            <p:nvPr/>
          </p:nvCxnSpPr>
          <p:spPr>
            <a:xfrm rot="10800000" flipH="1">
              <a:off x="11066832" y="6044872"/>
              <a:ext cx="497362" cy="592583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75" name="Google Shape;75;p36"/>
          <p:cNvCxnSpPr/>
          <p:nvPr/>
        </p:nvCxnSpPr>
        <p:spPr>
          <a:xfrm>
            <a:off x="513237" y="1114423"/>
            <a:ext cx="11103055" cy="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title">
  <p:cSld name="1_Section title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/>
          <p:nvPr/>
        </p:nvSpPr>
        <p:spPr>
          <a:xfrm>
            <a:off x="940208" y="0"/>
            <a:ext cx="10007328" cy="6858000"/>
          </a:xfrm>
          <a:custGeom>
            <a:avLst/>
            <a:gdLst/>
            <a:ahLst/>
            <a:cxnLst/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7"/>
          <p:cNvSpPr/>
          <p:nvPr/>
        </p:nvSpPr>
        <p:spPr>
          <a:xfrm>
            <a:off x="2184671" y="0"/>
            <a:ext cx="10007328" cy="6858000"/>
          </a:xfrm>
          <a:custGeom>
            <a:avLst/>
            <a:gdLst/>
            <a:ahLst/>
            <a:cxnLst/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7"/>
          <p:cNvSpPr/>
          <p:nvPr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7"/>
          <p:cNvSpPr/>
          <p:nvPr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7"/>
          <p:cNvSpPr/>
          <p:nvPr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7"/>
          <p:cNvSpPr/>
          <p:nvPr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7" descr="Ten Types of Computer Networks: An Easy A-Z Guide - Thrive"/>
          <p:cNvSpPr/>
          <p:nvPr/>
        </p:nvSpPr>
        <p:spPr>
          <a:xfrm flipH="1">
            <a:off x="5943872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37"/>
          <p:cNvGrpSpPr/>
          <p:nvPr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85" name="Google Shape;85;p37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86" name="Google Shape;86;p37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87" name="Google Shape;87;p37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88" name="Google Shape;88;p37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37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0" name="Google Shape;90;p37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37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92" name="Google Shape;92;p37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7"/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" name="Google Shape;94;p37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37"/>
          <p:cNvGrpSpPr/>
          <p:nvPr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96" name="Google Shape;96;p37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97" name="Google Shape;97;p37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98" name="Google Shape;98;p37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99" name="Google Shape;99;p37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00;p37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1" name="Google Shape;101;p37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37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03" name="Google Shape;103;p37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7"/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" name="Google Shape;105;p37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>
            <a:spLocks noGrp="1"/>
          </p:cNvSpPr>
          <p:nvPr>
            <p:ph type="title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subTitle" idx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38"/>
          <p:cNvCxnSpPr/>
          <p:nvPr/>
        </p:nvCxnSpPr>
        <p:spPr>
          <a:xfrm rot="10800000">
            <a:off x="11605946" y="1114014"/>
            <a:ext cx="10346" cy="5033216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38"/>
          <p:cNvCxnSpPr/>
          <p:nvPr/>
        </p:nvCxnSpPr>
        <p:spPr>
          <a:xfrm rot="10800000">
            <a:off x="497362" y="1395054"/>
            <a:ext cx="0" cy="497595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38"/>
          <p:cNvCxnSpPr/>
          <p:nvPr/>
        </p:nvCxnSpPr>
        <p:spPr>
          <a:xfrm>
            <a:off x="485775" y="6358304"/>
            <a:ext cx="10581057" cy="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13" name="Google Shape;113;p38"/>
          <p:cNvGrpSpPr/>
          <p:nvPr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14" name="Google Shape;114;p38"/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/>
              <a:ahLst/>
              <a:cxnLst/>
              <a:rect l="l" t="t" r="r" b="b"/>
              <a:pathLst>
                <a:path w="2752725" h="542924" extrusionOk="0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38"/>
            <p:cNvCxnSpPr/>
            <p:nvPr/>
          </p:nvCxnSpPr>
          <p:spPr>
            <a:xfrm rot="10800000" flipH="1">
              <a:off x="10832095" y="5983777"/>
              <a:ext cx="548640" cy="653678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38"/>
            <p:cNvCxnSpPr/>
            <p:nvPr/>
          </p:nvCxnSpPr>
          <p:spPr>
            <a:xfrm rot="10800000" flipH="1">
              <a:off x="11066832" y="6044872"/>
              <a:ext cx="497362" cy="592583"/>
            </a:xfrm>
            <a:prstGeom prst="straightConnector1">
              <a:avLst/>
            </a:prstGeom>
            <a:noFill/>
            <a:ln w="571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17" name="Google Shape;117;p38"/>
          <p:cNvCxnSpPr/>
          <p:nvPr/>
        </p:nvCxnSpPr>
        <p:spPr>
          <a:xfrm>
            <a:off x="497362" y="1114425"/>
            <a:ext cx="11118110" cy="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38"/>
          <p:cNvSpPr txBox="1">
            <a:spLocks noGrp="1"/>
          </p:cNvSpPr>
          <p:nvPr>
            <p:ph type="title"/>
          </p:nvPr>
        </p:nvSpPr>
        <p:spPr>
          <a:xfrm>
            <a:off x="0" y="781036"/>
            <a:ext cx="5125391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8"/>
          <p:cNvSpPr txBox="1">
            <a:spLocks noGrp="1"/>
          </p:cNvSpPr>
          <p:nvPr>
            <p:ph type="body" idx="2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3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body" idx="4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out title">
  <p:cSld name="Slide without titl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9"/>
          <p:cNvSpPr txBox="1">
            <a:spLocks noGrp="1"/>
          </p:cNvSpPr>
          <p:nvPr>
            <p:ph type="body" idx="1"/>
          </p:nvPr>
        </p:nvSpPr>
        <p:spPr>
          <a:xfrm>
            <a:off x="2256945" y="5951023"/>
            <a:ext cx="7678109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4A9D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B4A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9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1pPr>
            <a:lvl2pPr marL="0" marR="0" lvl="1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2pPr>
            <a:lvl3pPr marL="0" marR="0" lvl="2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3pPr>
            <a:lvl4pPr marL="0" marR="0" lvl="3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4pPr>
            <a:lvl5pPr marL="0" marR="0" lvl="4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5pPr>
            <a:lvl6pPr marL="0" marR="0" lvl="5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6pPr>
            <a:lvl7pPr marL="0" marR="0" lvl="6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7pPr>
            <a:lvl8pPr marL="0" marR="0" lvl="7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8pPr>
            <a:lvl9pPr marL="0" marR="0" lvl="8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7" name="Google Shape;127;p39"/>
          <p:cNvSpPr txBox="1">
            <a:spLocks noGrp="1"/>
          </p:cNvSpPr>
          <p:nvPr>
            <p:ph type="body" idx="2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body" idx="3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body" idx="4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" name="Google Shape;130;p39"/>
          <p:cNvGrpSpPr/>
          <p:nvPr/>
        </p:nvGrpSpPr>
        <p:grpSpPr>
          <a:xfrm rot="-5400000">
            <a:off x="2063" y="1184800"/>
            <a:ext cx="1511929" cy="336961"/>
            <a:chOff x="10316749" y="6254340"/>
            <a:chExt cx="1511929" cy="336961"/>
          </a:xfrm>
        </p:grpSpPr>
        <p:cxnSp>
          <p:nvCxnSpPr>
            <p:cNvPr id="131" name="Google Shape;131;p39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2" name="Google Shape;132;p39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133" name="Google Shape;133;p39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134" name="Google Shape;134;p39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34295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39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6" name="Google Shape;136;p39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137;p39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38" name="Google Shape;138;p39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rgbClr val="3429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9"/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rgbClr val="3429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" name="Google Shape;140;p39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39"/>
          <p:cNvGrpSpPr/>
          <p:nvPr/>
        </p:nvGrpSpPr>
        <p:grpSpPr>
          <a:xfrm rot="-5400000">
            <a:off x="10868093" y="5933555"/>
            <a:ext cx="1511929" cy="336961"/>
            <a:chOff x="10316749" y="6254340"/>
            <a:chExt cx="1511929" cy="336961"/>
          </a:xfrm>
        </p:grpSpPr>
        <p:cxnSp>
          <p:nvCxnSpPr>
            <p:cNvPr id="142" name="Google Shape;142;p39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3" name="Google Shape;143;p39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144" name="Google Shape;144;p39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145" name="Google Shape;145;p39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34295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" name="Google Shape;146;p39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7" name="Google Shape;147;p39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39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49" name="Google Shape;149;p39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rgbClr val="3429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9"/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rgbClr val="3429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1" name="Google Shape;151;p39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ferences">
  <p:cSld name="Reference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1pPr>
            <a:lvl2pPr marL="0" marR="0" lvl="1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2pPr>
            <a:lvl3pPr marL="0" marR="0" lvl="2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3pPr>
            <a:lvl4pPr marL="0" marR="0" lvl="3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4pPr>
            <a:lvl5pPr marL="0" marR="0" lvl="4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5pPr>
            <a:lvl6pPr marL="0" marR="0" lvl="5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6pPr>
            <a:lvl7pPr marL="0" marR="0" lvl="6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7pPr>
            <a:lvl8pPr marL="0" marR="0" lvl="7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8pPr>
            <a:lvl9pPr marL="0" marR="0" lvl="8" indent="0" algn="ctr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1296786" y="1001024"/>
            <a:ext cx="3170440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1296785" y="1961038"/>
            <a:ext cx="9338645" cy="42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400"/>
              <a:buFont typeface="Arial"/>
              <a:buAutoNum type="arabicPeriod"/>
              <a:defRPr sz="1400" b="0" i="0" u="none" strike="noStrike" cap="none">
                <a:solidFill>
                  <a:srgbClr val="34295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56" name="Google Shape;156;p40"/>
          <p:cNvGrpSpPr/>
          <p:nvPr/>
        </p:nvGrpSpPr>
        <p:grpSpPr>
          <a:xfrm rot="-5400000">
            <a:off x="2063" y="1184800"/>
            <a:ext cx="1511929" cy="336961"/>
            <a:chOff x="10316749" y="6254340"/>
            <a:chExt cx="1511929" cy="336961"/>
          </a:xfrm>
        </p:grpSpPr>
        <p:cxnSp>
          <p:nvCxnSpPr>
            <p:cNvPr id="157" name="Google Shape;157;p40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8" name="Google Shape;158;p40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159" name="Google Shape;159;p40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160" name="Google Shape;160;p40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34295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40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2" name="Google Shape;162;p40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40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64" name="Google Shape;164;p40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rgbClr val="3429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0"/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rgbClr val="3429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40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40"/>
          <p:cNvGrpSpPr/>
          <p:nvPr/>
        </p:nvGrpSpPr>
        <p:grpSpPr>
          <a:xfrm rot="-5400000">
            <a:off x="10868093" y="5933555"/>
            <a:ext cx="1511929" cy="336961"/>
            <a:chOff x="10316749" y="6254340"/>
            <a:chExt cx="1511929" cy="336961"/>
          </a:xfrm>
        </p:grpSpPr>
        <p:cxnSp>
          <p:nvCxnSpPr>
            <p:cNvPr id="168" name="Google Shape;168;p40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9" name="Google Shape;169;p40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170" name="Google Shape;170;p40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171" name="Google Shape;171;p40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>
                  <a:solidFill>
                    <a:srgbClr val="34295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0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" name="Google Shape;173;p40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40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75" name="Google Shape;175;p40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rgbClr val="3429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0"/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>
                <a:solidFill>
                  <a:srgbClr val="34295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" name="Google Shape;177;p40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redits">
  <p:cSld name="Credits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/>
          <p:nvPr/>
        </p:nvSpPr>
        <p:spPr>
          <a:xfrm rot="10800000">
            <a:off x="597275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1"/>
          <p:cNvSpPr/>
          <p:nvPr/>
        </p:nvSpPr>
        <p:spPr>
          <a:xfrm>
            <a:off x="803857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0472" y="5625063"/>
            <a:ext cx="3812772" cy="6877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1" descr="Ten Types of Computer Networks: An Easy A-Z Guide - Thrive"/>
          <p:cNvSpPr/>
          <p:nvPr/>
        </p:nvSpPr>
        <p:spPr>
          <a:xfrm>
            <a:off x="5943600" y="351245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41"/>
          <p:cNvGrpSpPr/>
          <p:nvPr/>
        </p:nvGrpSpPr>
        <p:grpSpPr>
          <a:xfrm>
            <a:off x="8397263" y="5053687"/>
            <a:ext cx="3301952" cy="1539673"/>
            <a:chOff x="5083243" y="5053687"/>
            <a:chExt cx="3301952" cy="1539673"/>
          </a:xfrm>
        </p:grpSpPr>
        <p:sp>
          <p:nvSpPr>
            <p:cNvPr id="184" name="Google Shape;184;p41"/>
            <p:cNvSpPr/>
            <p:nvPr/>
          </p:nvSpPr>
          <p:spPr>
            <a:xfrm rot="10800000">
              <a:off x="5083243" y="6196181"/>
              <a:ext cx="3064167" cy="0"/>
            </a:xfrm>
            <a:custGeom>
              <a:avLst/>
              <a:gdLst/>
              <a:ahLst/>
              <a:cxnLst/>
              <a:rect l="l" t="t" r="r" b="b"/>
              <a:pathLst>
                <a:path w="2947034" h="120000" extrusionOk="0">
                  <a:moveTo>
                    <a:pt x="2946793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" name="Google Shape;185;p41"/>
            <p:cNvGrpSpPr/>
            <p:nvPr/>
          </p:nvGrpSpPr>
          <p:grpSpPr>
            <a:xfrm rot="-4268251">
              <a:off x="7225396" y="5655043"/>
              <a:ext cx="1511929" cy="336961"/>
              <a:chOff x="10316749" y="6254340"/>
              <a:chExt cx="1511929" cy="336961"/>
            </a:xfrm>
          </p:grpSpPr>
          <p:cxnSp>
            <p:nvCxnSpPr>
              <p:cNvPr id="186" name="Google Shape;186;p41"/>
              <p:cNvCxnSpPr/>
              <p:nvPr/>
            </p:nvCxnSpPr>
            <p:spPr>
              <a:xfrm>
                <a:off x="10316749" y="6418907"/>
                <a:ext cx="151192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87" name="Google Shape;187;p41"/>
              <p:cNvGrpSpPr/>
              <p:nvPr/>
            </p:nvGrpSpPr>
            <p:grpSpPr>
              <a:xfrm>
                <a:off x="11339998" y="6259547"/>
                <a:ext cx="331754" cy="331754"/>
                <a:chOff x="10263929" y="5640421"/>
                <a:chExt cx="657377" cy="657377"/>
              </a:xfrm>
            </p:grpSpPr>
            <p:grpSp>
              <p:nvGrpSpPr>
                <p:cNvPr id="188" name="Google Shape;188;p41"/>
                <p:cNvGrpSpPr/>
                <p:nvPr/>
              </p:nvGrpSpPr>
              <p:grpSpPr>
                <a:xfrm rot="10800000">
                  <a:off x="10263929" y="5640421"/>
                  <a:ext cx="657377" cy="657377"/>
                  <a:chOff x="4690986" y="782083"/>
                  <a:chExt cx="657377" cy="657377"/>
                </a:xfrm>
              </p:grpSpPr>
              <p:sp>
                <p:nvSpPr>
                  <p:cNvPr id="189" name="Google Shape;189;p41"/>
                  <p:cNvSpPr/>
                  <p:nvPr/>
                </p:nvSpPr>
                <p:spPr>
                  <a:xfrm>
                    <a:off x="4690986" y="782083"/>
                    <a:ext cx="657377" cy="657377"/>
                  </a:xfrm>
                  <a:prstGeom prst="ellipse">
                    <a:avLst/>
                  </a:prstGeom>
                  <a:solidFill>
                    <a:srgbClr val="342956"/>
                  </a:solidFill>
                  <a:ln w="12700" cap="flat" cmpd="sng">
                    <a:solidFill>
                      <a:schemeClr val="l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0" name="Google Shape;190;p41"/>
                  <p:cNvSpPr/>
                  <p:nvPr/>
                </p:nvSpPr>
                <p:spPr>
                  <a:xfrm>
                    <a:off x="4767187" y="858283"/>
                    <a:ext cx="504977" cy="504977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91" name="Google Shape;191;p41"/>
                <p:cNvSpPr/>
                <p:nvPr/>
              </p:nvSpPr>
              <p:spPr>
                <a:xfrm rot="10800000">
                  <a:off x="10452241" y="5820079"/>
                  <a:ext cx="293080" cy="293080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2" name="Google Shape;192;p41"/>
              <p:cNvGrpSpPr/>
              <p:nvPr/>
            </p:nvGrpSpPr>
            <p:grpSpPr>
              <a:xfrm rot="10800000">
                <a:off x="10542878" y="6254340"/>
                <a:ext cx="331754" cy="331754"/>
                <a:chOff x="4690986" y="782083"/>
                <a:chExt cx="657377" cy="657377"/>
              </a:xfrm>
            </p:grpSpPr>
            <p:sp>
              <p:nvSpPr>
                <p:cNvPr id="193" name="Google Shape;193;p41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1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5" name="Google Shape;195;p41"/>
              <p:cNvSpPr/>
              <p:nvPr/>
            </p:nvSpPr>
            <p:spPr>
              <a:xfrm rot="10800000">
                <a:off x="10941438" y="6254340"/>
                <a:ext cx="331754" cy="331754"/>
              </a:xfrm>
              <a:prstGeom prst="ellipse">
                <a:avLst/>
              </a:prstGeom>
              <a:solidFill>
                <a:srgbClr val="F7AC3B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6" name="Google Shape;196;p41"/>
          <p:cNvGrpSpPr/>
          <p:nvPr/>
        </p:nvGrpSpPr>
        <p:grpSpPr>
          <a:xfrm>
            <a:off x="9211956" y="434645"/>
            <a:ext cx="2343187" cy="1539673"/>
            <a:chOff x="7660760" y="434645"/>
            <a:chExt cx="2343187" cy="1539673"/>
          </a:xfrm>
        </p:grpSpPr>
        <p:sp>
          <p:nvSpPr>
            <p:cNvPr id="197" name="Google Shape;197;p41"/>
            <p:cNvSpPr/>
            <p:nvPr/>
          </p:nvSpPr>
          <p:spPr>
            <a:xfrm rot="10800000">
              <a:off x="7660760" y="787589"/>
              <a:ext cx="2343187" cy="0"/>
            </a:xfrm>
            <a:custGeom>
              <a:avLst/>
              <a:gdLst/>
              <a:ahLst/>
              <a:cxnLst/>
              <a:rect l="l" t="t" r="r" b="b"/>
              <a:pathLst>
                <a:path w="2253615" h="120000" extrusionOk="0">
                  <a:moveTo>
                    <a:pt x="0" y="0"/>
                  </a:moveTo>
                  <a:lnTo>
                    <a:pt x="225336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" name="Google Shape;198;p41"/>
            <p:cNvGrpSpPr/>
            <p:nvPr/>
          </p:nvGrpSpPr>
          <p:grpSpPr>
            <a:xfrm rot="-4268251">
              <a:off x="8076387" y="1036001"/>
              <a:ext cx="1511929" cy="336961"/>
              <a:chOff x="10316749" y="6254340"/>
              <a:chExt cx="1511929" cy="336961"/>
            </a:xfrm>
          </p:grpSpPr>
          <p:cxnSp>
            <p:nvCxnSpPr>
              <p:cNvPr id="199" name="Google Shape;199;p41"/>
              <p:cNvCxnSpPr/>
              <p:nvPr/>
            </p:nvCxnSpPr>
            <p:spPr>
              <a:xfrm>
                <a:off x="10316749" y="6418907"/>
                <a:ext cx="1511929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00" name="Google Shape;200;p41"/>
              <p:cNvGrpSpPr/>
              <p:nvPr/>
            </p:nvGrpSpPr>
            <p:grpSpPr>
              <a:xfrm>
                <a:off x="11339998" y="6259547"/>
                <a:ext cx="331754" cy="331754"/>
                <a:chOff x="10263929" y="5640421"/>
                <a:chExt cx="657377" cy="657377"/>
              </a:xfrm>
            </p:grpSpPr>
            <p:grpSp>
              <p:nvGrpSpPr>
                <p:cNvPr id="201" name="Google Shape;201;p41"/>
                <p:cNvGrpSpPr/>
                <p:nvPr/>
              </p:nvGrpSpPr>
              <p:grpSpPr>
                <a:xfrm rot="10800000">
                  <a:off x="10263929" y="5640421"/>
                  <a:ext cx="657377" cy="657377"/>
                  <a:chOff x="4690986" y="782083"/>
                  <a:chExt cx="657377" cy="657377"/>
                </a:xfrm>
              </p:grpSpPr>
              <p:sp>
                <p:nvSpPr>
                  <p:cNvPr id="202" name="Google Shape;202;p41"/>
                  <p:cNvSpPr/>
                  <p:nvPr/>
                </p:nvSpPr>
                <p:spPr>
                  <a:xfrm>
                    <a:off x="4690986" y="782083"/>
                    <a:ext cx="657377" cy="657377"/>
                  </a:xfrm>
                  <a:prstGeom prst="ellipse">
                    <a:avLst/>
                  </a:prstGeom>
                  <a:solidFill>
                    <a:srgbClr val="342956"/>
                  </a:solidFill>
                  <a:ln w="12700" cap="flat" cmpd="sng">
                    <a:solidFill>
                      <a:schemeClr val="l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3" name="Google Shape;203;p41"/>
                  <p:cNvSpPr/>
                  <p:nvPr/>
                </p:nvSpPr>
                <p:spPr>
                  <a:xfrm>
                    <a:off x="4767187" y="858283"/>
                    <a:ext cx="504977" cy="504977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04" name="Google Shape;204;p41"/>
                <p:cNvSpPr/>
                <p:nvPr/>
              </p:nvSpPr>
              <p:spPr>
                <a:xfrm rot="10800000">
                  <a:off x="10452241" y="5820079"/>
                  <a:ext cx="293080" cy="293080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5" name="Google Shape;205;p41"/>
              <p:cNvGrpSpPr/>
              <p:nvPr/>
            </p:nvGrpSpPr>
            <p:grpSpPr>
              <a:xfrm rot="10800000">
                <a:off x="10542878" y="6254340"/>
                <a:ext cx="331754" cy="331754"/>
                <a:chOff x="4690986" y="782083"/>
                <a:chExt cx="657377" cy="657377"/>
              </a:xfrm>
            </p:grpSpPr>
            <p:sp>
              <p:nvSpPr>
                <p:cNvPr id="206" name="Google Shape;206;p41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" name="Google Shape;207;p41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8" name="Google Shape;208;p41"/>
              <p:cNvSpPr/>
              <p:nvPr/>
            </p:nvSpPr>
            <p:spPr>
              <a:xfrm rot="10800000">
                <a:off x="10941438" y="6254340"/>
                <a:ext cx="331754" cy="331754"/>
              </a:xfrm>
              <a:prstGeom prst="ellipse">
                <a:avLst/>
              </a:prstGeom>
              <a:solidFill>
                <a:srgbClr val="F7AC3B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9" name="Google Shape;209;p41"/>
          <p:cNvSpPr txBox="1">
            <a:spLocks noGrp="1"/>
          </p:cNvSpPr>
          <p:nvPr>
            <p:ph type="title"/>
          </p:nvPr>
        </p:nvSpPr>
        <p:spPr>
          <a:xfrm>
            <a:off x="1270470" y="1292272"/>
            <a:ext cx="69967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41"/>
          <p:cNvSpPr txBox="1">
            <a:spLocks noGrp="1"/>
          </p:cNvSpPr>
          <p:nvPr>
            <p:ph type="body" idx="1"/>
          </p:nvPr>
        </p:nvSpPr>
        <p:spPr>
          <a:xfrm>
            <a:off x="1270470" y="2195583"/>
            <a:ext cx="4552950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1"/>
          <p:cNvSpPr txBox="1">
            <a:spLocks noGrp="1"/>
          </p:cNvSpPr>
          <p:nvPr>
            <p:ph type="body" idx="2"/>
          </p:nvPr>
        </p:nvSpPr>
        <p:spPr>
          <a:xfrm>
            <a:off x="1270470" y="2596899"/>
            <a:ext cx="4552950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body" idx="3"/>
          </p:nvPr>
        </p:nvSpPr>
        <p:spPr>
          <a:xfrm>
            <a:off x="1270470" y="3191335"/>
            <a:ext cx="4552950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body" idx="4"/>
          </p:nvPr>
        </p:nvSpPr>
        <p:spPr>
          <a:xfrm>
            <a:off x="1270470" y="3592651"/>
            <a:ext cx="4552950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41"/>
          <p:cNvSpPr txBox="1">
            <a:spLocks noGrp="1"/>
          </p:cNvSpPr>
          <p:nvPr>
            <p:ph type="body" idx="5"/>
          </p:nvPr>
        </p:nvSpPr>
        <p:spPr>
          <a:xfrm>
            <a:off x="1270470" y="4187087"/>
            <a:ext cx="4552950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body" idx="6"/>
          </p:nvPr>
        </p:nvSpPr>
        <p:spPr>
          <a:xfrm>
            <a:off x="1252231" y="4588403"/>
            <a:ext cx="4552950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bg>
      <p:bgPr>
        <a:solidFill>
          <a:schemeClr val="dk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2"/>
          <p:cNvSpPr/>
          <p:nvPr/>
        </p:nvSpPr>
        <p:spPr>
          <a:xfrm>
            <a:off x="2184671" y="0"/>
            <a:ext cx="10007328" cy="6858000"/>
          </a:xfrm>
          <a:custGeom>
            <a:avLst/>
            <a:gdLst/>
            <a:ahLst/>
            <a:cxnLst/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2"/>
          <p:cNvSpPr/>
          <p:nvPr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2"/>
          <p:cNvSpPr/>
          <p:nvPr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2"/>
          <p:cNvSpPr/>
          <p:nvPr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2"/>
          <p:cNvSpPr/>
          <p:nvPr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2" descr="Ten Types of Computer Networks: An Easy A-Z Guide - Thrive"/>
          <p:cNvSpPr/>
          <p:nvPr/>
        </p:nvSpPr>
        <p:spPr>
          <a:xfrm flipH="1">
            <a:off x="5943872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42"/>
          <p:cNvGrpSpPr/>
          <p:nvPr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224" name="Google Shape;224;p42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25" name="Google Shape;225;p42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226" name="Google Shape;226;p42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227" name="Google Shape;227;p42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42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9" name="Google Shape;229;p42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42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231" name="Google Shape;231;p42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2"/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233;p42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42"/>
          <p:cNvGrpSpPr/>
          <p:nvPr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235" name="Google Shape;235;p42"/>
            <p:cNvCxnSpPr/>
            <p:nvPr/>
          </p:nvCxnSpPr>
          <p:spPr>
            <a:xfrm>
              <a:off x="10316749" y="6418907"/>
              <a:ext cx="1511929" cy="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36" name="Google Shape;236;p42"/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237" name="Google Shape;237;p42"/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238" name="Google Shape;238;p42"/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42"/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0" name="Google Shape;240;p42"/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42"/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242" name="Google Shape;242;p42"/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2"/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4" name="Google Shape;244;p42"/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 txBox="1">
            <a:spLocks noGrp="1"/>
          </p:cNvSpPr>
          <p:nvPr>
            <p:ph type="title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subTitle" idx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1" y="-25425"/>
            <a:ext cx="12192000" cy="622743"/>
          </a:xfrm>
          <a:custGeom>
            <a:avLst/>
            <a:gdLst/>
            <a:ahLst/>
            <a:cxnLst/>
            <a:rect l="l" t="t" r="r" b="b"/>
            <a:pathLst>
              <a:path w="12186285" h="614680" extrusionOk="0">
                <a:moveTo>
                  <a:pt x="12185675" y="614286"/>
                </a:moveTo>
                <a:lnTo>
                  <a:pt x="0" y="614286"/>
                </a:lnTo>
                <a:lnTo>
                  <a:pt x="0" y="0"/>
                </a:lnTo>
                <a:lnTo>
                  <a:pt x="12185675" y="0"/>
                </a:lnTo>
                <a:lnTo>
                  <a:pt x="12185675" y="614286"/>
                </a:lnTo>
                <a:close/>
              </a:path>
            </a:pathLst>
          </a:custGeom>
          <a:solidFill>
            <a:srgbClr val="34295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3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505950" y="72024"/>
            <a:ext cx="2419299" cy="436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33"/>
          <p:cNvGrpSpPr/>
          <p:nvPr/>
        </p:nvGrpSpPr>
        <p:grpSpPr>
          <a:xfrm>
            <a:off x="257226" y="119785"/>
            <a:ext cx="332321" cy="332321"/>
            <a:chOff x="2810728" y="204186"/>
            <a:chExt cx="332321" cy="332321"/>
          </a:xfrm>
        </p:grpSpPr>
        <p:grpSp>
          <p:nvGrpSpPr>
            <p:cNvPr id="13" name="Google Shape;13;p33"/>
            <p:cNvGrpSpPr/>
            <p:nvPr/>
          </p:nvGrpSpPr>
          <p:grpSpPr>
            <a:xfrm>
              <a:off x="2810728" y="204186"/>
              <a:ext cx="332321" cy="332321"/>
              <a:chOff x="2810728" y="204186"/>
              <a:chExt cx="332321" cy="332321"/>
            </a:xfrm>
          </p:grpSpPr>
          <p:sp>
            <p:nvSpPr>
              <p:cNvPr id="14" name="Google Shape;14;p33"/>
              <p:cNvSpPr/>
              <p:nvPr/>
            </p:nvSpPr>
            <p:spPr>
              <a:xfrm>
                <a:off x="2810728" y="204186"/>
                <a:ext cx="332321" cy="33232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sx="103000" sy="103000" algn="tl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33"/>
              <p:cNvSpPr/>
              <p:nvPr/>
            </p:nvSpPr>
            <p:spPr>
              <a:xfrm>
                <a:off x="2842169" y="235627"/>
                <a:ext cx="269437" cy="269437"/>
              </a:xfrm>
              <a:prstGeom prst="ellipse">
                <a:avLst/>
              </a:prstGeom>
              <a:gradFill>
                <a:gsLst>
                  <a:gs pos="0">
                    <a:srgbClr val="7864B5"/>
                  </a:gs>
                  <a:gs pos="49000">
                    <a:srgbClr val="4269A5"/>
                  </a:gs>
                  <a:gs pos="100000">
                    <a:srgbClr val="B2329A"/>
                  </a:gs>
                </a:gsLst>
                <a:lin ang="8100000" scaled="0"/>
              </a:gradFill>
              <a:ln>
                <a:noFill/>
              </a:ln>
              <a:effectLst>
                <a:outerShdw sx="103000" sy="103000" algn="tl" rotWithShape="0">
                  <a:srgbClr val="000000">
                    <a:alpha val="22745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" name="Google Shape;16;p33"/>
            <p:cNvSpPr txBox="1"/>
            <p:nvPr/>
          </p:nvSpPr>
          <p:spPr>
            <a:xfrm>
              <a:off x="2887034" y="245246"/>
              <a:ext cx="179705" cy="232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500" rIns="0" bIns="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33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" name="Google Shape;18;p33"/>
          <p:cNvSpPr txBox="1"/>
          <p:nvPr/>
        </p:nvSpPr>
        <p:spPr>
          <a:xfrm>
            <a:off x="846766" y="147280"/>
            <a:ext cx="5133472" cy="27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Centrality Measures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8USKnYii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8USKnYii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8USKnYii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8USKnYii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http://degreecentrality.nlog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8USKnYii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hyperlink" Target="http://degreecentrality.nlog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2kPiD8cjy4&amp;list=PLlWULwPzrppXKYVyRxFt0YsgIDXiBDPNR&amp;index=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igenvector-centrality-centrality-measur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://degreecentrality.nlogo/" TargetMode="External"/><Relationship Id="rId4" Type="http://schemas.openxmlformats.org/officeDocument/2006/relationships/hyperlink" Target="https://www.youtube.com/watch?v=uM8USKnYii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amelende.github.io/netlogo-models/centralitie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melende.github.io/netlogo-models/LabMedidasLocalesGlobalesWebDef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2kPiD8cjy4&amp;list=PLlWULwPzrppXKYVyRxFt0YsgIDXiBDPNR&amp;index=4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acobjameson.com/ppha-30560/Final%20Project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uM8USKnYiig" TargetMode="External"/><Relationship Id="rId4" Type="http://schemas.openxmlformats.org/officeDocument/2006/relationships/hyperlink" Target="https://www.youtube.com/@dr_smoke/video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acobjameson.com/ppha-30560/Final%20Project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uM8USKnYiig" TargetMode="External"/><Relationship Id="rId4" Type="http://schemas.openxmlformats.org/officeDocument/2006/relationships/hyperlink" Target="https://www.geeksforgeeks.org/eigenvector-centrality-centrality-measure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8USKnYii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8USKnYii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8USKnYii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"/>
          <p:cNvSpPr txBox="1"/>
          <p:nvPr/>
        </p:nvSpPr>
        <p:spPr>
          <a:xfrm>
            <a:off x="1254292" y="3399318"/>
            <a:ext cx="5673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"/>
          <p:cNvSpPr txBox="1"/>
          <p:nvPr/>
        </p:nvSpPr>
        <p:spPr>
          <a:xfrm>
            <a:off x="1242491" y="3764935"/>
            <a:ext cx="6370923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Jorge Alfonso Meléndez Acuña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10"/>
          <p:cNvGrpSpPr/>
          <p:nvPr/>
        </p:nvGrpSpPr>
        <p:grpSpPr>
          <a:xfrm>
            <a:off x="4912510" y="2755099"/>
            <a:ext cx="5057421" cy="2916947"/>
            <a:chOff x="3733594" y="1784290"/>
            <a:chExt cx="6184252" cy="3566864"/>
          </a:xfrm>
        </p:grpSpPr>
        <p:grpSp>
          <p:nvGrpSpPr>
            <p:cNvPr id="439" name="Google Shape;439;p10"/>
            <p:cNvGrpSpPr/>
            <p:nvPr/>
          </p:nvGrpSpPr>
          <p:grpSpPr>
            <a:xfrm>
              <a:off x="3866825" y="1917520"/>
              <a:ext cx="5916105" cy="3300404"/>
              <a:chOff x="3866825" y="1917520"/>
              <a:chExt cx="5916105" cy="3300404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7293713" y="3730466"/>
                <a:ext cx="534608" cy="799382"/>
              </a:xfrm>
              <a:custGeom>
                <a:avLst/>
                <a:gdLst/>
                <a:ahLst/>
                <a:cxnLst/>
                <a:rect l="l" t="t" r="r" b="b"/>
                <a:pathLst>
                  <a:path w="534608" h="799382" extrusionOk="0">
                    <a:moveTo>
                      <a:pt x="534608" y="0"/>
                    </a:moveTo>
                    <a:lnTo>
                      <a:pt x="0" y="799383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6534806" y="3727093"/>
                <a:ext cx="1293515" cy="3372"/>
              </a:xfrm>
              <a:custGeom>
                <a:avLst/>
                <a:gdLst/>
                <a:ahLst/>
                <a:cxnLst/>
                <a:rect l="l" t="t" r="r" b="b"/>
                <a:pathLst>
                  <a:path w="1293515" h="3372" extrusionOk="0">
                    <a:moveTo>
                      <a:pt x="1293516" y="3373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7632692" y="3730466"/>
                <a:ext cx="195629" cy="428361"/>
              </a:xfrm>
              <a:custGeom>
                <a:avLst/>
                <a:gdLst/>
                <a:ahLst/>
                <a:cxnLst/>
                <a:rect l="l" t="t" r="r" b="b"/>
                <a:pathLst>
                  <a:path w="195629" h="428361" extrusionOk="0">
                    <a:moveTo>
                      <a:pt x="195630" y="0"/>
                    </a:moveTo>
                    <a:lnTo>
                      <a:pt x="0" y="428361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7828322" y="3324029"/>
                <a:ext cx="1175463" cy="406437"/>
              </a:xfrm>
              <a:custGeom>
                <a:avLst/>
                <a:gdLst/>
                <a:ahLst/>
                <a:cxnLst/>
                <a:rect l="l" t="t" r="r" b="b"/>
                <a:pathLst>
                  <a:path w="1175463" h="406437" extrusionOk="0">
                    <a:moveTo>
                      <a:pt x="0" y="406437"/>
                    </a:moveTo>
                    <a:lnTo>
                      <a:pt x="1175464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7828322" y="2497663"/>
                <a:ext cx="1082708" cy="1232803"/>
              </a:xfrm>
              <a:custGeom>
                <a:avLst/>
                <a:gdLst/>
                <a:ahLst/>
                <a:cxnLst/>
                <a:rect l="l" t="t" r="r" b="b"/>
                <a:pathLst>
                  <a:path w="1082708" h="1232803" extrusionOk="0">
                    <a:moveTo>
                      <a:pt x="0" y="1232803"/>
                    </a:moveTo>
                    <a:lnTo>
                      <a:pt x="1082708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7828322" y="2824836"/>
                <a:ext cx="1369406" cy="905629"/>
              </a:xfrm>
              <a:custGeom>
                <a:avLst/>
                <a:gdLst/>
                <a:ahLst/>
                <a:cxnLst/>
                <a:rect l="l" t="t" r="r" b="b"/>
                <a:pathLst>
                  <a:path w="1369406" h="905629" extrusionOk="0">
                    <a:moveTo>
                      <a:pt x="0" y="905630"/>
                    </a:moveTo>
                    <a:lnTo>
                      <a:pt x="1369407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7401647" y="3711915"/>
                <a:ext cx="426674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426674" h="18550" extrusionOk="0">
                    <a:moveTo>
                      <a:pt x="426674" y="18551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6268345" y="3730466"/>
                <a:ext cx="1559976" cy="473895"/>
              </a:xfrm>
              <a:custGeom>
                <a:avLst/>
                <a:gdLst/>
                <a:ahLst/>
                <a:cxnLst/>
                <a:rect l="l" t="t" r="r" b="b"/>
                <a:pathLst>
                  <a:path w="1559976" h="473895" extrusionOk="0">
                    <a:moveTo>
                      <a:pt x="1559977" y="0"/>
                    </a:moveTo>
                    <a:lnTo>
                      <a:pt x="0" y="473896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7828322" y="2905786"/>
                <a:ext cx="794323" cy="824679"/>
              </a:xfrm>
              <a:custGeom>
                <a:avLst/>
                <a:gdLst/>
                <a:ahLst/>
                <a:cxnLst/>
                <a:rect l="l" t="t" r="r" b="b"/>
                <a:pathLst>
                  <a:path w="794323" h="824679" extrusionOk="0">
                    <a:moveTo>
                      <a:pt x="0" y="824679"/>
                    </a:moveTo>
                    <a:lnTo>
                      <a:pt x="794323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7828322" y="3730466"/>
                <a:ext cx="1384584" cy="403064"/>
              </a:xfrm>
              <a:custGeom>
                <a:avLst/>
                <a:gdLst/>
                <a:ahLst/>
                <a:cxnLst/>
                <a:rect l="l" t="t" r="r" b="b"/>
                <a:pathLst>
                  <a:path w="1384584" h="403064" extrusionOk="0">
                    <a:moveTo>
                      <a:pt x="0" y="0"/>
                    </a:moveTo>
                    <a:lnTo>
                      <a:pt x="1384585" y="403064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7828322" y="3730466"/>
                <a:ext cx="762280" cy="544726"/>
              </a:xfrm>
              <a:custGeom>
                <a:avLst/>
                <a:gdLst/>
                <a:ahLst/>
                <a:cxnLst/>
                <a:rect l="l" t="t" r="r" b="b"/>
                <a:pathLst>
                  <a:path w="762280" h="544726" extrusionOk="0">
                    <a:moveTo>
                      <a:pt x="0" y="0"/>
                    </a:moveTo>
                    <a:lnTo>
                      <a:pt x="762281" y="544727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6831623" y="3730466"/>
                <a:ext cx="996698" cy="330546"/>
              </a:xfrm>
              <a:custGeom>
                <a:avLst/>
                <a:gdLst/>
                <a:ahLst/>
                <a:cxnLst/>
                <a:rect l="l" t="t" r="r" b="b"/>
                <a:pathLst>
                  <a:path w="996698" h="330546" extrusionOk="0">
                    <a:moveTo>
                      <a:pt x="996699" y="0"/>
                    </a:moveTo>
                    <a:lnTo>
                      <a:pt x="0" y="330546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7828322" y="3730466"/>
                <a:ext cx="185510" cy="1328931"/>
              </a:xfrm>
              <a:custGeom>
                <a:avLst/>
                <a:gdLst/>
                <a:ahLst/>
                <a:cxnLst/>
                <a:rect l="l" t="t" r="r" b="b"/>
                <a:pathLst>
                  <a:path w="185510" h="1328931" extrusionOk="0">
                    <a:moveTo>
                      <a:pt x="0" y="0"/>
                    </a:moveTo>
                    <a:lnTo>
                      <a:pt x="185511" y="1328931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6710198" y="3730466"/>
                <a:ext cx="1118123" cy="806128"/>
              </a:xfrm>
              <a:custGeom>
                <a:avLst/>
                <a:gdLst/>
                <a:ahLst/>
                <a:cxnLst/>
                <a:rect l="l" t="t" r="r" b="b"/>
                <a:pathLst>
                  <a:path w="1118123" h="806128" extrusionOk="0">
                    <a:moveTo>
                      <a:pt x="1118124" y="0"/>
                    </a:moveTo>
                    <a:lnTo>
                      <a:pt x="0" y="806128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7828322" y="3730466"/>
                <a:ext cx="448598" cy="1006817"/>
              </a:xfrm>
              <a:custGeom>
                <a:avLst/>
                <a:gdLst/>
                <a:ahLst/>
                <a:cxnLst/>
                <a:rect l="l" t="t" r="r" b="b"/>
                <a:pathLst>
                  <a:path w="448598" h="1006817" extrusionOk="0">
                    <a:moveTo>
                      <a:pt x="0" y="0"/>
                    </a:moveTo>
                    <a:lnTo>
                      <a:pt x="448599" y="1006817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6042360" y="3045763"/>
                <a:ext cx="1785962" cy="684703"/>
              </a:xfrm>
              <a:custGeom>
                <a:avLst/>
                <a:gdLst/>
                <a:ahLst/>
                <a:cxnLst/>
                <a:rect l="l" t="t" r="r" b="b"/>
                <a:pathLst>
                  <a:path w="1785962" h="684703" extrusionOk="0">
                    <a:moveTo>
                      <a:pt x="1785962" y="684703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6536493" y="3727093"/>
                <a:ext cx="757220" cy="802755"/>
              </a:xfrm>
              <a:custGeom>
                <a:avLst/>
                <a:gdLst/>
                <a:ahLst/>
                <a:cxnLst/>
                <a:rect l="l" t="t" r="r" b="b"/>
                <a:pathLst>
                  <a:path w="757220" h="802755" extrusionOk="0">
                    <a:moveTo>
                      <a:pt x="757221" y="802756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7293713" y="4158827"/>
                <a:ext cx="340665" cy="371021"/>
              </a:xfrm>
              <a:custGeom>
                <a:avLst/>
                <a:gdLst/>
                <a:ahLst/>
                <a:cxnLst/>
                <a:rect l="l" t="t" r="r" b="b"/>
                <a:pathLst>
                  <a:path w="340665" h="371021" extrusionOk="0">
                    <a:moveTo>
                      <a:pt x="0" y="371021"/>
                    </a:moveTo>
                    <a:lnTo>
                      <a:pt x="340665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7293713" y="3711915"/>
                <a:ext cx="107933" cy="817933"/>
              </a:xfrm>
              <a:custGeom>
                <a:avLst/>
                <a:gdLst/>
                <a:ahLst/>
                <a:cxnLst/>
                <a:rect l="l" t="t" r="r" b="b"/>
                <a:pathLst>
                  <a:path w="107933" h="817933" extrusionOk="0">
                    <a:moveTo>
                      <a:pt x="0" y="817934"/>
                    </a:moveTo>
                    <a:lnTo>
                      <a:pt x="107934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6831623" y="4061012"/>
                <a:ext cx="462090" cy="468836"/>
              </a:xfrm>
              <a:custGeom>
                <a:avLst/>
                <a:gdLst/>
                <a:ahLst/>
                <a:cxnLst/>
                <a:rect l="l" t="t" r="r" b="b"/>
                <a:pathLst>
                  <a:path w="462090" h="468836" extrusionOk="0">
                    <a:moveTo>
                      <a:pt x="462090" y="468836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7293713" y="4529848"/>
                <a:ext cx="720119" cy="529548"/>
              </a:xfrm>
              <a:custGeom>
                <a:avLst/>
                <a:gdLst/>
                <a:ahLst/>
                <a:cxnLst/>
                <a:rect l="l" t="t" r="r" b="b"/>
                <a:pathLst>
                  <a:path w="720119" h="529548" extrusionOk="0">
                    <a:moveTo>
                      <a:pt x="0" y="0"/>
                    </a:moveTo>
                    <a:lnTo>
                      <a:pt x="720119" y="529549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6710198" y="4529848"/>
                <a:ext cx="583515" cy="6745"/>
              </a:xfrm>
              <a:custGeom>
                <a:avLst/>
                <a:gdLst/>
                <a:ahLst/>
                <a:cxnLst/>
                <a:rect l="l" t="t" r="r" b="b"/>
                <a:pathLst>
                  <a:path w="583515" h="6745" extrusionOk="0">
                    <a:moveTo>
                      <a:pt x="583515" y="0"/>
                    </a:moveTo>
                    <a:lnTo>
                      <a:pt x="0" y="6746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7293713" y="4529848"/>
                <a:ext cx="984893" cy="207434"/>
              </a:xfrm>
              <a:custGeom>
                <a:avLst/>
                <a:gdLst/>
                <a:ahLst/>
                <a:cxnLst/>
                <a:rect l="l" t="t" r="r" b="b"/>
                <a:pathLst>
                  <a:path w="984893" h="207434" extrusionOk="0">
                    <a:moveTo>
                      <a:pt x="0" y="0"/>
                    </a:moveTo>
                    <a:lnTo>
                      <a:pt x="984894" y="207435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6022122" y="4529848"/>
                <a:ext cx="1271591" cy="254655"/>
              </a:xfrm>
              <a:custGeom>
                <a:avLst/>
                <a:gdLst/>
                <a:ahLst/>
                <a:cxnLst/>
                <a:rect l="l" t="t" r="r" b="b"/>
                <a:pathLst>
                  <a:path w="1271591" h="254655" extrusionOk="0">
                    <a:moveTo>
                      <a:pt x="1271592" y="0"/>
                    </a:moveTo>
                    <a:lnTo>
                      <a:pt x="0" y="254655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6536493" y="3728779"/>
                <a:ext cx="1097886" cy="431733"/>
              </a:xfrm>
              <a:custGeom>
                <a:avLst/>
                <a:gdLst/>
                <a:ahLst/>
                <a:cxnLst/>
                <a:rect l="l" t="t" r="r" b="b"/>
                <a:pathLst>
                  <a:path w="1097886" h="431733" extrusionOk="0">
                    <a:moveTo>
                      <a:pt x="0" y="0"/>
                    </a:moveTo>
                    <a:lnTo>
                      <a:pt x="1097886" y="431734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6536493" y="3711915"/>
                <a:ext cx="865154" cy="16864"/>
              </a:xfrm>
              <a:custGeom>
                <a:avLst/>
                <a:gdLst/>
                <a:ahLst/>
                <a:cxnLst/>
                <a:rect l="l" t="t" r="r" b="b"/>
                <a:pathLst>
                  <a:path w="865154" h="16864" extrusionOk="0">
                    <a:moveTo>
                      <a:pt x="0" y="16865"/>
                    </a:moveTo>
                    <a:lnTo>
                      <a:pt x="865155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0"/>
              <p:cNvSpPr/>
              <p:nvPr/>
            </p:nvSpPr>
            <p:spPr>
              <a:xfrm>
                <a:off x="6270032" y="3728779"/>
                <a:ext cx="266460" cy="477268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477268" extrusionOk="0">
                    <a:moveTo>
                      <a:pt x="266461" y="0"/>
                    </a:moveTo>
                    <a:lnTo>
                      <a:pt x="0" y="477268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0"/>
              <p:cNvSpPr/>
              <p:nvPr/>
            </p:nvSpPr>
            <p:spPr>
              <a:xfrm>
                <a:off x="5511124" y="3426903"/>
                <a:ext cx="1025368" cy="301876"/>
              </a:xfrm>
              <a:custGeom>
                <a:avLst/>
                <a:gdLst/>
                <a:ahLst/>
                <a:cxnLst/>
                <a:rect l="l" t="t" r="r" b="b"/>
                <a:pathLst>
                  <a:path w="1025368" h="301876" extrusionOk="0">
                    <a:moveTo>
                      <a:pt x="1025368" y="301877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0"/>
              <p:cNvSpPr/>
              <p:nvPr/>
            </p:nvSpPr>
            <p:spPr>
              <a:xfrm>
                <a:off x="6536493" y="3728779"/>
                <a:ext cx="295130" cy="332232"/>
              </a:xfrm>
              <a:custGeom>
                <a:avLst/>
                <a:gdLst/>
                <a:ahLst/>
                <a:cxnLst/>
                <a:rect l="l" t="t" r="r" b="b"/>
                <a:pathLst>
                  <a:path w="295130" h="332232" extrusionOk="0">
                    <a:moveTo>
                      <a:pt x="0" y="0"/>
                    </a:moveTo>
                    <a:lnTo>
                      <a:pt x="295131" y="332233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0"/>
              <p:cNvSpPr/>
              <p:nvPr/>
            </p:nvSpPr>
            <p:spPr>
              <a:xfrm>
                <a:off x="5521243" y="2861938"/>
                <a:ext cx="1015249" cy="866841"/>
              </a:xfrm>
              <a:custGeom>
                <a:avLst/>
                <a:gdLst/>
                <a:ahLst/>
                <a:cxnLst/>
                <a:rect l="l" t="t" r="r" b="b"/>
                <a:pathLst>
                  <a:path w="1015249" h="866841" extrusionOk="0">
                    <a:moveTo>
                      <a:pt x="1015250" y="866841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0"/>
              <p:cNvSpPr/>
              <p:nvPr/>
            </p:nvSpPr>
            <p:spPr>
              <a:xfrm>
                <a:off x="5910816" y="3457259"/>
                <a:ext cx="625676" cy="271520"/>
              </a:xfrm>
              <a:custGeom>
                <a:avLst/>
                <a:gdLst/>
                <a:ahLst/>
                <a:cxnLst/>
                <a:rect l="l" t="t" r="r" b="b"/>
                <a:pathLst>
                  <a:path w="625676" h="271520" extrusionOk="0">
                    <a:moveTo>
                      <a:pt x="625677" y="271520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>
                <a:off x="5180578" y="3728779"/>
                <a:ext cx="1355914" cy="524489"/>
              </a:xfrm>
              <a:custGeom>
                <a:avLst/>
                <a:gdLst/>
                <a:ahLst/>
                <a:cxnLst/>
                <a:rect l="l" t="t" r="r" b="b"/>
                <a:pathLst>
                  <a:path w="1355914" h="524489" extrusionOk="0">
                    <a:moveTo>
                      <a:pt x="1355915" y="0"/>
                    </a:moveTo>
                    <a:lnTo>
                      <a:pt x="0" y="524489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7399961" y="3711915"/>
                <a:ext cx="232731" cy="448598"/>
              </a:xfrm>
              <a:custGeom>
                <a:avLst/>
                <a:gdLst/>
                <a:ahLst/>
                <a:cxnLst/>
                <a:rect l="l" t="t" r="r" b="b"/>
                <a:pathLst>
                  <a:path w="232731" h="448598" extrusionOk="0">
                    <a:moveTo>
                      <a:pt x="232731" y="448599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7632692" y="4160513"/>
                <a:ext cx="957910" cy="116365"/>
              </a:xfrm>
              <a:custGeom>
                <a:avLst/>
                <a:gdLst/>
                <a:ahLst/>
                <a:cxnLst/>
                <a:rect l="l" t="t" r="r" b="b"/>
                <a:pathLst>
                  <a:path w="957910" h="116365" extrusionOk="0">
                    <a:moveTo>
                      <a:pt x="0" y="0"/>
                    </a:moveTo>
                    <a:lnTo>
                      <a:pt x="957910" y="116366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6829937" y="4061012"/>
                <a:ext cx="802755" cy="99501"/>
              </a:xfrm>
              <a:custGeom>
                <a:avLst/>
                <a:gdLst/>
                <a:ahLst/>
                <a:cxnLst/>
                <a:rect l="l" t="t" r="r" b="b"/>
                <a:pathLst>
                  <a:path w="802755" h="99501" extrusionOk="0">
                    <a:moveTo>
                      <a:pt x="802755" y="99501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9003785" y="2824836"/>
                <a:ext cx="193943" cy="500878"/>
              </a:xfrm>
              <a:custGeom>
                <a:avLst/>
                <a:gdLst/>
                <a:ahLst/>
                <a:cxnLst/>
                <a:rect l="l" t="t" r="r" b="b"/>
                <a:pathLst>
                  <a:path w="193943" h="500878" extrusionOk="0">
                    <a:moveTo>
                      <a:pt x="0" y="500879"/>
                    </a:moveTo>
                    <a:lnTo>
                      <a:pt x="193943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8620959" y="2905786"/>
                <a:ext cx="382826" cy="419928"/>
              </a:xfrm>
              <a:custGeom>
                <a:avLst/>
                <a:gdLst/>
                <a:ahLst/>
                <a:cxnLst/>
                <a:rect l="l" t="t" r="r" b="b"/>
                <a:pathLst>
                  <a:path w="382826" h="419928" extrusionOk="0">
                    <a:moveTo>
                      <a:pt x="382827" y="419929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8909344" y="2497663"/>
                <a:ext cx="286698" cy="327173"/>
              </a:xfrm>
              <a:custGeom>
                <a:avLst/>
                <a:gdLst/>
                <a:ahLst/>
                <a:cxnLst/>
                <a:rect l="l" t="t" r="r" b="b"/>
                <a:pathLst>
                  <a:path w="286698" h="327173" extrusionOk="0">
                    <a:moveTo>
                      <a:pt x="0" y="0"/>
                    </a:moveTo>
                    <a:lnTo>
                      <a:pt x="286698" y="327173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8619272" y="2497663"/>
                <a:ext cx="290071" cy="408123"/>
              </a:xfrm>
              <a:custGeom>
                <a:avLst/>
                <a:gdLst/>
                <a:ahLst/>
                <a:cxnLst/>
                <a:rect l="l" t="t" r="r" b="b"/>
                <a:pathLst>
                  <a:path w="290071" h="408123" extrusionOk="0">
                    <a:moveTo>
                      <a:pt x="290072" y="0"/>
                    </a:moveTo>
                    <a:lnTo>
                      <a:pt x="0" y="408124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8909344" y="2015335"/>
                <a:ext cx="871900" cy="482327"/>
              </a:xfrm>
              <a:custGeom>
                <a:avLst/>
                <a:gdLst/>
                <a:ahLst/>
                <a:cxnLst/>
                <a:rect l="l" t="t" r="r" b="b"/>
                <a:pathLst>
                  <a:path w="871900" h="482327" extrusionOk="0">
                    <a:moveTo>
                      <a:pt x="0" y="482328"/>
                    </a:moveTo>
                    <a:lnTo>
                      <a:pt x="87190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9196042" y="2015335"/>
                <a:ext cx="586888" cy="809501"/>
              </a:xfrm>
              <a:custGeom>
                <a:avLst/>
                <a:gdLst/>
                <a:ahLst/>
                <a:cxnLst/>
                <a:rect l="l" t="t" r="r" b="b"/>
                <a:pathLst>
                  <a:path w="586888" h="809501" extrusionOk="0">
                    <a:moveTo>
                      <a:pt x="0" y="809501"/>
                    </a:moveTo>
                    <a:lnTo>
                      <a:pt x="586888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6022122" y="4204361"/>
                <a:ext cx="246223" cy="580142"/>
              </a:xfrm>
              <a:custGeom>
                <a:avLst/>
                <a:gdLst/>
                <a:ahLst/>
                <a:cxnLst/>
                <a:rect l="l" t="t" r="r" b="b"/>
                <a:pathLst>
                  <a:path w="246223" h="580142" extrusionOk="0">
                    <a:moveTo>
                      <a:pt x="246223" y="0"/>
                    </a:moveTo>
                    <a:lnTo>
                      <a:pt x="0" y="580143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5178891" y="4204361"/>
                <a:ext cx="1089453" cy="48907"/>
              </a:xfrm>
              <a:custGeom>
                <a:avLst/>
                <a:gdLst/>
                <a:ahLst/>
                <a:cxnLst/>
                <a:rect l="l" t="t" r="r" b="b"/>
                <a:pathLst>
                  <a:path w="1089453" h="48907" extrusionOk="0">
                    <a:moveTo>
                      <a:pt x="1089454" y="0"/>
                    </a:moveTo>
                    <a:lnTo>
                      <a:pt x="0" y="48907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293571" y="4064385"/>
                <a:ext cx="974774" cy="139976"/>
              </a:xfrm>
              <a:custGeom>
                <a:avLst/>
                <a:gdLst/>
                <a:ahLst/>
                <a:cxnLst/>
                <a:rect l="l" t="t" r="r" b="b"/>
                <a:pathLst>
                  <a:path w="974774" h="139976" extrusionOk="0">
                    <a:moveTo>
                      <a:pt x="974775" y="139976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293571" y="3425216"/>
                <a:ext cx="215867" cy="639168"/>
              </a:xfrm>
              <a:custGeom>
                <a:avLst/>
                <a:gdLst/>
                <a:ahLst/>
                <a:cxnLst/>
                <a:rect l="l" t="t" r="r" b="b"/>
                <a:pathLst>
                  <a:path w="215867" h="639168" extrusionOk="0">
                    <a:moveTo>
                      <a:pt x="215867" y="0"/>
                    </a:moveTo>
                    <a:lnTo>
                      <a:pt x="0" y="639169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93571" y="4061012"/>
                <a:ext cx="1538052" cy="3372"/>
              </a:xfrm>
              <a:custGeom>
                <a:avLst/>
                <a:gdLst/>
                <a:ahLst/>
                <a:cxnLst/>
                <a:rect l="l" t="t" r="r" b="b"/>
                <a:pathLst>
                  <a:path w="1538052" h="3372" extrusionOk="0">
                    <a:moveTo>
                      <a:pt x="1538053" y="0"/>
                    </a:moveTo>
                    <a:lnTo>
                      <a:pt x="0" y="3373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4269889" y="4253269"/>
                <a:ext cx="909002" cy="318741"/>
              </a:xfrm>
              <a:custGeom>
                <a:avLst/>
                <a:gdLst/>
                <a:ahLst/>
                <a:cxnLst/>
                <a:rect l="l" t="t" r="r" b="b"/>
                <a:pathLst>
                  <a:path w="909002" h="318741" extrusionOk="0">
                    <a:moveTo>
                      <a:pt x="0" y="318741"/>
                    </a:moveTo>
                    <a:lnTo>
                      <a:pt x="909002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4269889" y="4064385"/>
                <a:ext cx="1023681" cy="507624"/>
              </a:xfrm>
              <a:custGeom>
                <a:avLst/>
                <a:gdLst/>
                <a:ahLst/>
                <a:cxnLst/>
                <a:rect l="l" t="t" r="r" b="b"/>
                <a:pathLst>
                  <a:path w="1023681" h="507624" extrusionOk="0">
                    <a:moveTo>
                      <a:pt x="0" y="507625"/>
                    </a:moveTo>
                    <a:lnTo>
                      <a:pt x="1023682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750530" y="4253269"/>
                <a:ext cx="430047" cy="839857"/>
              </a:xfrm>
              <a:custGeom>
                <a:avLst/>
                <a:gdLst/>
                <a:ahLst/>
                <a:cxnLst/>
                <a:rect l="l" t="t" r="r" b="b"/>
                <a:pathLst>
                  <a:path w="430047" h="839857" extrusionOk="0">
                    <a:moveTo>
                      <a:pt x="0" y="839858"/>
                    </a:moveTo>
                    <a:lnTo>
                      <a:pt x="430048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50530" y="4064385"/>
                <a:ext cx="543040" cy="1028741"/>
              </a:xfrm>
              <a:custGeom>
                <a:avLst/>
                <a:gdLst/>
                <a:ahLst/>
                <a:cxnLst/>
                <a:rect l="l" t="t" r="r" b="b"/>
                <a:pathLst>
                  <a:path w="543040" h="1028741" extrusionOk="0">
                    <a:moveTo>
                      <a:pt x="0" y="1028741"/>
                    </a:moveTo>
                    <a:lnTo>
                      <a:pt x="54304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419984" y="4253269"/>
                <a:ext cx="760593" cy="671211"/>
              </a:xfrm>
              <a:custGeom>
                <a:avLst/>
                <a:gdLst/>
                <a:ahLst/>
                <a:cxnLst/>
                <a:rect l="l" t="t" r="r" b="b"/>
                <a:pathLst>
                  <a:path w="760593" h="671211" extrusionOk="0">
                    <a:moveTo>
                      <a:pt x="0" y="671212"/>
                    </a:moveTo>
                    <a:lnTo>
                      <a:pt x="760594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419984" y="4064385"/>
                <a:ext cx="873586" cy="860095"/>
              </a:xfrm>
              <a:custGeom>
                <a:avLst/>
                <a:gdLst/>
                <a:ahLst/>
                <a:cxnLst/>
                <a:rect l="l" t="t" r="r" b="b"/>
                <a:pathLst>
                  <a:path w="873586" h="860095" extrusionOk="0">
                    <a:moveTo>
                      <a:pt x="0" y="860095"/>
                    </a:moveTo>
                    <a:lnTo>
                      <a:pt x="873587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0"/>
              <p:cNvSpPr/>
              <p:nvPr/>
            </p:nvSpPr>
            <p:spPr>
              <a:xfrm>
                <a:off x="5293571" y="4066072"/>
                <a:ext cx="1416627" cy="472209"/>
              </a:xfrm>
              <a:custGeom>
                <a:avLst/>
                <a:gdLst/>
                <a:ahLst/>
                <a:cxnLst/>
                <a:rect l="l" t="t" r="r" b="b"/>
                <a:pathLst>
                  <a:path w="1416627" h="472209" extrusionOk="0">
                    <a:moveTo>
                      <a:pt x="1416627" y="472209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0"/>
              <p:cNvSpPr/>
              <p:nvPr/>
            </p:nvSpPr>
            <p:spPr>
              <a:xfrm>
                <a:off x="5118179" y="4253269"/>
                <a:ext cx="60712" cy="964655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964655" extrusionOk="0">
                    <a:moveTo>
                      <a:pt x="0" y="964656"/>
                    </a:moveTo>
                    <a:lnTo>
                      <a:pt x="60712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0"/>
              <p:cNvSpPr/>
              <p:nvPr/>
            </p:nvSpPr>
            <p:spPr>
              <a:xfrm>
                <a:off x="5118179" y="4064385"/>
                <a:ext cx="175391" cy="1153539"/>
              </a:xfrm>
              <a:custGeom>
                <a:avLst/>
                <a:gdLst/>
                <a:ahLst/>
                <a:cxnLst/>
                <a:rect l="l" t="t" r="r" b="b"/>
                <a:pathLst>
                  <a:path w="175391" h="1153539" extrusionOk="0">
                    <a:moveTo>
                      <a:pt x="0" y="1153539"/>
                    </a:moveTo>
                    <a:lnTo>
                      <a:pt x="175392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0"/>
              <p:cNvSpPr/>
              <p:nvPr/>
            </p:nvSpPr>
            <p:spPr>
              <a:xfrm>
                <a:off x="4258084" y="4177378"/>
                <a:ext cx="922494" cy="75890"/>
              </a:xfrm>
              <a:custGeom>
                <a:avLst/>
                <a:gdLst/>
                <a:ahLst/>
                <a:cxnLst/>
                <a:rect l="l" t="t" r="r" b="b"/>
                <a:pathLst>
                  <a:path w="922494" h="75890" extrusionOk="0">
                    <a:moveTo>
                      <a:pt x="0" y="0"/>
                    </a:moveTo>
                    <a:lnTo>
                      <a:pt x="922494" y="75891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0"/>
              <p:cNvSpPr/>
              <p:nvPr/>
            </p:nvSpPr>
            <p:spPr>
              <a:xfrm>
                <a:off x="4258084" y="4064385"/>
                <a:ext cx="1035487" cy="112992"/>
              </a:xfrm>
              <a:custGeom>
                <a:avLst/>
                <a:gdLst/>
                <a:ahLst/>
                <a:cxnLst/>
                <a:rect l="l" t="t" r="r" b="b"/>
                <a:pathLst>
                  <a:path w="1035487" h="112992" extrusionOk="0">
                    <a:moveTo>
                      <a:pt x="0" y="112993"/>
                    </a:moveTo>
                    <a:lnTo>
                      <a:pt x="1035487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0"/>
              <p:cNvSpPr/>
              <p:nvPr/>
            </p:nvSpPr>
            <p:spPr>
              <a:xfrm>
                <a:off x="4809556" y="2146879"/>
                <a:ext cx="317054" cy="978147"/>
              </a:xfrm>
              <a:custGeom>
                <a:avLst/>
                <a:gdLst/>
                <a:ahLst/>
                <a:cxnLst/>
                <a:rect l="l" t="t" r="r" b="b"/>
                <a:pathLst>
                  <a:path w="317054" h="978147" extrusionOk="0">
                    <a:moveTo>
                      <a:pt x="0" y="978148"/>
                    </a:moveTo>
                    <a:lnTo>
                      <a:pt x="317055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0"/>
              <p:cNvSpPr/>
              <p:nvPr/>
            </p:nvSpPr>
            <p:spPr>
              <a:xfrm>
                <a:off x="4809556" y="2860252"/>
                <a:ext cx="710000" cy="264774"/>
              </a:xfrm>
              <a:custGeom>
                <a:avLst/>
                <a:gdLst/>
                <a:ahLst/>
                <a:cxnLst/>
                <a:rect l="l" t="t" r="r" b="b"/>
                <a:pathLst>
                  <a:path w="710000" h="264774" extrusionOk="0">
                    <a:moveTo>
                      <a:pt x="0" y="264774"/>
                    </a:moveTo>
                    <a:lnTo>
                      <a:pt x="71000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0"/>
              <p:cNvSpPr/>
              <p:nvPr/>
            </p:nvSpPr>
            <p:spPr>
              <a:xfrm>
                <a:off x="4393001" y="3125026"/>
                <a:ext cx="416555" cy="497506"/>
              </a:xfrm>
              <a:custGeom>
                <a:avLst/>
                <a:gdLst/>
                <a:ahLst/>
                <a:cxnLst/>
                <a:rect l="l" t="t" r="r" b="b"/>
                <a:pathLst>
                  <a:path w="416555" h="497506" extrusionOk="0">
                    <a:moveTo>
                      <a:pt x="416556" y="0"/>
                    </a:moveTo>
                    <a:lnTo>
                      <a:pt x="0" y="497506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0"/>
              <p:cNvSpPr/>
              <p:nvPr/>
            </p:nvSpPr>
            <p:spPr>
              <a:xfrm>
                <a:off x="4809556" y="3125026"/>
                <a:ext cx="371021" cy="1128242"/>
              </a:xfrm>
              <a:custGeom>
                <a:avLst/>
                <a:gdLst/>
                <a:ahLst/>
                <a:cxnLst/>
                <a:rect l="l" t="t" r="r" b="b"/>
                <a:pathLst>
                  <a:path w="371021" h="1128242" extrusionOk="0">
                    <a:moveTo>
                      <a:pt x="0" y="0"/>
                    </a:moveTo>
                    <a:lnTo>
                      <a:pt x="371021" y="1128242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0"/>
              <p:cNvSpPr/>
              <p:nvPr/>
            </p:nvSpPr>
            <p:spPr>
              <a:xfrm>
                <a:off x="4809556" y="3125026"/>
                <a:ext cx="484014" cy="939358"/>
              </a:xfrm>
              <a:custGeom>
                <a:avLst/>
                <a:gdLst/>
                <a:ahLst/>
                <a:cxnLst/>
                <a:rect l="l" t="t" r="r" b="b"/>
                <a:pathLst>
                  <a:path w="484014" h="939358" extrusionOk="0">
                    <a:moveTo>
                      <a:pt x="0" y="0"/>
                    </a:moveTo>
                    <a:lnTo>
                      <a:pt x="484014" y="939359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0"/>
              <p:cNvSpPr/>
              <p:nvPr/>
            </p:nvSpPr>
            <p:spPr>
              <a:xfrm>
                <a:off x="5126611" y="1917520"/>
                <a:ext cx="505938" cy="231045"/>
              </a:xfrm>
              <a:custGeom>
                <a:avLst/>
                <a:gdLst/>
                <a:ahLst/>
                <a:cxnLst/>
                <a:rect l="l" t="t" r="r" b="b"/>
                <a:pathLst>
                  <a:path w="505938" h="231045" extrusionOk="0">
                    <a:moveTo>
                      <a:pt x="505938" y="0"/>
                    </a:moveTo>
                    <a:lnTo>
                      <a:pt x="0" y="231045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0"/>
              <p:cNvSpPr/>
              <p:nvPr/>
            </p:nvSpPr>
            <p:spPr>
              <a:xfrm>
                <a:off x="5519557" y="1917520"/>
                <a:ext cx="112992" cy="942731"/>
              </a:xfrm>
              <a:custGeom>
                <a:avLst/>
                <a:gdLst/>
                <a:ahLst/>
                <a:cxnLst/>
                <a:rect l="l" t="t" r="r" b="b"/>
                <a:pathLst>
                  <a:path w="112992" h="942731" extrusionOk="0">
                    <a:moveTo>
                      <a:pt x="112993" y="0"/>
                    </a:moveTo>
                    <a:lnTo>
                      <a:pt x="0" y="942732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0"/>
              <p:cNvSpPr/>
              <p:nvPr/>
            </p:nvSpPr>
            <p:spPr>
              <a:xfrm>
                <a:off x="5632550" y="1917520"/>
                <a:ext cx="409810" cy="1129928"/>
              </a:xfrm>
              <a:custGeom>
                <a:avLst/>
                <a:gdLst/>
                <a:ahLst/>
                <a:cxnLst/>
                <a:rect l="l" t="t" r="r" b="b"/>
                <a:pathLst>
                  <a:path w="409810" h="1129928" extrusionOk="0">
                    <a:moveTo>
                      <a:pt x="0" y="0"/>
                    </a:moveTo>
                    <a:lnTo>
                      <a:pt x="409810" y="1129929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0"/>
              <p:cNvSpPr/>
              <p:nvPr/>
            </p:nvSpPr>
            <p:spPr>
              <a:xfrm>
                <a:off x="5126611" y="2148565"/>
                <a:ext cx="917434" cy="898883"/>
              </a:xfrm>
              <a:custGeom>
                <a:avLst/>
                <a:gdLst/>
                <a:ahLst/>
                <a:cxnLst/>
                <a:rect l="l" t="t" r="r" b="b"/>
                <a:pathLst>
                  <a:path w="917434" h="898883" extrusionOk="0">
                    <a:moveTo>
                      <a:pt x="0" y="0"/>
                    </a:moveTo>
                    <a:lnTo>
                      <a:pt x="917435" y="898884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0"/>
              <p:cNvSpPr/>
              <p:nvPr/>
            </p:nvSpPr>
            <p:spPr>
              <a:xfrm>
                <a:off x="3866825" y="3622532"/>
                <a:ext cx="526175" cy="20237"/>
              </a:xfrm>
              <a:custGeom>
                <a:avLst/>
                <a:gdLst/>
                <a:ahLst/>
                <a:cxnLst/>
                <a:rect l="l" t="t" r="r" b="b"/>
                <a:pathLst>
                  <a:path w="526175" h="20237" extrusionOk="0">
                    <a:moveTo>
                      <a:pt x="0" y="20237"/>
                    </a:moveTo>
                    <a:lnTo>
                      <a:pt x="526176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0"/>
              <p:cNvSpPr/>
              <p:nvPr/>
            </p:nvSpPr>
            <p:spPr>
              <a:xfrm>
                <a:off x="3866825" y="3642770"/>
                <a:ext cx="1426746" cy="421615"/>
              </a:xfrm>
              <a:custGeom>
                <a:avLst/>
                <a:gdLst/>
                <a:ahLst/>
                <a:cxnLst/>
                <a:rect l="l" t="t" r="r" b="b"/>
                <a:pathLst>
                  <a:path w="1426746" h="421615" extrusionOk="0">
                    <a:moveTo>
                      <a:pt x="0" y="0"/>
                    </a:moveTo>
                    <a:lnTo>
                      <a:pt x="1426746" y="421615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0"/>
              <p:cNvSpPr/>
              <p:nvPr/>
            </p:nvSpPr>
            <p:spPr>
              <a:xfrm>
                <a:off x="5293571" y="2860252"/>
                <a:ext cx="225985" cy="1204133"/>
              </a:xfrm>
              <a:custGeom>
                <a:avLst/>
                <a:gdLst/>
                <a:ahLst/>
                <a:cxnLst/>
                <a:rect l="l" t="t" r="r" b="b"/>
                <a:pathLst>
                  <a:path w="225985" h="1204133" extrusionOk="0">
                    <a:moveTo>
                      <a:pt x="225986" y="0"/>
                    </a:moveTo>
                    <a:lnTo>
                      <a:pt x="0" y="1204133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0"/>
              <p:cNvSpPr/>
              <p:nvPr/>
            </p:nvSpPr>
            <p:spPr>
              <a:xfrm>
                <a:off x="5910816" y="3047449"/>
                <a:ext cx="131544" cy="409810"/>
              </a:xfrm>
              <a:custGeom>
                <a:avLst/>
                <a:gdLst/>
                <a:ahLst/>
                <a:cxnLst/>
                <a:rect l="l" t="t" r="r" b="b"/>
                <a:pathLst>
                  <a:path w="131544" h="409810" extrusionOk="0">
                    <a:moveTo>
                      <a:pt x="0" y="409810"/>
                    </a:moveTo>
                    <a:lnTo>
                      <a:pt x="131544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0"/>
              <p:cNvSpPr/>
              <p:nvPr/>
            </p:nvSpPr>
            <p:spPr>
              <a:xfrm>
                <a:off x="5293571" y="3457259"/>
                <a:ext cx="617244" cy="607126"/>
              </a:xfrm>
              <a:custGeom>
                <a:avLst/>
                <a:gdLst/>
                <a:ahLst/>
                <a:cxnLst/>
                <a:rect l="l" t="t" r="r" b="b"/>
                <a:pathLst>
                  <a:path w="617244" h="607126" extrusionOk="0">
                    <a:moveTo>
                      <a:pt x="617245" y="0"/>
                    </a:moveTo>
                    <a:lnTo>
                      <a:pt x="0" y="607126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0"/>
              <p:cNvSpPr/>
              <p:nvPr/>
            </p:nvSpPr>
            <p:spPr>
              <a:xfrm>
                <a:off x="4393001" y="3624219"/>
                <a:ext cx="785890" cy="629050"/>
              </a:xfrm>
              <a:custGeom>
                <a:avLst/>
                <a:gdLst/>
                <a:ahLst/>
                <a:cxnLst/>
                <a:rect l="l" t="t" r="r" b="b"/>
                <a:pathLst>
                  <a:path w="785890" h="629050" extrusionOk="0">
                    <a:moveTo>
                      <a:pt x="0" y="0"/>
                    </a:moveTo>
                    <a:lnTo>
                      <a:pt x="785891" y="62905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0"/>
              <p:cNvSpPr/>
              <p:nvPr/>
            </p:nvSpPr>
            <p:spPr>
              <a:xfrm>
                <a:off x="4393001" y="3624219"/>
                <a:ext cx="900570" cy="440166"/>
              </a:xfrm>
              <a:custGeom>
                <a:avLst/>
                <a:gdLst/>
                <a:ahLst/>
                <a:cxnLst/>
                <a:rect l="l" t="t" r="r" b="b"/>
                <a:pathLst>
                  <a:path w="900570" h="440166" extrusionOk="0">
                    <a:moveTo>
                      <a:pt x="0" y="0"/>
                    </a:moveTo>
                    <a:lnTo>
                      <a:pt x="900570" y="440166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0"/>
              <p:cNvSpPr/>
              <p:nvPr/>
            </p:nvSpPr>
            <p:spPr>
              <a:xfrm>
                <a:off x="5180578" y="4253269"/>
                <a:ext cx="841543" cy="531235"/>
              </a:xfrm>
              <a:custGeom>
                <a:avLst/>
                <a:gdLst/>
                <a:ahLst/>
                <a:cxnLst/>
                <a:rect l="l" t="t" r="r" b="b"/>
                <a:pathLst>
                  <a:path w="841543" h="531235" extrusionOk="0">
                    <a:moveTo>
                      <a:pt x="841544" y="531235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0"/>
              <p:cNvSpPr/>
              <p:nvPr/>
            </p:nvSpPr>
            <p:spPr>
              <a:xfrm>
                <a:off x="5293571" y="4064385"/>
                <a:ext cx="728551" cy="720118"/>
              </a:xfrm>
              <a:custGeom>
                <a:avLst/>
                <a:gdLst/>
                <a:ahLst/>
                <a:cxnLst/>
                <a:rect l="l" t="t" r="r" b="b"/>
                <a:pathLst>
                  <a:path w="728551" h="720118" extrusionOk="0">
                    <a:moveTo>
                      <a:pt x="728551" y="720119"/>
                    </a:moveTo>
                    <a:lnTo>
                      <a:pt x="0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0"/>
              <p:cNvSpPr/>
              <p:nvPr/>
            </p:nvSpPr>
            <p:spPr>
              <a:xfrm>
                <a:off x="5178891" y="3047449"/>
                <a:ext cx="863468" cy="1205819"/>
              </a:xfrm>
              <a:custGeom>
                <a:avLst/>
                <a:gdLst/>
                <a:ahLst/>
                <a:cxnLst/>
                <a:rect l="l" t="t" r="r" b="b"/>
                <a:pathLst>
                  <a:path w="863468" h="1205819" extrusionOk="0">
                    <a:moveTo>
                      <a:pt x="863468" y="0"/>
                    </a:moveTo>
                    <a:lnTo>
                      <a:pt x="0" y="120582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0"/>
              <p:cNvSpPr/>
              <p:nvPr/>
            </p:nvSpPr>
            <p:spPr>
              <a:xfrm>
                <a:off x="5293571" y="3047449"/>
                <a:ext cx="748788" cy="1016936"/>
              </a:xfrm>
              <a:custGeom>
                <a:avLst/>
                <a:gdLst/>
                <a:ahLst/>
                <a:cxnLst/>
                <a:rect l="l" t="t" r="r" b="b"/>
                <a:pathLst>
                  <a:path w="748788" h="1016936" extrusionOk="0">
                    <a:moveTo>
                      <a:pt x="748789" y="0"/>
                    </a:moveTo>
                    <a:lnTo>
                      <a:pt x="0" y="1016936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0"/>
              <p:cNvSpPr/>
              <p:nvPr/>
            </p:nvSpPr>
            <p:spPr>
              <a:xfrm>
                <a:off x="5180578" y="4064385"/>
                <a:ext cx="112992" cy="188883"/>
              </a:xfrm>
              <a:custGeom>
                <a:avLst/>
                <a:gdLst/>
                <a:ahLst/>
                <a:cxnLst/>
                <a:rect l="l" t="t" r="r" b="b"/>
                <a:pathLst>
                  <a:path w="112992" h="188883" extrusionOk="0">
                    <a:moveTo>
                      <a:pt x="0" y="188884"/>
                    </a:moveTo>
                    <a:lnTo>
                      <a:pt x="112993" y="0"/>
                    </a:lnTo>
                  </a:path>
                </a:pathLst>
              </a:custGeom>
              <a:noFill/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8" name="Google Shape;518;p10"/>
            <p:cNvGrpSpPr/>
            <p:nvPr/>
          </p:nvGrpSpPr>
          <p:grpSpPr>
            <a:xfrm>
              <a:off x="3733594" y="1784290"/>
              <a:ext cx="6184252" cy="3566864"/>
              <a:chOff x="3733594" y="1784290"/>
              <a:chExt cx="6184252" cy="3566864"/>
            </a:xfrm>
          </p:grpSpPr>
          <p:sp>
            <p:nvSpPr>
              <p:cNvPr id="519" name="Google Shape;519;p10"/>
              <p:cNvSpPr/>
              <p:nvPr/>
            </p:nvSpPr>
            <p:spPr>
              <a:xfrm>
                <a:off x="7695092" y="3597235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0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FDE725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10"/>
              <p:cNvSpPr/>
              <p:nvPr/>
            </p:nvSpPr>
            <p:spPr>
              <a:xfrm>
                <a:off x="7160483" y="4396618"/>
                <a:ext cx="266461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1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1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1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6128" y="266461"/>
                      <a:pt x="133230" y="266461"/>
                    </a:cubicBezTo>
                    <a:close/>
                  </a:path>
                </a:pathLst>
              </a:custGeom>
              <a:solidFill>
                <a:srgbClr val="69CD5B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0"/>
              <p:cNvSpPr/>
              <p:nvPr/>
            </p:nvSpPr>
            <p:spPr>
              <a:xfrm>
                <a:off x="6403262" y="3595549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1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1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EFE51C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0"/>
              <p:cNvSpPr/>
              <p:nvPr/>
            </p:nvSpPr>
            <p:spPr>
              <a:xfrm>
                <a:off x="7499462" y="4027283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0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2969"/>
                      <a:pt x="99501" y="266461"/>
                      <a:pt x="133230" y="266461"/>
                    </a:cubicBezTo>
                    <a:close/>
                  </a:path>
                </a:pathLst>
              </a:custGeom>
              <a:solidFill>
                <a:srgbClr val="48C16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0"/>
              <p:cNvSpPr/>
              <p:nvPr/>
            </p:nvSpPr>
            <p:spPr>
              <a:xfrm>
                <a:off x="8870555" y="3192485"/>
                <a:ext cx="266461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1" h="266460" extrusionOk="0">
                    <a:moveTo>
                      <a:pt x="133231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5"/>
                      <a:pt x="227672" y="38789"/>
                    </a:cubicBezTo>
                    <a:cubicBezTo>
                      <a:pt x="202375" y="13492"/>
                      <a:pt x="168646" y="0"/>
                      <a:pt x="133231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5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2399" y="252969"/>
                      <a:pt x="97815" y="266461"/>
                      <a:pt x="133231" y="266461"/>
                    </a:cubicBezTo>
                    <a:close/>
                  </a:path>
                </a:pathLst>
              </a:custGeom>
              <a:solidFill>
                <a:srgbClr val="287C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0"/>
              <p:cNvSpPr/>
              <p:nvPr/>
            </p:nvSpPr>
            <p:spPr>
              <a:xfrm>
                <a:off x="8776113" y="2364432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0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780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0"/>
              <p:cNvSpPr/>
              <p:nvPr/>
            </p:nvSpPr>
            <p:spPr>
              <a:xfrm>
                <a:off x="9062812" y="2691606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0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780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0"/>
              <p:cNvSpPr/>
              <p:nvPr/>
            </p:nvSpPr>
            <p:spPr>
              <a:xfrm>
                <a:off x="7266731" y="3578684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1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1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2969"/>
                      <a:pt x="99501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9AF7F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0"/>
              <p:cNvSpPr/>
              <p:nvPr/>
            </p:nvSpPr>
            <p:spPr>
              <a:xfrm>
                <a:off x="6135115" y="4071131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1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1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A0DA39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0"/>
              <p:cNvSpPr/>
              <p:nvPr/>
            </p:nvSpPr>
            <p:spPr>
              <a:xfrm>
                <a:off x="5376208" y="3291986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0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5AB82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0"/>
              <p:cNvSpPr/>
              <p:nvPr/>
            </p:nvSpPr>
            <p:spPr>
              <a:xfrm>
                <a:off x="8487728" y="2772556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5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5"/>
                      <a:pt x="0" y="97815"/>
                      <a:pt x="0" y="133230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5772" y="252969"/>
                      <a:pt x="99501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87C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0"/>
              <p:cNvSpPr/>
              <p:nvPr/>
            </p:nvSpPr>
            <p:spPr>
              <a:xfrm>
                <a:off x="9077990" y="4000300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1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1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5772" y="252969"/>
                      <a:pt x="99501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D70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0"/>
              <p:cNvSpPr/>
              <p:nvPr/>
            </p:nvSpPr>
            <p:spPr>
              <a:xfrm>
                <a:off x="8459058" y="4141962"/>
                <a:ext cx="266461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1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5"/>
                      <a:pt x="227672" y="38788"/>
                    </a:cubicBezTo>
                    <a:cubicBezTo>
                      <a:pt x="202375" y="13491"/>
                      <a:pt x="168646" y="0"/>
                      <a:pt x="133230" y="0"/>
                    </a:cubicBezTo>
                    <a:cubicBezTo>
                      <a:pt x="97815" y="0"/>
                      <a:pt x="64086" y="13491"/>
                      <a:pt x="38789" y="38788"/>
                    </a:cubicBezTo>
                    <a:cubicBezTo>
                      <a:pt x="13492" y="64085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2399" y="252969"/>
                      <a:pt x="96128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C73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0"/>
              <p:cNvSpPr/>
              <p:nvPr/>
            </p:nvSpPr>
            <p:spPr>
              <a:xfrm>
                <a:off x="6698393" y="3927782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1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1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A0DA39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0"/>
              <p:cNvSpPr/>
              <p:nvPr/>
            </p:nvSpPr>
            <p:spPr>
              <a:xfrm>
                <a:off x="4136658" y="4438779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1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1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C73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0"/>
              <p:cNvSpPr/>
              <p:nvPr/>
            </p:nvSpPr>
            <p:spPr>
              <a:xfrm>
                <a:off x="4617300" y="4959896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5"/>
                      <a:pt x="227672" y="38788"/>
                    </a:cubicBezTo>
                    <a:cubicBezTo>
                      <a:pt x="202375" y="13491"/>
                      <a:pt x="168646" y="0"/>
                      <a:pt x="133230" y="0"/>
                    </a:cubicBezTo>
                    <a:cubicBezTo>
                      <a:pt x="97815" y="0"/>
                      <a:pt x="64086" y="13491"/>
                      <a:pt x="38789" y="38788"/>
                    </a:cubicBezTo>
                    <a:cubicBezTo>
                      <a:pt x="13492" y="64085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C73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0"/>
              <p:cNvSpPr/>
              <p:nvPr/>
            </p:nvSpPr>
            <p:spPr>
              <a:xfrm>
                <a:off x="9651386" y="1883791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0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1283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440154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0"/>
              <p:cNvSpPr/>
              <p:nvPr/>
            </p:nvSpPr>
            <p:spPr>
              <a:xfrm>
                <a:off x="7880602" y="4927853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1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1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1283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A78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0"/>
              <p:cNvSpPr/>
              <p:nvPr/>
            </p:nvSpPr>
            <p:spPr>
              <a:xfrm>
                <a:off x="4286754" y="4791250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5"/>
                      <a:pt x="227672" y="38788"/>
                    </a:cubicBezTo>
                    <a:cubicBezTo>
                      <a:pt x="202375" y="13491"/>
                      <a:pt x="168646" y="0"/>
                      <a:pt x="133230" y="0"/>
                    </a:cubicBezTo>
                    <a:cubicBezTo>
                      <a:pt x="97815" y="0"/>
                      <a:pt x="64086" y="13491"/>
                      <a:pt x="38789" y="38788"/>
                    </a:cubicBezTo>
                    <a:cubicBezTo>
                      <a:pt x="13492" y="64085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C73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0"/>
              <p:cNvSpPr/>
              <p:nvPr/>
            </p:nvSpPr>
            <p:spPr>
              <a:xfrm>
                <a:off x="6576968" y="4405050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1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1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84D44B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0"/>
              <p:cNvSpPr/>
              <p:nvPr/>
            </p:nvSpPr>
            <p:spPr>
              <a:xfrm>
                <a:off x="4984948" y="5084694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1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1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1" y="266461"/>
                    </a:cubicBezTo>
                    <a:close/>
                  </a:path>
                </a:pathLst>
              </a:custGeom>
              <a:solidFill>
                <a:srgbClr val="2C73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0"/>
              <p:cNvSpPr/>
              <p:nvPr/>
            </p:nvSpPr>
            <p:spPr>
              <a:xfrm>
                <a:off x="8143690" y="4604053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0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A78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0"/>
              <p:cNvSpPr/>
              <p:nvPr/>
            </p:nvSpPr>
            <p:spPr>
              <a:xfrm>
                <a:off x="4124853" y="4044148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9" y="38789"/>
                    </a:cubicBezTo>
                    <a:cubicBezTo>
                      <a:pt x="13492" y="64086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5" y="251283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C73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0"/>
              <p:cNvSpPr/>
              <p:nvPr/>
            </p:nvSpPr>
            <p:spPr>
              <a:xfrm>
                <a:off x="4676326" y="2991796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5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9" y="38789"/>
                    </a:cubicBezTo>
                    <a:cubicBezTo>
                      <a:pt x="13492" y="64085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5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388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0"/>
              <p:cNvSpPr/>
              <p:nvPr/>
            </p:nvSpPr>
            <p:spPr>
              <a:xfrm>
                <a:off x="5499319" y="1784290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1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1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1" y="266461"/>
                    </a:cubicBezTo>
                    <a:close/>
                  </a:path>
                </a:pathLst>
              </a:custGeom>
              <a:solidFill>
                <a:srgbClr val="2A78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0"/>
              <p:cNvSpPr/>
              <p:nvPr/>
            </p:nvSpPr>
            <p:spPr>
              <a:xfrm>
                <a:off x="4993381" y="2015335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1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1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1283"/>
                      <a:pt x="97815" y="266461"/>
                      <a:pt x="133231" y="266461"/>
                    </a:cubicBezTo>
                    <a:close/>
                  </a:path>
                </a:pathLst>
              </a:custGeom>
              <a:solidFill>
                <a:srgbClr val="2A78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0"/>
              <p:cNvSpPr/>
              <p:nvPr/>
            </p:nvSpPr>
            <p:spPr>
              <a:xfrm>
                <a:off x="3733594" y="3509540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5"/>
                      <a:pt x="227672" y="38788"/>
                    </a:cubicBezTo>
                    <a:cubicBezTo>
                      <a:pt x="202375" y="13491"/>
                      <a:pt x="168646" y="0"/>
                      <a:pt x="133230" y="0"/>
                    </a:cubicBezTo>
                    <a:cubicBezTo>
                      <a:pt x="97815" y="0"/>
                      <a:pt x="64086" y="13491"/>
                      <a:pt x="38789" y="38788"/>
                    </a:cubicBezTo>
                    <a:cubicBezTo>
                      <a:pt x="13492" y="64085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F6C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0"/>
              <p:cNvSpPr/>
              <p:nvPr/>
            </p:nvSpPr>
            <p:spPr>
              <a:xfrm>
                <a:off x="5386326" y="2727021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1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1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1" y="266461"/>
                    </a:cubicBezTo>
                    <a:close/>
                  </a:path>
                </a:pathLst>
              </a:custGeom>
              <a:solidFill>
                <a:srgbClr val="3FBC73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0"/>
              <p:cNvSpPr/>
              <p:nvPr/>
            </p:nvSpPr>
            <p:spPr>
              <a:xfrm>
                <a:off x="5777585" y="3324029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1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1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1" y="266461"/>
                    </a:cubicBezTo>
                    <a:close/>
                  </a:path>
                </a:pathLst>
              </a:custGeom>
              <a:solidFill>
                <a:srgbClr val="37B878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0"/>
              <p:cNvSpPr/>
              <p:nvPr/>
            </p:nvSpPr>
            <p:spPr>
              <a:xfrm>
                <a:off x="4259770" y="3490988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9" y="38789"/>
                    </a:cubicBezTo>
                    <a:cubicBezTo>
                      <a:pt x="13492" y="64086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5" y="251283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27808E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0"/>
              <p:cNvSpPr/>
              <p:nvPr/>
            </p:nvSpPr>
            <p:spPr>
              <a:xfrm>
                <a:off x="5888892" y="4651274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6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3FBC73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0"/>
              <p:cNvSpPr/>
              <p:nvPr/>
            </p:nvSpPr>
            <p:spPr>
              <a:xfrm>
                <a:off x="5909129" y="2914219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1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5"/>
                      <a:pt x="227672" y="38789"/>
                    </a:cubicBezTo>
                    <a:cubicBezTo>
                      <a:pt x="202375" y="13492"/>
                      <a:pt x="168646" y="0"/>
                      <a:pt x="133231" y="0"/>
                    </a:cubicBezTo>
                    <a:cubicBezTo>
                      <a:pt x="97815" y="0"/>
                      <a:pt x="64086" y="13492"/>
                      <a:pt x="38789" y="38789"/>
                    </a:cubicBezTo>
                    <a:cubicBezTo>
                      <a:pt x="13492" y="64085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1" y="266461"/>
                    </a:cubicBezTo>
                    <a:close/>
                  </a:path>
                </a:pathLst>
              </a:custGeom>
              <a:solidFill>
                <a:srgbClr val="D0E11C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0"/>
              <p:cNvSpPr/>
              <p:nvPr/>
            </p:nvSpPr>
            <p:spPr>
              <a:xfrm>
                <a:off x="5047348" y="4120038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6"/>
                      <a:pt x="227672" y="38789"/>
                    </a:cubicBezTo>
                    <a:cubicBezTo>
                      <a:pt x="202375" y="13492"/>
                      <a:pt x="168646" y="0"/>
                      <a:pt x="133230" y="0"/>
                    </a:cubicBezTo>
                    <a:cubicBezTo>
                      <a:pt x="97815" y="0"/>
                      <a:pt x="64085" y="13492"/>
                      <a:pt x="38788" y="38789"/>
                    </a:cubicBezTo>
                    <a:cubicBezTo>
                      <a:pt x="13491" y="64086"/>
                      <a:pt x="0" y="97815"/>
                      <a:pt x="0" y="133230"/>
                    </a:cubicBezTo>
                    <a:cubicBezTo>
                      <a:pt x="0" y="168646"/>
                      <a:pt x="13491" y="202375"/>
                      <a:pt x="38788" y="227672"/>
                    </a:cubicBezTo>
                    <a:cubicBezTo>
                      <a:pt x="64085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A0DA39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0"/>
              <p:cNvSpPr/>
              <p:nvPr/>
            </p:nvSpPr>
            <p:spPr>
              <a:xfrm>
                <a:off x="5160340" y="3931155"/>
                <a:ext cx="266460" cy="266460"/>
              </a:xfrm>
              <a:custGeom>
                <a:avLst/>
                <a:gdLst/>
                <a:ahLst/>
                <a:cxnLst/>
                <a:rect l="l" t="t" r="r" b="b"/>
                <a:pathLst>
                  <a:path w="266460" h="266460" extrusionOk="0">
                    <a:moveTo>
                      <a:pt x="133230" y="266461"/>
                    </a:moveTo>
                    <a:cubicBezTo>
                      <a:pt x="168646" y="266461"/>
                      <a:pt x="202375" y="252969"/>
                      <a:pt x="227672" y="227672"/>
                    </a:cubicBezTo>
                    <a:cubicBezTo>
                      <a:pt x="252969" y="202375"/>
                      <a:pt x="266461" y="168646"/>
                      <a:pt x="266461" y="133230"/>
                    </a:cubicBezTo>
                    <a:cubicBezTo>
                      <a:pt x="266461" y="97815"/>
                      <a:pt x="252969" y="64085"/>
                      <a:pt x="227672" y="38788"/>
                    </a:cubicBezTo>
                    <a:cubicBezTo>
                      <a:pt x="202375" y="13491"/>
                      <a:pt x="168646" y="0"/>
                      <a:pt x="133230" y="0"/>
                    </a:cubicBezTo>
                    <a:cubicBezTo>
                      <a:pt x="97815" y="0"/>
                      <a:pt x="64086" y="13491"/>
                      <a:pt x="38789" y="38788"/>
                    </a:cubicBezTo>
                    <a:cubicBezTo>
                      <a:pt x="13492" y="64085"/>
                      <a:pt x="0" y="97815"/>
                      <a:pt x="0" y="133230"/>
                    </a:cubicBezTo>
                    <a:cubicBezTo>
                      <a:pt x="0" y="168646"/>
                      <a:pt x="13492" y="202375"/>
                      <a:pt x="38789" y="227672"/>
                    </a:cubicBezTo>
                    <a:cubicBezTo>
                      <a:pt x="64086" y="252969"/>
                      <a:pt x="97815" y="266461"/>
                      <a:pt x="133230" y="266461"/>
                    </a:cubicBezTo>
                    <a:close/>
                  </a:path>
                </a:pathLst>
              </a:custGeom>
              <a:solidFill>
                <a:srgbClr val="DFE318"/>
              </a:solidFill>
              <a:ln w="168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3" name="Google Shape;553;p10"/>
          <p:cNvSpPr txBox="1">
            <a:spLocks noGrp="1"/>
          </p:cNvSpPr>
          <p:nvPr>
            <p:ph type="title"/>
          </p:nvPr>
        </p:nvSpPr>
        <p:spPr>
          <a:xfrm>
            <a:off x="5961830" y="2081946"/>
            <a:ext cx="3823803" cy="112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/>
              <a:t>Closeness Centrality</a:t>
            </a:r>
            <a:endParaRPr/>
          </a:p>
        </p:txBody>
      </p:sp>
      <p:sp>
        <p:nvSpPr>
          <p:cNvPr id="554" name="Google Shape;554;p10"/>
          <p:cNvSpPr txBox="1">
            <a:spLocks noGrp="1"/>
          </p:cNvSpPr>
          <p:nvPr>
            <p:ph type="subTitle" idx="1"/>
          </p:nvPr>
        </p:nvSpPr>
        <p:spPr>
          <a:xfrm>
            <a:off x="4412786" y="1173451"/>
            <a:ext cx="69756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55" name="Google Shape;555;p10"/>
          <p:cNvSpPr/>
          <p:nvPr/>
        </p:nvSpPr>
        <p:spPr>
          <a:xfrm>
            <a:off x="2574996" y="1315454"/>
            <a:ext cx="8499764" cy="4249882"/>
          </a:xfrm>
          <a:custGeom>
            <a:avLst/>
            <a:gdLst/>
            <a:ahLst/>
            <a:cxnLst/>
            <a:rect l="l" t="t" r="r" b="b"/>
            <a:pathLst>
              <a:path w="8499764" h="4249882" extrusionOk="0">
                <a:moveTo>
                  <a:pt x="0" y="4249882"/>
                </a:moveTo>
                <a:lnTo>
                  <a:pt x="8499764" y="4249882"/>
                </a:lnTo>
                <a:lnTo>
                  <a:pt x="8499764" y="0"/>
                </a:lnTo>
                <a:lnTo>
                  <a:pt x="0" y="0"/>
                </a:lnTo>
                <a:lnTo>
                  <a:pt x="0" y="4249882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1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4924926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Closeness Centrality</a:t>
            </a:r>
            <a:endParaRPr/>
          </a:p>
        </p:txBody>
      </p:sp>
      <p:sp>
        <p:nvSpPr>
          <p:cNvPr id="561" name="Google Shape;561;p11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62" name="Google Shape;562;p11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https://www.youtube.com/watch?v=uM8USKnYiig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endParaRPr/>
          </a:p>
        </p:txBody>
      </p:sp>
      <p:sp>
        <p:nvSpPr>
          <p:cNvPr id="563" name="Google Shape;563;p11"/>
          <p:cNvSpPr txBox="1"/>
          <p:nvPr/>
        </p:nvSpPr>
        <p:spPr>
          <a:xfrm>
            <a:off x="1283331" y="2038265"/>
            <a:ext cx="6060407" cy="331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Closeness centrality measures how close a node is to the other nodes in the network.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with high closeness centrality can efficiently communicate with other nodes and have quick access to information or resources.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Closeness centrality is important for understanding communication efficiency, transportation accessibility, or information dissemination within networks.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often used in transportation networks to identify nodes with quick access to various destinations.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2285" y="1795080"/>
            <a:ext cx="3318767" cy="326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2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570" name="Google Shape;570;p12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https://www.youtube.com/watch?v=uM8USKnYiig</a:t>
            </a:r>
            <a:endParaRPr/>
          </a:p>
        </p:txBody>
      </p:sp>
      <p:sp>
        <p:nvSpPr>
          <p:cNvPr id="571" name="Google Shape;571;p12"/>
          <p:cNvSpPr txBox="1">
            <a:spLocks noGrp="1"/>
          </p:cNvSpPr>
          <p:nvPr>
            <p:ph type="body" idx="3"/>
          </p:nvPr>
        </p:nvSpPr>
        <p:spPr>
          <a:xfrm>
            <a:off x="1340870" y="1907934"/>
            <a:ext cx="5204309" cy="284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Being the Geographic center makes you important.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are never far from the action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Uses shortest-path-lengths.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Farness: Mean distance to other nodes.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Closeness: Inverse of farness.</a:t>
            </a:r>
            <a:endParaRPr/>
          </a:p>
        </p:txBody>
      </p:sp>
      <p:sp>
        <p:nvSpPr>
          <p:cNvPr id="572" name="Google Shape;572;p12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4924926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Closeness Centrality</a:t>
            </a:r>
            <a:endParaRPr/>
          </a:p>
        </p:txBody>
      </p:sp>
      <p:pic>
        <p:nvPicPr>
          <p:cNvPr id="573" name="Google Shape;57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8501" y="2344892"/>
            <a:ext cx="18097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98501" y="3787814"/>
            <a:ext cx="2145640" cy="113823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12"/>
          <p:cNvSpPr txBox="1"/>
          <p:nvPr/>
        </p:nvSpPr>
        <p:spPr>
          <a:xfrm>
            <a:off x="7698501" y="1743612"/>
            <a:ext cx="1482542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FarNess: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2"/>
          <p:cNvSpPr txBox="1"/>
          <p:nvPr/>
        </p:nvSpPr>
        <p:spPr>
          <a:xfrm>
            <a:off x="7698501" y="3346509"/>
            <a:ext cx="18097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Closeness: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7" name="Google Shape;577;p12"/>
          <p:cNvGrpSpPr/>
          <p:nvPr/>
        </p:nvGrpSpPr>
        <p:grpSpPr>
          <a:xfrm>
            <a:off x="5059508" y="5064755"/>
            <a:ext cx="2072983" cy="569977"/>
            <a:chOff x="7733748" y="1961553"/>
            <a:chExt cx="2072983" cy="569977"/>
          </a:xfrm>
        </p:grpSpPr>
        <p:sp>
          <p:nvSpPr>
            <p:cNvPr id="578" name="Google Shape;578;p12"/>
            <p:cNvSpPr/>
            <p:nvPr/>
          </p:nvSpPr>
          <p:spPr>
            <a:xfrm>
              <a:off x="7733748" y="1961553"/>
              <a:ext cx="2072983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 to Model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9" name="Google Shape;579;p12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580" name="Google Shape;580;p12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581" name="Google Shape;581;p12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12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583" name="Google Shape;583;p1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101971" y="5360177"/>
                <a:ext cx="180004" cy="180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3"/>
          <p:cNvSpPr txBox="1">
            <a:spLocks noGrp="1"/>
          </p:cNvSpPr>
          <p:nvPr>
            <p:ph type="title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/>
              <a:t>Betweenness Centrality</a:t>
            </a:r>
            <a:endParaRPr/>
          </a:p>
        </p:txBody>
      </p:sp>
      <p:sp>
        <p:nvSpPr>
          <p:cNvPr id="589" name="Google Shape;589;p13"/>
          <p:cNvSpPr txBox="1">
            <a:spLocks noGrp="1"/>
          </p:cNvSpPr>
          <p:nvPr>
            <p:ph type="subTitle" idx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4"/>
          <p:cNvSpPr txBox="1">
            <a:spLocks noGrp="1"/>
          </p:cNvSpPr>
          <p:nvPr>
            <p:ph type="title"/>
          </p:nvPr>
        </p:nvSpPr>
        <p:spPr>
          <a:xfrm>
            <a:off x="-1" y="781035"/>
            <a:ext cx="5358063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Betweenness Centrality</a:t>
            </a:r>
            <a:endParaRPr/>
          </a:p>
        </p:txBody>
      </p:sp>
      <p:sp>
        <p:nvSpPr>
          <p:cNvPr id="595" name="Google Shape;595;p14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96" name="Google Shape;596;p14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https://www.youtube.com/watch?v=uM8USKnYiig</a:t>
            </a:r>
            <a:endParaRPr/>
          </a:p>
        </p:txBody>
      </p:sp>
      <p:sp>
        <p:nvSpPr>
          <p:cNvPr id="597" name="Google Shape;597;p14"/>
          <p:cNvSpPr txBox="1"/>
          <p:nvPr/>
        </p:nvSpPr>
        <p:spPr>
          <a:xfrm>
            <a:off x="1283331" y="2182390"/>
            <a:ext cx="4812669" cy="302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with high betweenness centrality often serve as critical "bottlenecks" in a network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nodes lie on many shortest paths between other nodes, meaning they control the flow of information, resources, or influence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act as bridges or intermediaries connecting different parts of the network.</a:t>
            </a:r>
            <a:endParaRPr/>
          </a:p>
        </p:txBody>
      </p:sp>
      <p:pic>
        <p:nvPicPr>
          <p:cNvPr id="598" name="Google Shape;5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6757" y="1468127"/>
            <a:ext cx="4251912" cy="416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"/>
          <p:cNvSpPr txBox="1">
            <a:spLocks noGrp="1"/>
          </p:cNvSpPr>
          <p:nvPr>
            <p:ph type="title"/>
          </p:nvPr>
        </p:nvSpPr>
        <p:spPr>
          <a:xfrm>
            <a:off x="-1" y="781035"/>
            <a:ext cx="5358063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Betweenness Centrality</a:t>
            </a:r>
            <a:endParaRPr/>
          </a:p>
        </p:txBody>
      </p:sp>
      <p:sp>
        <p:nvSpPr>
          <p:cNvPr id="604" name="Google Shape;604;p15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605" name="Google Shape;605;p15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https://www.youtube.com/watch?v=uM8USKnYiig</a:t>
            </a:r>
            <a:endParaRPr/>
          </a:p>
        </p:txBody>
      </p:sp>
      <p:sp>
        <p:nvSpPr>
          <p:cNvPr id="606" name="Google Shape;606;p15"/>
          <p:cNvSpPr txBox="1"/>
          <p:nvPr/>
        </p:nvSpPr>
        <p:spPr>
          <a:xfrm>
            <a:off x="1283331" y="2106104"/>
            <a:ext cx="9443343" cy="124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betweenness centrality can help to identify potential points of failure and inform strategies for enhancing network resilience and robustness.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Messages within the network pass through you. You are a “bridge” between clusters of the network.</a:t>
            </a:r>
            <a:endParaRPr/>
          </a:p>
        </p:txBody>
      </p:sp>
      <p:pic>
        <p:nvPicPr>
          <p:cNvPr id="607" name="Google Shape;60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4041" y="3742298"/>
            <a:ext cx="3540464" cy="141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83024" y="4803321"/>
            <a:ext cx="773683" cy="703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27031" y="3722509"/>
            <a:ext cx="1241384" cy="60603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15"/>
          <p:cNvSpPr txBox="1"/>
          <p:nvPr/>
        </p:nvSpPr>
        <p:spPr>
          <a:xfrm>
            <a:off x="7245569" y="3738551"/>
            <a:ext cx="2973252" cy="60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Shortest paths from s to t that go through v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5"/>
          <p:cNvSpPr txBox="1"/>
          <p:nvPr/>
        </p:nvSpPr>
        <p:spPr>
          <a:xfrm>
            <a:off x="7245569" y="4996664"/>
            <a:ext cx="3112136" cy="30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Shortest paths from s to t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-1" y="781035"/>
            <a:ext cx="7636043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Betweenness centrality of node C?</a:t>
            </a:r>
            <a:endParaRPr/>
          </a:p>
        </p:txBody>
      </p:sp>
      <p:sp>
        <p:nvSpPr>
          <p:cNvPr id="617" name="Google Shape;617;p16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618" name="Google Shape;6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1012" y="1638312"/>
            <a:ext cx="6709974" cy="33507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9" name="Google Shape;619;p16"/>
          <p:cNvGrpSpPr/>
          <p:nvPr/>
        </p:nvGrpSpPr>
        <p:grpSpPr>
          <a:xfrm>
            <a:off x="5059508" y="5064755"/>
            <a:ext cx="2072983" cy="569977"/>
            <a:chOff x="7733748" y="1961553"/>
            <a:chExt cx="2072983" cy="569977"/>
          </a:xfrm>
        </p:grpSpPr>
        <p:sp>
          <p:nvSpPr>
            <p:cNvPr id="620" name="Google Shape;620;p16"/>
            <p:cNvSpPr/>
            <p:nvPr/>
          </p:nvSpPr>
          <p:spPr>
            <a:xfrm>
              <a:off x="7733748" y="1961553"/>
              <a:ext cx="2072983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Model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1" name="Google Shape;621;p16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622" name="Google Shape;622;p16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623" name="Google Shape;623;p16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16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625" name="Google Shape;625;p1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101971" y="5360177"/>
                <a:ext cx="180004" cy="180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7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4138864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631" name="Google Shape;631;p17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32" name="Google Shape;632;p17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https://www.youtube.com/watch?v=uM8USKnYiig</a:t>
            </a:r>
            <a:endParaRPr/>
          </a:p>
        </p:txBody>
      </p:sp>
      <p:grpSp>
        <p:nvGrpSpPr>
          <p:cNvPr id="633" name="Google Shape;633;p17"/>
          <p:cNvGrpSpPr/>
          <p:nvPr/>
        </p:nvGrpSpPr>
        <p:grpSpPr>
          <a:xfrm>
            <a:off x="5059508" y="5204584"/>
            <a:ext cx="2072983" cy="569977"/>
            <a:chOff x="7733748" y="1961553"/>
            <a:chExt cx="2072983" cy="569977"/>
          </a:xfrm>
        </p:grpSpPr>
        <p:sp>
          <p:nvSpPr>
            <p:cNvPr id="634" name="Google Shape;634;p17"/>
            <p:cNvSpPr/>
            <p:nvPr/>
          </p:nvSpPr>
          <p:spPr>
            <a:xfrm>
              <a:off x="7733748" y="1961553"/>
              <a:ext cx="2072983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Model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5" name="Google Shape;635;p17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636" name="Google Shape;636;p17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637" name="Google Shape;637;p17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639" name="Google Shape;639;p1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101971" y="5360177"/>
                <a:ext cx="180004" cy="180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40" name="Google Shape;640;p17"/>
          <p:cNvSpPr txBox="1"/>
          <p:nvPr/>
        </p:nvSpPr>
        <p:spPr>
          <a:xfrm>
            <a:off x="913670" y="2195856"/>
            <a:ext cx="4145838" cy="210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 paths are unique.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symmetry there are only 3 values (corresponding to the three colors).</a:t>
            </a:r>
            <a:endParaRPr/>
          </a:p>
        </p:txBody>
      </p:sp>
      <p:pic>
        <p:nvPicPr>
          <p:cNvPr id="641" name="Google Shape;641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24624" y="1494290"/>
            <a:ext cx="5392408" cy="325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8"/>
          <p:cNvSpPr txBox="1">
            <a:spLocks noGrp="1"/>
          </p:cNvSpPr>
          <p:nvPr>
            <p:ph type="title"/>
          </p:nvPr>
        </p:nvSpPr>
        <p:spPr>
          <a:xfrm>
            <a:off x="-1" y="781035"/>
            <a:ext cx="7395411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Application of Centrality measures</a:t>
            </a:r>
            <a:endParaRPr/>
          </a:p>
        </p:txBody>
      </p:sp>
      <p:sp>
        <p:nvSpPr>
          <p:cNvPr id="647" name="Google Shape;647;p18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648" name="Google Shape;648;p18"/>
          <p:cNvGrpSpPr/>
          <p:nvPr/>
        </p:nvGrpSpPr>
        <p:grpSpPr>
          <a:xfrm>
            <a:off x="3628661" y="3721686"/>
            <a:ext cx="4934674" cy="569977"/>
            <a:chOff x="7733748" y="1961553"/>
            <a:chExt cx="5074373" cy="569977"/>
          </a:xfrm>
        </p:grpSpPr>
        <p:sp>
          <p:nvSpPr>
            <p:cNvPr id="649" name="Google Shape;649;p18"/>
            <p:cNvSpPr/>
            <p:nvPr/>
          </p:nvSpPr>
          <p:spPr>
            <a:xfrm>
              <a:off x="7733748" y="1961553"/>
              <a:ext cx="5074373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u="sng">
                  <a:solidFill>
                    <a:srgbClr val="2E75B5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NetSci 03-3 Centrality in a Dolphin Network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0" name="Google Shape;650;p18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651" name="Google Shape;651;p18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652" name="Google Shape;652;p18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18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654" name="Google Shape;654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40165" y="5378755"/>
                <a:ext cx="126891" cy="1464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55" name="Google Shape;655;p18"/>
          <p:cNvSpPr txBox="1">
            <a:spLocks noGrp="1"/>
          </p:cNvSpPr>
          <p:nvPr>
            <p:ph type="body" idx="2"/>
          </p:nvPr>
        </p:nvSpPr>
        <p:spPr>
          <a:xfrm>
            <a:off x="1471611" y="2725383"/>
            <a:ext cx="9248775" cy="65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b="1"/>
              <a:t>Lusseau and Newman Dolphins 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9"/>
          <p:cNvSpPr txBox="1">
            <a:spLocks noGrp="1"/>
          </p:cNvSpPr>
          <p:nvPr>
            <p:ph type="title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/>
              <a:t>Eigenvector  Centrality</a:t>
            </a:r>
            <a:endParaRPr/>
          </a:p>
        </p:txBody>
      </p:sp>
      <p:sp>
        <p:nvSpPr>
          <p:cNvPr id="661" name="Google Shape;661;p19"/>
          <p:cNvSpPr txBox="1">
            <a:spLocks noGrp="1"/>
          </p:cNvSpPr>
          <p:nvPr>
            <p:ph type="subTitle" idx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"/>
          <p:cNvSpPr txBox="1">
            <a:spLocks noGrp="1"/>
          </p:cNvSpPr>
          <p:nvPr>
            <p:ph type="title"/>
          </p:nvPr>
        </p:nvSpPr>
        <p:spPr>
          <a:xfrm>
            <a:off x="3784778" y="1835181"/>
            <a:ext cx="4612097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Welcome</a:t>
            </a:r>
            <a:endParaRPr/>
          </a:p>
        </p:txBody>
      </p:sp>
      <p:sp>
        <p:nvSpPr>
          <p:cNvPr id="347" name="Google Shape;347;p2"/>
          <p:cNvSpPr txBox="1">
            <a:spLocks noGrp="1"/>
          </p:cNvSpPr>
          <p:nvPr>
            <p:ph type="body" idx="1"/>
          </p:nvPr>
        </p:nvSpPr>
        <p:spPr>
          <a:xfrm>
            <a:off x="2481072" y="2851925"/>
            <a:ext cx="7219507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2956"/>
              </a:buClr>
              <a:buSzPts val="1800"/>
              <a:buNone/>
            </a:pPr>
            <a:r>
              <a:rPr lang="en-US"/>
              <a:t>Centrality measures are critical in a wide-range of applications that involve concepts/phenomena such as: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800"/>
              <a:buFont typeface="Arial"/>
              <a:buChar char="•"/>
            </a:pPr>
            <a:r>
              <a:rPr lang="en-US"/>
              <a:t>Infrastructure vulnerability and robustness (e.g., in transportation systems, urban systems, the Internet, etc.).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800"/>
              <a:buFont typeface="Arial"/>
              <a:buChar char="•"/>
            </a:pPr>
            <a:r>
              <a:rPr lang="en-US"/>
              <a:t>Efficient Communication within a network.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800"/>
              <a:buFont typeface="Arial"/>
              <a:buChar char="•"/>
            </a:pPr>
            <a:r>
              <a:rPr lang="en-US"/>
              <a:t>Dissemination of information, Spread of Diseases.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800"/>
              <a:buFont typeface="Arial"/>
              <a:buChar char="•"/>
            </a:pPr>
            <a:r>
              <a:rPr lang="en-US"/>
              <a:t>Power, Control, spread of information in a social network.</a:t>
            </a:r>
            <a:endParaRPr/>
          </a:p>
        </p:txBody>
      </p:sp>
      <p:sp>
        <p:nvSpPr>
          <p:cNvPr id="348" name="Google Shape;348;p2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0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67" name="Google Shape;667;p20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rPr lang="en-US"/>
              <a:t>Reference: Eigenvalue Centrality. Taken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Eigenvector Centrality (Centrality Measure) – GeeksforGeeks</a:t>
            </a:r>
            <a:r>
              <a:rPr lang="en-US"/>
              <a:t>.</a:t>
            </a:r>
            <a:endParaRPr/>
          </a:p>
        </p:txBody>
      </p:sp>
      <p:sp>
        <p:nvSpPr>
          <p:cNvPr id="668" name="Google Shape;668;p20"/>
          <p:cNvSpPr txBox="1">
            <a:spLocks noGrp="1"/>
          </p:cNvSpPr>
          <p:nvPr>
            <p:ph type="body" idx="3"/>
          </p:nvPr>
        </p:nvSpPr>
        <p:spPr>
          <a:xfrm>
            <a:off x="1340870" y="2135494"/>
            <a:ext cx="5204309" cy="284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Degree centrality is “miopic”. It ignores the place of the node in the network,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takes into account not only the number of connections a node has but also the importance of the nodes to which it is connected.</a:t>
            </a:r>
            <a:endParaRPr/>
          </a:p>
        </p:txBody>
      </p:sp>
      <p:sp>
        <p:nvSpPr>
          <p:cNvPr id="669" name="Google Shape;669;p20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5306704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Eigenvector  Centrality</a:t>
            </a:r>
            <a:endParaRPr/>
          </a:p>
        </p:txBody>
      </p:sp>
      <p:pic>
        <p:nvPicPr>
          <p:cNvPr id="670" name="Google Shape;670;p20" descr="Gráfico, Gráfico radial&#10;&#10;El contenido generado por IA puede ser incorrecto."/>
          <p:cNvPicPr preferRelativeResize="0"/>
          <p:nvPr/>
        </p:nvPicPr>
        <p:blipFill rotWithShape="1">
          <a:blip r:embed="rId4">
            <a:alphaModFix/>
          </a:blip>
          <a:srcRect l="51785" t="15138" r="8368" b="25972"/>
          <a:stretch/>
        </p:blipFill>
        <p:spPr>
          <a:xfrm>
            <a:off x="6669635" y="1536458"/>
            <a:ext cx="4181495" cy="40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1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676" name="Google Shape;676;p21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5306704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Eigenvector  Centrality</a:t>
            </a:r>
            <a:endParaRPr/>
          </a:p>
        </p:txBody>
      </p:sp>
      <p:sp>
        <p:nvSpPr>
          <p:cNvPr id="677" name="Google Shape;677;p21"/>
          <p:cNvSpPr txBox="1"/>
          <p:nvPr/>
        </p:nvSpPr>
        <p:spPr>
          <a:xfrm>
            <a:off x="1037772" y="2480938"/>
            <a:ext cx="4812669" cy="189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with high eigenvector centrality are often perceived as prestigious or influential within the network.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helps to identify key players in a network who have indirect influence through their connections to other influential nodes.</a:t>
            </a:r>
            <a:endParaRPr/>
          </a:p>
          <a:p>
            <a:pPr marL="3429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1"/>
          <p:cNvSpPr txBox="1"/>
          <p:nvPr/>
        </p:nvSpPr>
        <p:spPr>
          <a:xfrm>
            <a:off x="6341559" y="2277738"/>
            <a:ext cx="4812669" cy="230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social networks, individuals with high eigenvector centrality are often influential opinion leaders or trendsetters.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with similar eigenvector centrality scores are likely to belong to the same community or module within the network. This can help uncover hidden structures and relationships within complex networks.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2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684" name="Google Shape;684;p22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2583543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685" name="Google Shape;68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2056" y="1770070"/>
            <a:ext cx="5211203" cy="3317859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2"/>
          <p:cNvSpPr txBox="1">
            <a:spLocks noGrp="1"/>
          </p:cNvSpPr>
          <p:nvPr>
            <p:ph type="body" idx="2"/>
          </p:nvPr>
        </p:nvSpPr>
        <p:spPr>
          <a:xfrm>
            <a:off x="2009776" y="2112221"/>
            <a:ext cx="2713718" cy="1763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Which node has more power?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/>
          </a:p>
        </p:txBody>
      </p:sp>
      <p:sp>
        <p:nvSpPr>
          <p:cNvPr id="687" name="Google Shape;687;p22"/>
          <p:cNvSpPr txBox="1"/>
          <p:nvPr/>
        </p:nvSpPr>
        <p:spPr>
          <a:xfrm>
            <a:off x="2009776" y="4328976"/>
            <a:ext cx="2496458" cy="5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2,4 or 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23"/>
          <p:cNvGrpSpPr/>
          <p:nvPr/>
        </p:nvGrpSpPr>
        <p:grpSpPr>
          <a:xfrm>
            <a:off x="861998" y="1825781"/>
            <a:ext cx="5234002" cy="3332375"/>
            <a:chOff x="264930" y="2215651"/>
            <a:chExt cx="5234002" cy="3332375"/>
          </a:xfrm>
        </p:grpSpPr>
        <p:pic>
          <p:nvPicPr>
            <p:cNvPr id="693" name="Google Shape;693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4930" y="2215651"/>
              <a:ext cx="5234002" cy="333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4" name="Google Shape;694;p23"/>
            <p:cNvSpPr/>
            <p:nvPr/>
          </p:nvSpPr>
          <p:spPr>
            <a:xfrm>
              <a:off x="2206445" y="4806511"/>
              <a:ext cx="457166" cy="480795"/>
            </a:xfrm>
            <a:prstGeom prst="star6">
              <a:avLst>
                <a:gd name="adj" fmla="val 28868"/>
                <a:gd name="hf" fmla="val 11547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3"/>
            <p:cNvSpPr txBox="1"/>
            <p:nvPr/>
          </p:nvSpPr>
          <p:spPr>
            <a:xfrm>
              <a:off x="2552378" y="3512506"/>
              <a:ext cx="397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3"/>
            <p:cNvSpPr txBox="1"/>
            <p:nvPr/>
          </p:nvSpPr>
          <p:spPr>
            <a:xfrm>
              <a:off x="2663611" y="2857605"/>
              <a:ext cx="397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3"/>
            <p:cNvSpPr txBox="1"/>
            <p:nvPr/>
          </p:nvSpPr>
          <p:spPr>
            <a:xfrm>
              <a:off x="1600137" y="2774981"/>
              <a:ext cx="397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3"/>
            <p:cNvSpPr txBox="1"/>
            <p:nvPr/>
          </p:nvSpPr>
          <p:spPr>
            <a:xfrm>
              <a:off x="2435028" y="4176459"/>
              <a:ext cx="397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3"/>
            <p:cNvSpPr txBox="1"/>
            <p:nvPr/>
          </p:nvSpPr>
          <p:spPr>
            <a:xfrm>
              <a:off x="3090977" y="4709653"/>
              <a:ext cx="397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3"/>
            <p:cNvSpPr txBox="1"/>
            <p:nvPr/>
          </p:nvSpPr>
          <p:spPr>
            <a:xfrm>
              <a:off x="3334034" y="3991793"/>
              <a:ext cx="397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3"/>
            <p:cNvSpPr txBox="1"/>
            <p:nvPr/>
          </p:nvSpPr>
          <p:spPr>
            <a:xfrm>
              <a:off x="4547294" y="4682754"/>
              <a:ext cx="397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3"/>
            <p:cNvSpPr txBox="1"/>
            <p:nvPr/>
          </p:nvSpPr>
          <p:spPr>
            <a:xfrm>
              <a:off x="4060762" y="4039876"/>
              <a:ext cx="397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3"/>
            <p:cNvSpPr txBox="1"/>
            <p:nvPr/>
          </p:nvSpPr>
          <p:spPr>
            <a:xfrm>
              <a:off x="4618073" y="3776365"/>
              <a:ext cx="3975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2E75B5"/>
                </a:buClr>
                <a:buSzPts val="1800"/>
                <a:buFont typeface="Calibri"/>
                <a:buNone/>
              </a:pPr>
              <a:r>
                <a:rPr lang="en-US" sz="1800" b="1">
                  <a:solidFill>
                    <a:srgbClr val="2E75B5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3"/>
            <p:cNvSpPr txBox="1"/>
            <p:nvPr/>
          </p:nvSpPr>
          <p:spPr>
            <a:xfrm>
              <a:off x="1866143" y="3416792"/>
              <a:ext cx="397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3"/>
            <p:cNvSpPr txBox="1"/>
            <p:nvPr/>
          </p:nvSpPr>
          <p:spPr>
            <a:xfrm>
              <a:off x="4220508" y="2756705"/>
              <a:ext cx="397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3"/>
            <p:cNvSpPr txBox="1"/>
            <p:nvPr/>
          </p:nvSpPr>
          <p:spPr>
            <a:xfrm>
              <a:off x="2589536" y="4533897"/>
              <a:ext cx="397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7" name="Google Shape;707;p23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708" name="Google Shape;708;p23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https://www.youtube.com/watch?v=uM8USKnYiig</a:t>
            </a:r>
            <a:endParaRPr/>
          </a:p>
        </p:txBody>
      </p:sp>
      <p:sp>
        <p:nvSpPr>
          <p:cNvPr id="709" name="Google Shape;709;p23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8553450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Look at the neighbors (Links give power)</a:t>
            </a:r>
            <a:endParaRPr/>
          </a:p>
        </p:txBody>
      </p:sp>
      <p:sp>
        <p:nvSpPr>
          <p:cNvPr id="710" name="Google Shape;710;p23"/>
          <p:cNvSpPr txBox="1">
            <a:spLocks noGrp="1"/>
          </p:cNvSpPr>
          <p:nvPr>
            <p:ph type="body" idx="2"/>
          </p:nvPr>
        </p:nvSpPr>
        <p:spPr>
          <a:xfrm>
            <a:off x="5674540" y="4337628"/>
            <a:ext cx="5655462" cy="113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 b="1">
                <a:solidFill>
                  <a:schemeClr val="dk1"/>
                </a:solidFill>
              </a:rPr>
              <a:t>New Power: </a:t>
            </a:r>
            <a:r>
              <a:rPr lang="en-US" sz="4000">
                <a:solidFill>
                  <a:schemeClr val="dk1"/>
                </a:solidFill>
              </a:rPr>
              <a:t>Sum of power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solidFill>
                  <a:schemeClr val="dk1"/>
                </a:solidFill>
              </a:rPr>
              <a:t> of my neighbors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/>
          </a:p>
        </p:txBody>
      </p:sp>
      <p:grpSp>
        <p:nvGrpSpPr>
          <p:cNvPr id="711" name="Google Shape;711;p23"/>
          <p:cNvGrpSpPr/>
          <p:nvPr/>
        </p:nvGrpSpPr>
        <p:grpSpPr>
          <a:xfrm>
            <a:off x="7253276" y="3205960"/>
            <a:ext cx="2562772" cy="569977"/>
            <a:chOff x="7733748" y="1961553"/>
            <a:chExt cx="2562772" cy="569977"/>
          </a:xfrm>
        </p:grpSpPr>
        <p:sp>
          <p:nvSpPr>
            <p:cNvPr id="712" name="Google Shape;712;p23"/>
            <p:cNvSpPr/>
            <p:nvPr/>
          </p:nvSpPr>
          <p:spPr>
            <a:xfrm>
              <a:off x="7733748" y="1961553"/>
              <a:ext cx="2562772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 to Exel Model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3" name="Google Shape;713;p23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714" name="Google Shape;714;p23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715" name="Google Shape;715;p23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23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17" name="Google Shape;717;p23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101971" y="5360177"/>
                <a:ext cx="180004" cy="180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3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709" name="Google Shape;709;p23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8553450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All Centralities - Model</a:t>
            </a:r>
            <a:endParaRPr dirty="0"/>
          </a:p>
        </p:txBody>
      </p:sp>
      <p:grpSp>
        <p:nvGrpSpPr>
          <p:cNvPr id="711" name="Google Shape;711;p23"/>
          <p:cNvGrpSpPr/>
          <p:nvPr/>
        </p:nvGrpSpPr>
        <p:grpSpPr>
          <a:xfrm>
            <a:off x="8350556" y="5506988"/>
            <a:ext cx="2562772" cy="569977"/>
            <a:chOff x="7733748" y="1961553"/>
            <a:chExt cx="2562772" cy="569977"/>
          </a:xfrm>
        </p:grpSpPr>
        <p:sp>
          <p:nvSpPr>
            <p:cNvPr id="712" name="Google Shape;712;p23"/>
            <p:cNvSpPr/>
            <p:nvPr/>
          </p:nvSpPr>
          <p:spPr>
            <a:xfrm>
              <a:off x="7733748" y="1961553"/>
              <a:ext cx="2562772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u="sng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Centralities Model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3" name="Google Shape;713;p23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714" name="Google Shape;714;p23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715" name="Google Shape;715;p23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23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17" name="Google Shape;717;p2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01971" y="5360177"/>
                <a:ext cx="180004" cy="180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90F053B4-96B6-4752-8A53-FD5102C37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44" y="1717856"/>
            <a:ext cx="8308414" cy="36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9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3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09" name="Google Shape;709;p23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8553450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Local and global measures</a:t>
            </a:r>
            <a:endParaRPr dirty="0"/>
          </a:p>
        </p:txBody>
      </p:sp>
      <p:grpSp>
        <p:nvGrpSpPr>
          <p:cNvPr id="711" name="Google Shape;711;p23"/>
          <p:cNvGrpSpPr/>
          <p:nvPr/>
        </p:nvGrpSpPr>
        <p:grpSpPr>
          <a:xfrm>
            <a:off x="8350556" y="5506988"/>
            <a:ext cx="2562772" cy="569977"/>
            <a:chOff x="7733748" y="1961553"/>
            <a:chExt cx="2562772" cy="569977"/>
          </a:xfrm>
        </p:grpSpPr>
        <p:sp>
          <p:nvSpPr>
            <p:cNvPr id="712" name="Google Shape;712;p23"/>
            <p:cNvSpPr/>
            <p:nvPr/>
          </p:nvSpPr>
          <p:spPr>
            <a:xfrm>
              <a:off x="7733748" y="1961553"/>
              <a:ext cx="2562772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u="sng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Local and Global Model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3" name="Google Shape;713;p23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714" name="Google Shape;714;p23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715" name="Google Shape;715;p23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23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17" name="Google Shape;717;p2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01971" y="5360177"/>
                <a:ext cx="180004" cy="180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9668624C-BA9C-4479-B4B0-A06B6278C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44" y="1588554"/>
            <a:ext cx="9326880" cy="37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82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4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723" name="Google Shape;723;p24"/>
          <p:cNvSpPr txBox="1">
            <a:spLocks noGrp="1"/>
          </p:cNvSpPr>
          <p:nvPr>
            <p:ph type="body" idx="3"/>
          </p:nvPr>
        </p:nvSpPr>
        <p:spPr>
          <a:xfrm>
            <a:off x="1520666" y="2199661"/>
            <a:ext cx="9150667" cy="3142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Degree-centrality: Centrality depends on the degree of a node (number of neighbors)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Closeness-Centrality: Centrality depends on the distance of a node to  the other nodes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Betweenness-centrality: Centrality depends on how many shortest paths pass through a node.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Eigenvector-Centrality: Importance  of a node depends on the importance of neighbour nodes (recursive definition)</a:t>
            </a:r>
            <a:endParaRPr/>
          </a:p>
        </p:txBody>
      </p:sp>
      <p:sp>
        <p:nvSpPr>
          <p:cNvPr id="724" name="Google Shape;724;p24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2695074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5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pSp>
        <p:nvGrpSpPr>
          <p:cNvPr id="730" name="Google Shape;730;p25"/>
          <p:cNvGrpSpPr/>
          <p:nvPr/>
        </p:nvGrpSpPr>
        <p:grpSpPr>
          <a:xfrm>
            <a:off x="3340572" y="5057142"/>
            <a:ext cx="5510853" cy="569977"/>
            <a:chOff x="7733748" y="1961553"/>
            <a:chExt cx="5510853" cy="569977"/>
          </a:xfrm>
        </p:grpSpPr>
        <p:sp>
          <p:nvSpPr>
            <p:cNvPr id="731" name="Google Shape;731;p25"/>
            <p:cNvSpPr/>
            <p:nvPr/>
          </p:nvSpPr>
          <p:spPr>
            <a:xfrm>
              <a:off x="7733748" y="1961553"/>
              <a:ext cx="5510853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Andrew Beveridge Dolphins Network Video (4 Min)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2" name="Google Shape;732;p25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733" name="Google Shape;733;p25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734" name="Google Shape;734;p25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25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36" name="Google Shape;736;p2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40165" y="5378755"/>
                <a:ext cx="126891" cy="1464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37" name="Google Shape;737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6941" y="1225611"/>
            <a:ext cx="5378117" cy="33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6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4940968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Real Life Applications</a:t>
            </a:r>
            <a:endParaRPr/>
          </a:p>
        </p:txBody>
      </p:sp>
      <p:sp>
        <p:nvSpPr>
          <p:cNvPr id="743" name="Google Shape;743;p26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pSp>
        <p:nvGrpSpPr>
          <p:cNvPr id="744" name="Google Shape;744;p26"/>
          <p:cNvGrpSpPr/>
          <p:nvPr/>
        </p:nvGrpSpPr>
        <p:grpSpPr>
          <a:xfrm>
            <a:off x="5059508" y="4120034"/>
            <a:ext cx="2072983" cy="569977"/>
            <a:chOff x="7733748" y="1961553"/>
            <a:chExt cx="2072983" cy="569977"/>
          </a:xfrm>
        </p:grpSpPr>
        <p:sp>
          <p:nvSpPr>
            <p:cNvPr id="745" name="Google Shape;745;p26"/>
            <p:cNvSpPr/>
            <p:nvPr/>
          </p:nvSpPr>
          <p:spPr>
            <a:xfrm>
              <a:off x="7733748" y="1961553"/>
              <a:ext cx="2072983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 to Model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6" name="Google Shape;746;p26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747" name="Google Shape;747;p26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748" name="Google Shape;748;p26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9" name="Google Shape;749;p26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50" name="Google Shape;750;p26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101971" y="5360177"/>
                <a:ext cx="180004" cy="180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51" name="Google Shape;751;p26"/>
          <p:cNvSpPr txBox="1">
            <a:spLocks noGrp="1"/>
          </p:cNvSpPr>
          <p:nvPr>
            <p:ph type="body" idx="2"/>
          </p:nvPr>
        </p:nvSpPr>
        <p:spPr>
          <a:xfrm>
            <a:off x="1341269" y="2771622"/>
            <a:ext cx="3124701" cy="65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Diffusion</a:t>
            </a:r>
            <a:endParaRPr/>
          </a:p>
        </p:txBody>
      </p:sp>
      <p:sp>
        <p:nvSpPr>
          <p:cNvPr id="752" name="Google Shape;752;p26"/>
          <p:cNvSpPr txBox="1"/>
          <p:nvPr/>
        </p:nvSpPr>
        <p:spPr>
          <a:xfrm>
            <a:off x="7726031" y="2771623"/>
            <a:ext cx="3124701" cy="657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Vulnerability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"/>
          <p:cNvSpPr txBox="1">
            <a:spLocks noGrp="1"/>
          </p:cNvSpPr>
          <p:nvPr>
            <p:ph type="title"/>
          </p:nvPr>
        </p:nvSpPr>
        <p:spPr>
          <a:xfrm>
            <a:off x="0" y="781035"/>
            <a:ext cx="5059508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Example 4 centralities</a:t>
            </a:r>
            <a:endParaRPr/>
          </a:p>
        </p:txBody>
      </p:sp>
      <p:sp>
        <p:nvSpPr>
          <p:cNvPr id="758" name="Google Shape;758;p27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pSp>
        <p:nvGrpSpPr>
          <p:cNvPr id="759" name="Google Shape;759;p27"/>
          <p:cNvGrpSpPr/>
          <p:nvPr/>
        </p:nvGrpSpPr>
        <p:grpSpPr>
          <a:xfrm>
            <a:off x="1491916" y="3035839"/>
            <a:ext cx="4395536" cy="569977"/>
            <a:chOff x="7733748" y="1961553"/>
            <a:chExt cx="4395536" cy="569977"/>
          </a:xfrm>
        </p:grpSpPr>
        <p:sp>
          <p:nvSpPr>
            <p:cNvPr id="760" name="Google Shape;760;p27"/>
            <p:cNvSpPr/>
            <p:nvPr/>
          </p:nvSpPr>
          <p:spPr>
            <a:xfrm>
              <a:off x="7733748" y="1961553"/>
              <a:ext cx="4395536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Link to PPT for the Google Meet Chat</a:t>
              </a:r>
              <a:endParaRPr/>
            </a:p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1" name="Google Shape;761;p27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762" name="Google Shape;762;p27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763" name="Google Shape;763;p27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765" name="Google Shape;765;p27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101971" y="5360177"/>
                <a:ext cx="180004" cy="180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766" name="Google Shape;76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4825" y="1441064"/>
            <a:ext cx="3498063" cy="4334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54" name="Google Shape;354;p3"/>
          <p:cNvSpPr/>
          <p:nvPr/>
        </p:nvSpPr>
        <p:spPr>
          <a:xfrm>
            <a:off x="5256922" y="864607"/>
            <a:ext cx="1755081" cy="511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</a:t>
            </a:r>
            <a:endParaRPr/>
          </a:p>
        </p:txBody>
      </p:sp>
      <p:cxnSp>
        <p:nvCxnSpPr>
          <p:cNvPr id="355" name="Google Shape;355;p3"/>
          <p:cNvCxnSpPr>
            <a:stCxn id="356" idx="6"/>
          </p:cNvCxnSpPr>
          <p:nvPr/>
        </p:nvCxnSpPr>
        <p:spPr>
          <a:xfrm>
            <a:off x="10492329" y="2055606"/>
            <a:ext cx="0" cy="3214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7" name="Google Shape;357;p3"/>
          <p:cNvCxnSpPr/>
          <p:nvPr/>
        </p:nvCxnSpPr>
        <p:spPr>
          <a:xfrm>
            <a:off x="8724599" y="1889729"/>
            <a:ext cx="0" cy="2504885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8" name="Google Shape;358;p3"/>
          <p:cNvCxnSpPr/>
          <p:nvPr/>
        </p:nvCxnSpPr>
        <p:spPr>
          <a:xfrm>
            <a:off x="6956869" y="1998628"/>
            <a:ext cx="0" cy="227425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9" name="Google Shape;359;p3"/>
          <p:cNvCxnSpPr/>
          <p:nvPr/>
        </p:nvCxnSpPr>
        <p:spPr>
          <a:xfrm>
            <a:off x="5189139" y="2215373"/>
            <a:ext cx="0" cy="305489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0" name="Google Shape;360;p3"/>
          <p:cNvCxnSpPr>
            <a:endCxn id="356" idx="4"/>
          </p:cNvCxnSpPr>
          <p:nvPr/>
        </p:nvCxnSpPr>
        <p:spPr>
          <a:xfrm>
            <a:off x="1653752" y="1889729"/>
            <a:ext cx="8672700" cy="0"/>
          </a:xfrm>
          <a:prstGeom prst="straightConnector1">
            <a:avLst/>
          </a:prstGeom>
          <a:noFill/>
          <a:ln w="28575" cap="flat" cmpd="sng">
            <a:solidFill>
              <a:srgbClr val="F7AC3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" name="Google Shape;356;p3"/>
          <p:cNvSpPr/>
          <p:nvPr/>
        </p:nvSpPr>
        <p:spPr>
          <a:xfrm rot="5400000">
            <a:off x="10326452" y="1723852"/>
            <a:ext cx="331754" cy="3317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3"/>
          <p:cNvCxnSpPr/>
          <p:nvPr/>
        </p:nvCxnSpPr>
        <p:spPr>
          <a:xfrm>
            <a:off x="3421409" y="1889729"/>
            <a:ext cx="0" cy="287431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2" name="Google Shape;362;p3"/>
          <p:cNvCxnSpPr/>
          <p:nvPr/>
        </p:nvCxnSpPr>
        <p:spPr>
          <a:xfrm>
            <a:off x="1653679" y="1998628"/>
            <a:ext cx="0" cy="3271641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" name="Google Shape;363;p3"/>
          <p:cNvSpPr/>
          <p:nvPr/>
        </p:nvSpPr>
        <p:spPr>
          <a:xfrm>
            <a:off x="832051" y="2549253"/>
            <a:ext cx="1644812" cy="8844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Network Analysis</a:t>
            </a:r>
            <a:endParaRPr/>
          </a:p>
        </p:txBody>
      </p:sp>
      <p:sp>
        <p:nvSpPr>
          <p:cNvPr id="364" name="Google Shape;364;p3"/>
          <p:cNvSpPr/>
          <p:nvPr/>
        </p:nvSpPr>
        <p:spPr>
          <a:xfrm>
            <a:off x="2599781" y="2549256"/>
            <a:ext cx="1644812" cy="884483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Centrality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Measures</a:t>
            </a:r>
            <a:endParaRPr/>
          </a:p>
        </p:txBody>
      </p:sp>
      <p:sp>
        <p:nvSpPr>
          <p:cNvPr id="365" name="Google Shape;365;p3"/>
          <p:cNvSpPr/>
          <p:nvPr/>
        </p:nvSpPr>
        <p:spPr>
          <a:xfrm>
            <a:off x="4367511" y="2549256"/>
            <a:ext cx="1644812" cy="8844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Network Models</a:t>
            </a:r>
            <a:endParaRPr/>
          </a:p>
        </p:txBody>
      </p:sp>
      <p:sp>
        <p:nvSpPr>
          <p:cNvPr id="366" name="Google Shape;366;p3"/>
          <p:cNvSpPr/>
          <p:nvPr/>
        </p:nvSpPr>
        <p:spPr>
          <a:xfrm>
            <a:off x="6135241" y="2549255"/>
            <a:ext cx="1644812" cy="8844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Community Detection</a:t>
            </a:r>
            <a:endParaRPr/>
          </a:p>
        </p:txBody>
      </p:sp>
      <p:sp>
        <p:nvSpPr>
          <p:cNvPr id="367" name="Google Shape;367;p3"/>
          <p:cNvSpPr/>
          <p:nvPr/>
        </p:nvSpPr>
        <p:spPr>
          <a:xfrm>
            <a:off x="7902971" y="2549254"/>
            <a:ext cx="1644812" cy="8844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Error and Attack Tolerance</a:t>
            </a:r>
            <a:endParaRPr/>
          </a:p>
        </p:txBody>
      </p:sp>
      <p:sp>
        <p:nvSpPr>
          <p:cNvPr id="368" name="Google Shape;368;p3"/>
          <p:cNvSpPr/>
          <p:nvPr/>
        </p:nvSpPr>
        <p:spPr>
          <a:xfrm>
            <a:off x="9670701" y="2549253"/>
            <a:ext cx="1644812" cy="88448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Unit 6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Graph Machine Learning</a:t>
            </a:r>
            <a:endParaRPr/>
          </a:p>
        </p:txBody>
      </p:sp>
      <p:sp>
        <p:nvSpPr>
          <p:cNvPr id="369" name="Google Shape;369;p3"/>
          <p:cNvSpPr/>
          <p:nvPr/>
        </p:nvSpPr>
        <p:spPr>
          <a:xfrm>
            <a:off x="831273" y="3568428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endParaRPr/>
          </a:p>
        </p:txBody>
      </p:sp>
      <p:sp>
        <p:nvSpPr>
          <p:cNvPr id="370" name="Google Shape;370;p3"/>
          <p:cNvSpPr/>
          <p:nvPr/>
        </p:nvSpPr>
        <p:spPr>
          <a:xfrm>
            <a:off x="2599003" y="3568431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Concepts of Graph Theory</a:t>
            </a:r>
            <a:endParaRPr/>
          </a:p>
        </p:txBody>
      </p:sp>
      <p:sp>
        <p:nvSpPr>
          <p:cNvPr id="371" name="Google Shape;371;p3"/>
          <p:cNvSpPr/>
          <p:nvPr/>
        </p:nvSpPr>
        <p:spPr>
          <a:xfrm>
            <a:off x="4366733" y="3568431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Hubs</a:t>
            </a:r>
            <a:endParaRPr/>
          </a:p>
        </p:txBody>
      </p:sp>
      <p:sp>
        <p:nvSpPr>
          <p:cNvPr id="372" name="Google Shape;372;p3"/>
          <p:cNvSpPr/>
          <p:nvPr/>
        </p:nvSpPr>
        <p:spPr>
          <a:xfrm>
            <a:off x="6134463" y="3568430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Communities</a:t>
            </a:r>
            <a:endParaRPr/>
          </a:p>
        </p:txBody>
      </p:sp>
      <p:sp>
        <p:nvSpPr>
          <p:cNvPr id="373" name="Google Shape;373;p3"/>
          <p:cNvSpPr/>
          <p:nvPr/>
        </p:nvSpPr>
        <p:spPr>
          <a:xfrm>
            <a:off x="7902193" y="3568429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Vulnerability in networks</a:t>
            </a:r>
            <a:endParaRPr/>
          </a:p>
        </p:txBody>
      </p:sp>
      <p:sp>
        <p:nvSpPr>
          <p:cNvPr id="374" name="Google Shape;374;p3"/>
          <p:cNvSpPr/>
          <p:nvPr/>
        </p:nvSpPr>
        <p:spPr>
          <a:xfrm>
            <a:off x="9669923" y="3568428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 with Graphs</a:t>
            </a:r>
            <a:endParaRPr/>
          </a:p>
        </p:txBody>
      </p:sp>
      <p:sp>
        <p:nvSpPr>
          <p:cNvPr id="375" name="Google Shape;375;p3"/>
          <p:cNvSpPr/>
          <p:nvPr/>
        </p:nvSpPr>
        <p:spPr>
          <a:xfrm>
            <a:off x="831273" y="4587603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Network Science</a:t>
            </a:r>
            <a:endParaRPr/>
          </a:p>
        </p:txBody>
      </p:sp>
      <p:sp>
        <p:nvSpPr>
          <p:cNvPr id="376" name="Google Shape;376;p3"/>
          <p:cNvSpPr/>
          <p:nvPr/>
        </p:nvSpPr>
        <p:spPr>
          <a:xfrm>
            <a:off x="9664318" y="4587602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Deep Learning with Graphs</a:t>
            </a:r>
            <a:endParaRPr/>
          </a:p>
        </p:txBody>
      </p:sp>
      <p:sp>
        <p:nvSpPr>
          <p:cNvPr id="377" name="Google Shape;377;p3"/>
          <p:cNvSpPr/>
          <p:nvPr/>
        </p:nvSpPr>
        <p:spPr>
          <a:xfrm>
            <a:off x="2599003" y="4587602"/>
            <a:ext cx="1644812" cy="8844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Small Worlds</a:t>
            </a:r>
            <a:endParaRPr/>
          </a:p>
        </p:txBody>
      </p:sp>
      <p:sp>
        <p:nvSpPr>
          <p:cNvPr id="378" name="Google Shape;378;p3"/>
          <p:cNvSpPr/>
          <p:nvPr/>
        </p:nvSpPr>
        <p:spPr>
          <a:xfrm>
            <a:off x="3950395" y="1515215"/>
            <a:ext cx="4244613" cy="8075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Science for Data Analytics</a:t>
            </a:r>
            <a:endParaRPr/>
          </a:p>
        </p:txBody>
      </p:sp>
      <p:sp>
        <p:nvSpPr>
          <p:cNvPr id="379" name="Google Shape;379;p3"/>
          <p:cNvSpPr/>
          <p:nvPr/>
        </p:nvSpPr>
        <p:spPr>
          <a:xfrm rot="5400000">
            <a:off x="1487197" y="1693828"/>
            <a:ext cx="331754" cy="331754"/>
          </a:xfrm>
          <a:prstGeom prst="ellipse">
            <a:avLst/>
          </a:prstGeom>
          <a:solidFill>
            <a:srgbClr val="F7AC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"/>
          <p:cNvSpPr/>
          <p:nvPr/>
        </p:nvSpPr>
        <p:spPr>
          <a:xfrm>
            <a:off x="4345253" y="4587602"/>
            <a:ext cx="1644812" cy="8844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Models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8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772" name="Google Shape;772;p28"/>
          <p:cNvSpPr/>
          <p:nvPr/>
        </p:nvSpPr>
        <p:spPr>
          <a:xfrm>
            <a:off x="177190" y="763055"/>
            <a:ext cx="657377" cy="65737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sp>
        <p:nvSpPr>
          <p:cNvPr id="773" name="Google Shape;773;p28"/>
          <p:cNvSpPr txBox="1"/>
          <p:nvPr/>
        </p:nvSpPr>
        <p:spPr>
          <a:xfrm>
            <a:off x="1046163" y="771525"/>
            <a:ext cx="2439988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00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8"/>
          <p:cNvSpPr/>
          <p:nvPr/>
        </p:nvSpPr>
        <p:spPr>
          <a:xfrm>
            <a:off x="1046163" y="2073546"/>
            <a:ext cx="2785600" cy="585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Tarea parte 1</a:t>
            </a:r>
            <a:endParaRPr/>
          </a:p>
        </p:txBody>
      </p:sp>
      <p:sp>
        <p:nvSpPr>
          <p:cNvPr id="775" name="Google Shape;775;p28"/>
          <p:cNvSpPr/>
          <p:nvPr/>
        </p:nvSpPr>
        <p:spPr>
          <a:xfrm>
            <a:off x="1046163" y="2846695"/>
            <a:ext cx="2785600" cy="2290570"/>
          </a:xfrm>
          <a:prstGeom prst="rect">
            <a:avLst/>
          </a:prstGeom>
          <a:solidFill>
            <a:srgbClr val="EFECF6"/>
          </a:solidFill>
          <a:ln w="19050" cap="flat" cmpd="sng">
            <a:solidFill>
              <a:srgbClr val="7B68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3200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B68B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B68B7"/>
                </a:solidFill>
              </a:rPr>
              <a:t>Calcular</a:t>
            </a:r>
            <a:r>
              <a:rPr lang="en-US" sz="1800">
                <a:solidFill>
                  <a:srgbClr val="7B68B7"/>
                </a:solidFill>
                <a:latin typeface="Arial"/>
                <a:ea typeface="Arial"/>
                <a:cs typeface="Arial"/>
                <a:sym typeface="Arial"/>
              </a:rPr>
              <a:t> mínimo 4 medidas locales y 4 globales vistas en clase</a:t>
            </a:r>
            <a:endParaRPr sz="1800">
              <a:solidFill>
                <a:srgbClr val="7B6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28"/>
          <p:cNvSpPr/>
          <p:nvPr/>
        </p:nvSpPr>
        <p:spPr>
          <a:xfrm>
            <a:off x="4380659" y="2073546"/>
            <a:ext cx="2785600" cy="585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Tarea parte 2</a:t>
            </a:r>
            <a:endParaRPr/>
          </a:p>
        </p:txBody>
      </p:sp>
      <p:sp>
        <p:nvSpPr>
          <p:cNvPr id="777" name="Google Shape;777;p28"/>
          <p:cNvSpPr/>
          <p:nvPr/>
        </p:nvSpPr>
        <p:spPr>
          <a:xfrm>
            <a:off x="4380659" y="2846695"/>
            <a:ext cx="2785600" cy="2290570"/>
          </a:xfrm>
          <a:prstGeom prst="rect">
            <a:avLst/>
          </a:prstGeom>
          <a:solidFill>
            <a:srgbClr val="EFECF6"/>
          </a:solidFill>
          <a:ln w="19050" cap="flat" cmpd="sng">
            <a:solidFill>
              <a:srgbClr val="7B68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7B68B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B68B7"/>
                </a:solidFill>
                <a:latin typeface="Arial"/>
                <a:ea typeface="Arial"/>
                <a:cs typeface="Arial"/>
                <a:sym typeface="Arial"/>
              </a:rPr>
              <a:t>Comentar en el Foro ¿Cuál puede ser la utilidad de estas medidas si quiere hacer un análisis básico de la red?</a:t>
            </a:r>
            <a:endParaRPr/>
          </a:p>
        </p:txBody>
      </p:sp>
      <p:sp>
        <p:nvSpPr>
          <p:cNvPr id="778" name="Google Shape;778;p28"/>
          <p:cNvSpPr/>
          <p:nvPr/>
        </p:nvSpPr>
        <p:spPr>
          <a:xfrm>
            <a:off x="7715155" y="2073546"/>
            <a:ext cx="3261106" cy="585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Taller</a:t>
            </a:r>
            <a:endParaRPr/>
          </a:p>
        </p:txBody>
      </p:sp>
      <p:sp>
        <p:nvSpPr>
          <p:cNvPr id="779" name="Google Shape;779;p28"/>
          <p:cNvSpPr/>
          <p:nvPr/>
        </p:nvSpPr>
        <p:spPr>
          <a:xfrm>
            <a:off x="7715155" y="2846695"/>
            <a:ext cx="3261106" cy="2290570"/>
          </a:xfrm>
          <a:prstGeom prst="rect">
            <a:avLst/>
          </a:prstGeom>
          <a:solidFill>
            <a:srgbClr val="EFECF6"/>
          </a:solidFill>
          <a:ln w="19050" cap="flat" cmpd="sng">
            <a:solidFill>
              <a:srgbClr val="7B68B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7B68B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B68B7"/>
                </a:solidFill>
                <a:latin typeface="Arial"/>
                <a:ea typeface="Arial"/>
                <a:cs typeface="Arial"/>
                <a:sym typeface="Arial"/>
              </a:rPr>
              <a:t>Notebook: Centralidad. El fenómeno del mundo pequeño en redes reales y simulaciones</a:t>
            </a:r>
            <a:endParaRPr sz="1800">
              <a:solidFill>
                <a:srgbClr val="7B68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9"/>
          <p:cNvSpPr txBox="1">
            <a:spLocks noGrp="1"/>
          </p:cNvSpPr>
          <p:nvPr>
            <p:ph type="title"/>
          </p:nvPr>
        </p:nvSpPr>
        <p:spPr>
          <a:xfrm>
            <a:off x="3784778" y="1835181"/>
            <a:ext cx="4612097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Good bye</a:t>
            </a:r>
            <a:endParaRPr/>
          </a:p>
        </p:txBody>
      </p:sp>
      <p:sp>
        <p:nvSpPr>
          <p:cNvPr id="785" name="Google Shape;785;p29"/>
          <p:cNvSpPr txBox="1">
            <a:spLocks noGrp="1"/>
          </p:cNvSpPr>
          <p:nvPr>
            <p:ph type="body" idx="1"/>
          </p:nvPr>
        </p:nvSpPr>
        <p:spPr>
          <a:xfrm>
            <a:off x="3407487" y="2851925"/>
            <a:ext cx="5366677" cy="151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2956"/>
              </a:buClr>
              <a:buSzPts val="1800"/>
              <a:buNone/>
            </a:pPr>
            <a:r>
              <a:rPr lang="en-US"/>
              <a:t>We hope that the information in this study material has contributed to the understanding of the most important concepts of this topic.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800"/>
              <a:buNone/>
            </a:pPr>
            <a:r>
              <a:rPr lang="en-US"/>
              <a:t>We invite you to continue reviewing all the educational materials available on the platform.</a:t>
            </a:r>
            <a:endParaRPr/>
          </a:p>
        </p:txBody>
      </p:sp>
      <p:sp>
        <p:nvSpPr>
          <p:cNvPr id="786" name="Google Shape;786;p29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0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792" name="Google Shape;792;p30"/>
          <p:cNvSpPr txBox="1">
            <a:spLocks noGrp="1"/>
          </p:cNvSpPr>
          <p:nvPr>
            <p:ph type="title"/>
          </p:nvPr>
        </p:nvSpPr>
        <p:spPr>
          <a:xfrm>
            <a:off x="1296786" y="1001024"/>
            <a:ext cx="3170440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793" name="Google Shape;793;p30"/>
          <p:cNvSpPr txBox="1">
            <a:spLocks noGrp="1"/>
          </p:cNvSpPr>
          <p:nvPr>
            <p:ph type="body" idx="1"/>
          </p:nvPr>
        </p:nvSpPr>
        <p:spPr>
          <a:xfrm>
            <a:off x="1296785" y="1961038"/>
            <a:ext cx="9338645" cy="42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2956"/>
              </a:buClr>
              <a:buSzPts val="1400"/>
              <a:buFont typeface="Arial"/>
              <a:buChar char="•"/>
            </a:pPr>
            <a:r>
              <a:rPr lang="en-US"/>
              <a:t>Closeness centrality . Taken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Data Viz | Jacob Jameson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400"/>
              <a:buFont typeface="Arial"/>
              <a:buChar char="•"/>
            </a:pPr>
            <a:r>
              <a:rPr lang="en-US"/>
              <a:t>Dr. Ian McCulloh. YouTube Channel.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https://www.youtube.com/@dr_smoke/videos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400"/>
              <a:buFont typeface="Arial"/>
              <a:buChar char="•"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https://www.youtube.com/watch?v=uM8USKnYiig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400"/>
              <a:buNone/>
            </a:pPr>
            <a:endParaRPr/>
          </a:p>
          <a:p>
            <a:pPr marL="3429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400"/>
              <a:buFont typeface="Arial"/>
              <a:buNone/>
            </a:pPr>
            <a:endParaRPr/>
          </a:p>
          <a:p>
            <a:pPr marL="3429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1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799" name="Google Shape;799;p31"/>
          <p:cNvSpPr txBox="1">
            <a:spLocks noGrp="1"/>
          </p:cNvSpPr>
          <p:nvPr>
            <p:ph type="body" idx="1"/>
          </p:nvPr>
        </p:nvSpPr>
        <p:spPr>
          <a:xfrm>
            <a:off x="1296785" y="1961038"/>
            <a:ext cx="9338645" cy="429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2956"/>
              </a:buClr>
              <a:buSzPts val="1400"/>
              <a:buFont typeface="Arial"/>
              <a:buChar char="•"/>
            </a:pPr>
            <a:r>
              <a:rPr lang="en-US"/>
              <a:t>Closeness centrality . Taken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Data Viz | Jacob Jameson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400"/>
              <a:buFont typeface="Arial"/>
              <a:buChar char="•"/>
            </a:pPr>
            <a:r>
              <a:rPr lang="en-US"/>
              <a:t>Eigenvalue Centrality. Taken from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Eigenvector Centrality (Centrality Measure) – GeeksforGeeks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400"/>
              <a:buFont typeface="Arial"/>
              <a:buChar char="•"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https://www.youtube.com/watch?v=uM8USKnYiig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400"/>
              <a:buNone/>
            </a:pPr>
            <a:endParaRPr/>
          </a:p>
        </p:txBody>
      </p:sp>
      <p:sp>
        <p:nvSpPr>
          <p:cNvPr id="800" name="Google Shape;800;p31"/>
          <p:cNvSpPr txBox="1">
            <a:spLocks noGrp="1"/>
          </p:cNvSpPr>
          <p:nvPr>
            <p:ph type="title"/>
          </p:nvPr>
        </p:nvSpPr>
        <p:spPr>
          <a:xfrm>
            <a:off x="1296786" y="1001024"/>
            <a:ext cx="4027054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Image copyright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>
            <a:spLocks noGrp="1"/>
          </p:cNvSpPr>
          <p:nvPr>
            <p:ph type="title"/>
          </p:nvPr>
        </p:nvSpPr>
        <p:spPr>
          <a:xfrm>
            <a:off x="1270470" y="1292272"/>
            <a:ext cx="69967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Credits</a:t>
            </a:r>
            <a:endParaRPr/>
          </a:p>
        </p:txBody>
      </p:sp>
      <p:sp>
        <p:nvSpPr>
          <p:cNvPr id="806" name="Google Shape;806;p32"/>
          <p:cNvSpPr txBox="1">
            <a:spLocks noGrp="1"/>
          </p:cNvSpPr>
          <p:nvPr>
            <p:ph type="body" idx="1"/>
          </p:nvPr>
        </p:nvSpPr>
        <p:spPr>
          <a:xfrm>
            <a:off x="1270470" y="2482541"/>
            <a:ext cx="3609179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>
                <a:solidFill>
                  <a:schemeClr val="accent3"/>
                </a:solidFill>
              </a:rPr>
              <a:t>Subject Matter Expert</a:t>
            </a:r>
            <a:endParaRPr/>
          </a:p>
        </p:txBody>
      </p:sp>
      <p:sp>
        <p:nvSpPr>
          <p:cNvPr id="807" name="Google Shape;807;p32"/>
          <p:cNvSpPr txBox="1">
            <a:spLocks noGrp="1"/>
          </p:cNvSpPr>
          <p:nvPr>
            <p:ph type="body" idx="2"/>
          </p:nvPr>
        </p:nvSpPr>
        <p:spPr>
          <a:xfrm>
            <a:off x="1270470" y="2883857"/>
            <a:ext cx="3609179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Jorge Alfonso Meléndez Acuña</a:t>
            </a:r>
            <a:endParaRPr/>
          </a:p>
        </p:txBody>
      </p:sp>
      <p:sp>
        <p:nvSpPr>
          <p:cNvPr id="808" name="Google Shape;808;p32"/>
          <p:cNvSpPr txBox="1">
            <a:spLocks noGrp="1"/>
          </p:cNvSpPr>
          <p:nvPr>
            <p:ph type="body" idx="3"/>
          </p:nvPr>
        </p:nvSpPr>
        <p:spPr>
          <a:xfrm>
            <a:off x="1270470" y="3467573"/>
            <a:ext cx="3609179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>
                <a:solidFill>
                  <a:schemeClr val="accent3"/>
                </a:solidFill>
              </a:rPr>
              <a:t>Subject Matter Expert</a:t>
            </a:r>
            <a:endParaRPr/>
          </a:p>
        </p:txBody>
      </p:sp>
      <p:sp>
        <p:nvSpPr>
          <p:cNvPr id="809" name="Google Shape;809;p32"/>
          <p:cNvSpPr txBox="1">
            <a:spLocks noGrp="1"/>
          </p:cNvSpPr>
          <p:nvPr>
            <p:ph type="body" idx="4"/>
          </p:nvPr>
        </p:nvSpPr>
        <p:spPr>
          <a:xfrm>
            <a:off x="1270470" y="3868889"/>
            <a:ext cx="3609179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Luis Fernando Niño Vásquez</a:t>
            </a:r>
            <a:endParaRPr/>
          </a:p>
        </p:txBody>
      </p:sp>
      <p:sp>
        <p:nvSpPr>
          <p:cNvPr id="810" name="Google Shape;810;p32"/>
          <p:cNvSpPr txBox="1">
            <a:spLocks noGrp="1"/>
          </p:cNvSpPr>
          <p:nvPr>
            <p:ph type="body" idx="5"/>
          </p:nvPr>
        </p:nvSpPr>
        <p:spPr>
          <a:xfrm>
            <a:off x="6114239" y="2482541"/>
            <a:ext cx="4552950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</a:pPr>
            <a:r>
              <a:rPr lang="en-US">
                <a:solidFill>
                  <a:schemeClr val="accent3"/>
                </a:solidFill>
              </a:rPr>
              <a:t>Instructional Designer</a:t>
            </a:r>
            <a:endParaRPr/>
          </a:p>
        </p:txBody>
      </p:sp>
      <p:sp>
        <p:nvSpPr>
          <p:cNvPr id="811" name="Google Shape;811;p32"/>
          <p:cNvSpPr txBox="1">
            <a:spLocks noGrp="1"/>
          </p:cNvSpPr>
          <p:nvPr>
            <p:ph type="body" idx="6"/>
          </p:nvPr>
        </p:nvSpPr>
        <p:spPr>
          <a:xfrm>
            <a:off x="6096000" y="2883857"/>
            <a:ext cx="4552950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Angela Maria Arboleda Restrepo </a:t>
            </a:r>
            <a:endParaRPr/>
          </a:p>
        </p:txBody>
      </p:sp>
      <p:sp>
        <p:nvSpPr>
          <p:cNvPr id="812" name="Google Shape;812;p32"/>
          <p:cNvSpPr txBox="1"/>
          <p:nvPr/>
        </p:nvSpPr>
        <p:spPr>
          <a:xfrm>
            <a:off x="6114239" y="3467573"/>
            <a:ext cx="4552950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Graphic Designer</a:t>
            </a:r>
            <a:endParaRPr/>
          </a:p>
        </p:txBody>
      </p:sp>
      <p:sp>
        <p:nvSpPr>
          <p:cNvPr id="813" name="Google Shape;813;p32"/>
          <p:cNvSpPr txBox="1"/>
          <p:nvPr/>
        </p:nvSpPr>
        <p:spPr>
          <a:xfrm>
            <a:off x="6096000" y="3868889"/>
            <a:ext cx="4552950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Tania Valentina Flórez Rincón</a:t>
            </a:r>
            <a:endParaRPr/>
          </a:p>
        </p:txBody>
      </p:sp>
      <p:sp>
        <p:nvSpPr>
          <p:cNvPr id="814" name="Google Shape;814;p32"/>
          <p:cNvSpPr txBox="1"/>
          <p:nvPr/>
        </p:nvSpPr>
        <p:spPr>
          <a:xfrm>
            <a:off x="8455177" y="5500048"/>
            <a:ext cx="1620314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 sz="1400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First version</a:t>
            </a:r>
            <a:endParaRPr/>
          </a:p>
        </p:txBody>
      </p:sp>
      <p:sp>
        <p:nvSpPr>
          <p:cNvPr id="815" name="Google Shape;815;p32"/>
          <p:cNvSpPr txBox="1"/>
          <p:nvPr/>
        </p:nvSpPr>
        <p:spPr>
          <a:xfrm>
            <a:off x="8455177" y="5749801"/>
            <a:ext cx="1620314" cy="31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 sz="1400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Date: April 2025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" descr="Reloj redondo de manecillas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 l="16325" b="8371"/>
          <a:stretch/>
        </p:blipFill>
        <p:spPr>
          <a:xfrm>
            <a:off x="1" y="2527081"/>
            <a:ext cx="2643582" cy="433091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"/>
          <p:cNvSpPr txBox="1">
            <a:spLocks noGrp="1"/>
          </p:cNvSpPr>
          <p:nvPr>
            <p:ph type="title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/>
              <a:t>Centrality Measures</a:t>
            </a:r>
            <a:endParaRPr/>
          </a:p>
        </p:txBody>
      </p:sp>
      <p:sp>
        <p:nvSpPr>
          <p:cNvPr id="387" name="Google Shape;387;p4"/>
          <p:cNvSpPr txBox="1">
            <a:spLocks noGrp="1"/>
          </p:cNvSpPr>
          <p:nvPr>
            <p:ph type="subTitle" idx="1"/>
          </p:nvPr>
        </p:nvSpPr>
        <p:spPr>
          <a:xfrm>
            <a:off x="4412786" y="2527082"/>
            <a:ext cx="6975628" cy="47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 i="1">
                <a:latin typeface="Arial"/>
                <a:ea typeface="Arial"/>
                <a:cs typeface="Arial"/>
                <a:sym typeface="Arial"/>
              </a:rPr>
              <a:t>Unit 2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800" i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3784778" y="1835181"/>
            <a:ext cx="4612097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body" idx="1"/>
          </p:nvPr>
        </p:nvSpPr>
        <p:spPr>
          <a:xfrm>
            <a:off x="3788289" y="2851925"/>
            <a:ext cx="455295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2956"/>
              </a:buClr>
              <a:buSzPts val="1800"/>
              <a:buNone/>
            </a:pPr>
            <a:r>
              <a:rPr lang="en-US"/>
              <a:t>1. Degree Centrality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800"/>
              <a:buNone/>
            </a:pPr>
            <a:r>
              <a:rPr lang="en-US"/>
              <a:t>2. Closeness Centrality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800"/>
              <a:buNone/>
            </a:pPr>
            <a:r>
              <a:rPr lang="en-US"/>
              <a:t>3. Betweenness Centrality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2956"/>
              </a:buClr>
              <a:buSzPts val="1800"/>
              <a:buNone/>
            </a:pPr>
            <a:r>
              <a:rPr lang="en-US"/>
              <a:t>4. Eigenvector Centrality</a:t>
            </a:r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"/>
          <p:cNvSpPr txBox="1">
            <a:spLocks noGrp="1"/>
          </p:cNvSpPr>
          <p:nvPr>
            <p:ph type="title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/>
              <a:t>Degree Centrality</a:t>
            </a:r>
            <a:endParaRPr/>
          </a:p>
        </p:txBody>
      </p:sp>
      <p:sp>
        <p:nvSpPr>
          <p:cNvPr id="400" name="Google Shape;400;p6"/>
          <p:cNvSpPr txBox="1">
            <a:spLocks noGrp="1"/>
          </p:cNvSpPr>
          <p:nvPr>
            <p:ph type="subTitle" idx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"/>
          <p:cNvSpPr txBox="1">
            <a:spLocks noGrp="1"/>
          </p:cNvSpPr>
          <p:nvPr>
            <p:ph type="title"/>
          </p:nvPr>
        </p:nvSpPr>
        <p:spPr>
          <a:xfrm>
            <a:off x="1" y="781036"/>
            <a:ext cx="4235116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Degree Centrality</a:t>
            </a:r>
            <a:endParaRPr/>
          </a:p>
        </p:txBody>
      </p:sp>
      <p:sp>
        <p:nvSpPr>
          <p:cNvPr id="406" name="Google Shape;406;p7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07" name="Google Shape;407;p7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https://www.youtube.com/watch?v=uM8USKnYiig</a:t>
            </a:r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body" idx="3"/>
          </p:nvPr>
        </p:nvSpPr>
        <p:spPr>
          <a:xfrm>
            <a:off x="1340870" y="1907932"/>
            <a:ext cx="5204309" cy="357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Centrality depends on the degree of node (number of neighbors).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Nodes with high degree centrality are often referred to as "hubs" or "influencers”.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Nodes with high degree centrality are not only important but also vulnerable.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09" name="Google Shape;40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8101" y="1907932"/>
            <a:ext cx="3622848" cy="322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>
            <a:spLocks noGrp="1"/>
          </p:cNvSpPr>
          <p:nvPr>
            <p:ph type="title"/>
          </p:nvPr>
        </p:nvSpPr>
        <p:spPr>
          <a:xfrm>
            <a:off x="1" y="781036"/>
            <a:ext cx="4235116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Degree Centrality</a:t>
            </a:r>
            <a:endParaRPr/>
          </a:p>
        </p:txBody>
      </p:sp>
      <p:sp>
        <p:nvSpPr>
          <p:cNvPr id="415" name="Google Shape;415;p8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16" name="Google Shape;416;p8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https://www.youtube.com/watch?v=uM8USKnYiig</a:t>
            </a:r>
            <a:endParaRPr/>
          </a:p>
        </p:txBody>
      </p:sp>
      <p:sp>
        <p:nvSpPr>
          <p:cNvPr id="417" name="Google Shape;417;p8"/>
          <p:cNvSpPr txBox="1"/>
          <p:nvPr/>
        </p:nvSpPr>
        <p:spPr>
          <a:xfrm>
            <a:off x="1383130" y="2038265"/>
            <a:ext cx="5274343" cy="331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with high degree centrality can serve as efficient channels for spreading information or coordinating activities.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with high degree centrality are often primary targets for intervention (Spread of Diseases).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in degree centrality over time or differences in degree centrality between networks can provide insights into evolving relationships, behaviors, or structural changes.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01973" y="1644210"/>
            <a:ext cx="2568722" cy="384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9"/>
          <p:cNvSpPr txBox="1">
            <a:spLocks noGrp="1"/>
          </p:cNvSpPr>
          <p:nvPr>
            <p:ph type="title"/>
          </p:nvPr>
        </p:nvSpPr>
        <p:spPr>
          <a:xfrm>
            <a:off x="0" y="781036"/>
            <a:ext cx="6448925" cy="657377"/>
          </a:xfrm>
          <a:prstGeom prst="rect">
            <a:avLst/>
          </a:prstGeom>
          <a:solidFill>
            <a:srgbClr val="3429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0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Example of degree centrality</a:t>
            </a:r>
            <a:endParaRPr/>
          </a:p>
        </p:txBody>
      </p:sp>
      <p:sp>
        <p:nvSpPr>
          <p:cNvPr id="424" name="Google Shape;424;p9"/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25" name="Google Shape;425;p9"/>
          <p:cNvSpPr txBox="1">
            <a:spLocks noGrp="1"/>
          </p:cNvSpPr>
          <p:nvPr>
            <p:ph type="body" idx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r>
              <a:rPr lang="en-US"/>
              <a:t>Reference: Andrew Beveridge. (2020, September 2). NetSci 03-2 Basic Centrality Measures. [Video]. YouTube.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https://www.youtube.com/watch?v=uM8USKnYiig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</a:pPr>
            <a:endParaRPr/>
          </a:p>
        </p:txBody>
      </p:sp>
      <p:grpSp>
        <p:nvGrpSpPr>
          <p:cNvPr id="426" name="Google Shape;426;p9"/>
          <p:cNvGrpSpPr/>
          <p:nvPr/>
        </p:nvGrpSpPr>
        <p:grpSpPr>
          <a:xfrm>
            <a:off x="8653691" y="4864607"/>
            <a:ext cx="2072983" cy="569977"/>
            <a:chOff x="7733748" y="1961553"/>
            <a:chExt cx="2072983" cy="569977"/>
          </a:xfrm>
        </p:grpSpPr>
        <p:sp>
          <p:nvSpPr>
            <p:cNvPr id="427" name="Google Shape;427;p9"/>
            <p:cNvSpPr/>
            <p:nvPr/>
          </p:nvSpPr>
          <p:spPr>
            <a:xfrm>
              <a:off x="7733748" y="1961553"/>
              <a:ext cx="2072983" cy="569977"/>
            </a:xfrm>
            <a:custGeom>
              <a:avLst/>
              <a:gdLst/>
              <a:ahLst/>
              <a:cxnLst/>
              <a:rect l="l" t="t" r="r" b="b"/>
              <a:pathLst>
                <a:path w="5182870" h="3890010" extrusionOk="0">
                  <a:moveTo>
                    <a:pt x="5070906" y="0"/>
                  </a:moveTo>
                  <a:lnTo>
                    <a:pt x="111493" y="0"/>
                  </a:lnTo>
                  <a:lnTo>
                    <a:pt x="68199" y="8800"/>
                  </a:lnTo>
                  <a:lnTo>
                    <a:pt x="32748" y="32761"/>
                  </a:lnTo>
                  <a:lnTo>
                    <a:pt x="8796" y="68221"/>
                  </a:lnTo>
                  <a:lnTo>
                    <a:pt x="0" y="111518"/>
                  </a:lnTo>
                  <a:lnTo>
                    <a:pt x="0" y="3778072"/>
                  </a:lnTo>
                  <a:lnTo>
                    <a:pt x="8796" y="3821367"/>
                  </a:lnTo>
                  <a:lnTo>
                    <a:pt x="32748" y="3856823"/>
                  </a:lnTo>
                  <a:lnTo>
                    <a:pt x="68199" y="3880779"/>
                  </a:lnTo>
                  <a:lnTo>
                    <a:pt x="111493" y="3889578"/>
                  </a:lnTo>
                  <a:lnTo>
                    <a:pt x="5070906" y="3889578"/>
                  </a:lnTo>
                  <a:lnTo>
                    <a:pt x="5114202" y="3880779"/>
                  </a:lnTo>
                  <a:lnTo>
                    <a:pt x="5149657" y="3856823"/>
                  </a:lnTo>
                  <a:lnTo>
                    <a:pt x="5173614" y="3821367"/>
                  </a:lnTo>
                  <a:lnTo>
                    <a:pt x="5182412" y="3778072"/>
                  </a:lnTo>
                  <a:lnTo>
                    <a:pt x="5182412" y="111518"/>
                  </a:lnTo>
                  <a:lnTo>
                    <a:pt x="5173614" y="68221"/>
                  </a:lnTo>
                  <a:lnTo>
                    <a:pt x="5149657" y="32761"/>
                  </a:lnTo>
                  <a:lnTo>
                    <a:pt x="5114202" y="8800"/>
                  </a:lnTo>
                  <a:lnTo>
                    <a:pt x="5070906" y="0"/>
                  </a:lnTo>
                  <a:close/>
                </a:path>
              </a:pathLst>
            </a:custGeom>
            <a:solidFill>
              <a:srgbClr val="F6F6F5"/>
            </a:solidFill>
            <a:ln w="19050" cap="flat" cmpd="sng">
              <a:solidFill>
                <a:srgbClr val="34295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64800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 to Model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8" name="Google Shape;428;p9"/>
            <p:cNvGrpSpPr/>
            <p:nvPr/>
          </p:nvGrpSpPr>
          <p:grpSpPr>
            <a:xfrm>
              <a:off x="7903022" y="2073262"/>
              <a:ext cx="332321" cy="332321"/>
              <a:chOff x="1024049" y="5286245"/>
              <a:chExt cx="332321" cy="332321"/>
            </a:xfrm>
          </p:grpSpPr>
          <p:grpSp>
            <p:nvGrpSpPr>
              <p:cNvPr id="429" name="Google Shape;429;p9"/>
              <p:cNvGrpSpPr/>
              <p:nvPr/>
            </p:nvGrpSpPr>
            <p:grpSpPr>
              <a:xfrm>
                <a:off x="1024049" y="5286245"/>
                <a:ext cx="332321" cy="332321"/>
                <a:chOff x="1024049" y="5286245"/>
                <a:chExt cx="332321" cy="332321"/>
              </a:xfrm>
            </p:grpSpPr>
            <p:sp>
              <p:nvSpPr>
                <p:cNvPr id="430" name="Google Shape;430;p9"/>
                <p:cNvSpPr/>
                <p:nvPr/>
              </p:nvSpPr>
              <p:spPr>
                <a:xfrm>
                  <a:off x="1024049" y="5286245"/>
                  <a:ext cx="332321" cy="332321"/>
                </a:xfrm>
                <a:prstGeom prst="ellipse">
                  <a:avLst/>
                </a:prstGeom>
                <a:solidFill>
                  <a:srgbClr val="342956"/>
                </a:solidFill>
                <a:ln w="12700" cap="flat" cmpd="sng">
                  <a:solidFill>
                    <a:srgbClr val="34295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>
                  <a:off x="1055490" y="5317686"/>
                  <a:ext cx="269437" cy="269437"/>
                </a:xfrm>
                <a:prstGeom prst="ellipse">
                  <a:avLst/>
                </a:prstGeom>
                <a:gradFill>
                  <a:gsLst>
                    <a:gs pos="0">
                      <a:srgbClr val="7864B5"/>
                    </a:gs>
                    <a:gs pos="49000">
                      <a:srgbClr val="4269A5"/>
                    </a:gs>
                    <a:gs pos="100000">
                      <a:srgbClr val="B2329A"/>
                    </a:gs>
                  </a:gsLst>
                  <a:lin ang="8100000" scaled="0"/>
                </a:gradFill>
                <a:ln>
                  <a:noFill/>
                </a:ln>
                <a:effectLst>
                  <a:outerShdw sx="103000" sy="103000" algn="tl" rotWithShape="0">
                    <a:srgbClr val="000000">
                      <a:alpha val="22745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432" name="Google Shape;432;p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101971" y="5360177"/>
                <a:ext cx="180004" cy="180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33" name="Google Shape;43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2960" y="1903018"/>
            <a:ext cx="5737249" cy="358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PT - What is a Network Science">
      <a:dk1>
        <a:srgbClr val="342956"/>
      </a:dk1>
      <a:lt1>
        <a:srgbClr val="FFFFFF"/>
      </a:lt1>
      <a:dk2>
        <a:srgbClr val="1F1934"/>
      </a:dk2>
      <a:lt2>
        <a:srgbClr val="FFFFFF"/>
      </a:lt2>
      <a:accent1>
        <a:srgbClr val="F7AC3B"/>
      </a:accent1>
      <a:accent2>
        <a:srgbClr val="B4A9D6"/>
      </a:accent2>
      <a:accent3>
        <a:srgbClr val="6EAADE"/>
      </a:accent3>
      <a:accent4>
        <a:srgbClr val="8064A2"/>
      </a:accent4>
      <a:accent5>
        <a:srgbClr val="4269A5"/>
      </a:accent5>
      <a:accent6>
        <a:srgbClr val="F79646"/>
      </a:accent6>
      <a:hlink>
        <a:srgbClr val="B4A9D6"/>
      </a:hlink>
      <a:folHlink>
        <a:srgbClr val="B4A9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1456</Words>
  <Application>Microsoft Office PowerPoint</Application>
  <PresentationFormat>Panorámica</PresentationFormat>
  <Paragraphs>203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7" baseType="lpstr">
      <vt:lpstr>Arial</vt:lpstr>
      <vt:lpstr>Calibri</vt:lpstr>
      <vt:lpstr>Tema de Office</vt:lpstr>
      <vt:lpstr>Presentación de PowerPoint</vt:lpstr>
      <vt:lpstr>Welcome</vt:lpstr>
      <vt:lpstr>Presentación de PowerPoint</vt:lpstr>
      <vt:lpstr>Centrality Measures</vt:lpstr>
      <vt:lpstr>Outline</vt:lpstr>
      <vt:lpstr>Degree Centrality</vt:lpstr>
      <vt:lpstr>Degree Centrality</vt:lpstr>
      <vt:lpstr>Degree Centrality</vt:lpstr>
      <vt:lpstr>Example of degree centrality</vt:lpstr>
      <vt:lpstr>Closeness Centrality</vt:lpstr>
      <vt:lpstr>Closeness Centrality</vt:lpstr>
      <vt:lpstr>Closeness Centrality</vt:lpstr>
      <vt:lpstr>Betweenness Centrality</vt:lpstr>
      <vt:lpstr>Betweenness Centrality</vt:lpstr>
      <vt:lpstr>Betweenness Centrality</vt:lpstr>
      <vt:lpstr>Betweenness centrality of node C?</vt:lpstr>
      <vt:lpstr>Another Example</vt:lpstr>
      <vt:lpstr>Application of Centrality measures</vt:lpstr>
      <vt:lpstr>Eigenvector  Centrality</vt:lpstr>
      <vt:lpstr>Eigenvector  Centrality</vt:lpstr>
      <vt:lpstr>Eigenvector  Centrality</vt:lpstr>
      <vt:lpstr>Example</vt:lpstr>
      <vt:lpstr>Look at the neighbors (Links give power)</vt:lpstr>
      <vt:lpstr>All Centralities - Model</vt:lpstr>
      <vt:lpstr>Local and global measures</vt:lpstr>
      <vt:lpstr>Summary</vt:lpstr>
      <vt:lpstr>Presentación de PowerPoint</vt:lpstr>
      <vt:lpstr>Real Life Applications</vt:lpstr>
      <vt:lpstr>Example 4 centralities</vt:lpstr>
      <vt:lpstr>Presentación de PowerPoint</vt:lpstr>
      <vt:lpstr>Good bye</vt:lpstr>
      <vt:lpstr>References</vt:lpstr>
      <vt:lpstr>Image copyright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Valentina Flórez Rincón</dc:creator>
  <cp:lastModifiedBy>JORGE ALFONSO MELENDEZ ACUÑA</cp:lastModifiedBy>
  <cp:revision>4</cp:revision>
  <dcterms:created xsi:type="dcterms:W3CDTF">2025-01-22T16:52:27Z</dcterms:created>
  <dcterms:modified xsi:type="dcterms:W3CDTF">2025-05-31T21:04:06Z</dcterms:modified>
</cp:coreProperties>
</file>