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7" r:id="rId3"/>
    <p:sldId id="261" r:id="rId4"/>
    <p:sldId id="298" r:id="rId5"/>
    <p:sldId id="299" r:id="rId6"/>
    <p:sldId id="327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4" r:id="rId30"/>
    <p:sldId id="325" r:id="rId31"/>
    <p:sldId id="296" r:id="rId32"/>
    <p:sldId id="326" r:id="rId33"/>
    <p:sldId id="266" r:id="rId34"/>
    <p:sldId id="267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59" d="100"/>
          <a:sy n="59" d="100"/>
        </p:scale>
        <p:origin x="252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25D4A52-44F8-4776-83D9-759D1752D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35D905-1071-4AC6-8AA0-A4417C21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9051-285A-45D6-B8B7-6B434E2C17E9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C19311-5A8B-4401-A996-E074B06F9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2B4BED-000C-4A37-8AD5-4CE650CBB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8BB-9396-4BD8-BE95-EA149DDA2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41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9521F-88CA-47E5-9703-28A2A8175CE3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640B-9620-429E-98B9-7686ADA692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71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">
            <a:extLst>
              <a:ext uri="{FF2B5EF4-FFF2-40B4-BE49-F238E27FC236}">
                <a16:creationId xmlns:a16="http://schemas.microsoft.com/office/drawing/2014/main" id="{78E03BBD-33C2-E2AE-ABF5-538ABF77B31A}"/>
              </a:ext>
            </a:extLst>
          </p:cNvPr>
          <p:cNvSpPr/>
          <p:nvPr userDrawn="1"/>
        </p:nvSpPr>
        <p:spPr>
          <a:xfrm flipH="1">
            <a:off x="0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 </a:t>
            </a: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7;p1">
            <a:extLst>
              <a:ext uri="{FF2B5EF4-FFF2-40B4-BE49-F238E27FC236}">
                <a16:creationId xmlns:a16="http://schemas.microsoft.com/office/drawing/2014/main" id="{AA25CD68-2FF0-61E7-4BE6-89126E7B40BC}"/>
              </a:ext>
            </a:extLst>
          </p:cNvPr>
          <p:cNvSpPr/>
          <p:nvPr userDrawn="1"/>
        </p:nvSpPr>
        <p:spPr>
          <a:xfrm flipH="1">
            <a:off x="5121431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9;p1">
            <a:extLst>
              <a:ext uri="{FF2B5EF4-FFF2-40B4-BE49-F238E27FC236}">
                <a16:creationId xmlns:a16="http://schemas.microsoft.com/office/drawing/2014/main" id="{B56FFA15-96CA-EF8F-B89B-FEE223E69E3F}"/>
              </a:ext>
            </a:extLst>
          </p:cNvPr>
          <p:cNvSpPr/>
          <p:nvPr userDrawn="1"/>
        </p:nvSpPr>
        <p:spPr>
          <a:xfrm flipH="1">
            <a:off x="7698948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0;p1">
            <a:extLst>
              <a:ext uri="{FF2B5EF4-FFF2-40B4-BE49-F238E27FC236}">
                <a16:creationId xmlns:a16="http://schemas.microsoft.com/office/drawing/2014/main" id="{1F4B6AB5-D1FF-41D9-41CC-685BC857F0CF}"/>
              </a:ext>
            </a:extLst>
          </p:cNvPr>
          <p:cNvSpPr/>
          <p:nvPr userDrawn="1"/>
        </p:nvSpPr>
        <p:spPr>
          <a:xfrm flipH="1">
            <a:off x="635463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1;p1">
            <a:extLst>
              <a:ext uri="{FF2B5EF4-FFF2-40B4-BE49-F238E27FC236}">
                <a16:creationId xmlns:a16="http://schemas.microsoft.com/office/drawing/2014/main" id="{A9EB449D-D1DB-6112-7923-BE00FAAE3706}"/>
              </a:ext>
            </a:extLst>
          </p:cNvPr>
          <p:cNvSpPr/>
          <p:nvPr userDrawn="1"/>
        </p:nvSpPr>
        <p:spPr>
          <a:xfrm flipH="1">
            <a:off x="84204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15C7F1-C2E8-F62C-4940-415C7ACB5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8660" y="4923695"/>
            <a:ext cx="3812772" cy="687729"/>
          </a:xfrm>
          <a:prstGeom prst="rect">
            <a:avLst/>
          </a:prstGeom>
        </p:spPr>
      </p:pic>
      <p:sp>
        <p:nvSpPr>
          <p:cNvPr id="14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3B6D1E7F-8DEF-A5E6-6973-EFA4C5125524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817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9BF7C7F-FB59-BBE1-622A-FE327FDA36A9}"/>
              </a:ext>
            </a:extLst>
          </p:cNvPr>
          <p:cNvGrpSpPr/>
          <p:nvPr userDrawn="1"/>
        </p:nvGrpSpPr>
        <p:grpSpPr>
          <a:xfrm rot="17331749">
            <a:off x="6539147" y="5655042"/>
            <a:ext cx="1511929" cy="336961"/>
            <a:chOff x="10316749" y="6254340"/>
            <a:chExt cx="1511929" cy="336961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8E8605F-C67B-767B-9BF9-E4123782CF8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BA4A5F9-FB31-1A0D-0037-B0E1B89F7BF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74A91183-B23E-5328-D151-D1FBEC04CB4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901B76B-CCCC-61F4-1A5D-A4F99A0814A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29545164-648A-AFE3-58CF-2FE137C6401D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8B8DB02-8DC1-5389-2644-290B93024519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B1996FF2-E245-65C4-BA85-1FF4DCF910F5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D0875C58-54C7-149B-5F00-D60E4B22C88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73C6C191-6EFF-82B7-46ED-0A3CF0EFE62A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0432547-51ED-A0C4-7538-1A5AABA4404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FE7244E-B1D4-E294-A8A7-F69659334338}"/>
              </a:ext>
            </a:extLst>
          </p:cNvPr>
          <p:cNvGrpSpPr/>
          <p:nvPr userDrawn="1"/>
        </p:nvGrpSpPr>
        <p:grpSpPr>
          <a:xfrm rot="17331749">
            <a:off x="8114575" y="1036001"/>
            <a:ext cx="1511929" cy="336961"/>
            <a:chOff x="10316749" y="6254340"/>
            <a:chExt cx="1511929" cy="33696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6A1BAFCB-831F-A3D5-57F3-E378929E2803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425F2530-F335-2266-BBA0-8D60F56F1D0E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D13A8BB0-FBF1-9C3F-37E9-FCB38D08EB0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E22FCEE7-54ED-2443-6632-288E5F52FD3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568FC727-1AE2-F910-3671-92B28DC77164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FC8302C0-2148-76E1-6A9B-E8D53E82418A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3C981414-1A1E-00A9-7BB6-C16F763C5C2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660A0417-686E-EF00-F7AC-B7A1D75A508E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2F213805-41AC-7715-8125-E79924DF40F1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92500D6-C488-B689-2CC0-68321BEEC424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8274357-961C-EDE5-C448-9C5228B455F4}"/>
              </a:ext>
            </a:extLst>
          </p:cNvPr>
          <p:cNvSpPr txBox="1"/>
          <p:nvPr userDrawn="1"/>
        </p:nvSpPr>
        <p:spPr>
          <a:xfrm>
            <a:off x="1254292" y="2130560"/>
            <a:ext cx="627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NETWORK SCIENCE </a:t>
            </a:r>
          </a:p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FOR DATA ANALYTICS</a:t>
            </a:r>
            <a:endParaRPr lang="es-CO" dirty="0"/>
          </a:p>
        </p:txBody>
      </p:sp>
      <p:pic>
        <p:nvPicPr>
          <p:cNvPr id="40" name="Imagen 39" descr="Un reloj de aguja&#10;&#10;El contenido generado por IA puede ser incorrecto.">
            <a:extLst>
              <a:ext uri="{FF2B5EF4-FFF2-40B4-BE49-F238E27FC236}">
                <a16:creationId xmlns:a16="http://schemas.microsoft.com/office/drawing/2014/main" id="{EE10AB6F-D136-DEC5-C614-EF977C6FDD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" b="6968"/>
          <a:stretch/>
        </p:blipFill>
        <p:spPr>
          <a:xfrm>
            <a:off x="8063884" y="766560"/>
            <a:ext cx="4128116" cy="6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B625A4A-559E-44C6-BD5E-839C116A2D5E}"/>
              </a:ext>
            </a:extLst>
          </p:cNvPr>
          <p:cNvGrpSpPr/>
          <p:nvPr userDrawn="1"/>
        </p:nvGrpSpPr>
        <p:grpSpPr>
          <a:xfrm rot="5400000" flipH="1">
            <a:off x="10862886" y="5933555"/>
            <a:ext cx="1511929" cy="336961"/>
            <a:chOff x="10316749" y="6254340"/>
            <a:chExt cx="1511929" cy="336961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201ECC74-9C94-435B-8BE2-54617DBFF01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A41E30EB-B7D9-4B0F-85C8-6FA9DC068F8F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81DACCC9-8D55-4AF8-A8D6-3D7344C22CE6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915220C2-D7B5-4CD3-B2C8-AA97BBF1E168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F975C75B-3197-4034-86B7-B00D1C863F4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4BCD6543-65A6-47BF-B1BE-7255A5297E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A0437765-BF8F-4AFF-8788-1B9FE5C171A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9382FBBF-2AA7-4EE5-9BF8-E2A5B2BE52F9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FE9C5CEC-BDBF-4163-80DF-53EEFB4B100B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3ACDF1D-7FC8-4E52-BDE2-72693180EE4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59E9EFF-1690-40D4-ADFE-5F9595F36224}"/>
              </a:ext>
            </a:extLst>
          </p:cNvPr>
          <p:cNvGrpSpPr/>
          <p:nvPr userDrawn="1"/>
        </p:nvGrpSpPr>
        <p:grpSpPr>
          <a:xfrm rot="5400000" flipH="1">
            <a:off x="-6512" y="1184800"/>
            <a:ext cx="1511929" cy="336961"/>
            <a:chOff x="10316749" y="6254340"/>
            <a:chExt cx="1511929" cy="336961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4E876A7-D444-49C5-AAA8-715322938B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1A87D06-17AF-4BAC-8E9B-B2548031F565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D8A86DE3-35C7-40BF-84C9-D44F10EA1BB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BA56C5F7-4A3D-4CDB-BCEB-0DE8A8F47F4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4C3AF4CC-EC79-4AB9-A28A-E7748FFDDB4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514ED77-952A-400C-8078-38E41FA4FAA1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424EBF9-C8F1-4970-95AC-05C70FD519D7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C8555DA5-03FB-4F7D-AED0-A9EE89206FD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061A403-6948-45C2-9FAF-87B29303C41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D8F3719-7AEF-448B-B447-685023B4AFE9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5956" y="5302630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9636" y="1623486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9635" y="2454591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9635" y="3622983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634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37932" y="5468884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1612" y="1789740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1611" y="2620845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1611" y="3789237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930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15D08006-AD0A-4722-B5C0-C7978384A9E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Título 4">
            <a:extLst>
              <a:ext uri="{FF2B5EF4-FFF2-40B4-BE49-F238E27FC236}">
                <a16:creationId xmlns:a16="http://schemas.microsoft.com/office/drawing/2014/main" id="{2AB3C576-3507-4D2D-90F6-237D7818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786" y="1001024"/>
            <a:ext cx="3170440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29" name="Marcador de texto 19">
            <a:extLst>
              <a:ext uri="{FF2B5EF4-FFF2-40B4-BE49-F238E27FC236}">
                <a16:creationId xmlns:a16="http://schemas.microsoft.com/office/drawing/2014/main" id="{B2FA3C83-2FA3-4B22-9BEE-085C978FE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References</a:t>
            </a:r>
            <a:endParaRPr lang="es-CO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E617AC5-0711-41E9-9264-54CEDECCD77D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3E13BD29-EB06-4E57-A807-B7952395E1F7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1979F9E5-6DDD-45C8-91C8-580ECA5E0A78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74B3FFA5-E172-4E67-BBC0-2DFD1CA846D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71B2967A-2C67-44EC-B2AC-A98D97B2B7C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C31CAC9-6E75-4BFE-ACA3-CA7E6BC2BED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994AE8DE-841F-4A6C-9351-7B31FAE225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6A17A17-B9F9-4029-850D-911D8C3E5A1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8367B4-9DD2-4416-A42D-ED307C3C6276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F894EEAD-F824-45E1-8645-79001EA0AD0D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C156C48A-EDC5-4986-BCCE-954A59EF107E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E2F7529-13C2-4541-8B29-48A521D32725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1FEF5613-2697-4E1C-AB0F-387BD4DE0C4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AA47813B-7FD8-40EE-8804-FEF008B07B7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B7DAFB04-DC84-4A3E-BC6A-EA299C87E462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57C5EC0A-1CF6-48BE-AF1C-D926AB166B6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8D875C92-9FFE-4C4D-99D1-CAB6C5821D2C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7B8EC63C-8CD3-4159-898C-6029A2ACF610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EEBCAE44-7860-4710-8023-442CD286AC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11F4215E-48B9-4C34-90EB-064F6E67654E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CD65FBEC-C2E2-4BB6-BE90-A1D32AC65477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CC503D3F-55F3-4D9E-967B-E5ADD0D42DE8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">
            <a:extLst>
              <a:ext uri="{FF2B5EF4-FFF2-40B4-BE49-F238E27FC236}">
                <a16:creationId xmlns:a16="http://schemas.microsoft.com/office/drawing/2014/main" id="{151B2D01-EB14-450E-BB7C-CAB0AA8B30EE}"/>
              </a:ext>
            </a:extLst>
          </p:cNvPr>
          <p:cNvSpPr/>
          <p:nvPr userDrawn="1"/>
        </p:nvSpPr>
        <p:spPr>
          <a:xfrm flipH="1">
            <a:off x="597275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81;p1">
            <a:extLst>
              <a:ext uri="{FF2B5EF4-FFF2-40B4-BE49-F238E27FC236}">
                <a16:creationId xmlns:a16="http://schemas.microsoft.com/office/drawing/2014/main" id="{6B042C97-CD1E-40E1-AD05-10AA39CED9ED}"/>
              </a:ext>
            </a:extLst>
          </p:cNvPr>
          <p:cNvSpPr/>
          <p:nvPr userDrawn="1"/>
        </p:nvSpPr>
        <p:spPr>
          <a:xfrm flipH="1">
            <a:off x="803857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9C593A95-2581-45B0-A8AA-A75A010EC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70472" y="5625063"/>
            <a:ext cx="3812772" cy="687729"/>
          </a:xfrm>
          <a:prstGeom prst="rect">
            <a:avLst/>
          </a:prstGeom>
        </p:spPr>
      </p:pic>
      <p:sp>
        <p:nvSpPr>
          <p:cNvPr id="4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B1B315FA-6050-4242-AD02-11CE8D18551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512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16DCB30-AD6A-40B0-9085-7754AFC2E4A0}"/>
              </a:ext>
            </a:extLst>
          </p:cNvPr>
          <p:cNvGrpSpPr/>
          <p:nvPr userDrawn="1"/>
        </p:nvGrpSpPr>
        <p:grpSpPr>
          <a:xfrm>
            <a:off x="8397263" y="5067559"/>
            <a:ext cx="3066598" cy="1511929"/>
            <a:chOff x="5083243" y="5067559"/>
            <a:chExt cx="3066598" cy="1511929"/>
          </a:xfrm>
        </p:grpSpPr>
        <p:sp>
          <p:nvSpPr>
            <p:cNvPr id="50" name="Google Shape;77;p1">
              <a:extLst>
                <a:ext uri="{FF2B5EF4-FFF2-40B4-BE49-F238E27FC236}">
                  <a16:creationId xmlns:a16="http://schemas.microsoft.com/office/drawing/2014/main" id="{38EDCA28-E7B4-49CA-90A1-A8750DA22633}"/>
                </a:ext>
              </a:extLst>
            </p:cNvPr>
            <p:cNvSpPr/>
            <p:nvPr/>
          </p:nvSpPr>
          <p:spPr>
            <a:xfrm flipH="1">
              <a:off x="5083243" y="6196181"/>
              <a:ext cx="3064167" cy="0"/>
            </a:xfrm>
            <a:custGeom>
              <a:avLst/>
              <a:gdLst/>
              <a:ahLst/>
              <a:cxnLst/>
              <a:rect l="l" t="t" r="r" b="b"/>
              <a:pathLst>
                <a:path w="2947034" h="120000" extrusionOk="0">
                  <a:moveTo>
                    <a:pt x="2946793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8DCB349E-CA4C-4C41-9CFD-45045D37F9D0}"/>
                </a:ext>
              </a:extLst>
            </p:cNvPr>
            <p:cNvGrpSpPr/>
            <p:nvPr/>
          </p:nvGrpSpPr>
          <p:grpSpPr>
            <a:xfrm rot="17331749">
              <a:off x="7225396" y="5655043"/>
              <a:ext cx="1511929" cy="336961"/>
              <a:chOff x="10316749" y="6254340"/>
              <a:chExt cx="1511929" cy="336961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2938C231-ADDE-4AC4-AEDF-7620C23D64BF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D1F728BE-69A6-487F-BB43-7C0AD1E9DEC7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3B69814C-DBE0-4F08-8E6B-4EA0BADC09B9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17719727-95BA-4AA2-9A2A-6F283D5BCE60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8CB6609-F482-4F44-8938-54315469A7B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AB36705C-8CCC-479F-ABC4-B07AF97C4CDB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86044D9A-18D2-4BE0-8182-8CD19F77D8F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FC4CC247-F0A1-472C-A345-BB27347FFD85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C1458307-78F0-4D56-B158-C777310A0C9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02C3890-9BB9-4A3E-BA9E-BBF090245F12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0A2F3BD-CB12-4495-85F2-A6EDA4D08767}"/>
              </a:ext>
            </a:extLst>
          </p:cNvPr>
          <p:cNvGrpSpPr/>
          <p:nvPr userDrawn="1"/>
        </p:nvGrpSpPr>
        <p:grpSpPr>
          <a:xfrm>
            <a:off x="9211956" y="448517"/>
            <a:ext cx="2343187" cy="1511929"/>
            <a:chOff x="7660760" y="448517"/>
            <a:chExt cx="2343187" cy="1511929"/>
          </a:xfrm>
        </p:grpSpPr>
        <p:sp>
          <p:nvSpPr>
            <p:cNvPr id="63" name="Google Shape;79;p1">
              <a:extLst>
                <a:ext uri="{FF2B5EF4-FFF2-40B4-BE49-F238E27FC236}">
                  <a16:creationId xmlns:a16="http://schemas.microsoft.com/office/drawing/2014/main" id="{71D715B2-1CF3-43AC-AD7A-B1B165E84FC4}"/>
                </a:ext>
              </a:extLst>
            </p:cNvPr>
            <p:cNvSpPr/>
            <p:nvPr/>
          </p:nvSpPr>
          <p:spPr>
            <a:xfrm flipH="1">
              <a:off x="7660760" y="787589"/>
              <a:ext cx="2343187" cy="0"/>
            </a:xfrm>
            <a:custGeom>
              <a:avLst/>
              <a:gdLst/>
              <a:ahLst/>
              <a:cxnLst/>
              <a:rect l="l" t="t" r="r" b="b"/>
              <a:pathLst>
                <a:path w="2253615" h="120000" extrusionOk="0">
                  <a:moveTo>
                    <a:pt x="0" y="0"/>
                  </a:moveTo>
                  <a:lnTo>
                    <a:pt x="225336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95759D35-C75B-40A8-93E9-C827E06D59F3}"/>
                </a:ext>
              </a:extLst>
            </p:cNvPr>
            <p:cNvGrpSpPr/>
            <p:nvPr/>
          </p:nvGrpSpPr>
          <p:grpSpPr>
            <a:xfrm rot="17331749">
              <a:off x="8076387" y="1036001"/>
              <a:ext cx="1511929" cy="336961"/>
              <a:chOff x="10316749" y="6254340"/>
              <a:chExt cx="1511929" cy="336961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6F526B1E-B754-457B-8F8E-181C2043BCC5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B6D0B1B1-EFF7-44C7-9BD1-EFE952E48B88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3C54BDB9-6F9D-471D-9A95-064C94DE8E2E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E7681109-DE5B-41F3-A675-F743C0E8F3A3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F312B143-6BD8-44AC-BB16-5D8CDD9B3F6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F7733285-CE82-47F4-AB2A-4E5A776D8F7D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02C7216A-B25B-4E1F-A15E-58933398757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4F57EA74-F5C7-4A1E-ACDF-E4082FAD9E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8DCCB5CD-607C-4F08-87A4-52AEEF2B2D0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B41B0DD-3E2F-45A3-8CCC-9DE1F7360D64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75" name="Título 3">
            <a:extLst>
              <a:ext uri="{FF2B5EF4-FFF2-40B4-BE49-F238E27FC236}">
                <a16:creationId xmlns:a16="http://schemas.microsoft.com/office/drawing/2014/main" id="{76D1881F-268B-4B08-94D4-93A3171E4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0470" y="1292272"/>
            <a:ext cx="6996702" cy="55399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Credits</a:t>
            </a:r>
            <a:endParaRPr lang="es-CO" dirty="0"/>
          </a:p>
        </p:txBody>
      </p:sp>
      <p:sp>
        <p:nvSpPr>
          <p:cNvPr id="76" name="Marcador de texto 19">
            <a:extLst>
              <a:ext uri="{FF2B5EF4-FFF2-40B4-BE49-F238E27FC236}">
                <a16:creationId xmlns:a16="http://schemas.microsoft.com/office/drawing/2014/main" id="{EDE2901B-652E-4457-877F-FE6641757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0470" y="219558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7" name="Marcador de texto 19">
            <a:extLst>
              <a:ext uri="{FF2B5EF4-FFF2-40B4-BE49-F238E27FC236}">
                <a16:creationId xmlns:a16="http://schemas.microsoft.com/office/drawing/2014/main" id="{B293DBE9-6348-4710-94BA-85EFC63811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470" y="2596899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78" name="Marcador de texto 19">
            <a:extLst>
              <a:ext uri="{FF2B5EF4-FFF2-40B4-BE49-F238E27FC236}">
                <a16:creationId xmlns:a16="http://schemas.microsoft.com/office/drawing/2014/main" id="{AC63841B-53A6-4A04-BD10-DDAB2BAFFD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470" y="3191335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9" name="Marcador de texto 19">
            <a:extLst>
              <a:ext uri="{FF2B5EF4-FFF2-40B4-BE49-F238E27FC236}">
                <a16:creationId xmlns:a16="http://schemas.microsoft.com/office/drawing/2014/main" id="{0BA8DE18-CE54-414C-9BDC-A99C2DD9B0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470" y="3592651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80" name="Marcador de texto 19">
            <a:extLst>
              <a:ext uri="{FF2B5EF4-FFF2-40B4-BE49-F238E27FC236}">
                <a16:creationId xmlns:a16="http://schemas.microsoft.com/office/drawing/2014/main" id="{58E379C0-CB6F-4EAA-879B-19B037A02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0470" y="4187087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81" name="Marcador de texto 19">
            <a:extLst>
              <a:ext uri="{FF2B5EF4-FFF2-40B4-BE49-F238E27FC236}">
                <a16:creationId xmlns:a16="http://schemas.microsoft.com/office/drawing/2014/main" id="{BB62F29C-4B02-4BE1-AD19-DBE61392C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2231" y="458840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73;p1">
            <a:extLst>
              <a:ext uri="{FF2B5EF4-FFF2-40B4-BE49-F238E27FC236}">
                <a16:creationId xmlns:a16="http://schemas.microsoft.com/office/drawing/2014/main" id="{5778F5B6-6527-4083-AF67-B320AE2409E7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77;p1">
            <a:extLst>
              <a:ext uri="{FF2B5EF4-FFF2-40B4-BE49-F238E27FC236}">
                <a16:creationId xmlns:a16="http://schemas.microsoft.com/office/drawing/2014/main" id="{0D2348F3-B400-480B-8BEA-2A4EECE99521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79;p1">
            <a:extLst>
              <a:ext uri="{FF2B5EF4-FFF2-40B4-BE49-F238E27FC236}">
                <a16:creationId xmlns:a16="http://schemas.microsoft.com/office/drawing/2014/main" id="{07844988-63FD-46D1-A2E5-8C0AC19977F3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80;p1">
            <a:extLst>
              <a:ext uri="{FF2B5EF4-FFF2-40B4-BE49-F238E27FC236}">
                <a16:creationId xmlns:a16="http://schemas.microsoft.com/office/drawing/2014/main" id="{DF344D37-4B36-4070-9E42-9C7B789C09A0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81;p1">
            <a:extLst>
              <a:ext uri="{FF2B5EF4-FFF2-40B4-BE49-F238E27FC236}">
                <a16:creationId xmlns:a16="http://schemas.microsoft.com/office/drawing/2014/main" id="{D90C44BF-39EA-494F-B824-5B23991F1AB6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AB89D50A-A93E-47C8-BFCD-2C940020EAF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968DE27-B270-4A73-A599-6410C4EF0BC0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8406294-1C06-47B4-95BE-F41871B06309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7414367-8EC4-45C9-B9E1-3B729B5072B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37B2D55E-1C3B-4341-BC4F-89A8FA5CD4CE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1686EF5A-7502-472A-8E18-B46AD0EFE96A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B7A0585-2857-4B5E-930E-86FA06746268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5D070A9-35B9-4F88-8A13-DADFE3DEBA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2D46730-81BC-462B-B6FB-071DAEAA00A8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65D0C606-031F-4427-9D31-15F3AB91F13D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3FE9D4C1-FFD4-484C-81B2-F44D889A0315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3058221C-28AE-4AA8-BEE5-6E4BB42585D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0CB65C7-C661-469A-8634-F286220EA6B7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F1D37F4-ECB5-420C-8787-F3DA49B3EBD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976300C9-6137-4617-A6C4-BD4BD42B4CE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909A9345-11FF-4B32-8B2A-85CF6479BAF7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378428BC-60F4-409E-9FEC-6F2A2D0E8D2D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E49CB69A-824A-4F48-9DE1-A5739C80331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C749430D-77E8-49A3-99F0-65DC17B89E8D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EFAC9D1-F90F-4D78-9F6F-F02C820E8E8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6BDF6F9-E87D-4585-91D4-4C87EA10EA9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6AAF4EA-B582-4B7D-A738-4332F0F68BFD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5CAE366-1CD1-4947-A1B4-76CE859EE85F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C45FC7DC-D1C4-4CFF-946F-C7BDEF4E13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67" name="Título 3">
            <a:extLst>
              <a:ext uri="{FF2B5EF4-FFF2-40B4-BE49-F238E27FC236}">
                <a16:creationId xmlns:a16="http://schemas.microsoft.com/office/drawing/2014/main" id="{D35597E5-066D-4EB2-A9CA-C7AD7F0AA6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2FEA434F-D9B7-4850-B384-CE063CA3D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9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2">
            <a:extLst>
              <a:ext uri="{FF2B5EF4-FFF2-40B4-BE49-F238E27FC236}">
                <a16:creationId xmlns:a16="http://schemas.microsoft.com/office/drawing/2014/main" id="{BE30A62A-53B6-42B1-A7DA-F251F4DB7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34" name="Google Shape;73;p1">
            <a:extLst>
              <a:ext uri="{FF2B5EF4-FFF2-40B4-BE49-F238E27FC236}">
                <a16:creationId xmlns:a16="http://schemas.microsoft.com/office/drawing/2014/main" id="{8F51669C-97F0-4F65-B995-2A7203954271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77;p1">
            <a:extLst>
              <a:ext uri="{FF2B5EF4-FFF2-40B4-BE49-F238E27FC236}">
                <a16:creationId xmlns:a16="http://schemas.microsoft.com/office/drawing/2014/main" id="{C8BB05CC-60C5-431F-BDC4-0CAD91668BF2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79;p1">
            <a:extLst>
              <a:ext uri="{FF2B5EF4-FFF2-40B4-BE49-F238E27FC236}">
                <a16:creationId xmlns:a16="http://schemas.microsoft.com/office/drawing/2014/main" id="{F30C77C7-8676-4AFE-B493-0DABCA1DA6C9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0;p1">
            <a:extLst>
              <a:ext uri="{FF2B5EF4-FFF2-40B4-BE49-F238E27FC236}">
                <a16:creationId xmlns:a16="http://schemas.microsoft.com/office/drawing/2014/main" id="{7142FDED-5097-42D4-9194-54DE30569F4E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1;p1">
            <a:extLst>
              <a:ext uri="{FF2B5EF4-FFF2-40B4-BE49-F238E27FC236}">
                <a16:creationId xmlns:a16="http://schemas.microsoft.com/office/drawing/2014/main" id="{6FB37FC1-7276-46DB-8A6F-EA1CF744B0B0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67D294E4-E037-48C6-827A-15DD4366905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D43011B-1128-43FF-98D5-18B4A6396B51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D26CA9D9-97BF-4656-AE95-2E7E5D4471D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AE06BF7F-AAC8-4953-9D66-C30DC1A24922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9DFAFD30-59A2-4978-9FD9-40D32B0737F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ED89A834-4D10-401D-9C82-C7DAD3376B1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569B309D-040F-4D64-BDFE-82A00BDC3726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0AB573-EE18-4A98-A382-791D8658588E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61AE1727-028B-48A3-AE96-AD006983E96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129A2F90-D38F-43F2-9D0B-8289624097C5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9352CFBB-1BD8-4FCE-8B89-DA8F22D3BE6C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7EDDFB4B-1EC4-49C8-A424-44ECC7CA2B2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541C799-958C-486E-96EE-A98CDC185F43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540ABCE4-3BA6-429B-ADDC-6B3DAF98AF3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ADC6A3EF-3E24-4DAE-B613-1B2B29C840A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D3718BFF-033D-47FB-845F-49A54EA1AEBB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AF58556-98A0-4E1D-87CC-FB60389AC842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4BADF2B9-3212-40A5-9BF8-FCB44EE5E0F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2A175BF5-E221-4E9C-A438-B33BA77AB452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7940F392-0E0D-49A4-A9B9-43FDBE864676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2B700F7A-8BAE-491C-9682-04FF03020D80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83BF0D1A-62D3-454E-B7F8-51861095453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17BF4A1-59E7-47CB-A7BC-1D45FD8E33C5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93" name="Imagen 92">
            <a:extLst>
              <a:ext uri="{FF2B5EF4-FFF2-40B4-BE49-F238E27FC236}">
                <a16:creationId xmlns:a16="http://schemas.microsoft.com/office/drawing/2014/main" id="{7CBE65AA-D2A9-4F96-A9F9-59E47F0EE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94" name="Título 3">
            <a:extLst>
              <a:ext uri="{FF2B5EF4-FFF2-40B4-BE49-F238E27FC236}">
                <a16:creationId xmlns:a16="http://schemas.microsoft.com/office/drawing/2014/main" id="{3C2F4DA0-1FA4-4745-9696-7A972681B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95" name="Subtítulo 2">
            <a:extLst>
              <a:ext uri="{FF2B5EF4-FFF2-40B4-BE49-F238E27FC236}">
                <a16:creationId xmlns:a16="http://schemas.microsoft.com/office/drawing/2014/main" id="{D8B5BD04-D838-4196-B803-3AD4886A62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71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">
            <a:extLst>
              <a:ext uri="{FF2B5EF4-FFF2-40B4-BE49-F238E27FC236}">
                <a16:creationId xmlns:a16="http://schemas.microsoft.com/office/drawing/2014/main" id="{8D8591F3-561B-7EAD-2046-DBA38CB996FD}"/>
              </a:ext>
            </a:extLst>
          </p:cNvPr>
          <p:cNvSpPr/>
          <p:nvPr userDrawn="1"/>
        </p:nvSpPr>
        <p:spPr>
          <a:xfrm>
            <a:off x="940208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1">
            <a:extLst>
              <a:ext uri="{FF2B5EF4-FFF2-40B4-BE49-F238E27FC236}">
                <a16:creationId xmlns:a16="http://schemas.microsoft.com/office/drawing/2014/main" id="{529397FC-3572-2728-B79E-45BEEBDFDA69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7;p1">
            <a:extLst>
              <a:ext uri="{FF2B5EF4-FFF2-40B4-BE49-F238E27FC236}">
                <a16:creationId xmlns:a16="http://schemas.microsoft.com/office/drawing/2014/main" id="{EB9EE3A2-0D28-ED25-F75A-407DAB4F16B9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9;p1">
            <a:extLst>
              <a:ext uri="{FF2B5EF4-FFF2-40B4-BE49-F238E27FC236}">
                <a16:creationId xmlns:a16="http://schemas.microsoft.com/office/drawing/2014/main" id="{245CA3B4-6A0F-6B66-620B-7D27280DA1C8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0;p1">
            <a:extLst>
              <a:ext uri="{FF2B5EF4-FFF2-40B4-BE49-F238E27FC236}">
                <a16:creationId xmlns:a16="http://schemas.microsoft.com/office/drawing/2014/main" id="{55D6FE6F-AC04-22AC-23CF-41BD07F0F158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1;p1">
            <a:extLst>
              <a:ext uri="{FF2B5EF4-FFF2-40B4-BE49-F238E27FC236}">
                <a16:creationId xmlns:a16="http://schemas.microsoft.com/office/drawing/2014/main" id="{1E23E3D3-A298-0EDF-BCB4-3A15B55FD393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C8A7230B-3A36-D366-6040-4B8B5E7E29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01886F-2F7D-DAC3-1D81-FE5BA0AA7633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977C04C-36EF-4894-3236-D35D8B2B0F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B175334-699E-B05C-CF76-07FF8BF5CEA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86BA7BE2-515F-8A8D-B67E-D81386FF7A3F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BAF94C2-86F8-4AF0-1F2F-14EAC656399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51CFA9F-9607-532F-A754-0A2D08D1A357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3FFAB2EE-2321-CCCD-EFEC-631BE8417949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AD4BA97-60A3-91C2-1C4E-941B91EF121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823D8DD4-AF22-9493-D19D-C1D6107AE472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EC6BD906-B076-17E5-855F-4A280F6F442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3339D6D-E78B-5BF3-870D-58FA64B7F2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46059E0-0005-A819-3F33-B9A403F110BF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1B8D541-CBB3-2D09-4F41-BA408EB4BB94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1BE6875-2C49-62A4-F819-4130A287760D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B59F068B-58A1-F728-D414-8F019AF3D41C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2BEE762-09C6-2A5E-39F4-944C0950EB0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5CA58C2A-48A0-C8CF-52AA-0CA28EB678B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A7D90B9-00A0-2A96-B7E8-98248DAE65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9676611-78E6-74ED-27F1-CEC7EBF676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2A9C984-BB41-EB70-E7B8-E2C1AB37AF7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8585B02F-EF0C-929B-6973-C157B8B5CC00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D9BA7C8-01B5-7CDE-2C76-2A242E04B002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A4F245F-3671-8B33-CAE0-7B85308D0B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32" name="Título 3">
            <a:extLst>
              <a:ext uri="{FF2B5EF4-FFF2-40B4-BE49-F238E27FC236}">
                <a16:creationId xmlns:a16="http://schemas.microsoft.com/office/drawing/2014/main" id="{B85CD079-C29B-5FF3-F82D-A8512D9B0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FE1DA41C-9284-2EA3-89A3-A4E559AD30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5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and good bye: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E812256A-D394-4F5A-A45D-AA8A6938185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B878FF2-757B-45B2-9D24-F3DE32DC358C}"/>
              </a:ext>
            </a:extLst>
          </p:cNvPr>
          <p:cNvCxnSpPr>
            <a:cxnSpLocks/>
          </p:cNvCxnSpPr>
          <p:nvPr userDrawn="1"/>
        </p:nvCxnSpPr>
        <p:spPr>
          <a:xfrm>
            <a:off x="2368731" y="2169658"/>
            <a:ext cx="7585166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29F559-1FDC-49B3-9C5B-7B6FB1C152B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1BEDC05-8A86-4990-8C7E-7C197414F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5BB3AA-FA11-48E1-B54C-E7D242908D4E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CA50BE5-C40F-4536-A458-BF80C159322A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3" name="Rectángulo 7">
              <a:extLst>
                <a:ext uri="{FF2B5EF4-FFF2-40B4-BE49-F238E27FC236}">
                  <a16:creationId xmlns:a16="http://schemas.microsoft.com/office/drawing/2014/main" id="{C0D6B000-C1A8-4303-801D-899C5E96370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2B4F7C-495F-4CDA-B8C1-3E57C015B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C3071DC-4E20-4362-8F32-C6B07743A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251C89-2EE1-41F0-A056-A2015166BB5E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4">
            <a:extLst>
              <a:ext uri="{FF2B5EF4-FFF2-40B4-BE49-F238E27FC236}">
                <a16:creationId xmlns:a16="http://schemas.microsoft.com/office/drawing/2014/main" id="{85705D31-DC4A-4A39-8CD4-3530A5A93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0"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6709EE4-6A52-4974-9CE0-E0BEAEEA7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8289" y="2851925"/>
            <a:ext cx="4552950" cy="2476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Paragraph</a:t>
            </a:r>
            <a:endParaRPr lang="es-C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1C845A-1076-457A-86DF-D28384AE4C58}"/>
              </a:ext>
            </a:extLst>
          </p:cNvPr>
          <p:cNvSpPr/>
          <p:nvPr userDrawn="1"/>
        </p:nvSpPr>
        <p:spPr>
          <a:xfrm rot="5400000">
            <a:off x="2181978" y="2000673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8EAD41-B1B4-4598-94A2-B1A1B5F52D6C}"/>
              </a:ext>
            </a:extLst>
          </p:cNvPr>
          <p:cNvSpPr/>
          <p:nvPr userDrawn="1"/>
        </p:nvSpPr>
        <p:spPr>
          <a:xfrm rot="5400000">
            <a:off x="9788020" y="2003781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2">
            <a:extLst>
              <a:ext uri="{FF2B5EF4-FFF2-40B4-BE49-F238E27FC236}">
                <a16:creationId xmlns:a16="http://schemas.microsoft.com/office/drawing/2014/main" id="{375299DD-2BE5-4B9E-A444-35D7DE420E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9B6ED7-58CA-474C-8A95-B78648A057B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AB739D8-C52B-4F7F-AA21-837DFDE18BDC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78BF3B-2CF4-4BD4-B4F8-C0541C0664DB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0F35058-BDFA-45EB-B71E-D439BF870F00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636B040C-E675-421C-814C-A6A26AA2CB3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975386B-F090-440F-B54C-69984C55A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DCE2FF2-E0C0-4361-9C3D-AB05D3900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565894-D928-40D6-9D19-3C758DFBCD54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9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7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78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7E68943-30BE-4847-B002-2276C1347D3E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865360F-244F-4355-9CF1-EF53B8DBB65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6BFDD539-F965-49AE-A23A-8A721764CDB1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0B312E65-C0DF-4D00-978B-F999AA01E9DA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29E3E159-B6BD-4A15-93F6-EF92844942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0E888A8-490F-4A7D-8539-D4E2E312435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98FF8D77-6FB6-4064-8449-5A87781A1ABC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BD844DA3-0517-469F-A1CA-5A8FBFF34C0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0B4D7CEB-9FC0-47C5-B613-E8E265C2D0A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9966B05A-4A1F-4BC4-B70A-F4C58D4EC1DA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F0554391-5C27-4A84-8D95-8865B775915D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0E50FB0-2C59-41DE-983F-17B2899D5BF1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0B5E5ACD-5EE8-41AE-A7CB-09A01FA7AE4F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D4AF5D90-49A0-4B6E-B6D5-F4544A51B45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1B9CD3A6-143A-4A9A-AEA5-8EFA2526BA0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83075099-1126-438A-96B5-701C653A1AB1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08EDA9B9-6013-491E-9C42-58E9C5D8D45E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F9DCEF60-FA5F-43AB-8A21-3A697C021CEB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84D1E21-5381-43D1-9BAA-3DA06C3E142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AA895F9C-7187-4052-9FCA-A2E53E3D1333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8D897674-3DBD-4F6C-9D27-3181D7337893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65D09DB-ABDE-40A6-B446-252AFF9759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D5AE9324-1005-4C0F-AC49-878F983877E4}"/>
              </a:ext>
            </a:extLst>
          </p:cNvPr>
          <p:cNvSpPr/>
          <p:nvPr userDrawn="1"/>
        </p:nvSpPr>
        <p:spPr>
          <a:xfrm>
            <a:off x="1" y="-25425"/>
            <a:ext cx="12192000" cy="622743"/>
          </a:xfrm>
          <a:custGeom>
            <a:avLst/>
            <a:gdLst/>
            <a:ahLst/>
            <a:cxnLst/>
            <a:rect l="l" t="t" r="r" b="b"/>
            <a:pathLst>
              <a:path w="12186285" h="614680" extrusionOk="0">
                <a:moveTo>
                  <a:pt x="12185675" y="614286"/>
                </a:moveTo>
                <a:lnTo>
                  <a:pt x="0" y="614286"/>
                </a:lnTo>
                <a:lnTo>
                  <a:pt x="0" y="0"/>
                </a:lnTo>
                <a:lnTo>
                  <a:pt x="12185675" y="0"/>
                </a:lnTo>
                <a:lnTo>
                  <a:pt x="12185675" y="614286"/>
                </a:lnTo>
                <a:close/>
              </a:path>
            </a:pathLst>
          </a:custGeom>
          <a:solidFill>
            <a:srgbClr val="34295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C9E905-EF74-45A8-981D-E222157C997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9505950" y="72024"/>
            <a:ext cx="2419299" cy="43638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E2F70ED6-D940-4A76-A5F6-7518F2654D95}"/>
              </a:ext>
            </a:extLst>
          </p:cNvPr>
          <p:cNvGrpSpPr/>
          <p:nvPr userDrawn="1"/>
        </p:nvGrpSpPr>
        <p:grpSpPr>
          <a:xfrm>
            <a:off x="257226" y="119785"/>
            <a:ext cx="332321" cy="332321"/>
            <a:chOff x="2810728" y="204186"/>
            <a:chExt cx="332321" cy="33232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39D6EAF0-16D3-4078-83DF-FFBA0C3247AD}"/>
                </a:ext>
              </a:extLst>
            </p:cNvPr>
            <p:cNvGrpSpPr/>
            <p:nvPr/>
          </p:nvGrpSpPr>
          <p:grpSpPr>
            <a:xfrm>
              <a:off x="2810728" y="204186"/>
              <a:ext cx="332321" cy="332321"/>
              <a:chOff x="2810728" y="204186"/>
              <a:chExt cx="332321" cy="332321"/>
            </a:xfrm>
            <a:effectLst>
              <a:outerShdw dir="2700000" sx="103000" sy="103000" algn="tl" rotWithShape="0">
                <a:prstClr val="black">
                  <a:alpha val="38000"/>
                </a:prstClr>
              </a:outerShdw>
            </a:effectLst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E5D436D-4682-49B4-A2EE-4CBBD6394572}"/>
                  </a:ext>
                </a:extLst>
              </p:cNvPr>
              <p:cNvSpPr/>
              <p:nvPr/>
            </p:nvSpPr>
            <p:spPr>
              <a:xfrm>
                <a:off x="2810728" y="204186"/>
                <a:ext cx="332321" cy="3323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FBB890C-AF00-49D1-890C-D2B40972E642}"/>
                  </a:ext>
                </a:extLst>
              </p:cNvPr>
              <p:cNvSpPr/>
              <p:nvPr/>
            </p:nvSpPr>
            <p:spPr>
              <a:xfrm>
                <a:off x="2842169" y="235627"/>
                <a:ext cx="269437" cy="269437"/>
              </a:xfrm>
              <a:prstGeom prst="ellipse">
                <a:avLst/>
              </a:prstGeom>
              <a:gradFill flip="none" rotWithShape="1"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sx="103000" sy="103000" algn="tl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" name="Google Shape;142;p3">
              <a:extLst>
                <a:ext uri="{FF2B5EF4-FFF2-40B4-BE49-F238E27FC236}">
                  <a16:creationId xmlns:a16="http://schemas.microsoft.com/office/drawing/2014/main" id="{F3CAF454-C197-4ABF-87C0-D400315BF678}"/>
                </a:ext>
              </a:extLst>
            </p:cNvPr>
            <p:cNvSpPr txBox="1"/>
            <p:nvPr/>
          </p:nvSpPr>
          <p:spPr>
            <a:xfrm>
              <a:off x="2887034" y="245246"/>
              <a:ext cx="179705" cy="2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500" rIns="0" bIns="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2;p16">
            <a:extLst>
              <a:ext uri="{FF2B5EF4-FFF2-40B4-BE49-F238E27FC236}">
                <a16:creationId xmlns:a16="http://schemas.microsoft.com/office/drawing/2014/main" id="{ADFE69D2-85F1-436F-9505-CBD41255E45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18C79D9-458B-4737-B61B-4C5035FEE3EE}"/>
              </a:ext>
            </a:extLst>
          </p:cNvPr>
          <p:cNvSpPr txBox="1">
            <a:spLocks/>
          </p:cNvSpPr>
          <p:nvPr userDrawn="1"/>
        </p:nvSpPr>
        <p:spPr>
          <a:xfrm>
            <a:off x="846766" y="147280"/>
            <a:ext cx="5133472" cy="2731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+mn-lt"/>
              </a:rPr>
              <a:t>Global </a:t>
            </a:r>
            <a:r>
              <a:rPr lang="es-ES" sz="1400" dirty="0" err="1">
                <a:solidFill>
                  <a:schemeClr val="bg1"/>
                </a:solidFill>
                <a:latin typeface="+mn-lt"/>
              </a:rPr>
              <a:t>Measures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5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5" r:id="rId4"/>
    <p:sldLayoutId id="2147483651" r:id="rId5"/>
    <p:sldLayoutId id="2147483652" r:id="rId6"/>
    <p:sldLayoutId id="2147483653" r:id="rId7"/>
    <p:sldLayoutId id="2147483661" r:id="rId8"/>
    <p:sldLayoutId id="2147483654" r:id="rId9"/>
    <p:sldLayoutId id="2147483662" r:id="rId10"/>
    <p:sldLayoutId id="2147483663" r:id="rId11"/>
    <p:sldLayoutId id="214748366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9BCDA0-CD84-5779-1181-7646B84FE097}"/>
              </a:ext>
            </a:extLst>
          </p:cNvPr>
          <p:cNvSpPr txBox="1"/>
          <p:nvPr/>
        </p:nvSpPr>
        <p:spPr>
          <a:xfrm>
            <a:off x="1254292" y="3399318"/>
            <a:ext cx="56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</a:rPr>
              <a:t>Professor</a:t>
            </a:r>
            <a:endParaRPr lang="en-U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33C368-31B5-8C8A-81A9-2CFCCF02BA5C}"/>
              </a:ext>
            </a:extLst>
          </p:cNvPr>
          <p:cNvSpPr txBox="1"/>
          <p:nvPr/>
        </p:nvSpPr>
        <p:spPr>
          <a:xfrm>
            <a:off x="1242491" y="3764935"/>
            <a:ext cx="637092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n-ea"/>
                <a:cs typeface="+mn-cs"/>
              </a:rPr>
              <a:t>Jorge Alfonso Meléndez Acuña</a:t>
            </a:r>
          </a:p>
        </p:txBody>
      </p:sp>
    </p:spTree>
    <p:extLst>
      <p:ext uri="{BB962C8B-B14F-4D97-AF65-F5344CB8AC3E}">
        <p14:creationId xmlns:p14="http://schemas.microsoft.com/office/powerpoint/2010/main" val="38167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2151-5277-CE5D-9B10-FADB3A71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2876204" cy="657377"/>
          </a:xfrm>
        </p:spPr>
        <p:txBody>
          <a:bodyPr/>
          <a:lstStyle/>
          <a:p>
            <a:r>
              <a:rPr lang="es-CO" dirty="0"/>
              <a:t>2. </a:t>
            </a:r>
            <a:r>
              <a:rPr lang="es-CO" dirty="0" err="1"/>
              <a:t>Density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7649CC-B1CC-4E65-421F-8BA867BED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10</a:t>
            </a:fld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38C17F-72B7-B5AB-4BD9-E2BCDEAA8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246" y="4348304"/>
            <a:ext cx="5104882" cy="1380040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The density of a network seems to go down as you increase the number of nodes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81552C1-A6B7-DEC9-F298-32DD02E0B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4246" y="2115075"/>
            <a:ext cx="4678161" cy="1664570"/>
          </a:xfrm>
        </p:spPr>
        <p:txBody>
          <a:bodyPr/>
          <a:lstStyle/>
          <a:p>
            <a:r>
              <a:rPr lang="en-US" dirty="0"/>
              <a:t>To quantify the difference between these two cases, network scientists defined the concept of network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density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CDBF4B-2C65-EB76-932D-EF50D05AE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9905" y="5271044"/>
            <a:ext cx="3813638" cy="438903"/>
          </a:xfrm>
        </p:spPr>
        <p:txBody>
          <a:bodyPr/>
          <a:lstStyle/>
          <a:p>
            <a:pPr algn="just"/>
            <a:r>
              <a:rPr lang="es-CO" dirty="0"/>
              <a:t>n(n-1)/2=650 ∗ 649/2 = 210, 925	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027E43-8C8C-E2BF-2B60-031C6C61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6956"/>
            <a:ext cx="5104882" cy="27208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1D1A78-50BD-4ED8-FB42-F77999720BA7}"/>
              </a:ext>
            </a:extLst>
          </p:cNvPr>
          <p:cNvSpPr txBox="1"/>
          <p:nvPr/>
        </p:nvSpPr>
        <p:spPr>
          <a:xfrm>
            <a:off x="6365533" y="4679248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/>
              <a:t>Density</a:t>
            </a:r>
            <a:r>
              <a:rPr lang="es-CO" sz="2400" dirty="0"/>
              <a:t> = 100%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BB11B-2F17-1BF7-8587-D086F5CBFA1F}"/>
              </a:ext>
            </a:extLst>
          </p:cNvPr>
          <p:cNvSpPr txBox="1"/>
          <p:nvPr/>
        </p:nvSpPr>
        <p:spPr>
          <a:xfrm>
            <a:off x="8911701" y="4660542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/>
              <a:t>Density</a:t>
            </a:r>
            <a:r>
              <a:rPr lang="es-CO" sz="2400" dirty="0"/>
              <a:t> = 0.31%</a:t>
            </a:r>
          </a:p>
        </p:txBody>
      </p:sp>
    </p:spTree>
    <p:extLst>
      <p:ext uri="{BB962C8B-B14F-4D97-AF65-F5344CB8AC3E}">
        <p14:creationId xmlns:p14="http://schemas.microsoft.com/office/powerpoint/2010/main" val="61534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A326-8776-FA4B-FE65-C43C97FA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5885411" cy="657377"/>
          </a:xfrm>
        </p:spPr>
        <p:txBody>
          <a:bodyPr/>
          <a:lstStyle/>
          <a:p>
            <a:r>
              <a:rPr lang="es-CO" dirty="0"/>
              <a:t>Real Networks are </a:t>
            </a:r>
            <a:r>
              <a:rPr lang="es-CO" dirty="0" err="1"/>
              <a:t>Sparse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9BA0C9-F5F0-B124-1264-E4ADA5E70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11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07863B-6F21-6140-0196-6B011088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850BD3E-41B5-8131-6DA8-1FF1D6F8D3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9952" y="2010314"/>
            <a:ext cx="4356550" cy="23954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Routers forming the backbone of the Internet</a:t>
            </a:r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contains |V| = 192, 244 nodes. So, the possible number of edges is: |V|(|V| − 1)/2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18, 478, 781, 646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many </a:t>
            </a:r>
            <a:r>
              <a:rPr lang="en-US" sz="2000" b="1" dirty="0">
                <a:solidFill>
                  <a:srgbClr val="C00000"/>
                </a:solidFill>
              </a:rPr>
              <a:t>edges</a:t>
            </a:r>
            <a:r>
              <a:rPr lang="en-US" sz="2000" dirty="0"/>
              <a:t> does it really have?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609, 066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</p:txBody>
      </p:sp>
      <p:pic>
        <p:nvPicPr>
          <p:cNvPr id="8" name="Picture 2" descr="Global Internet backbone | Pearltrees">
            <a:extLst>
              <a:ext uri="{FF2B5EF4-FFF2-40B4-BE49-F238E27FC236}">
                <a16:creationId xmlns:a16="http://schemas.microsoft.com/office/drawing/2014/main" id="{8D13BC67-BFA1-6B8A-5E47-C4B6D386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5960"/>
            <a:ext cx="4976048" cy="351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C3659D30-9D7D-CF48-07B3-946135E23B7D}"/>
              </a:ext>
            </a:extLst>
          </p:cNvPr>
          <p:cNvSpPr txBox="1">
            <a:spLocks/>
          </p:cNvSpPr>
          <p:nvPr/>
        </p:nvSpPr>
        <p:spPr>
          <a:xfrm>
            <a:off x="1528861" y="4580333"/>
            <a:ext cx="3226019" cy="415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Just 0.003% of the maximum</a:t>
            </a:r>
            <a:endParaRPr lang="es-CO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1AE472-1E16-C337-76E6-35B7B0FC7CB7}"/>
              </a:ext>
            </a:extLst>
          </p:cNvPr>
          <p:cNvSpPr txBox="1"/>
          <p:nvPr/>
        </p:nvSpPr>
        <p:spPr>
          <a:xfrm>
            <a:off x="3417221" y="5266687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 err="1">
                <a:solidFill>
                  <a:schemeClr val="accent1">
                    <a:lumMod val="75000"/>
                  </a:schemeClr>
                </a:solidFill>
              </a:rPr>
              <a:t>Density</a:t>
            </a:r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2400" b="1" dirty="0" err="1">
                <a:solidFill>
                  <a:schemeClr val="accent1">
                    <a:lumMod val="75000"/>
                  </a:schemeClr>
                </a:solidFill>
              </a:rPr>
              <a:t>Backbone</a:t>
            </a:r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24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2400" b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 Internet: 0.003%</a:t>
            </a:r>
          </a:p>
        </p:txBody>
      </p:sp>
    </p:spTree>
    <p:extLst>
      <p:ext uri="{BB962C8B-B14F-4D97-AF65-F5344CB8AC3E}">
        <p14:creationId xmlns:p14="http://schemas.microsoft.com/office/powerpoint/2010/main" val="18374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DBA21-1179-A33F-3300-FA3CA91F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6500553" cy="657377"/>
          </a:xfrm>
        </p:spPr>
        <p:txBody>
          <a:bodyPr/>
          <a:lstStyle/>
          <a:p>
            <a:r>
              <a:rPr lang="en-US" sz="3600" b="1" dirty="0">
                <a:latin typeface="Helvetica"/>
                <a:cs typeface="Helvetica"/>
              </a:rPr>
              <a:t>Real networks are Sparse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114DDAD-E87E-38DE-FC74-F8903576C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12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4548A-AB1C-97E2-5875-55C76ADF31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Reference: Albert, </a:t>
            </a:r>
            <a:r>
              <a:rPr lang="es-MX" dirty="0" err="1"/>
              <a:t>Barabasi</a:t>
            </a:r>
            <a:r>
              <a:rPr lang="es-MX" dirty="0"/>
              <a:t>, RMP2002.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B72FCBB-35A5-77EB-0ACE-BDEB8073A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9724" y="2124727"/>
            <a:ext cx="10554706" cy="2872841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Helvetica"/>
                <a:cs typeface="Helvetica"/>
              </a:rPr>
              <a:t>L &lt;&lt;  </a:t>
            </a:r>
            <a:r>
              <a:rPr lang="en-US" sz="1800" b="1" dirty="0" err="1">
                <a:solidFill>
                  <a:schemeClr val="accent6"/>
                </a:solidFill>
                <a:latin typeface="Helvetica"/>
                <a:cs typeface="Helvetica"/>
              </a:rPr>
              <a:t>L</a:t>
            </a:r>
            <a:r>
              <a:rPr lang="en-US" sz="1800" b="1" baseline="-25000" dirty="0" err="1">
                <a:solidFill>
                  <a:schemeClr val="accent6"/>
                </a:solidFill>
                <a:latin typeface="Helvetica"/>
                <a:cs typeface="Helvetica"/>
              </a:rPr>
              <a:t>max</a:t>
            </a:r>
            <a:r>
              <a:rPr lang="en-US" sz="1800" b="1" dirty="0">
                <a:solidFill>
                  <a:schemeClr val="accent6"/>
                </a:solidFill>
                <a:latin typeface="Helvetica"/>
                <a:cs typeface="Helvetica"/>
              </a:rPr>
              <a:t> 		(L: number of edges/links) or 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Helvetica"/>
                <a:cs typeface="Helvetica"/>
              </a:rPr>
              <a:t>				&lt;k&gt; &lt;&lt; N-1	(&lt;k&gt;: average degree) </a:t>
            </a:r>
          </a:p>
          <a:p>
            <a:endParaRPr lang="en-US" sz="1800" dirty="0">
              <a:latin typeface="Helvetica"/>
              <a:cs typeface="Helvetica"/>
            </a:endParaRPr>
          </a:p>
          <a:p>
            <a:r>
              <a:rPr lang="en-US" sz="1800" dirty="0">
                <a:latin typeface="Helvetica"/>
                <a:cs typeface="Helvetica"/>
              </a:rPr>
              <a:t>WWW (ND Sample): 	N=325,729;	L=1.4 10</a:t>
            </a:r>
            <a:r>
              <a:rPr lang="en-US" sz="1800" baseline="30000" dirty="0">
                <a:latin typeface="Helvetica"/>
                <a:cs typeface="Helvetica"/>
              </a:rPr>
              <a:t>6</a:t>
            </a:r>
            <a:r>
              <a:rPr lang="en-US" sz="1800" dirty="0">
                <a:latin typeface="Helvetica"/>
                <a:cs typeface="Helvetica"/>
              </a:rPr>
              <a:t>	</a:t>
            </a:r>
            <a:r>
              <a:rPr lang="en-US" sz="1800" dirty="0" err="1">
                <a:latin typeface="Helvetica"/>
                <a:cs typeface="Helvetica"/>
              </a:rPr>
              <a:t>L</a:t>
            </a:r>
            <a:r>
              <a:rPr lang="en-US" sz="1800" baseline="-25000" dirty="0" err="1">
                <a:latin typeface="Helvetica"/>
                <a:cs typeface="Helvetica"/>
              </a:rPr>
              <a:t>max</a:t>
            </a:r>
            <a:r>
              <a:rPr lang="en-US" sz="1800" dirty="0">
                <a:latin typeface="Helvetica"/>
                <a:cs typeface="Helvetica"/>
              </a:rPr>
              <a:t>=10</a:t>
            </a:r>
            <a:r>
              <a:rPr lang="en-US" sz="1800" baseline="30000" dirty="0">
                <a:latin typeface="Helvetica"/>
                <a:cs typeface="Helvetica"/>
              </a:rPr>
              <a:t>12</a:t>
            </a:r>
            <a:r>
              <a:rPr lang="en-US" sz="1800" dirty="0">
                <a:latin typeface="Helvetica"/>
                <a:cs typeface="Helvetica"/>
              </a:rPr>
              <a:t>		&lt;k&gt;=4.51</a:t>
            </a:r>
          </a:p>
          <a:p>
            <a:r>
              <a:rPr lang="en-US" sz="1800" dirty="0">
                <a:latin typeface="Helvetica"/>
                <a:cs typeface="Helvetica"/>
              </a:rPr>
              <a:t>Protein (</a:t>
            </a:r>
            <a:r>
              <a:rPr lang="en-US" sz="1800" i="1" dirty="0">
                <a:latin typeface="Helvetica"/>
                <a:cs typeface="Helvetica"/>
              </a:rPr>
              <a:t>S. Cerevisiae</a:t>
            </a:r>
            <a:r>
              <a:rPr lang="en-US" sz="1800" dirty="0">
                <a:latin typeface="Helvetica"/>
                <a:cs typeface="Helvetica"/>
              </a:rPr>
              <a:t>): 	N=    1,870;	L=4,470		</a:t>
            </a:r>
            <a:r>
              <a:rPr lang="en-US" sz="1800" dirty="0" err="1">
                <a:latin typeface="Helvetica"/>
                <a:cs typeface="Helvetica"/>
              </a:rPr>
              <a:t>L</a:t>
            </a:r>
            <a:r>
              <a:rPr lang="en-US" sz="1800" baseline="-25000" dirty="0" err="1">
                <a:latin typeface="Helvetica"/>
                <a:cs typeface="Helvetica"/>
              </a:rPr>
              <a:t>max</a:t>
            </a:r>
            <a:r>
              <a:rPr lang="en-US" sz="1800" dirty="0">
                <a:latin typeface="Helvetica"/>
                <a:cs typeface="Helvetica"/>
              </a:rPr>
              <a:t>=10</a:t>
            </a:r>
            <a:r>
              <a:rPr lang="en-US" sz="1800" baseline="30000" dirty="0">
                <a:latin typeface="Helvetica"/>
                <a:cs typeface="Helvetica"/>
              </a:rPr>
              <a:t>7</a:t>
            </a:r>
            <a:r>
              <a:rPr lang="en-US" sz="1800" dirty="0">
                <a:latin typeface="Helvetica"/>
                <a:cs typeface="Helvetica"/>
              </a:rPr>
              <a:t>			&lt;k&gt;=2.39 </a:t>
            </a:r>
          </a:p>
          <a:p>
            <a:r>
              <a:rPr lang="en-US" sz="1800" dirty="0" err="1">
                <a:latin typeface="Helvetica"/>
                <a:cs typeface="Helvetica"/>
              </a:rPr>
              <a:t>Coauthorship</a:t>
            </a:r>
            <a:r>
              <a:rPr lang="en-US" sz="1800" dirty="0">
                <a:latin typeface="Helvetica"/>
                <a:cs typeface="Helvetica"/>
              </a:rPr>
              <a:t> (Math): 	N=  70,975; 	L=2 10</a:t>
            </a:r>
            <a:r>
              <a:rPr lang="en-US" sz="1800" baseline="30000" dirty="0">
                <a:latin typeface="Helvetica"/>
                <a:cs typeface="Helvetica"/>
              </a:rPr>
              <a:t>5	</a:t>
            </a:r>
            <a:r>
              <a:rPr lang="en-US" sz="1800" dirty="0">
                <a:latin typeface="Helvetica"/>
                <a:cs typeface="Helvetica"/>
              </a:rPr>
              <a:t>	</a:t>
            </a:r>
            <a:r>
              <a:rPr lang="en-US" sz="1800" dirty="0" err="1">
                <a:latin typeface="Helvetica"/>
                <a:cs typeface="Helvetica"/>
              </a:rPr>
              <a:t>L</a:t>
            </a:r>
            <a:r>
              <a:rPr lang="en-US" sz="1800" baseline="-25000" dirty="0" err="1">
                <a:latin typeface="Helvetica"/>
                <a:cs typeface="Helvetica"/>
              </a:rPr>
              <a:t>max</a:t>
            </a:r>
            <a:r>
              <a:rPr lang="en-US" sz="1800" dirty="0">
                <a:latin typeface="Helvetica"/>
                <a:cs typeface="Helvetica"/>
              </a:rPr>
              <a:t>=3 10</a:t>
            </a:r>
            <a:r>
              <a:rPr lang="en-US" sz="1800" baseline="30000" dirty="0">
                <a:latin typeface="Helvetica"/>
                <a:cs typeface="Helvetica"/>
              </a:rPr>
              <a:t>10</a:t>
            </a:r>
            <a:r>
              <a:rPr lang="en-US" sz="1800" dirty="0">
                <a:latin typeface="Helvetica"/>
                <a:cs typeface="Helvetica"/>
              </a:rPr>
              <a:t>		&lt;k&gt;=3.9	</a:t>
            </a:r>
          </a:p>
          <a:p>
            <a:r>
              <a:rPr lang="en-US" sz="1800" dirty="0">
                <a:latin typeface="Helvetica"/>
                <a:cs typeface="Helvetica"/>
              </a:rPr>
              <a:t>Movie Actors: 		N=212,250; 	L=6 10</a:t>
            </a:r>
            <a:r>
              <a:rPr lang="en-US" sz="1800" baseline="30000" dirty="0">
                <a:latin typeface="Helvetica"/>
                <a:cs typeface="Helvetica"/>
              </a:rPr>
              <a:t>6	</a:t>
            </a:r>
            <a:r>
              <a:rPr lang="en-US" sz="1800" dirty="0">
                <a:latin typeface="Helvetica"/>
                <a:cs typeface="Helvetica"/>
              </a:rPr>
              <a:t>	</a:t>
            </a:r>
            <a:r>
              <a:rPr lang="en-US" sz="1800" dirty="0" err="1">
                <a:latin typeface="Helvetica"/>
                <a:cs typeface="Helvetica"/>
              </a:rPr>
              <a:t>L</a:t>
            </a:r>
            <a:r>
              <a:rPr lang="en-US" sz="1800" baseline="-25000" dirty="0" err="1">
                <a:latin typeface="Helvetica"/>
                <a:cs typeface="Helvetica"/>
              </a:rPr>
              <a:t>max</a:t>
            </a:r>
            <a:r>
              <a:rPr lang="en-US" sz="1800" dirty="0">
                <a:latin typeface="Helvetica"/>
                <a:cs typeface="Helvetica"/>
              </a:rPr>
              <a:t>=1.8 10</a:t>
            </a:r>
            <a:r>
              <a:rPr lang="en-US" sz="1800" baseline="30000" dirty="0">
                <a:latin typeface="Helvetica"/>
                <a:cs typeface="Helvetica"/>
              </a:rPr>
              <a:t>13</a:t>
            </a:r>
            <a:r>
              <a:rPr lang="en-US" sz="1800" dirty="0">
                <a:latin typeface="Helvetica"/>
                <a:cs typeface="Helvetica"/>
              </a:rPr>
              <a:t>	              &lt;k&gt;=28.78</a:t>
            </a:r>
          </a:p>
          <a:p>
            <a:r>
              <a:rPr lang="en-US" sz="1800" dirty="0">
                <a:latin typeface="Helvetica"/>
                <a:cs typeface="Helvetica"/>
              </a:rPr>
              <a:t>	</a:t>
            </a:r>
          </a:p>
          <a:p>
            <a:r>
              <a:rPr lang="en-US" sz="1800" i="1" dirty="0">
                <a:latin typeface="Helvetica"/>
                <a:cs typeface="Helvetica"/>
              </a:rPr>
              <a:t>		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55767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A355-680E-0470-794A-B6BBA438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10726674" cy="657377"/>
          </a:xfrm>
        </p:spPr>
        <p:txBody>
          <a:bodyPr/>
          <a:lstStyle/>
          <a:p>
            <a:r>
              <a:rPr lang="es-CO" b="1" dirty="0" err="1"/>
              <a:t>Density</a:t>
            </a:r>
            <a:r>
              <a:rPr lang="es-CO" b="1" dirty="0"/>
              <a:t> and </a:t>
            </a:r>
            <a:r>
              <a:rPr lang="es-CO" b="1" dirty="0" err="1"/>
              <a:t>Average</a:t>
            </a:r>
            <a:r>
              <a:rPr lang="es-CO" b="1" dirty="0"/>
              <a:t> </a:t>
            </a:r>
            <a:r>
              <a:rPr lang="es-CO" dirty="0" err="1"/>
              <a:t>D</a:t>
            </a:r>
            <a:r>
              <a:rPr lang="es-CO" b="1" dirty="0" err="1"/>
              <a:t>egree</a:t>
            </a:r>
            <a:r>
              <a:rPr lang="es-CO" b="1" dirty="0"/>
              <a:t> </a:t>
            </a:r>
            <a:r>
              <a:rPr lang="es-CO" b="1" dirty="0" err="1"/>
              <a:t>of</a:t>
            </a:r>
            <a:r>
              <a:rPr lang="es-CO" b="1" dirty="0"/>
              <a:t> </a:t>
            </a:r>
            <a:r>
              <a:rPr lang="es-CO" dirty="0" err="1"/>
              <a:t>I</a:t>
            </a:r>
            <a:r>
              <a:rPr lang="es-CO" b="1" dirty="0" err="1"/>
              <a:t>mportant</a:t>
            </a:r>
            <a:r>
              <a:rPr lang="es-CO" b="1" dirty="0"/>
              <a:t> </a:t>
            </a:r>
            <a:r>
              <a:rPr lang="es-CO" dirty="0"/>
              <a:t>N</a:t>
            </a:r>
            <a:r>
              <a:rPr lang="es-CO" b="1" dirty="0"/>
              <a:t>etworks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3106AA-78C3-1374-856D-DF7143326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13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8B6D82-5A28-B5A2-DC28-66CD036EE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0AA5096-65F7-684D-65F0-86E8E23D40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812" y="5370745"/>
            <a:ext cx="7572376" cy="438903"/>
          </a:xfrm>
        </p:spPr>
        <p:txBody>
          <a:bodyPr/>
          <a:lstStyle/>
          <a:p>
            <a:pPr algn="ctr"/>
            <a:r>
              <a:rPr lang="es-CO" sz="2800" b="1" dirty="0" err="1"/>
              <a:t>Correlation</a:t>
            </a:r>
            <a:r>
              <a:rPr lang="es-CO" sz="2800" b="1" dirty="0"/>
              <a:t> </a:t>
            </a:r>
            <a:r>
              <a:rPr lang="es-CO" sz="2800" b="1" dirty="0" err="1"/>
              <a:t>between</a:t>
            </a:r>
            <a:r>
              <a:rPr lang="es-CO" sz="2800" b="1" dirty="0"/>
              <a:t> </a:t>
            </a:r>
            <a:r>
              <a:rPr lang="es-CO" sz="2800" b="1" dirty="0" err="1"/>
              <a:t>Density</a:t>
            </a:r>
            <a:r>
              <a:rPr lang="es-CO" sz="2800" b="1" dirty="0"/>
              <a:t> and </a:t>
            </a:r>
            <a:r>
              <a:rPr lang="es-CO" sz="2800" b="1" dirty="0" err="1"/>
              <a:t>Average</a:t>
            </a:r>
            <a:r>
              <a:rPr lang="es-CO" sz="2800" b="1" dirty="0"/>
              <a:t> </a:t>
            </a:r>
            <a:r>
              <a:rPr lang="es-CO" sz="2800" b="1" dirty="0" err="1"/>
              <a:t>Degree</a:t>
            </a:r>
            <a:r>
              <a:rPr lang="es-CO" sz="2800" b="1" dirty="0"/>
              <a:t>?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71EBD8-2C7C-570E-CF45-7A32681D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05" y="1628629"/>
            <a:ext cx="7105389" cy="36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6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1EFA421-03FC-8A59-9056-21383505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399875"/>
            <a:ext cx="6848475" cy="2362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E46CAF-4CA6-1A71-2CC7-FDBEA858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5448300" cy="657377"/>
          </a:xfrm>
        </p:spPr>
        <p:txBody>
          <a:bodyPr/>
          <a:lstStyle/>
          <a:p>
            <a:r>
              <a:rPr lang="es-CO" dirty="0"/>
              <a:t>3. </a:t>
            </a:r>
            <a:r>
              <a:rPr lang="es-CO" dirty="0" err="1"/>
              <a:t>Clustering</a:t>
            </a:r>
            <a:r>
              <a:rPr lang="es-CO" dirty="0"/>
              <a:t> </a:t>
            </a:r>
            <a:r>
              <a:rPr lang="es-CO" dirty="0" err="1"/>
              <a:t>Coefficient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8BB166-83D9-EAC8-9A6D-BB65C3AEB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14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20F99-9A5A-E79A-43EF-6C87E1F57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38D5332-AC20-0964-0386-DC2C8ED364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0237" y="1707640"/>
            <a:ext cx="8391525" cy="10317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Density does not solve all ambiguities in the case of the average degree.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networks can have the same density and the same number of nodes but may look very different from each other.</a:t>
            </a:r>
          </a:p>
          <a:p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A5ADA4-F3F6-036F-021C-7D0F112BA7EB}"/>
              </a:ext>
            </a:extLst>
          </p:cNvPr>
          <p:cNvSpPr txBox="1"/>
          <p:nvPr/>
        </p:nvSpPr>
        <p:spPr>
          <a:xfrm>
            <a:off x="2235700" y="5005301"/>
            <a:ext cx="772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That is why network scientists created a new  measure: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clustering coefficient</a:t>
            </a:r>
            <a:endParaRPr lang="es-CO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2FB4C3-78F7-8F97-7A97-B74ACB4B63D0}"/>
              </a:ext>
            </a:extLst>
          </p:cNvPr>
          <p:cNvSpPr txBox="1"/>
          <p:nvPr/>
        </p:nvSpPr>
        <p:spPr>
          <a:xfrm>
            <a:off x="814839" y="3165748"/>
            <a:ext cx="18902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 err="1">
                <a:solidFill>
                  <a:schemeClr val="accent2"/>
                </a:solidFill>
              </a:rPr>
              <a:t>Nodes</a:t>
            </a:r>
            <a:r>
              <a:rPr lang="es-CO" sz="3200" b="1" dirty="0">
                <a:solidFill>
                  <a:schemeClr val="accent2"/>
                </a:solidFill>
              </a:rPr>
              <a:t>: 13</a:t>
            </a:r>
          </a:p>
          <a:p>
            <a:r>
              <a:rPr lang="es-CO" sz="3200" b="1" dirty="0" err="1">
                <a:solidFill>
                  <a:schemeClr val="accent2"/>
                </a:solidFill>
              </a:rPr>
              <a:t>Edges</a:t>
            </a:r>
            <a:r>
              <a:rPr lang="es-CO" sz="3200" b="1" dirty="0">
                <a:solidFill>
                  <a:schemeClr val="accent2"/>
                </a:solidFill>
              </a:rPr>
              <a:t>: 32</a:t>
            </a:r>
          </a:p>
        </p:txBody>
      </p:sp>
    </p:spTree>
    <p:extLst>
      <p:ext uri="{BB962C8B-B14F-4D97-AF65-F5344CB8AC3E}">
        <p14:creationId xmlns:p14="http://schemas.microsoft.com/office/powerpoint/2010/main" val="300342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4805BB5-210C-FCB5-7C03-2EEE701F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25" y="3219449"/>
            <a:ext cx="8461470" cy="24455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EE95E2-607F-C061-0F33-67F6B0B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2819400" cy="657377"/>
          </a:xfrm>
        </p:spPr>
        <p:txBody>
          <a:bodyPr/>
          <a:lstStyle/>
          <a:p>
            <a:r>
              <a:rPr lang="es-CO" dirty="0" err="1"/>
              <a:t>Question</a:t>
            </a:r>
            <a:r>
              <a:rPr lang="es-CO" dirty="0"/>
              <a:t>: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1A79F-E433-C349-D95D-2E5B6AE4E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15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65E85E-87EA-44AB-B5A8-FB8A96A07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46F0A91-FC45-1755-394C-91FDDEE6E1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0624" y="1574480"/>
            <a:ext cx="9248771" cy="1721170"/>
          </a:xfrm>
        </p:spPr>
        <p:txBody>
          <a:bodyPr/>
          <a:lstStyle/>
          <a:p>
            <a:r>
              <a:rPr lang="en-US" sz="2800" b="1" dirty="0"/>
              <a:t>If average degrees are low and networks are sparse, would not you expect real world networks to have a low clustering coefficient too?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The opposite holds: real world networks are clustered.</a:t>
            </a:r>
            <a:endParaRPr lang="en-US" sz="2800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193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3C3CB-F2AA-D83F-4DAB-DD3B621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2324100" cy="657377"/>
          </a:xfrm>
        </p:spPr>
        <p:txBody>
          <a:bodyPr/>
          <a:lstStyle/>
          <a:p>
            <a:r>
              <a:rPr lang="es-CO" dirty="0" err="1"/>
              <a:t>Answer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C7F647-D174-D7D0-54A7-AA3EBF3E7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16</a:t>
            </a:fld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D7F6DC2-6CAB-3DDB-71ED-3D4F750B4A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7903" y="2542092"/>
            <a:ext cx="9248771" cy="2383416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This means that these networks might have few connections per node, but these connections tend to be clustered in the same neighborhood.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tend to close triangles.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especially true for social systems.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401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DE0AB-6C9C-D0CA-4F8E-79D6A6E4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800600" cy="657377"/>
          </a:xfrm>
        </p:spPr>
        <p:txBody>
          <a:bodyPr/>
          <a:lstStyle/>
          <a:p>
            <a:r>
              <a:rPr lang="es-CO" dirty="0" err="1"/>
              <a:t>Degree</a:t>
            </a:r>
            <a:r>
              <a:rPr lang="es-CO" dirty="0"/>
              <a:t> </a:t>
            </a:r>
            <a:r>
              <a:rPr lang="es-CO" dirty="0" err="1"/>
              <a:t>Distribution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6B4E69B-A854-605E-222E-6E5E1F137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17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F199D8-39E4-BDB7-CA30-AE6DF24DC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6512744-4F47-4351-ACE2-E1AA65FD5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0625" y="1825783"/>
            <a:ext cx="3819526" cy="1735716"/>
          </a:xfrm>
        </p:spPr>
        <p:txBody>
          <a:bodyPr/>
          <a:lstStyle/>
          <a:p>
            <a:r>
              <a:rPr lang="en-US" dirty="0"/>
              <a:t>Looking at the degree distribution of a network can shed light on surprising properties.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D4E88EAE-78D9-FCFC-8F71-DA0A1174BA97}"/>
              </a:ext>
            </a:extLst>
          </p:cNvPr>
          <p:cNvSpPr txBox="1">
            <a:spLocks/>
          </p:cNvSpPr>
          <p:nvPr/>
        </p:nvSpPr>
        <p:spPr>
          <a:xfrm>
            <a:off x="1190624" y="3589719"/>
            <a:ext cx="4467225" cy="17357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What is a degree distribution?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It is just a degree </a:t>
            </a:r>
            <a:r>
              <a:rPr lang="en-US" sz="2800" dirty="0"/>
              <a:t>scatter plot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the number of nodes with a particular degree</a:t>
            </a:r>
            <a:endParaRPr lang="es-CO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EC575F-0C3D-7CA7-C440-A457302A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323262"/>
            <a:ext cx="5133975" cy="36099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3C6B425-9BAC-C5D7-6B19-1BDEDB9E697C}"/>
              </a:ext>
            </a:extLst>
          </p:cNvPr>
          <p:cNvSpPr txBox="1"/>
          <p:nvPr/>
        </p:nvSpPr>
        <p:spPr>
          <a:xfrm>
            <a:off x="8819998" y="5063825"/>
            <a:ext cx="1906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/>
              <a:t>Scatter</a:t>
            </a:r>
            <a:r>
              <a:rPr lang="es-CO" sz="2800" b="1" dirty="0"/>
              <a:t> </a:t>
            </a:r>
            <a:r>
              <a:rPr lang="es-CO" sz="2800" b="1" dirty="0" err="1"/>
              <a:t>Plot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76357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2604-2763-EAF5-8154-5C1AF825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863A-91D1-36CE-9399-554763B0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800600" cy="657377"/>
          </a:xfrm>
        </p:spPr>
        <p:txBody>
          <a:bodyPr/>
          <a:lstStyle/>
          <a:p>
            <a:r>
              <a:rPr lang="es-CO" dirty="0" err="1"/>
              <a:t>Degree</a:t>
            </a:r>
            <a:r>
              <a:rPr lang="es-CO" dirty="0"/>
              <a:t> </a:t>
            </a:r>
            <a:r>
              <a:rPr lang="es-CO" dirty="0" err="1"/>
              <a:t>Distribution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300E0-F859-6CAC-3846-79069E62BC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18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A7E1C-F286-FF1E-27A9-2DAD4666D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A319DC62-D8FC-907A-6890-12F9231D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43" y="1473633"/>
            <a:ext cx="5280114" cy="43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E3F8F95-6191-3F6C-02C8-1A5F4609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72" y="1768468"/>
            <a:ext cx="3218379" cy="24611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DF0552-7C55-D73E-F95A-FDB5C61E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800600" cy="657377"/>
          </a:xfrm>
        </p:spPr>
        <p:txBody>
          <a:bodyPr/>
          <a:lstStyle/>
          <a:p>
            <a:r>
              <a:rPr lang="es-CO" dirty="0" err="1"/>
              <a:t>Degree</a:t>
            </a:r>
            <a:r>
              <a:rPr lang="es-CO" dirty="0"/>
              <a:t> </a:t>
            </a:r>
            <a:r>
              <a:rPr lang="es-CO" dirty="0" err="1"/>
              <a:t>Distribution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EAE268-F545-32D5-EF0E-FE3D2417A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19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228703-8520-1282-6021-C89A59EAE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16CAB7-301D-44B6-D81A-6977E8C0B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574" y="4263939"/>
            <a:ext cx="8353426" cy="15007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Values of the y axis are normalized by dividing its values  by the number of nodes in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y axis is the probability of a node to have a degree equal to k.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makes it easier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compare</a:t>
            </a:r>
            <a:r>
              <a:rPr lang="en-US" sz="2000" dirty="0"/>
              <a:t> two networks with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different node count.</a:t>
            </a:r>
            <a:endParaRPr lang="es-CO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1C1A82-7802-06EE-DA76-845DE8F8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74" y="1616515"/>
            <a:ext cx="3630651" cy="246111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B5C606A-72FC-84EC-8228-50689503FB32}"/>
              </a:ext>
            </a:extLst>
          </p:cNvPr>
          <p:cNvSpPr txBox="1">
            <a:spLocks/>
          </p:cNvSpPr>
          <p:nvPr/>
        </p:nvSpPr>
        <p:spPr>
          <a:xfrm>
            <a:off x="5064678" y="1891334"/>
            <a:ext cx="2117174" cy="605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Protein-Protein</a:t>
            </a:r>
            <a:endParaRPr lang="es-CO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0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9EC369-8165-4D00-9E1F-FCC412E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Welcome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0EED7-32F9-5FEE-78E4-EF06A391A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614B31-7240-FA27-5305-143D16A06E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531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179B597-2CF4-4EAE-684D-8EF30E20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75" y="1626779"/>
            <a:ext cx="5401224" cy="41358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408945-C0D8-3E8D-A8E5-47F1A1CC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10991850" cy="657377"/>
          </a:xfrm>
        </p:spPr>
        <p:txBody>
          <a:bodyPr/>
          <a:lstStyle/>
          <a:p>
            <a:r>
              <a:rPr lang="en-US" sz="3600" dirty="0"/>
              <a:t>The degree distribution  of some real world networks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B7E263-D4EE-516B-64EE-75893B99A9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20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552D98-1584-205D-37B0-D5DDFEF96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0921762-691C-276D-C21B-C543490993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48451" y="2137776"/>
            <a:ext cx="4343399" cy="30247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(a) </a:t>
            </a:r>
            <a:r>
              <a:rPr lang="en-US" sz="2000" dirty="0" err="1"/>
              <a:t>coauthorship</a:t>
            </a:r>
            <a:r>
              <a:rPr lang="en-US" sz="2000" dirty="0"/>
              <a:t> in scientific publications [Leskovec et al., 2007b];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(b) coappearance of characters in the same comic book [Alberich et al., 2002];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(c) interactions of trust between PGP users [</a:t>
            </a:r>
            <a:r>
              <a:rPr lang="en-US" sz="2000" dirty="0" err="1"/>
              <a:t>Boguñá</a:t>
            </a:r>
            <a:r>
              <a:rPr lang="en-US" sz="2000" dirty="0"/>
              <a:t> et al., 2004];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(d) connections through the Slashdot platform [Leskovec et al., 2009].</a:t>
            </a:r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37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96EB-4111-FE05-D829-E510CC74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619500" cy="657377"/>
          </a:xfrm>
        </p:spPr>
        <p:txBody>
          <a:bodyPr/>
          <a:lstStyle/>
          <a:p>
            <a:r>
              <a:rPr lang="es-CO" dirty="0" err="1"/>
              <a:t>Shortest</a:t>
            </a:r>
            <a:r>
              <a:rPr lang="es-CO" dirty="0"/>
              <a:t> </a:t>
            </a:r>
            <a:r>
              <a:rPr lang="es-CO" dirty="0" err="1"/>
              <a:t>Paths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2FC3FB8-3DEE-DEEB-CC66-1CBF452F7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21</a:t>
            </a:fld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EC686D3-FB6A-F135-1E99-9AA013415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0237" y="2098951"/>
            <a:ext cx="8391525" cy="303196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degree is the most direct measure of importance of a node in a network.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more connections a node has, the more important it is. However, there are alternative ways to estimate the importance of a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Sometimes, it does not matter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connections </a:t>
            </a:r>
            <a:r>
              <a:rPr lang="en-US" dirty="0"/>
              <a:t>you have, but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nodes </a:t>
            </a:r>
            <a:r>
              <a:rPr lang="en-US" dirty="0"/>
              <a:t>can be reached by passing through you.</a:t>
            </a:r>
            <a:br>
              <a:rPr lang="en-US" dirty="0"/>
            </a:br>
            <a:r>
              <a:rPr lang="en-US" dirty="0"/>
              <a:t>In social networks,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people </a:t>
            </a:r>
            <a:r>
              <a:rPr lang="en-US" dirty="0"/>
              <a:t>someone can reach by passing       through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significant chunk of measures of node importance are based on the concept of shortest paths.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029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1C589-48AA-19C6-5605-C973EC4F0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B3FD7C-DDA3-E6DC-BF6B-6FADF327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89" y="2659365"/>
            <a:ext cx="5739521" cy="32535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297F70-18AE-5547-8D52-BCC49D84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619500" cy="657377"/>
          </a:xfrm>
        </p:spPr>
        <p:txBody>
          <a:bodyPr/>
          <a:lstStyle/>
          <a:p>
            <a:r>
              <a:rPr lang="es-CO" dirty="0" err="1"/>
              <a:t>Shortest</a:t>
            </a:r>
            <a:r>
              <a:rPr lang="es-CO" dirty="0"/>
              <a:t> </a:t>
            </a:r>
            <a:r>
              <a:rPr lang="es-CO" dirty="0" err="1"/>
              <a:t>Paths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B3C92C-500E-06EA-035A-E199E8675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22</a:t>
            </a:fld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86BC131-4F66-2F4D-17AC-00E190E26C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5849" y="1711483"/>
            <a:ext cx="9410700" cy="1330049"/>
          </a:xfrm>
        </p:spPr>
        <p:txBody>
          <a:bodyPr/>
          <a:lstStyle/>
          <a:p>
            <a:r>
              <a:rPr lang="en-US" sz="2800" dirty="0"/>
              <a:t>Just like with the degree, knowing the length distribution of all shortest paths in the network conveys a lot of information about its connectivity.</a:t>
            </a:r>
            <a:endParaRPr lang="es-CO" sz="2800" dirty="0"/>
          </a:p>
          <a:p>
            <a:endParaRPr lang="es-CO" sz="2800" dirty="0"/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A824D908-3426-574A-2F35-487864A83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574" y="5951023"/>
            <a:ext cx="10004100" cy="273168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59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4BC7-87C0-3130-B3BC-FD1AF50C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E9D52-FCDB-62A4-C105-7A05BF74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619500" cy="657377"/>
          </a:xfrm>
        </p:spPr>
        <p:txBody>
          <a:bodyPr/>
          <a:lstStyle/>
          <a:p>
            <a:r>
              <a:rPr lang="es-CO" dirty="0" err="1"/>
              <a:t>Shortest</a:t>
            </a:r>
            <a:r>
              <a:rPr lang="es-CO" dirty="0"/>
              <a:t> </a:t>
            </a:r>
            <a:r>
              <a:rPr lang="es-CO" dirty="0" err="1"/>
              <a:t>Paths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EC30F5-F845-0FB5-C9BB-5F6F583DF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23</a:t>
            </a:fld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17B989-D66B-CEFF-A70F-C17F830AC2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442" y="2308501"/>
            <a:ext cx="3929063" cy="30319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2060"/>
                </a:solidFill>
              </a:rPr>
              <a:t>tight</a:t>
            </a:r>
            <a:r>
              <a:rPr lang="en-US" sz="2000" dirty="0"/>
              <a:t> distribution with little deviation implies that all nodes are more or less at the same distance from the average node in the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2060"/>
                </a:solidFill>
              </a:rPr>
              <a:t>spread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out</a:t>
            </a:r>
            <a:r>
              <a:rPr lang="en-US" sz="2000" dirty="0"/>
              <a:t> distribution implies that some nodes are in a far out periphery and others are deeply embedded in a core.</a:t>
            </a:r>
            <a:endParaRPr lang="es-CO" sz="2000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2552D8-5EC8-D4A4-6695-181A5969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52" y="1438413"/>
            <a:ext cx="6330261" cy="43718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66DC64-6359-D98A-9FB1-15F16C686050}"/>
              </a:ext>
            </a:extLst>
          </p:cNvPr>
          <p:cNvSpPr txBox="1"/>
          <p:nvPr/>
        </p:nvSpPr>
        <p:spPr>
          <a:xfrm>
            <a:off x="5271176" y="1748364"/>
            <a:ext cx="287360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CO" b="1" dirty="0" err="1">
                <a:solidFill>
                  <a:srgbClr val="FFFF00"/>
                </a:solidFill>
              </a:rPr>
              <a:t>Yellow</a:t>
            </a:r>
            <a:r>
              <a:rPr lang="es-CO" dirty="0"/>
              <a:t>: </a:t>
            </a:r>
            <a:r>
              <a:rPr lang="es-CO" dirty="0" err="1"/>
              <a:t>core</a:t>
            </a:r>
            <a:r>
              <a:rPr lang="es-CO" dirty="0"/>
              <a:t>   </a:t>
            </a:r>
            <a:r>
              <a:rPr lang="es-CO" dirty="0">
                <a:solidFill>
                  <a:srgbClr val="FF0000"/>
                </a:solidFill>
              </a:rPr>
              <a:t>Red</a:t>
            </a:r>
            <a:r>
              <a:rPr lang="es-CO" dirty="0"/>
              <a:t>: </a:t>
            </a:r>
            <a:r>
              <a:rPr lang="es-CO" dirty="0" err="1"/>
              <a:t>Periphery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894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AB3A-92F5-68A4-4260-F6CCC49F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2800350" cy="657377"/>
          </a:xfrm>
        </p:spPr>
        <p:txBody>
          <a:bodyPr/>
          <a:lstStyle/>
          <a:p>
            <a:r>
              <a:rPr lang="es-CO" dirty="0" err="1"/>
              <a:t>Diameter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3A7595A-9A02-BA63-0705-7C4C1502D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24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964326-DC68-6492-42BC-A8A874578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EA2CFF0-1833-7F45-FE6F-5C22054AAB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5" y="1788094"/>
            <a:ext cx="5286376" cy="38132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rightmost column of the histogram  is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records the number of shortest paths of maximum length.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are the “longest shortest paths”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it the</a:t>
            </a:r>
            <a:r>
              <a:rPr lang="en-US" dirty="0">
                <a:solidFill>
                  <a:schemeClr val="accent6"/>
                </a:solidFill>
              </a:rPr>
              <a:t> diameter </a:t>
            </a:r>
            <a:r>
              <a:rPr lang="en-US" dirty="0"/>
              <a:t>of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It is the worst case for reachability in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It is a measure of the maximum possible separation between two  nodes.</a:t>
            </a:r>
            <a:endParaRPr lang="es-CO" dirty="0">
              <a:solidFill>
                <a:schemeClr val="accent6"/>
              </a:solidFill>
            </a:endParaRP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3976D2-04FD-7668-1502-ACAE6755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1" y="2481994"/>
            <a:ext cx="4278669" cy="24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9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5FB88A1-D51B-2186-A1F5-FB4D41B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98108"/>
            <a:ext cx="5448503" cy="30689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A91E45-F81E-CCD7-5B57-38F4007E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886200" cy="657377"/>
          </a:xfrm>
        </p:spPr>
        <p:txBody>
          <a:bodyPr/>
          <a:lstStyle/>
          <a:p>
            <a:r>
              <a:rPr lang="es-CO" dirty="0"/>
              <a:t>Facebook 2012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104325-BE7A-7023-F36D-FF8958A9D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25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7CB458-8CE2-715C-D272-C94678138D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4AD5BA2-5A60-8925-A797-764033361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1848" y="2434336"/>
            <a:ext cx="4314826" cy="994664"/>
          </a:xfrm>
        </p:spPr>
        <p:txBody>
          <a:bodyPr/>
          <a:lstStyle/>
          <a:p>
            <a:pPr algn="r"/>
            <a:r>
              <a:rPr lang="en-US" sz="2800" dirty="0"/>
              <a:t>The path length distribution for Facebook in 2012.</a:t>
            </a:r>
            <a:endParaRPr lang="es-CO" sz="2800" dirty="0"/>
          </a:p>
          <a:p>
            <a:pPr algn="r"/>
            <a:endParaRPr lang="es-CO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554ECE46-2629-4399-8AEF-9F70B960416C}"/>
              </a:ext>
            </a:extLst>
          </p:cNvPr>
          <p:cNvSpPr txBox="1">
            <a:spLocks/>
          </p:cNvSpPr>
          <p:nvPr/>
        </p:nvSpPr>
        <p:spPr>
          <a:xfrm>
            <a:off x="1477903" y="4902129"/>
            <a:ext cx="9248771" cy="7682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 remarkable thing is how ridiculously short the paths are  even in such a gigantic network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s-CO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19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7AC5C-2316-3935-8487-9DF743B0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7734300" cy="657377"/>
          </a:xfrm>
        </p:spPr>
        <p:txBody>
          <a:bodyPr/>
          <a:lstStyle/>
          <a:p>
            <a:r>
              <a:rPr lang="es-CO" dirty="0" err="1"/>
              <a:t>Average</a:t>
            </a:r>
            <a:r>
              <a:rPr lang="es-CO" dirty="0"/>
              <a:t> </a:t>
            </a:r>
            <a:r>
              <a:rPr lang="es-CO" dirty="0" err="1"/>
              <a:t>shortest</a:t>
            </a:r>
            <a:r>
              <a:rPr lang="es-CO" dirty="0"/>
              <a:t> </a:t>
            </a:r>
            <a:r>
              <a:rPr lang="es-CO" dirty="0" err="1"/>
              <a:t>path</a:t>
            </a:r>
            <a:r>
              <a:rPr lang="es-CO" dirty="0"/>
              <a:t> </a:t>
            </a:r>
            <a:r>
              <a:rPr lang="es-CO" dirty="0" err="1"/>
              <a:t>length</a:t>
            </a:r>
            <a:r>
              <a:rPr lang="es-CO" dirty="0"/>
              <a:t> (APL)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85F2635-55CB-FA76-C2A8-57DEB513D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26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954277-0422-8486-DC6B-EBE11F5CD4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5022E65-65CD-92EF-F86C-AEA3A8C16A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8643" y="1985837"/>
            <a:ext cx="6554526" cy="34177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general, we want to know the typical case for nodes in the network.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we calculate, then, is not the longest shortest path, but the typical path length, which 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average of all shortest path lengths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The most notorious enunciation of the surprising small average: </a:t>
            </a:r>
          </a:p>
          <a:p>
            <a:pPr marL="0" indent="0">
              <a:buNone/>
            </a:pPr>
            <a:r>
              <a:rPr lang="en-US" sz="2400" i="1" dirty="0"/>
              <a:t>	Path length in large networks is the famous 	“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six 	degrees of separation”</a:t>
            </a:r>
            <a:endParaRPr lang="es-CO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7416A1-D1B5-6A91-60A6-466D30C9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66" y="1785906"/>
            <a:ext cx="2518008" cy="38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4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2975-3A85-B5CD-4FD5-736539E9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345510" cy="657377"/>
          </a:xfrm>
        </p:spPr>
        <p:txBody>
          <a:bodyPr/>
          <a:lstStyle/>
          <a:p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Measures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E8371C-C1EA-FD81-A62D-95CE156C0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27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344111-EE99-E022-5456-96AA4D0AD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EAE7CE-B386-7783-3F94-4947D9A71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653" y="2135529"/>
            <a:ext cx="2828925" cy="657377"/>
          </a:xfrm>
        </p:spPr>
        <p:txBody>
          <a:bodyPr/>
          <a:lstStyle/>
          <a:p>
            <a:r>
              <a:rPr lang="es-CO" sz="4000" b="1" dirty="0" err="1"/>
              <a:t>Eccentricity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0A5A3AD-560E-60EF-15B7-BD695344E8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653" y="2966634"/>
            <a:ext cx="5495926" cy="18119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/>
              <a:t>It</a:t>
            </a:r>
            <a:r>
              <a:rPr lang="es-CO" sz="2800" dirty="0"/>
              <a:t> </a:t>
            </a:r>
            <a:r>
              <a:rPr lang="es-CO" sz="2800" dirty="0" err="1"/>
              <a:t>is</a:t>
            </a:r>
            <a:r>
              <a:rPr lang="es-CO" sz="2800" dirty="0"/>
              <a:t> </a:t>
            </a:r>
            <a:r>
              <a:rPr lang="es-CO" sz="2800" dirty="0" err="1"/>
              <a:t>defined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each</a:t>
            </a:r>
            <a:r>
              <a:rPr lang="es-CO" sz="2800" dirty="0"/>
              <a:t> </a:t>
            </a:r>
            <a:r>
              <a:rPr lang="es-CO" sz="2800" dirty="0" err="1"/>
              <a:t>node</a:t>
            </a:r>
            <a:r>
              <a:rPr lang="es-CO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 err="1"/>
              <a:t>It</a:t>
            </a:r>
            <a:r>
              <a:rPr lang="es-CO" sz="2800" dirty="0"/>
              <a:t> </a:t>
            </a:r>
            <a:r>
              <a:rPr lang="es-CO" sz="2800" dirty="0" err="1"/>
              <a:t>gives</a:t>
            </a:r>
            <a:r>
              <a:rPr lang="es-CO" sz="2800" dirty="0"/>
              <a:t>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maximal</a:t>
            </a:r>
            <a:r>
              <a:rPr lang="es-CO" sz="2800" dirty="0"/>
              <a:t> </a:t>
            </a:r>
            <a:r>
              <a:rPr lang="es-CO" sz="2800" dirty="0" err="1"/>
              <a:t>shortest</a:t>
            </a:r>
            <a:r>
              <a:rPr lang="es-CO" sz="2800" dirty="0"/>
              <a:t> </a:t>
            </a:r>
            <a:r>
              <a:rPr lang="es-CO" sz="2800" dirty="0" err="1"/>
              <a:t>path</a:t>
            </a:r>
            <a:r>
              <a:rPr lang="es-CO" sz="2800" dirty="0"/>
              <a:t> </a:t>
            </a:r>
            <a:r>
              <a:rPr lang="es-CO" sz="2800" dirty="0" err="1"/>
              <a:t>length</a:t>
            </a:r>
            <a:r>
              <a:rPr lang="es-CO" sz="2800" dirty="0"/>
              <a:t> a </a:t>
            </a:r>
            <a:r>
              <a:rPr lang="es-CO" sz="2800" dirty="0" err="1"/>
              <a:t>node</a:t>
            </a:r>
            <a:r>
              <a:rPr lang="es-CO" sz="2800" dirty="0"/>
              <a:t> can </a:t>
            </a:r>
            <a:r>
              <a:rPr lang="es-CO" sz="2800" dirty="0" err="1"/>
              <a:t>have</a:t>
            </a:r>
            <a:r>
              <a:rPr lang="es-CO" sz="2800" dirty="0"/>
              <a:t> </a:t>
            </a:r>
            <a:r>
              <a:rPr lang="es-CO" sz="2800" dirty="0" err="1"/>
              <a:t>with</a:t>
            </a:r>
            <a:r>
              <a:rPr lang="es-CO" sz="2800" dirty="0"/>
              <a:t> </a:t>
            </a:r>
            <a:r>
              <a:rPr lang="es-CO" sz="2800" dirty="0" err="1"/>
              <a:t>any</a:t>
            </a:r>
            <a:r>
              <a:rPr lang="es-CO" sz="2800" dirty="0"/>
              <a:t> </a:t>
            </a:r>
            <a:r>
              <a:rPr lang="es-CO" sz="2800" dirty="0" err="1"/>
              <a:t>other</a:t>
            </a:r>
            <a:r>
              <a:rPr lang="es-CO" sz="2800" dirty="0"/>
              <a:t> </a:t>
            </a:r>
            <a:r>
              <a:rPr lang="es-CO" sz="2800" dirty="0" err="1"/>
              <a:t>node</a:t>
            </a:r>
            <a:r>
              <a:rPr lang="es-CO" sz="2800" dirty="0"/>
              <a:t> in </a:t>
            </a:r>
            <a:r>
              <a:rPr lang="es-CO" sz="2800" dirty="0" err="1"/>
              <a:t>the</a:t>
            </a:r>
            <a:r>
              <a:rPr lang="es-CO" sz="2800" dirty="0"/>
              <a:t> </a:t>
            </a:r>
            <a:r>
              <a:rPr lang="es-CO" sz="2800" dirty="0" err="1"/>
              <a:t>network</a:t>
            </a:r>
            <a:r>
              <a:rPr lang="es-CO" sz="2800" dirty="0"/>
              <a:t> </a:t>
            </a:r>
          </a:p>
          <a:p>
            <a:endParaRPr lang="es-CO" dirty="0"/>
          </a:p>
        </p:txBody>
      </p:sp>
      <p:pic>
        <p:nvPicPr>
          <p:cNvPr id="8" name="Picture 2" descr="Toy graph showing the eccentricity of its 12 nodes, with average... |  Download Scientific Diagram">
            <a:extLst>
              <a:ext uri="{FF2B5EF4-FFF2-40B4-BE49-F238E27FC236}">
                <a16:creationId xmlns:a16="http://schemas.microsoft.com/office/drawing/2014/main" id="{821BBBD9-F1A6-DC92-8FFF-596078DC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52" y="2271879"/>
            <a:ext cx="4581795" cy="265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63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C4EF-0FCD-C3C5-B9A7-8ED75BC4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67922-8E46-BC2D-4C56-728F7EDC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345510" cy="657377"/>
          </a:xfrm>
        </p:spPr>
        <p:txBody>
          <a:bodyPr/>
          <a:lstStyle/>
          <a:p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Measures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30F966-855D-5002-CB5E-7EBD5FFFF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28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A778F-7230-57BE-B1F0-BA909C322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BF1E81-533E-2C02-043D-EDC87C7692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003" y="1945029"/>
            <a:ext cx="3299297" cy="657377"/>
          </a:xfrm>
        </p:spPr>
        <p:txBody>
          <a:bodyPr/>
          <a:lstStyle/>
          <a:p>
            <a:pPr marL="0" indent="0">
              <a:buNone/>
            </a:pPr>
            <a:r>
              <a:rPr lang="es-CO" sz="4000" b="1" dirty="0" err="1"/>
              <a:t>Diameter</a:t>
            </a:r>
            <a:r>
              <a:rPr lang="es-CO" sz="4000" b="1" dirty="0"/>
              <a:t> (D)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F21E3B1-8DDA-6D44-1E68-C35B121EBD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6003" y="2776133"/>
            <a:ext cx="4861397" cy="2653339"/>
          </a:xfrm>
        </p:spPr>
        <p:txBody>
          <a:bodyPr/>
          <a:lstStyle/>
          <a:p>
            <a:pPr marL="0" indent="0">
              <a:buNone/>
            </a:pPr>
            <a:r>
              <a:rPr lang="es-CO" dirty="0" err="1"/>
              <a:t>Maximal</a:t>
            </a:r>
            <a:r>
              <a:rPr lang="es-CO" dirty="0"/>
              <a:t> </a:t>
            </a:r>
            <a:r>
              <a:rPr lang="es-CO" dirty="0" err="1"/>
              <a:t>eccentricity</a:t>
            </a:r>
            <a:r>
              <a:rPr lang="es-CO" dirty="0"/>
              <a:t> in a </a:t>
            </a:r>
            <a:r>
              <a:rPr lang="es-CO" dirty="0" err="1"/>
              <a:t>network</a:t>
            </a:r>
            <a:endParaRPr lang="es-CO" dirty="0"/>
          </a:p>
          <a:p>
            <a:pPr marL="0" indent="0">
              <a:buNone/>
            </a:pP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far</a:t>
            </a:r>
            <a:r>
              <a:rPr lang="es-CO" dirty="0"/>
              <a:t> </a:t>
            </a:r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 in a </a:t>
            </a:r>
            <a:r>
              <a:rPr lang="es-CO" dirty="0" err="1"/>
              <a:t>network</a:t>
            </a:r>
            <a:r>
              <a:rPr lang="es-CO" dirty="0"/>
              <a:t> can be</a:t>
            </a:r>
          </a:p>
          <a:p>
            <a:pPr marL="0" indent="0">
              <a:buNone/>
            </a:pPr>
            <a:r>
              <a:rPr lang="es-CO" dirty="0" err="1"/>
              <a:t>Thos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whose</a:t>
            </a:r>
            <a:r>
              <a:rPr lang="es-CO" dirty="0"/>
              <a:t> </a:t>
            </a:r>
            <a:r>
              <a:rPr lang="es-CO" dirty="0" err="1"/>
              <a:t>eccentricity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D are </a:t>
            </a:r>
            <a:r>
              <a:rPr lang="es-CO" dirty="0" err="1"/>
              <a:t>called</a:t>
            </a:r>
            <a:r>
              <a:rPr lang="es-CO" dirty="0"/>
              <a:t>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peripherical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B48D931-0EF2-DEB7-CAE1-23B48690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48450" y="1669443"/>
            <a:ext cx="4078224" cy="3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09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F2871-6773-AABB-3162-4ED68ED8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6AC9-8846-ED3D-387D-85D2BCC1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345510" cy="657377"/>
          </a:xfrm>
        </p:spPr>
        <p:txBody>
          <a:bodyPr/>
          <a:lstStyle/>
          <a:p>
            <a:r>
              <a:rPr lang="es-CO" dirty="0" err="1"/>
              <a:t>Related</a:t>
            </a:r>
            <a:r>
              <a:rPr lang="es-CO" dirty="0"/>
              <a:t> </a:t>
            </a:r>
            <a:r>
              <a:rPr lang="es-CO" dirty="0" err="1"/>
              <a:t>Measures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8CA2FBD-B918-1AC4-429E-AA1A4DEBF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29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0ABCD-3E34-88AB-C5A8-ADCD5562C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C0C388-DA87-D4B8-020A-B58A7F86C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003" y="1945029"/>
            <a:ext cx="3299297" cy="657377"/>
          </a:xfrm>
        </p:spPr>
        <p:txBody>
          <a:bodyPr/>
          <a:lstStyle/>
          <a:p>
            <a:pPr marL="0" indent="0">
              <a:buNone/>
            </a:pPr>
            <a:r>
              <a:rPr lang="es-CO" sz="4000" b="1" dirty="0" err="1"/>
              <a:t>Radius</a:t>
            </a:r>
            <a:r>
              <a:rPr lang="es-CO" sz="4000" b="1" dirty="0"/>
              <a:t> (R)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D81D9C-BCBF-784F-B858-2FDC5026E4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6003" y="2776133"/>
            <a:ext cx="4861397" cy="265333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 err="1"/>
              <a:t>Minimal</a:t>
            </a:r>
            <a:r>
              <a:rPr lang="es-CO" sz="2800" dirty="0"/>
              <a:t> </a:t>
            </a:r>
            <a:r>
              <a:rPr lang="es-CO" sz="2800" dirty="0" err="1"/>
              <a:t>eccentricity</a:t>
            </a:r>
            <a:r>
              <a:rPr lang="es-CO" sz="2800" dirty="0"/>
              <a:t> in a </a:t>
            </a:r>
            <a:r>
              <a:rPr lang="es-CO" sz="2800" dirty="0" err="1"/>
              <a:t>network</a:t>
            </a:r>
            <a:endParaRPr lang="es-CO" sz="2800" dirty="0"/>
          </a:p>
          <a:p>
            <a:pPr marL="0" indent="0">
              <a:buNone/>
            </a:pPr>
            <a:r>
              <a:rPr lang="es-CO" sz="2800" dirty="0" err="1"/>
              <a:t>Smallest</a:t>
            </a:r>
            <a:r>
              <a:rPr lang="es-CO" sz="2800" dirty="0"/>
              <a:t> </a:t>
            </a:r>
            <a:r>
              <a:rPr lang="es-CO" sz="2800" dirty="0" err="1"/>
              <a:t>number</a:t>
            </a:r>
            <a:r>
              <a:rPr lang="es-CO" sz="2800" dirty="0"/>
              <a:t> </a:t>
            </a:r>
            <a:r>
              <a:rPr lang="es-CO" sz="2800" dirty="0" err="1"/>
              <a:t>of</a:t>
            </a:r>
            <a:r>
              <a:rPr lang="es-CO" sz="2800" dirty="0"/>
              <a:t> </a:t>
            </a:r>
            <a:r>
              <a:rPr lang="es-CO" sz="2800" dirty="0" err="1"/>
              <a:t>steps</a:t>
            </a:r>
            <a:r>
              <a:rPr lang="es-CO" sz="2800" dirty="0"/>
              <a:t> </a:t>
            </a:r>
            <a:r>
              <a:rPr lang="es-CO" sz="2800" dirty="0" err="1"/>
              <a:t>to</a:t>
            </a:r>
            <a:r>
              <a:rPr lang="es-CO" sz="2800" dirty="0"/>
              <a:t> </a:t>
            </a:r>
            <a:r>
              <a:rPr lang="es-CO" sz="2800" dirty="0" err="1"/>
              <a:t>reach</a:t>
            </a:r>
            <a:r>
              <a:rPr lang="es-CO" sz="2800" dirty="0"/>
              <a:t> </a:t>
            </a:r>
            <a:r>
              <a:rPr lang="es-CO" sz="2800" dirty="0" err="1"/>
              <a:t>every</a:t>
            </a:r>
            <a:r>
              <a:rPr lang="es-CO" sz="2800" dirty="0"/>
              <a:t> </a:t>
            </a:r>
            <a:r>
              <a:rPr lang="es-CO" sz="2800" dirty="0" err="1"/>
              <a:t>node</a:t>
            </a:r>
            <a:r>
              <a:rPr lang="es-CO" sz="2800" dirty="0"/>
              <a:t>  </a:t>
            </a:r>
            <a:r>
              <a:rPr lang="es-CO" sz="2800" dirty="0" err="1"/>
              <a:t>starting</a:t>
            </a:r>
            <a:r>
              <a:rPr lang="es-CO" sz="2800" dirty="0"/>
              <a:t> </a:t>
            </a:r>
            <a:r>
              <a:rPr lang="es-CO" sz="2800" dirty="0" err="1"/>
              <a:t>from</a:t>
            </a:r>
            <a:r>
              <a:rPr lang="es-CO" sz="2800" dirty="0"/>
              <a:t> </a:t>
            </a:r>
            <a:r>
              <a:rPr lang="es-CO" sz="2800" dirty="0" err="1"/>
              <a:t>an</a:t>
            </a:r>
            <a:r>
              <a:rPr lang="es-CO" sz="2800" dirty="0"/>
              <a:t> </a:t>
            </a:r>
            <a:r>
              <a:rPr lang="es-CO" sz="2800" dirty="0" err="1"/>
              <a:t>optimal</a:t>
            </a:r>
            <a:r>
              <a:rPr lang="es-CO" sz="2800" dirty="0"/>
              <a:t> </a:t>
            </a:r>
            <a:r>
              <a:rPr lang="es-CO" sz="2800" dirty="0" err="1"/>
              <a:t>node</a:t>
            </a:r>
            <a:r>
              <a:rPr lang="es-CO" sz="2800" dirty="0"/>
              <a:t>.</a:t>
            </a:r>
          </a:p>
          <a:p>
            <a:pPr marL="0" indent="0">
              <a:buNone/>
            </a:pPr>
            <a:r>
              <a:rPr lang="es-CO" sz="2800" dirty="0" err="1"/>
              <a:t>Nodes</a:t>
            </a:r>
            <a:r>
              <a:rPr lang="es-CO" sz="2800" dirty="0"/>
              <a:t> </a:t>
            </a:r>
            <a:r>
              <a:rPr lang="es-CO" sz="2800" dirty="0" err="1"/>
              <a:t>whose</a:t>
            </a:r>
            <a:r>
              <a:rPr lang="es-CO" sz="2800" dirty="0"/>
              <a:t> </a:t>
            </a:r>
            <a:r>
              <a:rPr lang="es-CO" sz="2800" dirty="0" err="1"/>
              <a:t>eccentricity</a:t>
            </a:r>
            <a:r>
              <a:rPr lang="es-CO" sz="2800" dirty="0"/>
              <a:t> </a:t>
            </a:r>
            <a:r>
              <a:rPr lang="es-CO" sz="2800" dirty="0" err="1"/>
              <a:t>is</a:t>
            </a:r>
            <a:r>
              <a:rPr lang="es-CO" sz="2800" dirty="0"/>
              <a:t> R are </a:t>
            </a:r>
            <a:r>
              <a:rPr lang="es-CO" sz="2800" dirty="0" err="1"/>
              <a:t>called</a:t>
            </a:r>
            <a:r>
              <a:rPr lang="es-CO" sz="2800" dirty="0"/>
              <a:t> </a:t>
            </a:r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core</a:t>
            </a:r>
            <a:r>
              <a:rPr lang="es-CO" sz="2800" dirty="0"/>
              <a:t> </a:t>
            </a:r>
            <a:r>
              <a:rPr lang="es-CO" sz="2800" dirty="0" err="1"/>
              <a:t>nodes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528AE6-03E8-ED3C-EE67-BC1DB16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23" y="2350058"/>
            <a:ext cx="4859274" cy="2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número de diapositiva 27">
            <a:extLst>
              <a:ext uri="{FF2B5EF4-FFF2-40B4-BE49-F238E27FC236}">
                <a16:creationId xmlns:a16="http://schemas.microsoft.com/office/drawing/2014/main" id="{C17EBA39-AF96-BF64-410A-0FC725ED7A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</a:t>
            </a:fld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870CB5E-493E-F5CF-B6A1-88EC2DEF0E5A}"/>
              </a:ext>
            </a:extLst>
          </p:cNvPr>
          <p:cNvSpPr/>
          <p:nvPr/>
        </p:nvSpPr>
        <p:spPr>
          <a:xfrm>
            <a:off x="5256922" y="864607"/>
            <a:ext cx="1755081" cy="511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bg1"/>
                </a:solidFill>
                <a:latin typeface="+mj-lt"/>
              </a:rPr>
              <a:t>Schedule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21A7C8B-4F3E-4367-4696-0F6620A5CD87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10492329" y="2055606"/>
            <a:ext cx="0" cy="321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D98CF5D-30A7-7A96-23C7-F26E72A9539F}"/>
              </a:ext>
            </a:extLst>
          </p:cNvPr>
          <p:cNvCxnSpPr>
            <a:cxnSpLocks/>
          </p:cNvCxnSpPr>
          <p:nvPr/>
        </p:nvCxnSpPr>
        <p:spPr>
          <a:xfrm>
            <a:off x="8724599" y="1889729"/>
            <a:ext cx="0" cy="2504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39E010A-8368-47B1-5C88-BBB1FCB50205}"/>
              </a:ext>
            </a:extLst>
          </p:cNvPr>
          <p:cNvCxnSpPr>
            <a:cxnSpLocks/>
          </p:cNvCxnSpPr>
          <p:nvPr/>
        </p:nvCxnSpPr>
        <p:spPr>
          <a:xfrm>
            <a:off x="6956869" y="1998628"/>
            <a:ext cx="0" cy="2274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7157509-9FBD-289D-9528-F34F52AE703E}"/>
              </a:ext>
            </a:extLst>
          </p:cNvPr>
          <p:cNvCxnSpPr>
            <a:cxnSpLocks/>
          </p:cNvCxnSpPr>
          <p:nvPr/>
        </p:nvCxnSpPr>
        <p:spPr>
          <a:xfrm>
            <a:off x="5189139" y="2215373"/>
            <a:ext cx="0" cy="3054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1242873-0747-20DD-1409-3AD829A27CE8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1653679" y="1889729"/>
            <a:ext cx="8672773" cy="0"/>
          </a:xfrm>
          <a:prstGeom prst="line">
            <a:avLst/>
          </a:prstGeom>
          <a:noFill/>
          <a:ln w="28575" cap="flat" cmpd="sng" algn="ctr">
            <a:solidFill>
              <a:srgbClr val="F7AC3B"/>
            </a:solidFill>
            <a:prstDash val="solid"/>
          </a:ln>
          <a:effectLst/>
        </p:spPr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98BFA3A8-8BF3-6E8B-4A9C-E9BC5F47AEB8}"/>
              </a:ext>
            </a:extLst>
          </p:cNvPr>
          <p:cNvSpPr/>
          <p:nvPr/>
        </p:nvSpPr>
        <p:spPr>
          <a:xfrm rot="5400000">
            <a:off x="10326452" y="1723852"/>
            <a:ext cx="331754" cy="331754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30656EE-3082-428E-D07A-9869D21FFC93}"/>
              </a:ext>
            </a:extLst>
          </p:cNvPr>
          <p:cNvCxnSpPr>
            <a:cxnSpLocks/>
          </p:cNvCxnSpPr>
          <p:nvPr/>
        </p:nvCxnSpPr>
        <p:spPr>
          <a:xfrm>
            <a:off x="3421409" y="1889729"/>
            <a:ext cx="0" cy="2874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E8B9392-82A3-111A-8167-6CB24B838461}"/>
              </a:ext>
            </a:extLst>
          </p:cNvPr>
          <p:cNvCxnSpPr>
            <a:cxnSpLocks/>
          </p:cNvCxnSpPr>
          <p:nvPr/>
        </p:nvCxnSpPr>
        <p:spPr>
          <a:xfrm>
            <a:off x="1653679" y="1998628"/>
            <a:ext cx="0" cy="32716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888AD84-695F-F8EA-DF39-C0EA7B15144B}"/>
              </a:ext>
            </a:extLst>
          </p:cNvPr>
          <p:cNvSpPr/>
          <p:nvPr/>
        </p:nvSpPr>
        <p:spPr>
          <a:xfrm>
            <a:off x="832051" y="2549253"/>
            <a:ext cx="1644812" cy="884483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1</a:t>
            </a:r>
          </a:p>
          <a:p>
            <a:pPr algn="ctr"/>
            <a:r>
              <a:rPr lang="en-US" sz="1400" noProof="0" dirty="0"/>
              <a:t>Introduction to Network Analysis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9FDEC4-4F6C-78D9-A33A-19E7C8F67ACD}"/>
              </a:ext>
            </a:extLst>
          </p:cNvPr>
          <p:cNvSpPr/>
          <p:nvPr/>
        </p:nvSpPr>
        <p:spPr>
          <a:xfrm>
            <a:off x="2599781" y="2549256"/>
            <a:ext cx="1644812" cy="884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2</a:t>
            </a:r>
          </a:p>
          <a:p>
            <a:pPr algn="ctr"/>
            <a:r>
              <a:rPr lang="en-US" sz="1400" noProof="0" dirty="0"/>
              <a:t>Centrality </a:t>
            </a:r>
          </a:p>
          <a:p>
            <a:pPr algn="ctr"/>
            <a:r>
              <a:rPr lang="en-US" sz="1400" noProof="0" dirty="0"/>
              <a:t>Measures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98F169E-FE93-F41E-3BD7-3F53F540D122}"/>
              </a:ext>
            </a:extLst>
          </p:cNvPr>
          <p:cNvSpPr/>
          <p:nvPr/>
        </p:nvSpPr>
        <p:spPr>
          <a:xfrm>
            <a:off x="4367511" y="2549256"/>
            <a:ext cx="1644812" cy="884483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3</a:t>
            </a:r>
          </a:p>
          <a:p>
            <a:pPr algn="ctr"/>
            <a:r>
              <a:rPr lang="en-US" sz="1400" noProof="0" dirty="0"/>
              <a:t>Introduction to Network Models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14C6873-76BC-0021-A920-5901C93623AF}"/>
              </a:ext>
            </a:extLst>
          </p:cNvPr>
          <p:cNvSpPr/>
          <p:nvPr/>
        </p:nvSpPr>
        <p:spPr>
          <a:xfrm>
            <a:off x="6135241" y="2549255"/>
            <a:ext cx="1644812" cy="884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4</a:t>
            </a:r>
          </a:p>
          <a:p>
            <a:pPr algn="ctr"/>
            <a:r>
              <a:rPr lang="en-US" sz="1400" noProof="0" dirty="0"/>
              <a:t>Community Detection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7675720-EBC5-B3C2-5025-CD558E10DF81}"/>
              </a:ext>
            </a:extLst>
          </p:cNvPr>
          <p:cNvSpPr/>
          <p:nvPr/>
        </p:nvSpPr>
        <p:spPr>
          <a:xfrm>
            <a:off x="7902971" y="2549254"/>
            <a:ext cx="1644812" cy="884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5</a:t>
            </a:r>
          </a:p>
          <a:p>
            <a:pPr algn="ctr"/>
            <a:r>
              <a:rPr lang="en-US" sz="1400" noProof="0" dirty="0"/>
              <a:t>Error and Attack Tolerance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A048728-DBCF-062F-F5CA-AA122039BC8E}"/>
              </a:ext>
            </a:extLst>
          </p:cNvPr>
          <p:cNvSpPr/>
          <p:nvPr/>
        </p:nvSpPr>
        <p:spPr>
          <a:xfrm>
            <a:off x="9670701" y="2549253"/>
            <a:ext cx="1644812" cy="884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/>
              <a:t>Unit 6</a:t>
            </a:r>
          </a:p>
          <a:p>
            <a:pPr algn="ctr"/>
            <a:r>
              <a:rPr lang="en-US" sz="1400" noProof="0" dirty="0"/>
              <a:t>Graph Machine Learning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8085DF1-166D-CDD9-EFC8-472008BCCC5E}"/>
              </a:ext>
            </a:extLst>
          </p:cNvPr>
          <p:cNvSpPr/>
          <p:nvPr/>
        </p:nvSpPr>
        <p:spPr>
          <a:xfrm>
            <a:off x="831273" y="3568428"/>
            <a:ext cx="1644812" cy="884483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Introduction to </a:t>
            </a:r>
          </a:p>
          <a:p>
            <a:pPr algn="ctr"/>
            <a:r>
              <a:rPr lang="en-US" sz="1400" noProof="0" dirty="0"/>
              <a:t>Data Science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8699C72-DFAE-D40D-2911-0FDF6B305EF7}"/>
              </a:ext>
            </a:extLst>
          </p:cNvPr>
          <p:cNvSpPr/>
          <p:nvPr/>
        </p:nvSpPr>
        <p:spPr>
          <a:xfrm>
            <a:off x="2599003" y="3568431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Basic Concepts of Graph Theory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6ACA250-DF13-3C9C-C317-00B355DA3A25}"/>
              </a:ext>
            </a:extLst>
          </p:cNvPr>
          <p:cNvSpPr/>
          <p:nvPr/>
        </p:nvSpPr>
        <p:spPr>
          <a:xfrm>
            <a:off x="4366733" y="3568431"/>
            <a:ext cx="1644812" cy="884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Hubs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B95D624-5EAE-6C0E-85D1-0CC889EA883D}"/>
              </a:ext>
            </a:extLst>
          </p:cNvPr>
          <p:cNvSpPr/>
          <p:nvPr/>
        </p:nvSpPr>
        <p:spPr>
          <a:xfrm>
            <a:off x="6134463" y="3568430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Communities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C876F00-87F8-E978-CC89-1FBAE178ADD6}"/>
              </a:ext>
            </a:extLst>
          </p:cNvPr>
          <p:cNvSpPr/>
          <p:nvPr/>
        </p:nvSpPr>
        <p:spPr>
          <a:xfrm>
            <a:off x="7902193" y="3568429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Vulnerability in networks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0E12781-A2EC-8685-27CA-FF1EFD8A3D97}"/>
              </a:ext>
            </a:extLst>
          </p:cNvPr>
          <p:cNvSpPr/>
          <p:nvPr/>
        </p:nvSpPr>
        <p:spPr>
          <a:xfrm>
            <a:off x="9669923" y="3568428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Machine Learning with Graphs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B026EAB-0D4C-66D3-7B02-837CCC84EB42}"/>
              </a:ext>
            </a:extLst>
          </p:cNvPr>
          <p:cNvSpPr/>
          <p:nvPr/>
        </p:nvSpPr>
        <p:spPr>
          <a:xfrm>
            <a:off x="831273" y="4587603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Introduction to Network Science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3BC08F9-C6BE-D6CD-1664-D684EBE2B878}"/>
              </a:ext>
            </a:extLst>
          </p:cNvPr>
          <p:cNvSpPr/>
          <p:nvPr/>
        </p:nvSpPr>
        <p:spPr>
          <a:xfrm>
            <a:off x="9664318" y="4587602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Deep Learning with Graphs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ED08F9C-EFA9-E106-0CE0-F1A33CF5AE02}"/>
              </a:ext>
            </a:extLst>
          </p:cNvPr>
          <p:cNvSpPr/>
          <p:nvPr/>
        </p:nvSpPr>
        <p:spPr>
          <a:xfrm>
            <a:off x="2599003" y="4587602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Small Worlds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99CFD49-E6EB-9C31-E8C2-738F87F403C0}"/>
              </a:ext>
            </a:extLst>
          </p:cNvPr>
          <p:cNvSpPr/>
          <p:nvPr/>
        </p:nvSpPr>
        <p:spPr>
          <a:xfrm>
            <a:off x="3950395" y="1515215"/>
            <a:ext cx="4244613" cy="807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bg1"/>
                </a:solidFill>
                <a:latin typeface="+mj-lt"/>
              </a:rPr>
              <a:t>Network Science for Data Analytics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2FFC50C6-CE6E-0E09-B9DE-0C4B596595AC}"/>
              </a:ext>
            </a:extLst>
          </p:cNvPr>
          <p:cNvSpPr/>
          <p:nvPr/>
        </p:nvSpPr>
        <p:spPr>
          <a:xfrm rot="5400000">
            <a:off x="1487197" y="1693828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8776305-4908-3AF7-1773-066DA5716A61}"/>
              </a:ext>
            </a:extLst>
          </p:cNvPr>
          <p:cNvSpPr/>
          <p:nvPr/>
        </p:nvSpPr>
        <p:spPr>
          <a:xfrm>
            <a:off x="4345253" y="4587602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Network Models</a:t>
            </a:r>
          </a:p>
        </p:txBody>
      </p:sp>
    </p:spTree>
    <p:extLst>
      <p:ext uri="{BB962C8B-B14F-4D97-AF65-F5344CB8AC3E}">
        <p14:creationId xmlns:p14="http://schemas.microsoft.com/office/powerpoint/2010/main" val="5591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91A93B21-F707-3CB3-93EF-1F610D164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-353"/>
          <a:stretch/>
        </p:blipFill>
        <p:spPr>
          <a:xfrm flipH="1">
            <a:off x="8963110" y="838338"/>
            <a:ext cx="2643582" cy="4743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B79BDF-4388-31C4-92C5-4CD20064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4229100" cy="657377"/>
          </a:xfrm>
        </p:spPr>
        <p:txBody>
          <a:bodyPr/>
          <a:lstStyle/>
          <a:p>
            <a:r>
              <a:rPr lang="es-CO" dirty="0"/>
              <a:t>Complete </a:t>
            </a:r>
            <a:r>
              <a:rPr lang="es-CO" dirty="0" err="1"/>
              <a:t>Model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98BF9-900D-AC9C-F9FB-56FD9D378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30</a:t>
            </a:fld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9E73AE5-329B-05DA-F8D5-A1D4BFFA4E88}"/>
              </a:ext>
            </a:extLst>
          </p:cNvPr>
          <p:cNvGrpSpPr/>
          <p:nvPr/>
        </p:nvGrpSpPr>
        <p:grpSpPr>
          <a:xfrm>
            <a:off x="5000169" y="3144011"/>
            <a:ext cx="2191662" cy="569977"/>
            <a:chOff x="854776" y="5133392"/>
            <a:chExt cx="2191662" cy="569977"/>
          </a:xfrm>
        </p:grpSpPr>
        <p:sp>
          <p:nvSpPr>
            <p:cNvPr id="9" name="Google Shape;458;p10">
              <a:extLst>
                <a:ext uri="{FF2B5EF4-FFF2-40B4-BE49-F238E27FC236}">
                  <a16:creationId xmlns:a16="http://schemas.microsoft.com/office/drawing/2014/main" id="{99B02E9B-2E5C-901D-BE71-3C276F279665}"/>
                </a:ext>
              </a:extLst>
            </p:cNvPr>
            <p:cNvSpPr/>
            <p:nvPr/>
          </p:nvSpPr>
          <p:spPr>
            <a:xfrm>
              <a:off x="854776" y="5133392"/>
              <a:ext cx="2191662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>
              <a:solidFill>
                <a:srgbClr val="342956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/>
              <a:r>
                <a:rPr lang="es-ES" dirty="0">
                  <a:solidFill>
                    <a:srgbClr val="342956"/>
                  </a:solidFill>
                  <a:latin typeface="Ancizar Sans" panose="020B0602040300000003" pitchFamily="34" charset="0"/>
                </a:rPr>
                <a:t>Link </a:t>
              </a:r>
              <a:r>
                <a:rPr lang="es-ES" dirty="0" err="1">
                  <a:solidFill>
                    <a:srgbClr val="342956"/>
                  </a:solidFill>
                  <a:latin typeface="Ancizar Sans" panose="020B0602040300000003" pitchFamily="34" charset="0"/>
                </a:rPr>
                <a:t>to</a:t>
              </a:r>
              <a:r>
                <a:rPr lang="es-ES" dirty="0">
                  <a:solidFill>
                    <a:srgbClr val="342956"/>
                  </a:solidFill>
                  <a:latin typeface="Ancizar Sans" panose="020B0602040300000003" pitchFamily="34" charset="0"/>
                </a:rPr>
                <a:t> </a:t>
              </a:r>
              <a:r>
                <a:rPr lang="es-ES" dirty="0" err="1">
                  <a:solidFill>
                    <a:srgbClr val="342956"/>
                  </a:solidFill>
                  <a:latin typeface="Ancizar Sans" panose="020B0602040300000003" pitchFamily="34" charset="0"/>
                </a:rPr>
                <a:t>Model</a:t>
              </a:r>
              <a:endParaRPr lang="es-ES" dirty="0">
                <a:solidFill>
                  <a:srgbClr val="342956"/>
                </a:solidFill>
                <a:latin typeface="Ancizar Sans" panose="020B0602040300000003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AC8FFC3-4408-0FBE-3278-41486C6EEF52}"/>
                </a:ext>
              </a:extLst>
            </p:cNvPr>
            <p:cNvGrpSpPr/>
            <p:nvPr/>
          </p:nvGrpSpPr>
          <p:grpSpPr>
            <a:xfrm>
              <a:off x="1010563" y="5245101"/>
              <a:ext cx="305849" cy="332321"/>
              <a:chOff x="1024049" y="5286245"/>
              <a:chExt cx="332321" cy="332321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4018588-95C9-63D5-822C-BFD1642195EA}"/>
                  </a:ext>
                </a:extLst>
              </p:cNvPr>
              <p:cNvSpPr/>
              <p:nvPr/>
            </p:nvSpPr>
            <p:spPr>
              <a:xfrm>
                <a:off x="1024049" y="5286245"/>
                <a:ext cx="332321" cy="332321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rgbClr val="3429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BE79F83-D938-E027-DBF5-77BB7C55ABC7}"/>
                  </a:ext>
                </a:extLst>
              </p:cNvPr>
              <p:cNvSpPr/>
              <p:nvPr/>
            </p:nvSpPr>
            <p:spPr>
              <a:xfrm>
                <a:off x="1055490" y="5317686"/>
                <a:ext cx="269437" cy="269437"/>
              </a:xfrm>
              <a:prstGeom prst="ellipse">
                <a:avLst/>
              </a:prstGeom>
              <a:gradFill flip="none" rotWithShape="1"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sx="103000" sy="103000" algn="tl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627C012-C2B0-8260-192A-6AEF4D94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380" y="5323138"/>
              <a:ext cx="180004" cy="180004"/>
            </a:xfrm>
            <a:prstGeom prst="rect">
              <a:avLst/>
            </a:prstGeom>
          </p:spPr>
        </p:pic>
      </p:grpSp>
      <p:pic>
        <p:nvPicPr>
          <p:cNvPr id="14" name="Imagen 13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ECA9A2A9-A58E-D4AC-8203-4AAFFE79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8371"/>
          <a:stretch/>
        </p:blipFill>
        <p:spPr>
          <a:xfrm>
            <a:off x="499583" y="2012731"/>
            <a:ext cx="2643582" cy="4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1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ADC05D-2302-2C00-6CFF-F1AF38EF98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31</a:t>
            </a:fld>
            <a:endParaRPr lang="es-CO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9DC191A-EF1E-BBE2-1F1C-EAF780EB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Good bye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0EA989-7D4F-9243-CB5A-5DC8F3DBC4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0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E1E178-CFCC-1B43-A300-E4FCD47754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32</a:t>
            </a:fld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C8DD9C-4B72-8154-F907-5CFD3066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6237AA-E9B4-5A54-281D-424CA14992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5293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2BA0870-486D-4B55-9992-16E6AB9DEB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33</a:t>
            </a:fld>
            <a:endParaRPr lang="es-CO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C5BA85D-3928-45F5-BDFE-BE472FFEA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2" name="Título 10">
            <a:extLst>
              <a:ext uri="{FF2B5EF4-FFF2-40B4-BE49-F238E27FC236}">
                <a16:creationId xmlns:a16="http://schemas.microsoft.com/office/drawing/2014/main" id="{B78C8B0C-B0DE-B59A-ADB9-378F4650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86" y="1001024"/>
            <a:ext cx="4027054" cy="657377"/>
          </a:xfrm>
        </p:spPr>
        <p:txBody>
          <a:bodyPr anchor="ctr"/>
          <a:lstStyle/>
          <a:p>
            <a:r>
              <a:rPr lang="en-US" noProof="0" dirty="0"/>
              <a:t>Image copyright</a:t>
            </a:r>
          </a:p>
        </p:txBody>
      </p:sp>
    </p:spTree>
    <p:extLst>
      <p:ext uri="{BB962C8B-B14F-4D97-AF65-F5344CB8AC3E}">
        <p14:creationId xmlns:p14="http://schemas.microsoft.com/office/powerpoint/2010/main" val="4234484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4">
            <a:extLst>
              <a:ext uri="{FF2B5EF4-FFF2-40B4-BE49-F238E27FC236}">
                <a16:creationId xmlns:a16="http://schemas.microsoft.com/office/drawing/2014/main" id="{4C3556C0-DE41-FA2B-4404-96E04689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70" y="1292272"/>
            <a:ext cx="6996702" cy="553998"/>
          </a:xfrm>
        </p:spPr>
        <p:txBody>
          <a:bodyPr/>
          <a:lstStyle/>
          <a:p>
            <a:r>
              <a:rPr lang="en-US" noProof="0" dirty="0"/>
              <a:t>Credits</a:t>
            </a:r>
          </a:p>
        </p:txBody>
      </p:sp>
      <p:sp>
        <p:nvSpPr>
          <p:cNvPr id="28" name="Marcador de texto 5">
            <a:extLst>
              <a:ext uri="{FF2B5EF4-FFF2-40B4-BE49-F238E27FC236}">
                <a16:creationId xmlns:a16="http://schemas.microsoft.com/office/drawing/2014/main" id="{F610A28F-8955-8EC2-A1FE-545B50652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0470" y="2482541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397FEA26-2271-306D-F208-93D2D74814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0470" y="2883857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Jorge Alfonso Meléndez Acuña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CFD9FBB6-1A0D-073A-01BC-7A764AD2D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470" y="3467573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67DE3793-0EB9-F5D1-60E2-89B1E2D7F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470" y="3868889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Luis Fernando Niño Vásquez</a:t>
            </a:r>
          </a:p>
        </p:txBody>
      </p:sp>
      <p:sp>
        <p:nvSpPr>
          <p:cNvPr id="32" name="Marcador de texto 9">
            <a:extLst>
              <a:ext uri="{FF2B5EF4-FFF2-40B4-BE49-F238E27FC236}">
                <a16:creationId xmlns:a16="http://schemas.microsoft.com/office/drawing/2014/main" id="{C2471519-2B17-7949-2E76-184EB90C35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239" y="2482541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Instructional Designer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1CE6BF00-FE9B-8955-84B6-6BD67F279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883857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Angela Maria Arboleda Restrepo </a:t>
            </a:r>
          </a:p>
        </p:txBody>
      </p:sp>
      <p:sp>
        <p:nvSpPr>
          <p:cNvPr id="34" name="Marcador de texto 9">
            <a:extLst>
              <a:ext uri="{FF2B5EF4-FFF2-40B4-BE49-F238E27FC236}">
                <a16:creationId xmlns:a16="http://schemas.microsoft.com/office/drawing/2014/main" id="{27863AC6-733F-E174-F02D-94308BE08A6E}"/>
              </a:ext>
            </a:extLst>
          </p:cNvPr>
          <p:cNvSpPr txBox="1">
            <a:spLocks/>
          </p:cNvSpPr>
          <p:nvPr/>
        </p:nvSpPr>
        <p:spPr>
          <a:xfrm>
            <a:off x="6114239" y="3467573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>
                <a:solidFill>
                  <a:schemeClr val="accent3"/>
                </a:solidFill>
              </a:rPr>
              <a:t>Graphic Designer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DA7584E0-11F6-7BE4-C3E2-8765E434888B}"/>
              </a:ext>
            </a:extLst>
          </p:cNvPr>
          <p:cNvSpPr txBox="1">
            <a:spLocks/>
          </p:cNvSpPr>
          <p:nvPr/>
        </p:nvSpPr>
        <p:spPr>
          <a:xfrm>
            <a:off x="6096000" y="3868889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Tania Valentina Flórez Rincón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ED00CFDA-BF69-96AE-0E29-C19F4501FCCB}"/>
              </a:ext>
            </a:extLst>
          </p:cNvPr>
          <p:cNvSpPr txBox="1">
            <a:spLocks/>
          </p:cNvSpPr>
          <p:nvPr/>
        </p:nvSpPr>
        <p:spPr>
          <a:xfrm>
            <a:off x="8455177" y="5500048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First version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24FE63E6-9E94-D779-8E1D-A13E97D7F865}"/>
              </a:ext>
            </a:extLst>
          </p:cNvPr>
          <p:cNvSpPr txBox="1">
            <a:spLocks/>
          </p:cNvSpPr>
          <p:nvPr/>
        </p:nvSpPr>
        <p:spPr>
          <a:xfrm>
            <a:off x="8455177" y="5749801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399046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399C18A-8511-82EE-89CB-67F7CDD2732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177800"/>
            <a:ext cx="331788" cy="215900"/>
          </a:xfrm>
        </p:spPr>
        <p:txBody>
          <a:bodyPr/>
          <a:lstStyle/>
          <a:p>
            <a:fld id="{2BD88AD7-A676-4214-86CE-92C0CE3D14DC}" type="slidenum">
              <a:rPr lang="es-CO" smtClean="0"/>
              <a:t>4</a:t>
            </a:fld>
            <a:endParaRPr lang="es-CO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EA3A35C-A980-CD9D-BE22-82422041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</p:spPr>
        <p:txBody>
          <a:bodyPr/>
          <a:lstStyle/>
          <a:p>
            <a:pPr algn="ctr"/>
            <a:r>
              <a:rPr lang="en-US" sz="3600" noProof="0" dirty="0"/>
              <a:t>Introduction to Network Models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D5BD60-9D9D-B1BB-443F-94E5A300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2786" y="2527082"/>
            <a:ext cx="6975628" cy="472594"/>
          </a:xfrm>
        </p:spPr>
        <p:txBody>
          <a:bodyPr/>
          <a:lstStyle/>
          <a:p>
            <a:r>
              <a:rPr lang="en-US" sz="2800" i="1" noProof="0" dirty="0">
                <a:latin typeface="+mn-lt"/>
              </a:rPr>
              <a:t>Unit 3</a:t>
            </a:r>
          </a:p>
          <a:p>
            <a:endParaRPr lang="en-US" sz="2800" i="1" noProof="0" dirty="0">
              <a:latin typeface="+mn-lt"/>
            </a:endParaRPr>
          </a:p>
        </p:txBody>
      </p:sp>
      <p:pic>
        <p:nvPicPr>
          <p:cNvPr id="7" name="Imagen 6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179A751F-575B-E208-2057-775F9D69C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8371"/>
          <a:stretch/>
        </p:blipFill>
        <p:spPr>
          <a:xfrm>
            <a:off x="1" y="2527081"/>
            <a:ext cx="2643582" cy="4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811561-6639-A7EA-FCD3-FDF024A2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B8712C-316F-AB79-71E6-D89F48C3F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E940C13-058D-1F06-7592-BB4AD5B2B1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72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A267F-760F-6F9B-D28E-E5CC56184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75885FAF-04E8-2957-493A-FFD89B0C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-353"/>
          <a:stretch/>
        </p:blipFill>
        <p:spPr>
          <a:xfrm flipH="1">
            <a:off x="8963110" y="838338"/>
            <a:ext cx="2643582" cy="4743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C660EB-0B6D-95C5-FFA5-3BA610A5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7968342" cy="657377"/>
          </a:xfrm>
        </p:spPr>
        <p:txBody>
          <a:bodyPr/>
          <a:lstStyle/>
          <a:p>
            <a:r>
              <a:rPr lang="es-MX" dirty="0"/>
              <a:t>Global </a:t>
            </a:r>
            <a:r>
              <a:rPr lang="es-MX" dirty="0" err="1"/>
              <a:t>Measures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a Network(</a:t>
            </a:r>
            <a:r>
              <a:rPr lang="es-MX" dirty="0" err="1"/>
              <a:t>Graph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3F5E62-0F58-C618-AE97-0935E5E8A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6</a:t>
            </a:fld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2FBC9A6-E7E5-5271-94DE-77853C2D9A51}"/>
              </a:ext>
            </a:extLst>
          </p:cNvPr>
          <p:cNvGrpSpPr/>
          <p:nvPr/>
        </p:nvGrpSpPr>
        <p:grpSpPr>
          <a:xfrm>
            <a:off x="5000169" y="3144011"/>
            <a:ext cx="2191662" cy="569977"/>
            <a:chOff x="854776" y="5133392"/>
            <a:chExt cx="2191662" cy="569977"/>
          </a:xfrm>
        </p:grpSpPr>
        <p:sp>
          <p:nvSpPr>
            <p:cNvPr id="9" name="Google Shape;458;p10">
              <a:extLst>
                <a:ext uri="{FF2B5EF4-FFF2-40B4-BE49-F238E27FC236}">
                  <a16:creationId xmlns:a16="http://schemas.microsoft.com/office/drawing/2014/main" id="{29A06E38-7E07-500C-69AC-15C539AD9A88}"/>
                </a:ext>
              </a:extLst>
            </p:cNvPr>
            <p:cNvSpPr/>
            <p:nvPr/>
          </p:nvSpPr>
          <p:spPr>
            <a:xfrm>
              <a:off x="854776" y="5133392"/>
              <a:ext cx="2191662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>
              <a:solidFill>
                <a:srgbClr val="342956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/>
              <a:r>
                <a:rPr lang="es-ES" dirty="0">
                  <a:solidFill>
                    <a:srgbClr val="342956"/>
                  </a:solidFill>
                  <a:latin typeface="Ancizar Sans" panose="020B0602040300000003" pitchFamily="34" charset="0"/>
                </a:rPr>
                <a:t>Link </a:t>
              </a:r>
              <a:r>
                <a:rPr lang="es-ES" dirty="0" err="1">
                  <a:solidFill>
                    <a:srgbClr val="342956"/>
                  </a:solidFill>
                  <a:latin typeface="Ancizar Sans" panose="020B0602040300000003" pitchFamily="34" charset="0"/>
                </a:rPr>
                <a:t>to</a:t>
              </a:r>
              <a:r>
                <a:rPr lang="es-ES" dirty="0">
                  <a:solidFill>
                    <a:srgbClr val="342956"/>
                  </a:solidFill>
                  <a:latin typeface="Ancizar Sans" panose="020B0602040300000003" pitchFamily="34" charset="0"/>
                </a:rPr>
                <a:t> </a:t>
              </a:r>
              <a:r>
                <a:rPr lang="es-ES" dirty="0" err="1">
                  <a:solidFill>
                    <a:srgbClr val="342956"/>
                  </a:solidFill>
                  <a:latin typeface="Ancizar Sans" panose="020B0602040300000003" pitchFamily="34" charset="0"/>
                </a:rPr>
                <a:t>Model</a:t>
              </a:r>
              <a:endParaRPr lang="es-ES" dirty="0">
                <a:solidFill>
                  <a:srgbClr val="342956"/>
                </a:solidFill>
                <a:latin typeface="Ancizar Sans" panose="020B0602040300000003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065C14F-AAFA-568F-664A-205F416841F8}"/>
                </a:ext>
              </a:extLst>
            </p:cNvPr>
            <p:cNvGrpSpPr/>
            <p:nvPr/>
          </p:nvGrpSpPr>
          <p:grpSpPr>
            <a:xfrm>
              <a:off x="1010563" y="5245101"/>
              <a:ext cx="305849" cy="332321"/>
              <a:chOff x="1024049" y="5286245"/>
              <a:chExt cx="332321" cy="332321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953B6BF3-82FA-CF3F-4179-01F5FE8773EE}"/>
                  </a:ext>
                </a:extLst>
              </p:cNvPr>
              <p:cNvSpPr/>
              <p:nvPr/>
            </p:nvSpPr>
            <p:spPr>
              <a:xfrm>
                <a:off x="1024049" y="5286245"/>
                <a:ext cx="332321" cy="332321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rgbClr val="3429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9BE16E7-D4DE-DA36-985A-3A6D1C4090F9}"/>
                  </a:ext>
                </a:extLst>
              </p:cNvPr>
              <p:cNvSpPr/>
              <p:nvPr/>
            </p:nvSpPr>
            <p:spPr>
              <a:xfrm>
                <a:off x="1055490" y="5317686"/>
                <a:ext cx="269437" cy="269437"/>
              </a:xfrm>
              <a:prstGeom prst="ellipse">
                <a:avLst/>
              </a:prstGeom>
              <a:gradFill flip="none" rotWithShape="1"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sx="103000" sy="103000" algn="tl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79E6F52-FB02-6C52-21CC-F31E6ED95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380" y="5323138"/>
              <a:ext cx="180004" cy="180004"/>
            </a:xfrm>
            <a:prstGeom prst="rect">
              <a:avLst/>
            </a:prstGeom>
          </p:spPr>
        </p:pic>
      </p:grpSp>
      <p:pic>
        <p:nvPicPr>
          <p:cNvPr id="14" name="Imagen 13" descr="Reloj redondo de manecillas&#10;&#10;El contenido generado por IA puede ser incorrecto.">
            <a:extLst>
              <a:ext uri="{FF2B5EF4-FFF2-40B4-BE49-F238E27FC236}">
                <a16:creationId xmlns:a16="http://schemas.microsoft.com/office/drawing/2014/main" id="{682D22D3-201B-27CC-FCE5-7A657ECF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6" b="8371"/>
          <a:stretch/>
        </p:blipFill>
        <p:spPr>
          <a:xfrm>
            <a:off x="499583" y="2012731"/>
            <a:ext cx="2643582" cy="43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DDA42F-842C-AAAA-09BA-206B88CA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Why</a:t>
            </a:r>
            <a:r>
              <a:rPr lang="es-CO" dirty="0"/>
              <a:t> Global </a:t>
            </a:r>
            <a:r>
              <a:rPr lang="es-CO" dirty="0" err="1"/>
              <a:t>Measures</a:t>
            </a:r>
            <a:r>
              <a:rPr lang="es-CO" dirty="0"/>
              <a:t>?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24699E-0777-5217-BAB5-0AD3A4E63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7</a:t>
            </a:fld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CEDE8B3-E436-EC40-5FBC-BBB742F70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02CC5C3-0D18-7833-24DE-FCE31FDEFC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989" y="2445607"/>
            <a:ext cx="8088022" cy="2026640"/>
          </a:xfrm>
        </p:spPr>
        <p:txBody>
          <a:bodyPr/>
          <a:lstStyle/>
          <a:p>
            <a:r>
              <a:rPr lang="es-MX" sz="2800" dirty="0" err="1"/>
              <a:t>How</a:t>
            </a:r>
            <a:r>
              <a:rPr lang="es-MX" sz="2800" dirty="0"/>
              <a:t> </a:t>
            </a:r>
            <a:r>
              <a:rPr lang="es-MX" sz="2800" dirty="0" err="1"/>
              <a:t>robust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</a:t>
            </a:r>
            <a:r>
              <a:rPr lang="es-MX" sz="2800" dirty="0" err="1"/>
              <a:t>network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attacks</a:t>
            </a:r>
            <a:r>
              <a:rPr lang="es-MX" sz="2800" dirty="0"/>
              <a:t> </a:t>
            </a:r>
            <a:r>
              <a:rPr lang="es-MX" sz="2800" dirty="0" err="1"/>
              <a:t>or</a:t>
            </a:r>
            <a:r>
              <a:rPr lang="es-MX" sz="2800" dirty="0"/>
              <a:t> </a:t>
            </a:r>
            <a:r>
              <a:rPr lang="es-MX" sz="2800" dirty="0" err="1"/>
              <a:t>failures</a:t>
            </a:r>
            <a:r>
              <a:rPr lang="es-MX" sz="2800" dirty="0"/>
              <a:t>?</a:t>
            </a:r>
          </a:p>
          <a:p>
            <a:r>
              <a:rPr lang="es-MX" sz="2800" dirty="0" err="1"/>
              <a:t>How</a:t>
            </a:r>
            <a:r>
              <a:rPr lang="es-MX" sz="2800" dirty="0"/>
              <a:t> </a:t>
            </a:r>
            <a:r>
              <a:rPr lang="es-MX" sz="2800" dirty="0" err="1"/>
              <a:t>long</a:t>
            </a:r>
            <a:r>
              <a:rPr lang="es-MX" sz="2800" dirty="0"/>
              <a:t> </a:t>
            </a:r>
            <a:r>
              <a:rPr lang="es-MX" sz="2800" dirty="0" err="1"/>
              <a:t>does</a:t>
            </a:r>
            <a:r>
              <a:rPr lang="es-MX" sz="2800" dirty="0"/>
              <a:t> </a:t>
            </a:r>
            <a:r>
              <a:rPr lang="es-MX" sz="2800" dirty="0" err="1"/>
              <a:t>information</a:t>
            </a:r>
            <a:r>
              <a:rPr lang="es-MX" sz="2800" dirty="0"/>
              <a:t> </a:t>
            </a:r>
            <a:r>
              <a:rPr lang="es-MX" sz="2800" dirty="0" err="1"/>
              <a:t>travel</a:t>
            </a:r>
            <a:r>
              <a:rPr lang="es-MX" sz="2800" dirty="0"/>
              <a:t> in a </a:t>
            </a:r>
            <a:r>
              <a:rPr lang="es-MX" sz="2800" dirty="0" err="1"/>
              <a:t>network</a:t>
            </a:r>
            <a:r>
              <a:rPr lang="es-MX" sz="2800" dirty="0"/>
              <a:t>?</a:t>
            </a:r>
          </a:p>
          <a:p>
            <a:r>
              <a:rPr lang="es-MX" sz="2800" dirty="0" err="1"/>
              <a:t>How</a:t>
            </a:r>
            <a:r>
              <a:rPr lang="es-MX" sz="2800" dirty="0"/>
              <a:t> </a:t>
            </a:r>
            <a:r>
              <a:rPr lang="es-MX" sz="2800" dirty="0" err="1"/>
              <a:t>centralized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a </a:t>
            </a:r>
            <a:r>
              <a:rPr lang="es-MX" sz="2800" dirty="0" err="1"/>
              <a:t>network</a:t>
            </a:r>
            <a:r>
              <a:rPr lang="es-MX" sz="2800" dirty="0"/>
              <a:t>?</a:t>
            </a:r>
          </a:p>
          <a:p>
            <a:pPr algn="just"/>
            <a:r>
              <a:rPr lang="es-MX" sz="2800" dirty="0" err="1"/>
              <a:t>How</a:t>
            </a:r>
            <a:r>
              <a:rPr lang="es-MX" sz="2800" dirty="0"/>
              <a:t> </a:t>
            </a:r>
            <a:r>
              <a:rPr lang="es-MX" sz="2800" dirty="0" err="1"/>
              <a:t>many</a:t>
            </a:r>
            <a:r>
              <a:rPr lang="es-MX" sz="2800" dirty="0"/>
              <a:t> </a:t>
            </a:r>
            <a:r>
              <a:rPr lang="es-MX" sz="2800" dirty="0" err="1"/>
              <a:t>clusters</a:t>
            </a:r>
            <a:r>
              <a:rPr lang="es-MX" sz="2800" dirty="0"/>
              <a:t> </a:t>
            </a:r>
            <a:r>
              <a:rPr lang="es-MX" sz="2800" dirty="0" err="1"/>
              <a:t>does</a:t>
            </a:r>
            <a:r>
              <a:rPr lang="es-MX" sz="2800" dirty="0"/>
              <a:t> a </a:t>
            </a:r>
            <a:r>
              <a:rPr lang="es-MX" sz="2800" dirty="0" err="1"/>
              <a:t>network</a:t>
            </a:r>
            <a:r>
              <a:rPr lang="es-MX" sz="2800" dirty="0"/>
              <a:t> </a:t>
            </a:r>
            <a:r>
              <a:rPr lang="es-MX" sz="2800" dirty="0" err="1"/>
              <a:t>have</a:t>
            </a:r>
            <a:r>
              <a:rPr lang="es-MX" sz="2800" dirty="0"/>
              <a:t>? (</a:t>
            </a:r>
            <a:r>
              <a:rPr lang="es-MX" sz="2800" dirty="0" err="1"/>
              <a:t>Communities</a:t>
            </a:r>
            <a:r>
              <a:rPr lang="es-MX" sz="2800" dirty="0"/>
              <a:t>)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31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70F54-FCD7-CE7E-B81E-85A7109F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3790109-BF3E-0D7A-BD9F-E5EE986E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7132320" cy="657377"/>
          </a:xfrm>
        </p:spPr>
        <p:txBody>
          <a:bodyPr/>
          <a:lstStyle/>
          <a:p>
            <a:r>
              <a:rPr lang="en-US" dirty="0"/>
              <a:t>Global Measures (Pros and Cons)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1737996-E0A6-C70D-48EB-B9B21B7DC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8</a:t>
            </a:fld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9FD0853-7898-2170-24C1-83D8B1E21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4701" y="2686263"/>
            <a:ext cx="6922597" cy="1485474"/>
          </a:xfrm>
        </p:spPr>
        <p:txBody>
          <a:bodyPr/>
          <a:lstStyle/>
          <a:p>
            <a:r>
              <a:rPr lang="es-CO" sz="4000" dirty="0" err="1"/>
              <a:t>What</a:t>
            </a:r>
            <a:r>
              <a:rPr lang="es-CO" sz="4000" dirty="0"/>
              <a:t> </a:t>
            </a:r>
            <a:r>
              <a:rPr lang="es-CO" sz="4000" dirty="0" err="1"/>
              <a:t>does</a:t>
            </a:r>
            <a:r>
              <a:rPr lang="es-CO" sz="4000" dirty="0"/>
              <a:t> </a:t>
            </a:r>
            <a:r>
              <a:rPr lang="es-CO" sz="4000" dirty="0" err="1"/>
              <a:t>it</a:t>
            </a:r>
            <a:r>
              <a:rPr lang="es-CO" sz="4000" dirty="0"/>
              <a:t> mean </a:t>
            </a:r>
            <a:r>
              <a:rPr lang="es-CO" sz="4000" dirty="0" err="1"/>
              <a:t>that</a:t>
            </a:r>
            <a:r>
              <a:rPr lang="es-CO" sz="4000" dirty="0"/>
              <a:t> a </a:t>
            </a:r>
            <a:r>
              <a:rPr lang="es-CO" sz="4000" dirty="0" err="1"/>
              <a:t>network</a:t>
            </a:r>
            <a:r>
              <a:rPr lang="es-CO" sz="4000" dirty="0"/>
              <a:t> </a:t>
            </a:r>
            <a:r>
              <a:rPr lang="es-CO" sz="4000" dirty="0" err="1"/>
              <a:t>is</a:t>
            </a:r>
            <a:r>
              <a:rPr lang="es-CO" sz="4000" dirty="0"/>
              <a:t> </a:t>
            </a:r>
            <a:r>
              <a:rPr lang="es-CO" sz="4000" dirty="0" err="1"/>
              <a:t>well</a:t>
            </a:r>
            <a:r>
              <a:rPr lang="es-CO" sz="4000" dirty="0"/>
              <a:t> </a:t>
            </a:r>
            <a:r>
              <a:rPr lang="es-CO" sz="4000" dirty="0" err="1"/>
              <a:t>connected</a:t>
            </a:r>
            <a:r>
              <a:rPr lang="es-CO" sz="4000" dirty="0"/>
              <a:t>?</a:t>
            </a:r>
            <a:r>
              <a:rPr lang="es-CO" sz="6600" dirty="0"/>
              <a:t>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238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F33C506-951A-CD74-6B51-2D4D6AEB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924" t="-3823" r="28" b="-498"/>
          <a:stretch/>
        </p:blipFill>
        <p:spPr>
          <a:xfrm>
            <a:off x="6537873" y="2054045"/>
            <a:ext cx="3261425" cy="32354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69F523-09BC-67C9-587E-D08FECE2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2" r="56036"/>
          <a:stretch/>
        </p:blipFill>
        <p:spPr>
          <a:xfrm>
            <a:off x="1995054" y="2247129"/>
            <a:ext cx="2754708" cy="26275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2E4259-A954-308D-4621-97745877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355869" cy="657377"/>
          </a:xfrm>
        </p:spPr>
        <p:txBody>
          <a:bodyPr/>
          <a:lstStyle/>
          <a:p>
            <a:r>
              <a:rPr lang="es-CO" dirty="0"/>
              <a:t>1. </a:t>
            </a:r>
            <a:r>
              <a:rPr lang="es-CO" dirty="0" err="1"/>
              <a:t>Average</a:t>
            </a:r>
            <a:r>
              <a:rPr lang="es-CO" dirty="0"/>
              <a:t> </a:t>
            </a:r>
            <a:r>
              <a:rPr lang="es-CO" dirty="0" err="1"/>
              <a:t>Degree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3449C3-DADE-64C1-8DCA-EA3D55841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9</a:t>
            </a:fld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CC2A6-867F-9182-780D-EBC38673B0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FF3185C-3BA0-670D-281A-E24C36C6D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56878" y="1808226"/>
            <a:ext cx="2998991" cy="438903"/>
          </a:xfrm>
        </p:spPr>
        <p:txBody>
          <a:bodyPr/>
          <a:lstStyle/>
          <a:p>
            <a:r>
              <a:rPr lang="es-CO" sz="2800" b="1" dirty="0" err="1"/>
              <a:t>Fully</a:t>
            </a:r>
            <a:r>
              <a:rPr lang="es-CO" sz="2800" b="1" dirty="0"/>
              <a:t> </a:t>
            </a:r>
            <a:r>
              <a:rPr lang="es-CO" sz="2800" b="1" dirty="0" err="1"/>
              <a:t>Connected</a:t>
            </a:r>
            <a:endParaRPr lang="es-CO" sz="2800" b="1" dirty="0"/>
          </a:p>
          <a:p>
            <a:endParaRPr lang="es-CO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8ABD4E24-798B-4F89-5BE4-F3AC53CB7E88}"/>
              </a:ext>
            </a:extLst>
          </p:cNvPr>
          <p:cNvSpPr txBox="1">
            <a:spLocks/>
          </p:cNvSpPr>
          <p:nvPr/>
        </p:nvSpPr>
        <p:spPr>
          <a:xfrm>
            <a:off x="8168585" y="1615142"/>
            <a:ext cx="3129225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sz="2800" b="1" dirty="0" err="1"/>
              <a:t>Sparsely</a:t>
            </a:r>
            <a:r>
              <a:rPr lang="es-CO" sz="2800" b="1" dirty="0"/>
              <a:t> </a:t>
            </a:r>
            <a:r>
              <a:rPr lang="es-CO" sz="2800" b="1" dirty="0" err="1"/>
              <a:t>Connected</a:t>
            </a:r>
            <a:r>
              <a:rPr lang="es-CO" sz="2800" b="1" dirty="0"/>
              <a:t>: 650 </a:t>
            </a:r>
            <a:r>
              <a:rPr lang="es-CO" sz="2800" b="1" dirty="0" err="1"/>
              <a:t>nodes</a:t>
            </a:r>
            <a:endParaRPr lang="es-CO" sz="2800" b="1" dirty="0"/>
          </a:p>
          <a:p>
            <a:pPr algn="r"/>
            <a:endParaRPr lang="es-CO" b="1" dirty="0"/>
          </a:p>
          <a:p>
            <a:pPr algn="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E57E41-AB12-81ED-3593-465A716CA6AC}"/>
              </a:ext>
            </a:extLst>
          </p:cNvPr>
          <p:cNvSpPr txBox="1"/>
          <p:nvPr/>
        </p:nvSpPr>
        <p:spPr>
          <a:xfrm>
            <a:off x="4340053" y="5163773"/>
            <a:ext cx="3511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err="1"/>
              <a:t>Average</a:t>
            </a:r>
            <a:r>
              <a:rPr lang="es-CO" sz="3200" dirty="0"/>
              <a:t> </a:t>
            </a:r>
            <a:r>
              <a:rPr lang="es-CO" sz="3200" dirty="0" err="1"/>
              <a:t>Degree</a:t>
            </a:r>
            <a:r>
              <a:rPr lang="es-CO" sz="3200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559184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PT - What is a Network Science">
      <a:dk1>
        <a:srgbClr val="342956"/>
      </a:dk1>
      <a:lt1>
        <a:srgbClr val="FFFFFF"/>
      </a:lt1>
      <a:dk2>
        <a:srgbClr val="1F1934"/>
      </a:dk2>
      <a:lt2>
        <a:srgbClr val="FFFFFF"/>
      </a:lt2>
      <a:accent1>
        <a:srgbClr val="F7AC3B"/>
      </a:accent1>
      <a:accent2>
        <a:srgbClr val="B4A9D6"/>
      </a:accent2>
      <a:accent3>
        <a:srgbClr val="6EAADE"/>
      </a:accent3>
      <a:accent4>
        <a:srgbClr val="8064A2"/>
      </a:accent4>
      <a:accent5>
        <a:srgbClr val="4269A5"/>
      </a:accent5>
      <a:accent6>
        <a:srgbClr val="F79646"/>
      </a:accent6>
      <a:hlink>
        <a:srgbClr val="B4A9D6"/>
      </a:hlink>
      <a:folHlink>
        <a:srgbClr val="B4A9D6"/>
      </a:folHlink>
    </a:clrScheme>
    <a:fontScheme name="Ancizar Sans">
      <a:majorFont>
        <a:latin typeface="Ancizar Sans Black"/>
        <a:ea typeface=""/>
        <a:cs typeface=""/>
      </a:majorFont>
      <a:minorFont>
        <a:latin typeface="Anciza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1281</Words>
  <Application>Microsoft Office PowerPoint</Application>
  <PresentationFormat>Panorámica</PresentationFormat>
  <Paragraphs>189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Ancizar Sans</vt:lpstr>
      <vt:lpstr>Ancizar Sans Black</vt:lpstr>
      <vt:lpstr>Ancizar Sans Light</vt:lpstr>
      <vt:lpstr>Arial</vt:lpstr>
      <vt:lpstr>Calibri</vt:lpstr>
      <vt:lpstr>Helvetica</vt:lpstr>
      <vt:lpstr>Tema de Office</vt:lpstr>
      <vt:lpstr>Presentación de PowerPoint</vt:lpstr>
      <vt:lpstr>Welcome</vt:lpstr>
      <vt:lpstr>Presentación de PowerPoint</vt:lpstr>
      <vt:lpstr>Introduction to Network Models</vt:lpstr>
      <vt:lpstr>Outline</vt:lpstr>
      <vt:lpstr>Global Measures of a Network(Graph)</vt:lpstr>
      <vt:lpstr>Why Global Measures?</vt:lpstr>
      <vt:lpstr>Global Measures (Pros and Cons)</vt:lpstr>
      <vt:lpstr>1. Average Degree</vt:lpstr>
      <vt:lpstr>2. Density</vt:lpstr>
      <vt:lpstr>Real Networks are Sparse</vt:lpstr>
      <vt:lpstr>Real networks are Sparse</vt:lpstr>
      <vt:lpstr>Density and Average Degree of Important Networks</vt:lpstr>
      <vt:lpstr>3. Clustering Coefficient</vt:lpstr>
      <vt:lpstr>Question:</vt:lpstr>
      <vt:lpstr>Answer</vt:lpstr>
      <vt:lpstr>Degree Distribution</vt:lpstr>
      <vt:lpstr>Degree Distribution</vt:lpstr>
      <vt:lpstr>Degree Distribution</vt:lpstr>
      <vt:lpstr>The degree distribution  of some real world networks</vt:lpstr>
      <vt:lpstr>Shortest Paths</vt:lpstr>
      <vt:lpstr>Shortest Paths</vt:lpstr>
      <vt:lpstr>Shortest Paths</vt:lpstr>
      <vt:lpstr>Diameter</vt:lpstr>
      <vt:lpstr>Facebook 2012</vt:lpstr>
      <vt:lpstr>Average shortest path length (APL)</vt:lpstr>
      <vt:lpstr>Related Measures</vt:lpstr>
      <vt:lpstr>Related Measures</vt:lpstr>
      <vt:lpstr>Related Measures</vt:lpstr>
      <vt:lpstr>Complete Model</vt:lpstr>
      <vt:lpstr>Good bye</vt:lpstr>
      <vt:lpstr>References</vt:lpstr>
      <vt:lpstr>Image copyright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Valentina Flórez Rincón</dc:creator>
  <cp:lastModifiedBy>Tania Valentina Flórez Rincón</cp:lastModifiedBy>
  <cp:revision>25</cp:revision>
  <dcterms:created xsi:type="dcterms:W3CDTF">2025-01-22T16:52:27Z</dcterms:created>
  <dcterms:modified xsi:type="dcterms:W3CDTF">2025-05-14T03:59:15Z</dcterms:modified>
</cp:coreProperties>
</file>