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0" r:id="rId3"/>
    <p:sldId id="283" r:id="rId4"/>
    <p:sldId id="28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8" r:id="rId17"/>
    <p:sldId id="301" r:id="rId18"/>
    <p:sldId id="305" r:id="rId19"/>
    <p:sldId id="282" r:id="rId20"/>
    <p:sldId id="266" r:id="rId21"/>
    <p:sldId id="267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25D4A52-44F8-4776-83D9-759D1752DA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35D905-1071-4AC6-8AA0-A4417C21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9051-285A-45D6-B8B7-6B434E2C17E9}" type="datetimeFigureOut">
              <a:rPr lang="es-CO" smtClean="0"/>
              <a:t>27/05/2025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C19311-5A8B-4401-A996-E074B06F9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2B4BED-000C-4A37-8AD5-4CE650CBB0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98BB-9396-4BD8-BE95-EA149DDA2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41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9521F-88CA-47E5-9703-28A2A8175CE3}" type="datetimeFigureOut">
              <a:rPr lang="es-CO" smtClean="0"/>
              <a:t>27/05/2025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640B-9620-429E-98B9-7686ADA692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71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3;p1">
            <a:extLst>
              <a:ext uri="{FF2B5EF4-FFF2-40B4-BE49-F238E27FC236}">
                <a16:creationId xmlns:a16="http://schemas.microsoft.com/office/drawing/2014/main" id="{3832FD2D-4393-2266-B266-E8230A3ADEB2}"/>
              </a:ext>
            </a:extLst>
          </p:cNvPr>
          <p:cNvSpPr/>
          <p:nvPr userDrawn="1"/>
        </p:nvSpPr>
        <p:spPr>
          <a:xfrm flipH="1">
            <a:off x="0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 </a:t>
            </a: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7;p1">
            <a:extLst>
              <a:ext uri="{FF2B5EF4-FFF2-40B4-BE49-F238E27FC236}">
                <a16:creationId xmlns:a16="http://schemas.microsoft.com/office/drawing/2014/main" id="{76EB320D-F657-01B3-D88D-648B528884EF}"/>
              </a:ext>
            </a:extLst>
          </p:cNvPr>
          <p:cNvSpPr/>
          <p:nvPr userDrawn="1"/>
        </p:nvSpPr>
        <p:spPr>
          <a:xfrm flipH="1">
            <a:off x="5121431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9;p1">
            <a:extLst>
              <a:ext uri="{FF2B5EF4-FFF2-40B4-BE49-F238E27FC236}">
                <a16:creationId xmlns:a16="http://schemas.microsoft.com/office/drawing/2014/main" id="{C5430436-8B17-32A9-6069-A326308F896B}"/>
              </a:ext>
            </a:extLst>
          </p:cNvPr>
          <p:cNvSpPr/>
          <p:nvPr userDrawn="1"/>
        </p:nvSpPr>
        <p:spPr>
          <a:xfrm flipH="1">
            <a:off x="7698948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0;p1">
            <a:extLst>
              <a:ext uri="{FF2B5EF4-FFF2-40B4-BE49-F238E27FC236}">
                <a16:creationId xmlns:a16="http://schemas.microsoft.com/office/drawing/2014/main" id="{01641F58-0307-17E6-CB54-716D92D7AEBF}"/>
              </a:ext>
            </a:extLst>
          </p:cNvPr>
          <p:cNvSpPr/>
          <p:nvPr userDrawn="1"/>
        </p:nvSpPr>
        <p:spPr>
          <a:xfrm flipH="1">
            <a:off x="635463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1;p1">
            <a:extLst>
              <a:ext uri="{FF2B5EF4-FFF2-40B4-BE49-F238E27FC236}">
                <a16:creationId xmlns:a16="http://schemas.microsoft.com/office/drawing/2014/main" id="{36AC5B6F-658B-D8CF-2EC6-6C298BF59839}"/>
              </a:ext>
            </a:extLst>
          </p:cNvPr>
          <p:cNvSpPr/>
          <p:nvPr userDrawn="1"/>
        </p:nvSpPr>
        <p:spPr>
          <a:xfrm flipH="1">
            <a:off x="84204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A6194F9-5646-5FFF-BE4F-64434CEF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8660" y="4923695"/>
            <a:ext cx="3812772" cy="687729"/>
          </a:xfrm>
          <a:prstGeom prst="rect">
            <a:avLst/>
          </a:prstGeom>
        </p:spPr>
      </p:pic>
      <p:sp>
        <p:nvSpPr>
          <p:cNvPr id="14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4D8B35B3-AD69-B8E5-191C-177745F761F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817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6D61FFB-CA6F-32C9-79B1-5966103F8A24}"/>
              </a:ext>
            </a:extLst>
          </p:cNvPr>
          <p:cNvGrpSpPr/>
          <p:nvPr userDrawn="1"/>
        </p:nvGrpSpPr>
        <p:grpSpPr>
          <a:xfrm rot="17331749">
            <a:off x="6539147" y="5655042"/>
            <a:ext cx="1511929" cy="336961"/>
            <a:chOff x="10316749" y="6254340"/>
            <a:chExt cx="1511929" cy="336961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18BE7A83-58EE-99CC-547C-B1ED825B1424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5DDA9D53-52DE-1445-E034-F56A2F987673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DEE590BE-6232-F6CC-09D7-7C9D1961DB0F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5586B2E8-A99D-4FFF-187A-4FB34DAD9B9C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DC07F756-2789-D2DC-FF80-E0CD3EB22FF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385613B-11C9-EAF9-672A-A018B85B3AD5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0A504BA5-16A0-F2BD-A6DB-C74CA1240E14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3C97A20-69C9-6AB4-1C53-30104EED4E09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79BE312E-D776-03EB-3F13-E96DFBA58D87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5AA0B4E-7AF7-C4B5-14A4-660BAF5FF779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1E4E1F5-77CF-2434-6259-CC5A29013D4D}"/>
              </a:ext>
            </a:extLst>
          </p:cNvPr>
          <p:cNvGrpSpPr/>
          <p:nvPr userDrawn="1"/>
        </p:nvGrpSpPr>
        <p:grpSpPr>
          <a:xfrm rot="17331749">
            <a:off x="8114575" y="1036001"/>
            <a:ext cx="1511929" cy="336961"/>
            <a:chOff x="10316749" y="6254340"/>
            <a:chExt cx="1511929" cy="336961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1988D72-0F7E-80B7-D527-970300FC0E82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0D585B6E-7D74-BA28-FEA9-A4DA8DAE6D96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FD74C940-D321-F799-F015-BCC61AD72A1E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35" name="Elipse 34">
                  <a:extLst>
                    <a:ext uri="{FF2B5EF4-FFF2-40B4-BE49-F238E27FC236}">
                      <a16:creationId xmlns:a16="http://schemas.microsoft.com/office/drawing/2014/main" id="{F7BA8CCE-5919-A1D1-40DA-F827A31CD619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BB9AEBD0-B9E7-FF44-9141-F57579C19AD1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A159757C-3243-D45A-88C4-996B4EB878E4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11BB30B5-E671-7FFB-4666-A83189324AF3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2645210B-D588-93C6-1ADB-12F5D4649062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32E7AE0-2CDE-0EF5-3BA3-C2002AB49D7A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66502C5-44A8-867B-94FE-13E44C4DF13B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BFC54A9-AACE-DDF5-72BA-EA54A4CA3C4F}"/>
              </a:ext>
            </a:extLst>
          </p:cNvPr>
          <p:cNvSpPr txBox="1"/>
          <p:nvPr userDrawn="1"/>
        </p:nvSpPr>
        <p:spPr>
          <a:xfrm>
            <a:off x="1254292" y="2130560"/>
            <a:ext cx="627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+mj-cs"/>
              </a:rPr>
              <a:t>NETWORK SCIENCE </a:t>
            </a:r>
          </a:p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+mj-cs"/>
              </a:rPr>
              <a:t>FOR DATA ANALYTICS</a:t>
            </a:r>
            <a:endParaRPr lang="es-CO" dirty="0"/>
          </a:p>
        </p:txBody>
      </p:sp>
      <p:pic>
        <p:nvPicPr>
          <p:cNvPr id="40" name="Imagen 39" descr="Un reloj de aguja&#10;&#10;El contenido generado por IA puede ser incorrecto.">
            <a:extLst>
              <a:ext uri="{FF2B5EF4-FFF2-40B4-BE49-F238E27FC236}">
                <a16:creationId xmlns:a16="http://schemas.microsoft.com/office/drawing/2014/main" id="{588C3078-F776-9B1A-207E-0BE7FA9F1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8" b="6968"/>
          <a:stretch/>
        </p:blipFill>
        <p:spPr>
          <a:xfrm>
            <a:off x="8063884" y="766560"/>
            <a:ext cx="4128116" cy="60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out title_dar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o 108">
            <a:extLst>
              <a:ext uri="{FF2B5EF4-FFF2-40B4-BE49-F238E27FC236}">
                <a16:creationId xmlns:a16="http://schemas.microsoft.com/office/drawing/2014/main" id="{9B625A4A-559E-44C6-BD5E-839C116A2D5E}"/>
              </a:ext>
            </a:extLst>
          </p:cNvPr>
          <p:cNvGrpSpPr/>
          <p:nvPr userDrawn="1"/>
        </p:nvGrpSpPr>
        <p:grpSpPr>
          <a:xfrm rot="5400000" flipH="1">
            <a:off x="10862886" y="5933555"/>
            <a:ext cx="1511929" cy="336961"/>
            <a:chOff x="10316749" y="6254340"/>
            <a:chExt cx="1511929" cy="336961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201ECC74-9C94-435B-8BE2-54617DBFF01E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A41E30EB-B7D9-4B0F-85C8-6FA9DC068F8F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16" name="Grupo 115">
                <a:extLst>
                  <a:ext uri="{FF2B5EF4-FFF2-40B4-BE49-F238E27FC236}">
                    <a16:creationId xmlns:a16="http://schemas.microsoft.com/office/drawing/2014/main" id="{81DACCC9-8D55-4AF8-A8D6-3D7344C22CE6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915220C2-D7B5-4CD3-B2C8-AA97BBF1E168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F975C75B-3197-4034-86B7-B00D1C863F4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4BCD6543-65A6-47BF-B1BE-7255A5297EE3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A0437765-BF8F-4AFF-8788-1B9FE5C171AB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9382FBBF-2AA7-4EE5-9BF8-E2A5B2BE52F9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FE9C5CEC-BDBF-4163-80DF-53EEFB4B100B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3ACDF1D-7FC8-4E52-BDE2-72693180EE47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6945" y="5951023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A9D6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59E9EFF-1690-40D4-ADFE-5F9595F36224}"/>
              </a:ext>
            </a:extLst>
          </p:cNvPr>
          <p:cNvGrpSpPr/>
          <p:nvPr userDrawn="1"/>
        </p:nvGrpSpPr>
        <p:grpSpPr>
          <a:xfrm rot="5400000" flipH="1">
            <a:off x="-6512" y="1184800"/>
            <a:ext cx="1511929" cy="336961"/>
            <a:chOff x="10316749" y="6254340"/>
            <a:chExt cx="1511929" cy="336961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4E876A7-D444-49C5-AAA8-715322938B1B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1A87D06-17AF-4BAC-8E9B-B2548031F565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D8A86DE3-35C7-40BF-84C9-D44F10EA1BBD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BA56C5F7-4A3D-4CDB-BCEB-0DE8A8F47F44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4C3AF4CC-EC79-4AB9-A28A-E7748FFDDB4A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514ED77-952A-400C-8078-38E41FA4FAA1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424EBF9-C8F1-4970-95AC-05C70FD519D7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C8555DA5-03FB-4F7D-AED0-A9EE89206FDB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7061A403-6948-45C2-9FAF-87B29303C412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1D8F3719-7AEF-448B-B447-685023B4AFE9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2505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55956" y="5302630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4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9636" y="1623486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9635" y="2454591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9635" y="3622983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634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_dar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37932" y="5468884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A9D6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1612" y="1789740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1611" y="2620845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1611" y="3789237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930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15D08006-AD0A-4722-B5C0-C7978384A9E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28" name="Título 4">
            <a:extLst>
              <a:ext uri="{FF2B5EF4-FFF2-40B4-BE49-F238E27FC236}">
                <a16:creationId xmlns:a16="http://schemas.microsoft.com/office/drawing/2014/main" id="{2AB3C576-3507-4D2D-90F6-237D7818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786" y="1001024"/>
            <a:ext cx="3170440" cy="657377"/>
          </a:xfrm>
          <a:prstGeom prst="rect">
            <a:avLst/>
          </a:prstGeom>
          <a:solidFill>
            <a:srgbClr val="342956"/>
          </a:solidFill>
        </p:spPr>
        <p:txBody>
          <a:bodyPr anchor="ctr"/>
          <a:lstStyle>
            <a:lvl1pPr marL="360000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29" name="Marcador de texto 19">
            <a:extLst>
              <a:ext uri="{FF2B5EF4-FFF2-40B4-BE49-F238E27FC236}">
                <a16:creationId xmlns:a16="http://schemas.microsoft.com/office/drawing/2014/main" id="{B2FA3C83-2FA3-4B22-9BEE-085C978FE4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785" y="1961038"/>
            <a:ext cx="9338645" cy="4292447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400">
                <a:solidFill>
                  <a:srgbClr val="342956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References</a:t>
            </a:r>
            <a:endParaRPr lang="es-CO" dirty="0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E617AC5-0711-41E9-9264-54CEDECCD77D}"/>
              </a:ext>
            </a:extLst>
          </p:cNvPr>
          <p:cNvGrpSpPr/>
          <p:nvPr userDrawn="1"/>
        </p:nvGrpSpPr>
        <p:grpSpPr>
          <a:xfrm rot="16200000">
            <a:off x="2063" y="1184800"/>
            <a:ext cx="1511929" cy="336961"/>
            <a:chOff x="10316749" y="6254340"/>
            <a:chExt cx="1511929" cy="336961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3E13BD29-EB06-4E57-A807-B7952395E1F7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1979F9E5-6DDD-45C8-91C8-580ECA5E0A78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74B3FFA5-E172-4E67-BBC0-2DFD1CA846D4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id="{71B2967A-2C67-44EC-B2AC-A98D97B2B7CB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C31CAC9-6E75-4BFE-ACA3-CA7E6BC2BED9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994AE8DE-841F-4A6C-9351-7B31FAE225F5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6A17A17-B9F9-4029-850D-911D8C3E5A1B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D18367B4-9DD2-4416-A42D-ED307C3C6276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F894EEAD-F824-45E1-8645-79001EA0AD0D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C156C48A-EDC5-4986-BCCE-954A59EF107E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0E2F7529-13C2-4541-8B29-48A521D32725}"/>
              </a:ext>
            </a:extLst>
          </p:cNvPr>
          <p:cNvGrpSpPr/>
          <p:nvPr userDrawn="1"/>
        </p:nvGrpSpPr>
        <p:grpSpPr>
          <a:xfrm rot="16200000">
            <a:off x="10868093" y="5933555"/>
            <a:ext cx="1511929" cy="336961"/>
            <a:chOff x="10316749" y="6254340"/>
            <a:chExt cx="1511929" cy="336961"/>
          </a:xfrm>
        </p:grpSpPr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1FEF5613-2697-4E1C-AB0F-387BD4DE0C42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AA47813B-7FD8-40EE-8804-FEF008B07B79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92" name="Grupo 91">
                <a:extLst>
                  <a:ext uri="{FF2B5EF4-FFF2-40B4-BE49-F238E27FC236}">
                    <a16:creationId xmlns:a16="http://schemas.microsoft.com/office/drawing/2014/main" id="{B7DAFB04-DC84-4A3E-BC6A-EA299C87E462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57C5EC0A-1CF6-48BE-AF1C-D926AB166B64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8D875C92-9FFE-4C4D-99D1-CAB6C5821D2C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7B8EC63C-8CD3-4159-898C-6029A2ACF610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EEBCAE44-7860-4710-8023-442CD286ACC2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11F4215E-48B9-4C34-90EB-064F6E67654E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CD65FBEC-C2E2-4BB6-BE90-A1D32AC65477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CC503D3F-55F3-4D9E-967B-E5ADD0D42DE8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8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di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0;p1">
            <a:extLst>
              <a:ext uri="{FF2B5EF4-FFF2-40B4-BE49-F238E27FC236}">
                <a16:creationId xmlns:a16="http://schemas.microsoft.com/office/drawing/2014/main" id="{151B2D01-EB14-450E-BB7C-CAB0AA8B30EE}"/>
              </a:ext>
            </a:extLst>
          </p:cNvPr>
          <p:cNvSpPr/>
          <p:nvPr userDrawn="1"/>
        </p:nvSpPr>
        <p:spPr>
          <a:xfrm flipH="1">
            <a:off x="597275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81;p1">
            <a:extLst>
              <a:ext uri="{FF2B5EF4-FFF2-40B4-BE49-F238E27FC236}">
                <a16:creationId xmlns:a16="http://schemas.microsoft.com/office/drawing/2014/main" id="{6B042C97-CD1E-40E1-AD05-10AA39CED9ED}"/>
              </a:ext>
            </a:extLst>
          </p:cNvPr>
          <p:cNvSpPr/>
          <p:nvPr userDrawn="1"/>
        </p:nvSpPr>
        <p:spPr>
          <a:xfrm flipH="1">
            <a:off x="803857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9C593A95-2581-45B0-A8AA-A75A010EC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70472" y="5625063"/>
            <a:ext cx="3812772" cy="687729"/>
          </a:xfrm>
          <a:prstGeom prst="rect">
            <a:avLst/>
          </a:prstGeom>
        </p:spPr>
      </p:pic>
      <p:sp>
        <p:nvSpPr>
          <p:cNvPr id="48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B1B315FA-6050-4242-AD02-11CE8D18551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5124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516DCB30-AD6A-40B0-9085-7754AFC2E4A0}"/>
              </a:ext>
            </a:extLst>
          </p:cNvPr>
          <p:cNvGrpSpPr/>
          <p:nvPr userDrawn="1"/>
        </p:nvGrpSpPr>
        <p:grpSpPr>
          <a:xfrm>
            <a:off x="8397263" y="5067559"/>
            <a:ext cx="3066598" cy="1511929"/>
            <a:chOff x="5083243" y="5067559"/>
            <a:chExt cx="3066598" cy="1511929"/>
          </a:xfrm>
        </p:grpSpPr>
        <p:sp>
          <p:nvSpPr>
            <p:cNvPr id="50" name="Google Shape;77;p1">
              <a:extLst>
                <a:ext uri="{FF2B5EF4-FFF2-40B4-BE49-F238E27FC236}">
                  <a16:creationId xmlns:a16="http://schemas.microsoft.com/office/drawing/2014/main" id="{38EDCA28-E7B4-49CA-90A1-A8750DA22633}"/>
                </a:ext>
              </a:extLst>
            </p:cNvPr>
            <p:cNvSpPr/>
            <p:nvPr/>
          </p:nvSpPr>
          <p:spPr>
            <a:xfrm flipH="1">
              <a:off x="5083243" y="6196181"/>
              <a:ext cx="3064167" cy="0"/>
            </a:xfrm>
            <a:custGeom>
              <a:avLst/>
              <a:gdLst/>
              <a:ahLst/>
              <a:cxnLst/>
              <a:rect l="l" t="t" r="r" b="b"/>
              <a:pathLst>
                <a:path w="2947034" h="120000" extrusionOk="0">
                  <a:moveTo>
                    <a:pt x="2946793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8DCB349E-CA4C-4C41-9CFD-45045D37F9D0}"/>
                </a:ext>
              </a:extLst>
            </p:cNvPr>
            <p:cNvGrpSpPr/>
            <p:nvPr/>
          </p:nvGrpSpPr>
          <p:grpSpPr>
            <a:xfrm rot="17331749">
              <a:off x="7225396" y="5655043"/>
              <a:ext cx="1511929" cy="336961"/>
              <a:chOff x="10316749" y="6254340"/>
              <a:chExt cx="1511929" cy="336961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2938C231-ADDE-4AC4-AEDF-7620C23D64BF}"/>
                  </a:ext>
                </a:extLst>
              </p:cNvPr>
              <p:cNvCxnSpPr/>
              <p:nvPr/>
            </p:nvCxnSpPr>
            <p:spPr>
              <a:xfrm>
                <a:off x="10316749" y="6418907"/>
                <a:ext cx="151192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D1F728BE-69A6-487F-BB43-7C0AD1E9DEC7}"/>
                  </a:ext>
                </a:extLst>
              </p:cNvPr>
              <p:cNvGrpSpPr/>
              <p:nvPr/>
            </p:nvGrpSpPr>
            <p:grpSpPr>
              <a:xfrm>
                <a:off x="11339998" y="6259547"/>
                <a:ext cx="331754" cy="331754"/>
                <a:chOff x="10263929" y="5640421"/>
                <a:chExt cx="657377" cy="657377"/>
              </a:xfrm>
            </p:grpSpPr>
            <p:grpSp>
              <p:nvGrpSpPr>
                <p:cNvPr id="58" name="Grupo 57">
                  <a:extLst>
                    <a:ext uri="{FF2B5EF4-FFF2-40B4-BE49-F238E27FC236}">
                      <a16:creationId xmlns:a16="http://schemas.microsoft.com/office/drawing/2014/main" id="{3B69814C-DBE0-4F08-8E6B-4EA0BADC09B9}"/>
                    </a:ext>
                  </a:extLst>
                </p:cNvPr>
                <p:cNvGrpSpPr/>
                <p:nvPr/>
              </p:nvGrpSpPr>
              <p:grpSpPr>
                <a:xfrm rot="10800000">
                  <a:off x="10263929" y="5640421"/>
                  <a:ext cx="657377" cy="657377"/>
                  <a:chOff x="4690986" y="782083"/>
                  <a:chExt cx="657377" cy="657377"/>
                </a:xfrm>
              </p:grpSpPr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17719727-95BA-4AA2-9A2A-6F283D5BCE60}"/>
                      </a:ext>
                    </a:extLst>
                  </p:cNvPr>
                  <p:cNvSpPr/>
                  <p:nvPr/>
                </p:nvSpPr>
                <p:spPr>
                  <a:xfrm>
                    <a:off x="4690986" y="782083"/>
                    <a:ext cx="657377" cy="657377"/>
                  </a:xfrm>
                  <a:prstGeom prst="ellipse">
                    <a:avLst/>
                  </a:prstGeom>
                  <a:solidFill>
                    <a:srgbClr val="342956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61" name="Elipse 60">
                    <a:extLst>
                      <a:ext uri="{FF2B5EF4-FFF2-40B4-BE49-F238E27FC236}">
                        <a16:creationId xmlns:a16="http://schemas.microsoft.com/office/drawing/2014/main" id="{38CB6609-F482-4F44-8938-54315469A7B4}"/>
                      </a:ext>
                    </a:extLst>
                  </p:cNvPr>
                  <p:cNvSpPr/>
                  <p:nvPr/>
                </p:nvSpPr>
                <p:spPr>
                  <a:xfrm>
                    <a:off x="4767187" y="858283"/>
                    <a:ext cx="504977" cy="5049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</p:grp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AB36705C-8CCC-479F-ABC4-B07AF97C4CDB}"/>
                    </a:ext>
                  </a:extLst>
                </p:cNvPr>
                <p:cNvSpPr/>
                <p:nvPr/>
              </p:nvSpPr>
              <p:spPr>
                <a:xfrm rot="10800000">
                  <a:off x="10452241" y="5820079"/>
                  <a:ext cx="293080" cy="293080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86044D9A-18D2-4BE0-8182-8CD19F77D8F7}"/>
                  </a:ext>
                </a:extLst>
              </p:cNvPr>
              <p:cNvGrpSpPr/>
              <p:nvPr/>
            </p:nvGrpSpPr>
            <p:grpSpPr>
              <a:xfrm rot="10800000">
                <a:off x="10542878" y="6254340"/>
                <a:ext cx="331754" cy="331754"/>
                <a:chOff x="4690986" y="782083"/>
                <a:chExt cx="657377" cy="657377"/>
              </a:xfrm>
            </p:grpSpPr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FC4CC247-F0A1-472C-A345-BB27347FFD85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C1458307-78F0-4D56-B158-C777310A0C99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502C3890-9BB9-4A3E-BA9E-BBF090245F12}"/>
                  </a:ext>
                </a:extLst>
              </p:cNvPr>
              <p:cNvSpPr/>
              <p:nvPr/>
            </p:nvSpPr>
            <p:spPr>
              <a:xfrm rot="10800000">
                <a:off x="10941438" y="6254340"/>
                <a:ext cx="331754" cy="331754"/>
              </a:xfrm>
              <a:prstGeom prst="ellipse">
                <a:avLst/>
              </a:prstGeom>
              <a:solidFill>
                <a:srgbClr val="F7AC3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0A2F3BD-CB12-4495-85F2-A6EDA4D08767}"/>
              </a:ext>
            </a:extLst>
          </p:cNvPr>
          <p:cNvGrpSpPr/>
          <p:nvPr userDrawn="1"/>
        </p:nvGrpSpPr>
        <p:grpSpPr>
          <a:xfrm>
            <a:off x="9211956" y="448517"/>
            <a:ext cx="2343187" cy="1511929"/>
            <a:chOff x="7660760" y="448517"/>
            <a:chExt cx="2343187" cy="1511929"/>
          </a:xfrm>
        </p:grpSpPr>
        <p:sp>
          <p:nvSpPr>
            <p:cNvPr id="63" name="Google Shape;79;p1">
              <a:extLst>
                <a:ext uri="{FF2B5EF4-FFF2-40B4-BE49-F238E27FC236}">
                  <a16:creationId xmlns:a16="http://schemas.microsoft.com/office/drawing/2014/main" id="{71D715B2-1CF3-43AC-AD7A-B1B165E84FC4}"/>
                </a:ext>
              </a:extLst>
            </p:cNvPr>
            <p:cNvSpPr/>
            <p:nvPr/>
          </p:nvSpPr>
          <p:spPr>
            <a:xfrm flipH="1">
              <a:off x="7660760" y="787589"/>
              <a:ext cx="2343187" cy="0"/>
            </a:xfrm>
            <a:custGeom>
              <a:avLst/>
              <a:gdLst/>
              <a:ahLst/>
              <a:cxnLst/>
              <a:rect l="l" t="t" r="r" b="b"/>
              <a:pathLst>
                <a:path w="2253615" h="120000" extrusionOk="0">
                  <a:moveTo>
                    <a:pt x="0" y="0"/>
                  </a:moveTo>
                  <a:lnTo>
                    <a:pt x="225336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95759D35-C75B-40A8-93E9-C827E06D59F3}"/>
                </a:ext>
              </a:extLst>
            </p:cNvPr>
            <p:cNvGrpSpPr/>
            <p:nvPr/>
          </p:nvGrpSpPr>
          <p:grpSpPr>
            <a:xfrm rot="17331749">
              <a:off x="8076387" y="1036001"/>
              <a:ext cx="1511929" cy="336961"/>
              <a:chOff x="10316749" y="6254340"/>
              <a:chExt cx="1511929" cy="336961"/>
            </a:xfrm>
          </p:grpSpPr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6F526B1E-B754-457B-8F8E-181C2043BCC5}"/>
                  </a:ext>
                </a:extLst>
              </p:cNvPr>
              <p:cNvCxnSpPr/>
              <p:nvPr/>
            </p:nvCxnSpPr>
            <p:spPr>
              <a:xfrm>
                <a:off x="10316749" y="6418907"/>
                <a:ext cx="151192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B6D0B1B1-EFF7-44C7-9BD1-EFE952E48B88}"/>
                  </a:ext>
                </a:extLst>
              </p:cNvPr>
              <p:cNvGrpSpPr/>
              <p:nvPr/>
            </p:nvGrpSpPr>
            <p:grpSpPr>
              <a:xfrm>
                <a:off x="11339998" y="6259547"/>
                <a:ext cx="331754" cy="331754"/>
                <a:chOff x="10263929" y="5640421"/>
                <a:chExt cx="657377" cy="657377"/>
              </a:xfrm>
            </p:grpSpPr>
            <p:grpSp>
              <p:nvGrpSpPr>
                <p:cNvPr id="71" name="Grupo 70">
                  <a:extLst>
                    <a:ext uri="{FF2B5EF4-FFF2-40B4-BE49-F238E27FC236}">
                      <a16:creationId xmlns:a16="http://schemas.microsoft.com/office/drawing/2014/main" id="{3C54BDB9-6F9D-471D-9A95-064C94DE8E2E}"/>
                    </a:ext>
                  </a:extLst>
                </p:cNvPr>
                <p:cNvGrpSpPr/>
                <p:nvPr/>
              </p:nvGrpSpPr>
              <p:grpSpPr>
                <a:xfrm rot="10800000">
                  <a:off x="10263929" y="5640421"/>
                  <a:ext cx="657377" cy="657377"/>
                  <a:chOff x="4690986" y="782083"/>
                  <a:chExt cx="657377" cy="657377"/>
                </a:xfrm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E7681109-DE5B-41F3-A675-F743C0E8F3A3}"/>
                      </a:ext>
                    </a:extLst>
                  </p:cNvPr>
                  <p:cNvSpPr/>
                  <p:nvPr/>
                </p:nvSpPr>
                <p:spPr>
                  <a:xfrm>
                    <a:off x="4690986" y="782083"/>
                    <a:ext cx="657377" cy="657377"/>
                  </a:xfrm>
                  <a:prstGeom prst="ellipse">
                    <a:avLst/>
                  </a:prstGeom>
                  <a:solidFill>
                    <a:srgbClr val="342956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F312B143-6BD8-44AC-BB16-5D8CDD9B3F64}"/>
                      </a:ext>
                    </a:extLst>
                  </p:cNvPr>
                  <p:cNvSpPr/>
                  <p:nvPr/>
                </p:nvSpPr>
                <p:spPr>
                  <a:xfrm>
                    <a:off x="4767187" y="858283"/>
                    <a:ext cx="504977" cy="5049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</p:grp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F7733285-CE82-47F4-AB2A-4E5A776D8F7D}"/>
                    </a:ext>
                  </a:extLst>
                </p:cNvPr>
                <p:cNvSpPr/>
                <p:nvPr/>
              </p:nvSpPr>
              <p:spPr>
                <a:xfrm rot="10800000">
                  <a:off x="10452241" y="5820079"/>
                  <a:ext cx="293080" cy="293080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02C7216A-B25B-4E1F-A15E-589333987577}"/>
                  </a:ext>
                </a:extLst>
              </p:cNvPr>
              <p:cNvGrpSpPr/>
              <p:nvPr/>
            </p:nvGrpSpPr>
            <p:grpSpPr>
              <a:xfrm rot="10800000">
                <a:off x="10542878" y="6254340"/>
                <a:ext cx="331754" cy="331754"/>
                <a:chOff x="4690986" y="782083"/>
                <a:chExt cx="657377" cy="657377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4F57EA74-F5C7-4A1E-ACDF-E4082FAD9E86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8DCCB5CD-607C-4F08-87A4-52AEEF2B2D0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CB41B0DD-3E2F-45A3-8CCC-9DE1F7360D64}"/>
                  </a:ext>
                </a:extLst>
              </p:cNvPr>
              <p:cNvSpPr/>
              <p:nvPr/>
            </p:nvSpPr>
            <p:spPr>
              <a:xfrm rot="10800000">
                <a:off x="10941438" y="6254340"/>
                <a:ext cx="331754" cy="331754"/>
              </a:xfrm>
              <a:prstGeom prst="ellipse">
                <a:avLst/>
              </a:prstGeom>
              <a:solidFill>
                <a:srgbClr val="F7AC3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sp>
        <p:nvSpPr>
          <p:cNvPr id="75" name="Título 3">
            <a:extLst>
              <a:ext uri="{FF2B5EF4-FFF2-40B4-BE49-F238E27FC236}">
                <a16:creationId xmlns:a16="http://schemas.microsoft.com/office/drawing/2014/main" id="{76D1881F-268B-4B08-94D4-93A3171E4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0470" y="1292272"/>
            <a:ext cx="6996702" cy="55399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Credits</a:t>
            </a:r>
            <a:endParaRPr lang="es-CO" dirty="0"/>
          </a:p>
        </p:txBody>
      </p:sp>
      <p:sp>
        <p:nvSpPr>
          <p:cNvPr id="76" name="Marcador de texto 19">
            <a:extLst>
              <a:ext uri="{FF2B5EF4-FFF2-40B4-BE49-F238E27FC236}">
                <a16:creationId xmlns:a16="http://schemas.microsoft.com/office/drawing/2014/main" id="{EDE2901B-652E-4457-877F-FE6641757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0470" y="2195583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i="1">
                <a:solidFill>
                  <a:schemeClr val="accent1"/>
                </a:solidFill>
                <a:latin typeface="Ancizar Sans Light" panose="020B0502040300000003" pitchFamily="34" charset="0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/>
              <a:t>Role</a:t>
            </a:r>
          </a:p>
        </p:txBody>
      </p:sp>
      <p:sp>
        <p:nvSpPr>
          <p:cNvPr id="77" name="Marcador de texto 19">
            <a:extLst>
              <a:ext uri="{FF2B5EF4-FFF2-40B4-BE49-F238E27FC236}">
                <a16:creationId xmlns:a16="http://schemas.microsoft.com/office/drawing/2014/main" id="{B293DBE9-6348-4710-94BA-85EFC63811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470" y="2596899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Name</a:t>
            </a:r>
            <a:endParaRPr lang="es-CO" dirty="0"/>
          </a:p>
        </p:txBody>
      </p:sp>
      <p:sp>
        <p:nvSpPr>
          <p:cNvPr id="78" name="Marcador de texto 19">
            <a:extLst>
              <a:ext uri="{FF2B5EF4-FFF2-40B4-BE49-F238E27FC236}">
                <a16:creationId xmlns:a16="http://schemas.microsoft.com/office/drawing/2014/main" id="{AC63841B-53A6-4A04-BD10-DDAB2BAFFD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470" y="3191335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i="1">
                <a:solidFill>
                  <a:schemeClr val="accent1"/>
                </a:solidFill>
                <a:latin typeface="Ancizar Sans Light" panose="020B0502040300000003" pitchFamily="34" charset="0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/>
              <a:t>Role</a:t>
            </a:r>
          </a:p>
        </p:txBody>
      </p:sp>
      <p:sp>
        <p:nvSpPr>
          <p:cNvPr id="79" name="Marcador de texto 19">
            <a:extLst>
              <a:ext uri="{FF2B5EF4-FFF2-40B4-BE49-F238E27FC236}">
                <a16:creationId xmlns:a16="http://schemas.microsoft.com/office/drawing/2014/main" id="{0BA8DE18-CE54-414C-9BDC-A99C2DD9B0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0470" y="3592651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Name</a:t>
            </a:r>
            <a:endParaRPr lang="es-CO" dirty="0"/>
          </a:p>
        </p:txBody>
      </p:sp>
      <p:sp>
        <p:nvSpPr>
          <p:cNvPr id="80" name="Marcador de texto 19">
            <a:extLst>
              <a:ext uri="{FF2B5EF4-FFF2-40B4-BE49-F238E27FC236}">
                <a16:creationId xmlns:a16="http://schemas.microsoft.com/office/drawing/2014/main" id="{58E379C0-CB6F-4EAA-879B-19B037A022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0470" y="4187087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i="1">
                <a:solidFill>
                  <a:schemeClr val="accent1"/>
                </a:solidFill>
                <a:latin typeface="Ancizar Sans Light" panose="020B0502040300000003" pitchFamily="34" charset="0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/>
              <a:t>Role</a:t>
            </a:r>
          </a:p>
        </p:txBody>
      </p:sp>
      <p:sp>
        <p:nvSpPr>
          <p:cNvPr id="81" name="Marcador de texto 19">
            <a:extLst>
              <a:ext uri="{FF2B5EF4-FFF2-40B4-BE49-F238E27FC236}">
                <a16:creationId xmlns:a16="http://schemas.microsoft.com/office/drawing/2014/main" id="{BB62F29C-4B02-4BE1-AD19-DBE61392C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52231" y="4588403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Name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40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73;p1">
            <a:extLst>
              <a:ext uri="{FF2B5EF4-FFF2-40B4-BE49-F238E27FC236}">
                <a16:creationId xmlns:a16="http://schemas.microsoft.com/office/drawing/2014/main" id="{5778F5B6-6527-4083-AF67-B320AE2409E7}"/>
              </a:ext>
            </a:extLst>
          </p:cNvPr>
          <p:cNvSpPr/>
          <p:nvPr userDrawn="1"/>
        </p:nvSpPr>
        <p:spPr>
          <a:xfrm>
            <a:off x="2184671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77;p1">
            <a:extLst>
              <a:ext uri="{FF2B5EF4-FFF2-40B4-BE49-F238E27FC236}">
                <a16:creationId xmlns:a16="http://schemas.microsoft.com/office/drawing/2014/main" id="{0D2348F3-B400-480B-8BEA-2A4EECE99521}"/>
              </a:ext>
            </a:extLst>
          </p:cNvPr>
          <p:cNvSpPr/>
          <p:nvPr userDrawn="1"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79;p1">
            <a:extLst>
              <a:ext uri="{FF2B5EF4-FFF2-40B4-BE49-F238E27FC236}">
                <a16:creationId xmlns:a16="http://schemas.microsoft.com/office/drawing/2014/main" id="{07844988-63FD-46D1-A2E5-8C0AC19977F3}"/>
              </a:ext>
            </a:extLst>
          </p:cNvPr>
          <p:cNvSpPr/>
          <p:nvPr userDrawn="1"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80;p1">
            <a:extLst>
              <a:ext uri="{FF2B5EF4-FFF2-40B4-BE49-F238E27FC236}">
                <a16:creationId xmlns:a16="http://schemas.microsoft.com/office/drawing/2014/main" id="{DF344D37-4B36-4070-9E42-9C7B789C09A0}"/>
              </a:ext>
            </a:extLst>
          </p:cNvPr>
          <p:cNvSpPr/>
          <p:nvPr userDrawn="1"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81;p1">
            <a:extLst>
              <a:ext uri="{FF2B5EF4-FFF2-40B4-BE49-F238E27FC236}">
                <a16:creationId xmlns:a16="http://schemas.microsoft.com/office/drawing/2014/main" id="{D90C44BF-39EA-494F-B824-5B23991F1AB6}"/>
              </a:ext>
            </a:extLst>
          </p:cNvPr>
          <p:cNvSpPr/>
          <p:nvPr userDrawn="1"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AB89D50A-A93E-47C8-BFCD-2C940020EAF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94387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968DE27-B270-4A73-A599-6410C4EF0BC0}"/>
              </a:ext>
            </a:extLst>
          </p:cNvPr>
          <p:cNvGrpSpPr/>
          <p:nvPr userDrawn="1"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8406294-1C06-47B4-95BE-F41871B06309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7414367-8EC4-45C9-B9E1-3B729B5072B0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37B2D55E-1C3B-4341-BC4F-89A8FA5CD4CE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1686EF5A-7502-472A-8E18-B46AD0EFE96A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4B7A0585-2857-4B5E-930E-86FA06746268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5D070A9-35B9-4F88-8A13-DADFE3DEBAF5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B2D46730-81BC-462B-B6FB-071DAEAA00A8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65D0C606-031F-4427-9D31-15F3AB91F13D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3FE9D4C1-FFD4-484C-81B2-F44D889A0315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3058221C-28AE-4AA8-BEE5-6E4BB42585D7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10CB65C7-C661-469A-8634-F286220EA6B7}"/>
              </a:ext>
            </a:extLst>
          </p:cNvPr>
          <p:cNvGrpSpPr/>
          <p:nvPr userDrawn="1"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EF1D37F4-ECB5-420C-8787-F3DA49B3EBDB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976300C9-6137-4617-A6C4-BD4BD42B4CE6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909A9345-11FF-4B32-8B2A-85CF6479BAF7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378428BC-60F4-409E-9FEC-6F2A2D0E8D2D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E49CB69A-824A-4F48-9DE1-A5739C803311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C749430D-77E8-49A3-99F0-65DC17B89E8D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DEFAC9D1-F90F-4D78-9F6F-F02C820E8E84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6BDF6F9-E87D-4585-91D4-4C87EA10EA91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6AAF4EA-B582-4B7D-A738-4332F0F68BFD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5CAE366-1CD1-4947-A1B4-76CE859EE85F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66" name="Imagen 65">
            <a:extLst>
              <a:ext uri="{FF2B5EF4-FFF2-40B4-BE49-F238E27FC236}">
                <a16:creationId xmlns:a16="http://schemas.microsoft.com/office/drawing/2014/main" id="{C45FC7DC-D1C4-4CFF-946F-C7BDEF4E13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</p:spPr>
      </p:pic>
      <p:sp>
        <p:nvSpPr>
          <p:cNvPr id="67" name="Título 3">
            <a:extLst>
              <a:ext uri="{FF2B5EF4-FFF2-40B4-BE49-F238E27FC236}">
                <a16:creationId xmlns:a16="http://schemas.microsoft.com/office/drawing/2014/main" id="{D35597E5-066D-4EB2-A9CA-C7AD7F0AA6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68" name="Subtítulo 2">
            <a:extLst>
              <a:ext uri="{FF2B5EF4-FFF2-40B4-BE49-F238E27FC236}">
                <a16:creationId xmlns:a16="http://schemas.microsoft.com/office/drawing/2014/main" id="{2FEA434F-D9B7-4850-B384-CE063CA3D1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497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2">
            <a:extLst>
              <a:ext uri="{FF2B5EF4-FFF2-40B4-BE49-F238E27FC236}">
                <a16:creationId xmlns:a16="http://schemas.microsoft.com/office/drawing/2014/main" id="{BE30A62A-53B6-42B1-A7DA-F251F4DB7A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34" name="Google Shape;73;p1">
            <a:extLst>
              <a:ext uri="{FF2B5EF4-FFF2-40B4-BE49-F238E27FC236}">
                <a16:creationId xmlns:a16="http://schemas.microsoft.com/office/drawing/2014/main" id="{8F51669C-97F0-4F65-B995-2A7203954271}"/>
              </a:ext>
            </a:extLst>
          </p:cNvPr>
          <p:cNvSpPr/>
          <p:nvPr userDrawn="1"/>
        </p:nvSpPr>
        <p:spPr>
          <a:xfrm>
            <a:off x="2184671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>
              <a:alpha val="80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77;p1">
            <a:extLst>
              <a:ext uri="{FF2B5EF4-FFF2-40B4-BE49-F238E27FC236}">
                <a16:creationId xmlns:a16="http://schemas.microsoft.com/office/drawing/2014/main" id="{C8BB05CC-60C5-431F-BDC4-0CAD91668BF2}"/>
              </a:ext>
            </a:extLst>
          </p:cNvPr>
          <p:cNvSpPr/>
          <p:nvPr userDrawn="1"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79;p1">
            <a:extLst>
              <a:ext uri="{FF2B5EF4-FFF2-40B4-BE49-F238E27FC236}">
                <a16:creationId xmlns:a16="http://schemas.microsoft.com/office/drawing/2014/main" id="{F30C77C7-8676-4AFE-B493-0DABCA1DA6C9}"/>
              </a:ext>
            </a:extLst>
          </p:cNvPr>
          <p:cNvSpPr/>
          <p:nvPr userDrawn="1"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80;p1">
            <a:extLst>
              <a:ext uri="{FF2B5EF4-FFF2-40B4-BE49-F238E27FC236}">
                <a16:creationId xmlns:a16="http://schemas.microsoft.com/office/drawing/2014/main" id="{7142FDED-5097-42D4-9194-54DE30569F4E}"/>
              </a:ext>
            </a:extLst>
          </p:cNvPr>
          <p:cNvSpPr/>
          <p:nvPr userDrawn="1"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1;p1">
            <a:extLst>
              <a:ext uri="{FF2B5EF4-FFF2-40B4-BE49-F238E27FC236}">
                <a16:creationId xmlns:a16="http://schemas.microsoft.com/office/drawing/2014/main" id="{6FB37FC1-7276-46DB-8A6F-EA1CF744B0B0}"/>
              </a:ext>
            </a:extLst>
          </p:cNvPr>
          <p:cNvSpPr/>
          <p:nvPr userDrawn="1"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67D294E4-E037-48C6-827A-15DD4366905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94387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2D43011B-1128-43FF-98D5-18B4A6396B51}"/>
              </a:ext>
            </a:extLst>
          </p:cNvPr>
          <p:cNvGrpSpPr/>
          <p:nvPr userDrawn="1"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D26CA9D9-97BF-4656-AE95-2E7E5D4471DE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AE06BF7F-AAC8-4953-9D66-C30DC1A24922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9DFAFD30-59A2-4978-9FD9-40D32B0737FD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80" name="Elipse 79">
                  <a:extLst>
                    <a:ext uri="{FF2B5EF4-FFF2-40B4-BE49-F238E27FC236}">
                      <a16:creationId xmlns:a16="http://schemas.microsoft.com/office/drawing/2014/main" id="{ED89A834-4D10-401D-9C82-C7DAD3376B1B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81" name="Elipse 80">
                  <a:extLst>
                    <a:ext uri="{FF2B5EF4-FFF2-40B4-BE49-F238E27FC236}">
                      <a16:creationId xmlns:a16="http://schemas.microsoft.com/office/drawing/2014/main" id="{569B309D-040F-4D64-BDFE-82A00BDC3726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D10AB573-EE18-4A98-A382-791D8658588E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61AE1727-028B-48A3-AE96-AD006983E964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129A2F90-D38F-43F2-9D0B-8289624097C5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9352CFBB-1BD8-4FCE-8B89-DA8F22D3BE6C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7EDDFB4B-1EC4-49C8-A424-44ECC7CA2B23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4541C799-958C-486E-96EE-A98CDC185F43}"/>
              </a:ext>
            </a:extLst>
          </p:cNvPr>
          <p:cNvGrpSpPr/>
          <p:nvPr userDrawn="1"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540ABCE4-3BA6-429B-ADDC-6B3DAF98AF32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ADC6A3EF-3E24-4DAE-B613-1B2B29C840A0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D3718BFF-033D-47FB-845F-49A54EA1AEBB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FAF58556-98A0-4E1D-87CC-FB60389AC842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4BADF2B9-3212-40A5-9BF8-FCB44EE5E0F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2A175BF5-E221-4E9C-A438-B33BA77AB452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7940F392-0E0D-49A4-A9B9-43FDBE864676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2B700F7A-8BAE-491C-9682-04FF03020D80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83BF0D1A-62D3-454E-B7F8-518610954532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17BF4A1-59E7-47CB-A7BC-1D45FD8E33C5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93" name="Imagen 92">
            <a:extLst>
              <a:ext uri="{FF2B5EF4-FFF2-40B4-BE49-F238E27FC236}">
                <a16:creationId xmlns:a16="http://schemas.microsoft.com/office/drawing/2014/main" id="{7CBE65AA-D2A9-4F96-A9F9-59E47F0EE2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</p:spPr>
      </p:pic>
      <p:sp>
        <p:nvSpPr>
          <p:cNvPr id="94" name="Título 3">
            <a:extLst>
              <a:ext uri="{FF2B5EF4-FFF2-40B4-BE49-F238E27FC236}">
                <a16:creationId xmlns:a16="http://schemas.microsoft.com/office/drawing/2014/main" id="{3C2F4DA0-1FA4-4745-9696-7A972681B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95" name="Subtítulo 2">
            <a:extLst>
              <a:ext uri="{FF2B5EF4-FFF2-40B4-BE49-F238E27FC236}">
                <a16:creationId xmlns:a16="http://schemas.microsoft.com/office/drawing/2014/main" id="{D8B5BD04-D838-4196-B803-3AD4886A62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71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">
            <a:extLst>
              <a:ext uri="{FF2B5EF4-FFF2-40B4-BE49-F238E27FC236}">
                <a16:creationId xmlns:a16="http://schemas.microsoft.com/office/drawing/2014/main" id="{8D8591F3-561B-7EAD-2046-DBA38CB996FD}"/>
              </a:ext>
            </a:extLst>
          </p:cNvPr>
          <p:cNvSpPr/>
          <p:nvPr userDrawn="1"/>
        </p:nvSpPr>
        <p:spPr>
          <a:xfrm>
            <a:off x="940208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1">
            <a:extLst>
              <a:ext uri="{FF2B5EF4-FFF2-40B4-BE49-F238E27FC236}">
                <a16:creationId xmlns:a16="http://schemas.microsoft.com/office/drawing/2014/main" id="{529397FC-3572-2728-B79E-45BEEBDFDA69}"/>
              </a:ext>
            </a:extLst>
          </p:cNvPr>
          <p:cNvSpPr/>
          <p:nvPr userDrawn="1"/>
        </p:nvSpPr>
        <p:spPr>
          <a:xfrm>
            <a:off x="2184671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7;p1">
            <a:extLst>
              <a:ext uri="{FF2B5EF4-FFF2-40B4-BE49-F238E27FC236}">
                <a16:creationId xmlns:a16="http://schemas.microsoft.com/office/drawing/2014/main" id="{EB9EE3A2-0D28-ED25-F75A-407DAB4F16B9}"/>
              </a:ext>
            </a:extLst>
          </p:cNvPr>
          <p:cNvSpPr/>
          <p:nvPr userDrawn="1"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9;p1">
            <a:extLst>
              <a:ext uri="{FF2B5EF4-FFF2-40B4-BE49-F238E27FC236}">
                <a16:creationId xmlns:a16="http://schemas.microsoft.com/office/drawing/2014/main" id="{245CA3B4-6A0F-6B66-620B-7D27280DA1C8}"/>
              </a:ext>
            </a:extLst>
          </p:cNvPr>
          <p:cNvSpPr/>
          <p:nvPr userDrawn="1"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0;p1">
            <a:extLst>
              <a:ext uri="{FF2B5EF4-FFF2-40B4-BE49-F238E27FC236}">
                <a16:creationId xmlns:a16="http://schemas.microsoft.com/office/drawing/2014/main" id="{55D6FE6F-AC04-22AC-23CF-41BD07F0F158}"/>
              </a:ext>
            </a:extLst>
          </p:cNvPr>
          <p:cNvSpPr/>
          <p:nvPr userDrawn="1"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1;p1">
            <a:extLst>
              <a:ext uri="{FF2B5EF4-FFF2-40B4-BE49-F238E27FC236}">
                <a16:creationId xmlns:a16="http://schemas.microsoft.com/office/drawing/2014/main" id="{1E23E3D3-A298-0EDF-BCB4-3A15B55FD393}"/>
              </a:ext>
            </a:extLst>
          </p:cNvPr>
          <p:cNvSpPr/>
          <p:nvPr userDrawn="1"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C8A7230B-3A36-D366-6040-4B8B5E7E29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94387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901886F-2F7D-DAC3-1D81-FE5BA0AA7633}"/>
              </a:ext>
            </a:extLst>
          </p:cNvPr>
          <p:cNvGrpSpPr/>
          <p:nvPr userDrawn="1"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977C04C-36EF-4894-3236-D35D8B2B0F1B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AB175334-699E-B05C-CF76-07FF8BF5CEA9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86BA7BE2-515F-8A8D-B67E-D81386FF7A3F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EBAF94C2-86F8-4AF0-1F2F-14EAC656399C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451CFA9F-9607-532F-A754-0A2D08D1A357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3FFAB2EE-2321-CCCD-EFEC-631BE8417949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AD4BA97-60A3-91C2-1C4E-941B91EF121C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823D8DD4-AF22-9493-D19D-C1D6107AE472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EC6BD906-B076-17E5-855F-4A280F6F4422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3339D6D-E78B-5BF3-870D-58FA64B7F253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46059E0-0005-A819-3F33-B9A403F110BF}"/>
              </a:ext>
            </a:extLst>
          </p:cNvPr>
          <p:cNvGrpSpPr/>
          <p:nvPr userDrawn="1"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1B8D541-CBB3-2D09-4F41-BA408EB4BB94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1BE6875-2C49-62A4-F819-4130A287760D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B59F068B-58A1-F728-D414-8F019AF3D41C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A2BEE762-09C6-2A5E-39F4-944C0950EB0C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5CA58C2A-48A0-C8CF-52AA-0CA28EB678B1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A7D90B9-00A0-2A96-B7E8-98248DAE65E3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59676611-78E6-74ED-27F1-CEC7EBF676C2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2A9C984-BB41-EB70-E7B8-E2C1AB37AF7B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8585B02F-EF0C-929B-6973-C157B8B5CC00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D9BA7C8-01B5-7CDE-2C76-2A242E04B002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CA4F245F-3671-8B33-CAE0-7B85308D0B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</p:spPr>
      </p:pic>
      <p:sp>
        <p:nvSpPr>
          <p:cNvPr id="32" name="Título 3">
            <a:extLst>
              <a:ext uri="{FF2B5EF4-FFF2-40B4-BE49-F238E27FC236}">
                <a16:creationId xmlns:a16="http://schemas.microsoft.com/office/drawing/2014/main" id="{B85CD079-C29B-5FF3-F82D-A8512D9B0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38" name="Subtítulo 2">
            <a:extLst>
              <a:ext uri="{FF2B5EF4-FFF2-40B4-BE49-F238E27FC236}">
                <a16:creationId xmlns:a16="http://schemas.microsoft.com/office/drawing/2014/main" id="{FE1DA41C-9284-2EA3-89A3-A4E559AD30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552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and good bye: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E812256A-D394-4F5A-A45D-AA8A6938185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B878FF2-757B-45B2-9D24-F3DE32DC358C}"/>
              </a:ext>
            </a:extLst>
          </p:cNvPr>
          <p:cNvCxnSpPr>
            <a:cxnSpLocks/>
          </p:cNvCxnSpPr>
          <p:nvPr userDrawn="1"/>
        </p:nvCxnSpPr>
        <p:spPr>
          <a:xfrm>
            <a:off x="2368731" y="2169658"/>
            <a:ext cx="7585166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29F559-1FDC-49B3-9C5B-7B6FB1C152B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1BEDC05-8A86-4990-8C7E-7C197414F067}"/>
              </a:ext>
            </a:extLst>
          </p:cNvPr>
          <p:cNvCxnSpPr>
            <a:cxnSpLocks/>
          </p:cNvCxnSpPr>
          <p:nvPr userDrawn="1"/>
        </p:nvCxnSpPr>
        <p:spPr>
          <a:xfrm flipV="1">
            <a:off x="513237" y="1101314"/>
            <a:ext cx="0" cy="525699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45BB3AA-FA11-48E1-B54C-E7D242908D4E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CA50BE5-C40F-4536-A458-BF80C159322A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3" name="Rectángulo 7">
              <a:extLst>
                <a:ext uri="{FF2B5EF4-FFF2-40B4-BE49-F238E27FC236}">
                  <a16:creationId xmlns:a16="http://schemas.microsoft.com/office/drawing/2014/main" id="{C0D6B000-C1A8-4303-801D-899C5E963702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82B4F7C-495F-4CDA-B8C1-3E57C015B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C3071DC-4E20-4362-8F32-C6B07743A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1251C89-2EE1-41F0-A056-A2015166BB5E}"/>
              </a:ext>
            </a:extLst>
          </p:cNvPr>
          <p:cNvCxnSpPr>
            <a:cxnSpLocks/>
          </p:cNvCxnSpPr>
          <p:nvPr userDrawn="1"/>
        </p:nvCxnSpPr>
        <p:spPr>
          <a:xfrm>
            <a:off x="513237" y="1114423"/>
            <a:ext cx="11103055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4">
            <a:extLst>
              <a:ext uri="{FF2B5EF4-FFF2-40B4-BE49-F238E27FC236}">
                <a16:creationId xmlns:a16="http://schemas.microsoft.com/office/drawing/2014/main" id="{85705D31-DC4A-4A39-8CD4-3530A5A93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4778" y="1835181"/>
            <a:ext cx="4612097" cy="657377"/>
          </a:xfrm>
          <a:prstGeom prst="rect">
            <a:avLst/>
          </a:prstGeom>
          <a:solidFill>
            <a:srgbClr val="342956"/>
          </a:solidFill>
        </p:spPr>
        <p:txBody>
          <a:bodyPr anchor="ctr"/>
          <a:lstStyle>
            <a:lvl1pPr marL="0"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6709EE4-6A52-4974-9CE0-E0BEAEEA7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8289" y="2851925"/>
            <a:ext cx="4552950" cy="2476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342956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Paragraph</a:t>
            </a:r>
            <a:endParaRPr lang="es-CO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21C845A-1076-457A-86DF-D28384AE4C58}"/>
              </a:ext>
            </a:extLst>
          </p:cNvPr>
          <p:cNvSpPr/>
          <p:nvPr userDrawn="1"/>
        </p:nvSpPr>
        <p:spPr>
          <a:xfrm rot="5400000">
            <a:off x="2181978" y="2000673"/>
            <a:ext cx="331754" cy="331754"/>
          </a:xfrm>
          <a:prstGeom prst="ellipse">
            <a:avLst/>
          </a:prstGeom>
          <a:solidFill>
            <a:srgbClr val="F7AC3B"/>
          </a:solidFill>
          <a:ln w="25400" cap="flat" cmpd="sng" algn="ctr">
            <a:solidFill>
              <a:srgbClr val="3429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cizar Sans"/>
              <a:ea typeface="+mn-ea"/>
              <a:cs typeface="+mn-cs"/>
              <a:sym typeface="Arial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78EAD41-B1B4-4598-94A2-B1A1B5F52D6C}"/>
              </a:ext>
            </a:extLst>
          </p:cNvPr>
          <p:cNvSpPr/>
          <p:nvPr userDrawn="1"/>
        </p:nvSpPr>
        <p:spPr>
          <a:xfrm rot="5400000">
            <a:off x="9788020" y="2003781"/>
            <a:ext cx="331754" cy="331754"/>
          </a:xfrm>
          <a:prstGeom prst="ellipse">
            <a:avLst/>
          </a:prstGeom>
          <a:solidFill>
            <a:srgbClr val="F7AC3B"/>
          </a:solidFill>
          <a:ln w="25400" cap="flat" cmpd="sng" algn="ctr">
            <a:solidFill>
              <a:srgbClr val="3429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cizar Sans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4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2">
            <a:extLst>
              <a:ext uri="{FF2B5EF4-FFF2-40B4-BE49-F238E27FC236}">
                <a16:creationId xmlns:a16="http://schemas.microsoft.com/office/drawing/2014/main" id="{375299DD-2BE5-4B9E-A444-35D7DE420E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E9B6ED7-58CA-474C-8A95-B78648A057B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AB739D8-C52B-4F7F-AA21-837DFDE18BDC}"/>
              </a:ext>
            </a:extLst>
          </p:cNvPr>
          <p:cNvCxnSpPr>
            <a:cxnSpLocks/>
          </p:cNvCxnSpPr>
          <p:nvPr userDrawn="1"/>
        </p:nvCxnSpPr>
        <p:spPr>
          <a:xfrm flipV="1">
            <a:off x="513237" y="1101314"/>
            <a:ext cx="0" cy="525699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B78BF3B-2CF4-4BD4-B4F8-C0541C0664DB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0F35058-BDFA-45EB-B71E-D439BF870F00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636B040C-E675-421C-814C-A6A26AA2CB32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975386B-F090-440F-B54C-69984C55A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DCE2FF2-E0C0-4361-9C3D-AB05D3900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9565894-D928-40D6-9D19-3C758DFBCD54}"/>
              </a:ext>
            </a:extLst>
          </p:cNvPr>
          <p:cNvCxnSpPr>
            <a:cxnSpLocks/>
          </p:cNvCxnSpPr>
          <p:nvPr userDrawn="1"/>
        </p:nvCxnSpPr>
        <p:spPr>
          <a:xfrm>
            <a:off x="513237" y="1114423"/>
            <a:ext cx="11103055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9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F592A93-20D7-4818-93E6-A0786555D1C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AF3AE66-8296-470F-9D3F-CADAC5C60CC7}"/>
              </a:ext>
            </a:extLst>
          </p:cNvPr>
          <p:cNvCxnSpPr>
            <a:cxnSpLocks/>
          </p:cNvCxnSpPr>
          <p:nvPr userDrawn="1"/>
        </p:nvCxnSpPr>
        <p:spPr>
          <a:xfrm flipV="1">
            <a:off x="497362" y="1395054"/>
            <a:ext cx="0" cy="497595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AC038DE-D223-4842-B733-D8BD4026461A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43A272D-67E0-46CB-9311-62402109B029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DCEB60BD-0D34-42F5-BB05-0D2D314D6338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CB70904-E312-4B91-ACC7-68B317A3E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B6F10A7-806E-4310-BCD6-D8F101F7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8704560-02B7-434E-99C1-B5EBC796D1D1}"/>
              </a:ext>
            </a:extLst>
          </p:cNvPr>
          <p:cNvCxnSpPr>
            <a:cxnSpLocks/>
          </p:cNvCxnSpPr>
          <p:nvPr userDrawn="1"/>
        </p:nvCxnSpPr>
        <p:spPr>
          <a:xfrm>
            <a:off x="497362" y="1114425"/>
            <a:ext cx="11118110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4">
            <a:extLst>
              <a:ext uri="{FF2B5EF4-FFF2-40B4-BE49-F238E27FC236}">
                <a16:creationId xmlns:a16="http://schemas.microsoft.com/office/drawing/2014/main" id="{03862C93-60A3-483E-870F-D4EDB670B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81036"/>
            <a:ext cx="5125391" cy="657377"/>
          </a:xfrm>
          <a:prstGeom prst="rect">
            <a:avLst/>
          </a:prstGeom>
          <a:solidFill>
            <a:srgbClr val="342956"/>
          </a:solidFill>
        </p:spPr>
        <p:txBody>
          <a:bodyPr anchor="ctr"/>
          <a:lstStyle>
            <a:lvl1pPr marL="360000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9" name="Google Shape;12;p16">
            <a:extLst>
              <a:ext uri="{FF2B5EF4-FFF2-40B4-BE49-F238E27FC236}">
                <a16:creationId xmlns:a16="http://schemas.microsoft.com/office/drawing/2014/main" id="{477E3AEE-6815-4B04-9CFF-CC9B9EA638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Marcador de texto 27">
            <a:extLst>
              <a:ext uri="{FF2B5EF4-FFF2-40B4-BE49-F238E27FC236}">
                <a16:creationId xmlns:a16="http://schemas.microsoft.com/office/drawing/2014/main" id="{A1EB8ABF-674F-4A39-B6EF-07CD0A081D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84B59156-B1A3-4992-A7B6-4DE6C4A9FB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D9A3E197-CAB3-417C-8D75-897C23CD15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1BBA4EAB-A857-43F7-967F-2516099284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97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F592A93-20D7-4818-93E6-A0786555D1C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AF3AE66-8296-470F-9D3F-CADAC5C60CC7}"/>
              </a:ext>
            </a:extLst>
          </p:cNvPr>
          <p:cNvCxnSpPr>
            <a:cxnSpLocks/>
          </p:cNvCxnSpPr>
          <p:nvPr userDrawn="1"/>
        </p:nvCxnSpPr>
        <p:spPr>
          <a:xfrm flipV="1">
            <a:off x="497362" y="1395054"/>
            <a:ext cx="0" cy="497595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AC038DE-D223-4842-B733-D8BD4026461A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43A272D-67E0-46CB-9311-62402109B029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DCEB60BD-0D34-42F5-BB05-0D2D314D6338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CB70904-E312-4B91-ACC7-68B317A3E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B6F10A7-806E-4310-BCD6-D8F101F7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8704560-02B7-434E-99C1-B5EBC796D1D1}"/>
              </a:ext>
            </a:extLst>
          </p:cNvPr>
          <p:cNvCxnSpPr>
            <a:cxnSpLocks/>
          </p:cNvCxnSpPr>
          <p:nvPr userDrawn="1"/>
        </p:nvCxnSpPr>
        <p:spPr>
          <a:xfrm>
            <a:off x="497362" y="1114425"/>
            <a:ext cx="11118110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4">
            <a:extLst>
              <a:ext uri="{FF2B5EF4-FFF2-40B4-BE49-F238E27FC236}">
                <a16:creationId xmlns:a16="http://schemas.microsoft.com/office/drawing/2014/main" id="{03862C93-60A3-483E-870F-D4EDB670B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81036"/>
            <a:ext cx="5125391" cy="657377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360000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9" name="Google Shape;12;p16">
            <a:extLst>
              <a:ext uri="{FF2B5EF4-FFF2-40B4-BE49-F238E27FC236}">
                <a16:creationId xmlns:a16="http://schemas.microsoft.com/office/drawing/2014/main" id="{477E3AEE-6815-4B04-9CFF-CC9B9EA638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Marcador de texto 27">
            <a:extLst>
              <a:ext uri="{FF2B5EF4-FFF2-40B4-BE49-F238E27FC236}">
                <a16:creationId xmlns:a16="http://schemas.microsoft.com/office/drawing/2014/main" id="{A1EB8ABF-674F-4A39-B6EF-07CD0A081D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B4A9D6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84B59156-B1A3-4992-A7B6-4DE6C4A9FB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D9A3E197-CAB3-417C-8D75-897C23CD15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1BBA4EAB-A857-43F7-967F-2516099284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78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6945" y="5951023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4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7E68943-30BE-4847-B002-2276C1347D3E}"/>
              </a:ext>
            </a:extLst>
          </p:cNvPr>
          <p:cNvGrpSpPr/>
          <p:nvPr userDrawn="1"/>
        </p:nvGrpSpPr>
        <p:grpSpPr>
          <a:xfrm rot="16200000">
            <a:off x="2063" y="1184800"/>
            <a:ext cx="1511929" cy="336961"/>
            <a:chOff x="10316749" y="6254340"/>
            <a:chExt cx="1511929" cy="336961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865360F-244F-4355-9CF1-EF53B8DBB65E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6BFDD539-F965-49AE-A23A-8A721764CDB1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0B312E65-C0DF-4D00-978B-F999AA01E9DA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29E3E159-B6BD-4A15-93F6-EF9284494286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0E888A8-490F-4A7D-8539-D4E2E312435A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98FF8D77-6FB6-4064-8449-5A87781A1ABC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BD844DA3-0517-469F-A1CA-5A8FBFF34C0C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0B4D7CEB-9FC0-47C5-B613-E8E265C2D0A1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9966B05A-4A1F-4BC4-B70A-F4C58D4EC1DA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F0554391-5C27-4A84-8D95-8865B775915D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00E50FB0-2C59-41DE-983F-17B2899D5BF1}"/>
              </a:ext>
            </a:extLst>
          </p:cNvPr>
          <p:cNvGrpSpPr/>
          <p:nvPr userDrawn="1"/>
        </p:nvGrpSpPr>
        <p:grpSpPr>
          <a:xfrm rot="16200000">
            <a:off x="10868093" y="5933555"/>
            <a:ext cx="1511929" cy="336961"/>
            <a:chOff x="10316749" y="6254340"/>
            <a:chExt cx="1511929" cy="336961"/>
          </a:xfrm>
        </p:grpSpPr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0B5E5ACD-5EE8-41AE-A7CB-09A01FA7AE4F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D4AF5D90-49A0-4B6E-B6D5-F4544A51B456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1B9CD3A6-143A-4A9A-AEA5-8EFA2526BA04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83075099-1126-438A-96B5-701C653A1AB1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08EDA9B9-6013-491E-9C42-58E9C5D8D45E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F9DCEF60-FA5F-43AB-8A21-3A697C021CEB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684D1E21-5381-43D1-9BAA-3DA06C3E1422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AA895F9C-7187-4052-9FCA-A2E53E3D1333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8D897674-3DBD-4F6C-9D27-3181D7337893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965D09DB-ABDE-40A6-B446-252AFF975953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D5AE9324-1005-4C0F-AC49-878F983877E4}"/>
              </a:ext>
            </a:extLst>
          </p:cNvPr>
          <p:cNvSpPr/>
          <p:nvPr userDrawn="1"/>
        </p:nvSpPr>
        <p:spPr>
          <a:xfrm>
            <a:off x="1" y="-25425"/>
            <a:ext cx="12192000" cy="622743"/>
          </a:xfrm>
          <a:custGeom>
            <a:avLst/>
            <a:gdLst/>
            <a:ahLst/>
            <a:cxnLst/>
            <a:rect l="l" t="t" r="r" b="b"/>
            <a:pathLst>
              <a:path w="12186285" h="614680" extrusionOk="0">
                <a:moveTo>
                  <a:pt x="12185675" y="614286"/>
                </a:moveTo>
                <a:lnTo>
                  <a:pt x="0" y="614286"/>
                </a:lnTo>
                <a:lnTo>
                  <a:pt x="0" y="0"/>
                </a:lnTo>
                <a:lnTo>
                  <a:pt x="12185675" y="0"/>
                </a:lnTo>
                <a:lnTo>
                  <a:pt x="12185675" y="614286"/>
                </a:lnTo>
                <a:close/>
              </a:path>
            </a:pathLst>
          </a:custGeom>
          <a:solidFill>
            <a:srgbClr val="34295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C9E905-EF74-45A8-981D-E222157C997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9505950" y="72024"/>
            <a:ext cx="2419299" cy="436381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E2F70ED6-D940-4A76-A5F6-7518F2654D95}"/>
              </a:ext>
            </a:extLst>
          </p:cNvPr>
          <p:cNvGrpSpPr/>
          <p:nvPr userDrawn="1"/>
        </p:nvGrpSpPr>
        <p:grpSpPr>
          <a:xfrm>
            <a:off x="257226" y="119785"/>
            <a:ext cx="332321" cy="332321"/>
            <a:chOff x="2810728" y="204186"/>
            <a:chExt cx="332321" cy="33232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39D6EAF0-16D3-4078-83DF-FFBA0C3247AD}"/>
                </a:ext>
              </a:extLst>
            </p:cNvPr>
            <p:cNvGrpSpPr/>
            <p:nvPr/>
          </p:nvGrpSpPr>
          <p:grpSpPr>
            <a:xfrm>
              <a:off x="2810728" y="204186"/>
              <a:ext cx="332321" cy="332321"/>
              <a:chOff x="2810728" y="204186"/>
              <a:chExt cx="332321" cy="332321"/>
            </a:xfrm>
            <a:effectLst>
              <a:outerShdw dir="2700000" sx="103000" sy="103000" algn="tl" rotWithShape="0">
                <a:prstClr val="black">
                  <a:alpha val="38000"/>
                </a:prstClr>
              </a:outerShdw>
            </a:effectLst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EE5D436D-4682-49B4-A2EE-4CBBD6394572}"/>
                  </a:ext>
                </a:extLst>
              </p:cNvPr>
              <p:cNvSpPr/>
              <p:nvPr/>
            </p:nvSpPr>
            <p:spPr>
              <a:xfrm>
                <a:off x="2810728" y="204186"/>
                <a:ext cx="332321" cy="3323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FBB890C-AF00-49D1-890C-D2B40972E642}"/>
                  </a:ext>
                </a:extLst>
              </p:cNvPr>
              <p:cNvSpPr/>
              <p:nvPr/>
            </p:nvSpPr>
            <p:spPr>
              <a:xfrm>
                <a:off x="2842169" y="235627"/>
                <a:ext cx="269437" cy="269437"/>
              </a:xfrm>
              <a:prstGeom prst="ellipse">
                <a:avLst/>
              </a:prstGeom>
              <a:gradFill flip="none" rotWithShape="1">
                <a:gsLst>
                  <a:gs pos="0">
                    <a:srgbClr val="7864B5"/>
                  </a:gs>
                  <a:gs pos="49000">
                    <a:srgbClr val="4269A5"/>
                  </a:gs>
                  <a:gs pos="100000">
                    <a:srgbClr val="B2329A"/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sx="103000" sy="103000" algn="tl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1" name="Google Shape;142;p3">
              <a:extLst>
                <a:ext uri="{FF2B5EF4-FFF2-40B4-BE49-F238E27FC236}">
                  <a16:creationId xmlns:a16="http://schemas.microsoft.com/office/drawing/2014/main" id="{F3CAF454-C197-4ABF-87C0-D400315BF678}"/>
                </a:ext>
              </a:extLst>
            </p:cNvPr>
            <p:cNvSpPr txBox="1"/>
            <p:nvPr/>
          </p:nvSpPr>
          <p:spPr>
            <a:xfrm>
              <a:off x="2887034" y="245246"/>
              <a:ext cx="179705" cy="232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500" rIns="0" bIns="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2;p16">
            <a:extLst>
              <a:ext uri="{FF2B5EF4-FFF2-40B4-BE49-F238E27FC236}">
                <a16:creationId xmlns:a16="http://schemas.microsoft.com/office/drawing/2014/main" id="{ADFE69D2-85F1-436F-9505-CBD41255E45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018C79D9-458B-4737-B61B-4C5035FEE3EE}"/>
              </a:ext>
            </a:extLst>
          </p:cNvPr>
          <p:cNvSpPr txBox="1">
            <a:spLocks/>
          </p:cNvSpPr>
          <p:nvPr userDrawn="1"/>
        </p:nvSpPr>
        <p:spPr>
          <a:xfrm>
            <a:off x="846766" y="147280"/>
            <a:ext cx="5133472" cy="2731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  <a:sym typeface="Arial"/>
              </a:rPr>
              <a:t>Communities in Networks</a:t>
            </a:r>
            <a:endParaRPr lang="es-ES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5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5" r:id="rId4"/>
    <p:sldLayoutId id="2147483651" r:id="rId5"/>
    <p:sldLayoutId id="2147483652" r:id="rId6"/>
    <p:sldLayoutId id="2147483653" r:id="rId7"/>
    <p:sldLayoutId id="2147483661" r:id="rId8"/>
    <p:sldLayoutId id="2147483654" r:id="rId9"/>
    <p:sldLayoutId id="2147483662" r:id="rId10"/>
    <p:sldLayoutId id="2147483663" r:id="rId11"/>
    <p:sldLayoutId id="214748366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BAA184D-443A-F02E-2C84-124732C9F667}"/>
              </a:ext>
            </a:extLst>
          </p:cNvPr>
          <p:cNvSpPr txBox="1"/>
          <p:nvPr/>
        </p:nvSpPr>
        <p:spPr>
          <a:xfrm>
            <a:off x="1254292" y="3399318"/>
            <a:ext cx="56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</a:rPr>
              <a:t>Professor</a:t>
            </a:r>
            <a:endParaRPr lang="en-US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8C6B9F-DE1B-5F77-9207-A28280455A89}"/>
              </a:ext>
            </a:extLst>
          </p:cNvPr>
          <p:cNvSpPr txBox="1"/>
          <p:nvPr/>
        </p:nvSpPr>
        <p:spPr>
          <a:xfrm>
            <a:off x="1242491" y="3764935"/>
            <a:ext cx="637092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 Black" panose="020B0A02040300000003" pitchFamily="34" charset="0"/>
                <a:ea typeface="+mn-ea"/>
                <a:cs typeface="+mn-cs"/>
              </a:rPr>
              <a:t>Jorge Alfonso Meléndez Acuña</a:t>
            </a:r>
          </a:p>
        </p:txBody>
      </p:sp>
    </p:spTree>
    <p:extLst>
      <p:ext uri="{BB962C8B-B14F-4D97-AF65-F5344CB8AC3E}">
        <p14:creationId xmlns:p14="http://schemas.microsoft.com/office/powerpoint/2010/main" val="38167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616931" cy="602287"/>
          </a:xfrm>
        </p:spPr>
        <p:txBody>
          <a:bodyPr/>
          <a:lstStyle/>
          <a:p>
            <a:r>
              <a:rPr lang="es-MX" dirty="0" err="1"/>
              <a:t>Reasons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Triadic</a:t>
            </a:r>
            <a:r>
              <a:rPr lang="es-MX" dirty="0"/>
              <a:t> </a:t>
            </a:r>
            <a:r>
              <a:rPr lang="es-MX" dirty="0" err="1"/>
              <a:t>Closure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10</a:t>
            </a:fld>
            <a:endParaRPr lang="es-CO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A7B38A63-BC59-400A-B784-764AD051BF31}"/>
              </a:ext>
            </a:extLst>
          </p:cNvPr>
          <p:cNvSpPr txBox="1"/>
          <p:nvPr/>
        </p:nvSpPr>
        <p:spPr>
          <a:xfrm>
            <a:off x="618108" y="1296924"/>
            <a:ext cx="8912754" cy="188256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37795" indent="319405">
              <a:lnSpc>
                <a:spcPts val="3500"/>
              </a:lnSpc>
              <a:spcBef>
                <a:spcPts val="500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2400" b="1" spc="-10" dirty="0">
                <a:solidFill>
                  <a:srgbClr val="FF0066"/>
                </a:solidFill>
                <a:latin typeface="Calibri"/>
                <a:cs typeface="Calibri"/>
              </a:rPr>
              <a:t>Triadic</a:t>
            </a:r>
            <a:r>
              <a:rPr sz="2400" b="1" spc="-8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closure</a:t>
            </a:r>
            <a:r>
              <a:rPr sz="2400" b="1" spc="-8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High</a:t>
            </a:r>
            <a:r>
              <a:rPr sz="240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clustering</a:t>
            </a:r>
            <a:r>
              <a:rPr sz="2400" b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coefficient </a:t>
            </a:r>
            <a:endParaRPr lang="es-MX" sz="2400" b="1" spc="-1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 marR="137795" indent="319405">
              <a:lnSpc>
                <a:spcPts val="3500"/>
              </a:lnSpc>
              <a:spcBef>
                <a:spcPts val="500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2400" b="1" u="heavy" dirty="0">
                <a:solidFill>
                  <a:srgbClr val="D60093"/>
                </a:solidFill>
                <a:uFill>
                  <a:solidFill>
                    <a:srgbClr val="D60093"/>
                  </a:solidFill>
                </a:uFill>
                <a:latin typeface="Calibri"/>
                <a:cs typeface="Calibri"/>
              </a:rPr>
              <a:t>Reasons</a:t>
            </a:r>
            <a:r>
              <a:rPr sz="2400" b="1" u="heavy" spc="-70" dirty="0">
                <a:solidFill>
                  <a:srgbClr val="D60093"/>
                </a:solidFill>
                <a:uFill>
                  <a:solidFill>
                    <a:srgbClr val="D60093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D60093"/>
                </a:solidFill>
                <a:uFill>
                  <a:solidFill>
                    <a:srgbClr val="D60093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65" dirty="0">
                <a:solidFill>
                  <a:srgbClr val="D60093"/>
                </a:solidFill>
                <a:uFill>
                  <a:solidFill>
                    <a:srgbClr val="D60093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D60093"/>
                </a:solidFill>
                <a:uFill>
                  <a:solidFill>
                    <a:srgbClr val="D60093"/>
                  </a:solidFill>
                </a:uFill>
                <a:latin typeface="Calibri"/>
                <a:cs typeface="Calibri"/>
              </a:rPr>
              <a:t>triadic</a:t>
            </a:r>
            <a:r>
              <a:rPr sz="2400" b="1" u="heavy" spc="-70" dirty="0">
                <a:solidFill>
                  <a:srgbClr val="D60093"/>
                </a:solidFill>
                <a:uFill>
                  <a:solidFill>
                    <a:srgbClr val="D60093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D60093"/>
                </a:solidFill>
                <a:uFill>
                  <a:solidFill>
                    <a:srgbClr val="D60093"/>
                  </a:solidFill>
                </a:uFill>
                <a:latin typeface="Calibri"/>
                <a:cs typeface="Calibri"/>
              </a:rPr>
              <a:t>closure:</a:t>
            </a:r>
            <a:endParaRPr sz="2400" dirty="0">
              <a:latin typeface="Calibri"/>
              <a:cs typeface="Calibri"/>
            </a:endParaRPr>
          </a:p>
          <a:p>
            <a:pPr marL="332105" indent="-319405">
              <a:lnSpc>
                <a:spcPts val="3350"/>
              </a:lnSpc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𝑩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𝑪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friend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𝑨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then:</a:t>
            </a:r>
            <a:endParaRPr sz="2400" dirty="0">
              <a:latin typeface="Calibri"/>
              <a:cs typeface="Calibri"/>
            </a:endParaRPr>
          </a:p>
          <a:p>
            <a:pPr marL="624205" lvl="1" indent="-273685">
              <a:lnSpc>
                <a:spcPct val="100000"/>
              </a:lnSpc>
              <a:spcBef>
                <a:spcPts val="350"/>
              </a:spcBef>
              <a:buClr>
                <a:srgbClr val="60B5CC"/>
              </a:buClr>
              <a:buFont typeface="Wingdings"/>
              <a:buChar char=""/>
              <a:tabLst>
                <a:tab pos="624205" algn="l"/>
              </a:tabLst>
            </a:pPr>
            <a:r>
              <a:rPr sz="2400" dirty="0">
                <a:latin typeface="Cambria Math"/>
                <a:cs typeface="Cambria Math"/>
              </a:rPr>
              <a:t>𝑩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more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likely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𝑪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44E066EB-8B69-4989-8905-9F73B35C7583}"/>
              </a:ext>
            </a:extLst>
          </p:cNvPr>
          <p:cNvSpPr txBox="1"/>
          <p:nvPr/>
        </p:nvSpPr>
        <p:spPr>
          <a:xfrm>
            <a:off x="956563" y="3143721"/>
            <a:ext cx="7530945" cy="164083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51815" indent="-227965">
              <a:lnSpc>
                <a:spcPct val="100000"/>
              </a:lnSpc>
              <a:spcBef>
                <a:spcPts val="375"/>
              </a:spcBef>
              <a:buClr>
                <a:srgbClr val="E66C7D"/>
              </a:buClr>
              <a:buFont typeface="Wingdings"/>
              <a:buChar char=""/>
              <a:tabLst>
                <a:tab pos="551815" algn="l"/>
              </a:tabLst>
            </a:pPr>
            <a:r>
              <a:rPr sz="2400" dirty="0">
                <a:latin typeface="Calibri"/>
                <a:cs typeface="Calibri"/>
              </a:rPr>
              <a:t>(since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𝑨</a:t>
            </a:r>
            <a:r>
              <a:rPr sz="2400" spc="-2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320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</a:tabLst>
            </a:pPr>
            <a:r>
              <a:rPr sz="2400" dirty="0">
                <a:latin typeface="Cambria Math"/>
                <a:cs typeface="Cambria Math"/>
              </a:rPr>
              <a:t>𝑩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𝑪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Calibri"/>
                <a:cs typeface="Calibri"/>
              </a:rPr>
              <a:t>trust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other</a:t>
            </a:r>
            <a:endParaRPr sz="2400" dirty="0">
              <a:latin typeface="Calibri"/>
              <a:cs typeface="Calibri"/>
            </a:endParaRPr>
          </a:p>
          <a:p>
            <a:pPr marL="551815" lvl="1" indent="-227965">
              <a:lnSpc>
                <a:spcPct val="100000"/>
              </a:lnSpc>
              <a:spcBef>
                <a:spcPts val="325"/>
              </a:spcBef>
              <a:buClr>
                <a:srgbClr val="E66C7D"/>
              </a:buClr>
              <a:buFont typeface="Wingdings"/>
              <a:buChar char=""/>
              <a:tabLst>
                <a:tab pos="551815" algn="l"/>
              </a:tabLst>
            </a:pPr>
            <a:r>
              <a:rPr sz="2400" dirty="0">
                <a:latin typeface="Calibri"/>
                <a:cs typeface="Calibri"/>
              </a:rPr>
              <a:t>(since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friend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common)</a:t>
            </a:r>
            <a:endParaRPr sz="2400" dirty="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320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</a:tabLst>
            </a:pPr>
            <a:r>
              <a:rPr sz="2400" dirty="0">
                <a:latin typeface="Cambria Math"/>
                <a:cs typeface="Cambria Math"/>
              </a:rPr>
              <a:t>𝑨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incentive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𝑩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𝑪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6FE5B185-E475-4880-8E2C-0B6F111D7A60}"/>
              </a:ext>
            </a:extLst>
          </p:cNvPr>
          <p:cNvSpPr txBox="1"/>
          <p:nvPr/>
        </p:nvSpPr>
        <p:spPr>
          <a:xfrm>
            <a:off x="618107" y="4915916"/>
            <a:ext cx="11257369" cy="1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635" indent="-227965">
              <a:lnSpc>
                <a:spcPts val="2695"/>
              </a:lnSpc>
              <a:spcBef>
                <a:spcPts val="100"/>
              </a:spcBef>
              <a:buClr>
                <a:srgbClr val="E66C7D"/>
              </a:buClr>
              <a:buFont typeface="Wingdings"/>
              <a:buChar char=""/>
              <a:tabLst>
                <a:tab pos="889635" algn="l"/>
              </a:tabLst>
            </a:pPr>
            <a:r>
              <a:rPr sz="2400" dirty="0">
                <a:latin typeface="Calibri"/>
                <a:cs typeface="Calibri"/>
              </a:rPr>
              <a:t>(since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𝑨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disjoint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relationships)</a:t>
            </a:r>
            <a:endParaRPr sz="2400" dirty="0">
              <a:latin typeface="Calibri"/>
              <a:cs typeface="Calibri"/>
            </a:endParaRPr>
          </a:p>
          <a:p>
            <a:pPr marL="332105" indent="-319405">
              <a:lnSpc>
                <a:spcPts val="3654"/>
              </a:lnSpc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Empirical</a:t>
            </a:r>
            <a:r>
              <a:rPr sz="2400" b="1" spc="-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study</a:t>
            </a:r>
            <a:r>
              <a:rPr sz="2400" b="1" spc="-5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by</a:t>
            </a:r>
            <a:r>
              <a:rPr sz="2400" b="1" spc="-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Bearman</a:t>
            </a:r>
            <a:r>
              <a:rPr sz="2400" b="1" spc="-5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sz="2400" b="1" spc="-5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Moody:</a:t>
            </a:r>
            <a:endParaRPr sz="2400" dirty="0">
              <a:latin typeface="Calibri"/>
              <a:cs typeface="Calibri"/>
            </a:endParaRPr>
          </a:p>
          <a:p>
            <a:pPr marL="625475" marR="763905" lvl="1" indent="-274320">
              <a:lnSpc>
                <a:spcPts val="3000"/>
              </a:lnSpc>
              <a:spcBef>
                <a:spcPts val="7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400" spc="-30" dirty="0">
                <a:latin typeface="Calibri"/>
                <a:cs typeface="Calibri"/>
              </a:rPr>
              <a:t>Teenage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girls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cluste</a:t>
            </a:r>
            <a:r>
              <a:rPr lang="es-MX" sz="2400" dirty="0">
                <a:latin typeface="Calibri"/>
                <a:cs typeface="Calibri"/>
              </a:rPr>
              <a:t>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contemplate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suicide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5" name="object 6">
            <a:extLst>
              <a:ext uri="{FF2B5EF4-FFF2-40B4-BE49-F238E27FC236}">
                <a16:creationId xmlns:a16="http://schemas.microsoft.com/office/drawing/2014/main" id="{1AFA23B5-8698-4125-AE94-9264CA27B5DF}"/>
              </a:ext>
            </a:extLst>
          </p:cNvPr>
          <p:cNvGrpSpPr/>
          <p:nvPr/>
        </p:nvGrpSpPr>
        <p:grpSpPr>
          <a:xfrm>
            <a:off x="7925339" y="3733800"/>
            <a:ext cx="1104900" cy="417195"/>
            <a:chOff x="7925339" y="3733800"/>
            <a:chExt cx="1104900" cy="417195"/>
          </a:xfrm>
        </p:grpSpPr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835FB5DE-EFEA-480D-9BD7-46A34AF3A863}"/>
                </a:ext>
              </a:extLst>
            </p:cNvPr>
            <p:cNvSpPr/>
            <p:nvPr/>
          </p:nvSpPr>
          <p:spPr>
            <a:xfrm>
              <a:off x="7939627" y="3942244"/>
              <a:ext cx="880744" cy="22860"/>
            </a:xfrm>
            <a:custGeom>
              <a:avLst/>
              <a:gdLst/>
              <a:ahLst/>
              <a:cxnLst/>
              <a:rect l="l" t="t" r="r" b="b"/>
              <a:pathLst>
                <a:path w="880745" h="22860">
                  <a:moveTo>
                    <a:pt x="0" y="22365"/>
                  </a:moveTo>
                  <a:lnTo>
                    <a:pt x="88065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C99810B8-B657-4B90-8648-71222293884A}"/>
                </a:ext>
              </a:extLst>
            </p:cNvPr>
            <p:cNvSpPr/>
            <p:nvPr/>
          </p:nvSpPr>
          <p:spPr>
            <a:xfrm>
              <a:off x="8610599" y="3733800"/>
              <a:ext cx="419734" cy="417195"/>
            </a:xfrm>
            <a:custGeom>
              <a:avLst/>
              <a:gdLst/>
              <a:ahLst/>
              <a:cxnLst/>
              <a:rect l="l" t="t" r="r" b="b"/>
              <a:pathLst>
                <a:path w="419734" h="417195">
                  <a:moveTo>
                    <a:pt x="209678" y="0"/>
                  </a:moveTo>
                  <a:lnTo>
                    <a:pt x="161600" y="5505"/>
                  </a:lnTo>
                  <a:lnTo>
                    <a:pt x="117466" y="21186"/>
                  </a:lnTo>
                  <a:lnTo>
                    <a:pt x="78535" y="45793"/>
                  </a:lnTo>
                  <a:lnTo>
                    <a:pt x="46063" y="78073"/>
                  </a:lnTo>
                  <a:lnTo>
                    <a:pt x="21311" y="116776"/>
                  </a:lnTo>
                  <a:lnTo>
                    <a:pt x="5537" y="160650"/>
                  </a:lnTo>
                  <a:lnTo>
                    <a:pt x="0" y="208445"/>
                  </a:lnTo>
                  <a:lnTo>
                    <a:pt x="5537" y="256239"/>
                  </a:lnTo>
                  <a:lnTo>
                    <a:pt x="21311" y="300114"/>
                  </a:lnTo>
                  <a:lnTo>
                    <a:pt x="46063" y="338817"/>
                  </a:lnTo>
                  <a:lnTo>
                    <a:pt x="78535" y="371098"/>
                  </a:lnTo>
                  <a:lnTo>
                    <a:pt x="117466" y="395704"/>
                  </a:lnTo>
                  <a:lnTo>
                    <a:pt x="161600" y="411386"/>
                  </a:lnTo>
                  <a:lnTo>
                    <a:pt x="209678" y="416891"/>
                  </a:lnTo>
                  <a:lnTo>
                    <a:pt x="257755" y="411386"/>
                  </a:lnTo>
                  <a:lnTo>
                    <a:pt x="301889" y="395704"/>
                  </a:lnTo>
                  <a:lnTo>
                    <a:pt x="340821" y="371098"/>
                  </a:lnTo>
                  <a:lnTo>
                    <a:pt x="373293" y="338817"/>
                  </a:lnTo>
                  <a:lnTo>
                    <a:pt x="398045" y="300114"/>
                  </a:lnTo>
                  <a:lnTo>
                    <a:pt x="413820" y="256239"/>
                  </a:lnTo>
                  <a:lnTo>
                    <a:pt x="419357" y="208445"/>
                  </a:lnTo>
                  <a:lnTo>
                    <a:pt x="413820" y="160650"/>
                  </a:lnTo>
                  <a:lnTo>
                    <a:pt x="398045" y="116776"/>
                  </a:lnTo>
                  <a:lnTo>
                    <a:pt x="373293" y="78073"/>
                  </a:lnTo>
                  <a:lnTo>
                    <a:pt x="340821" y="45793"/>
                  </a:lnTo>
                  <a:lnTo>
                    <a:pt x="301889" y="21186"/>
                  </a:lnTo>
                  <a:lnTo>
                    <a:pt x="257755" y="5505"/>
                  </a:lnTo>
                  <a:lnTo>
                    <a:pt x="20967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9">
            <a:extLst>
              <a:ext uri="{FF2B5EF4-FFF2-40B4-BE49-F238E27FC236}">
                <a16:creationId xmlns:a16="http://schemas.microsoft.com/office/drawing/2014/main" id="{58646025-CA71-4730-88F2-24638A3B8D99}"/>
              </a:ext>
            </a:extLst>
          </p:cNvPr>
          <p:cNvSpPr txBox="1"/>
          <p:nvPr/>
        </p:nvSpPr>
        <p:spPr>
          <a:xfrm>
            <a:off x="8697246" y="373329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10">
            <a:extLst>
              <a:ext uri="{FF2B5EF4-FFF2-40B4-BE49-F238E27FC236}">
                <a16:creationId xmlns:a16="http://schemas.microsoft.com/office/drawing/2014/main" id="{CDFC9606-430E-460A-A4B9-583F9BF793DD}"/>
              </a:ext>
            </a:extLst>
          </p:cNvPr>
          <p:cNvGrpSpPr/>
          <p:nvPr/>
        </p:nvGrpSpPr>
        <p:grpSpPr>
          <a:xfrm>
            <a:off x="7505982" y="3089757"/>
            <a:ext cx="643890" cy="1083310"/>
            <a:chOff x="7505982" y="3089757"/>
            <a:chExt cx="643890" cy="1083310"/>
          </a:xfrm>
        </p:grpSpPr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3FD5C90C-0628-4746-A635-104FAE5B5F55}"/>
                </a:ext>
              </a:extLst>
            </p:cNvPr>
            <p:cNvSpPr/>
            <p:nvPr/>
          </p:nvSpPr>
          <p:spPr>
            <a:xfrm>
              <a:off x="7520270" y="3104045"/>
              <a:ext cx="419734" cy="848360"/>
            </a:xfrm>
            <a:custGeom>
              <a:avLst/>
              <a:gdLst/>
              <a:ahLst/>
              <a:cxnLst/>
              <a:rect l="l" t="t" r="r" b="b"/>
              <a:pathLst>
                <a:path w="419734" h="848360">
                  <a:moveTo>
                    <a:pt x="0" y="0"/>
                  </a:moveTo>
                  <a:lnTo>
                    <a:pt x="419358" y="8478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28129D47-9D35-4630-98C1-272D592445D2}"/>
                </a:ext>
              </a:extLst>
            </p:cNvPr>
            <p:cNvSpPr/>
            <p:nvPr/>
          </p:nvSpPr>
          <p:spPr>
            <a:xfrm>
              <a:off x="7729948" y="3756163"/>
              <a:ext cx="419734" cy="417195"/>
            </a:xfrm>
            <a:custGeom>
              <a:avLst/>
              <a:gdLst/>
              <a:ahLst/>
              <a:cxnLst/>
              <a:rect l="l" t="t" r="r" b="b"/>
              <a:pathLst>
                <a:path w="419734" h="417195">
                  <a:moveTo>
                    <a:pt x="209678" y="0"/>
                  </a:moveTo>
                  <a:lnTo>
                    <a:pt x="161600" y="5505"/>
                  </a:lnTo>
                  <a:lnTo>
                    <a:pt x="117466" y="21186"/>
                  </a:lnTo>
                  <a:lnTo>
                    <a:pt x="78535" y="45793"/>
                  </a:lnTo>
                  <a:lnTo>
                    <a:pt x="46063" y="78073"/>
                  </a:lnTo>
                  <a:lnTo>
                    <a:pt x="21311" y="116776"/>
                  </a:lnTo>
                  <a:lnTo>
                    <a:pt x="5537" y="160651"/>
                  </a:lnTo>
                  <a:lnTo>
                    <a:pt x="0" y="208446"/>
                  </a:lnTo>
                  <a:lnTo>
                    <a:pt x="5537" y="256240"/>
                  </a:lnTo>
                  <a:lnTo>
                    <a:pt x="21311" y="300114"/>
                  </a:lnTo>
                  <a:lnTo>
                    <a:pt x="46063" y="338817"/>
                  </a:lnTo>
                  <a:lnTo>
                    <a:pt x="78535" y="371098"/>
                  </a:lnTo>
                  <a:lnTo>
                    <a:pt x="117466" y="395704"/>
                  </a:lnTo>
                  <a:lnTo>
                    <a:pt x="161600" y="411386"/>
                  </a:lnTo>
                  <a:lnTo>
                    <a:pt x="209678" y="416891"/>
                  </a:lnTo>
                  <a:lnTo>
                    <a:pt x="257756" y="411386"/>
                  </a:lnTo>
                  <a:lnTo>
                    <a:pt x="301890" y="395704"/>
                  </a:lnTo>
                  <a:lnTo>
                    <a:pt x="340822" y="371098"/>
                  </a:lnTo>
                  <a:lnTo>
                    <a:pt x="373293" y="338817"/>
                  </a:lnTo>
                  <a:lnTo>
                    <a:pt x="398045" y="300114"/>
                  </a:lnTo>
                  <a:lnTo>
                    <a:pt x="413820" y="256240"/>
                  </a:lnTo>
                  <a:lnTo>
                    <a:pt x="419357" y="208446"/>
                  </a:lnTo>
                  <a:lnTo>
                    <a:pt x="413820" y="160651"/>
                  </a:lnTo>
                  <a:lnTo>
                    <a:pt x="398045" y="116776"/>
                  </a:lnTo>
                  <a:lnTo>
                    <a:pt x="373293" y="78073"/>
                  </a:lnTo>
                  <a:lnTo>
                    <a:pt x="340822" y="45793"/>
                  </a:lnTo>
                  <a:lnTo>
                    <a:pt x="301890" y="21186"/>
                  </a:lnTo>
                  <a:lnTo>
                    <a:pt x="257756" y="5505"/>
                  </a:lnTo>
                  <a:lnTo>
                    <a:pt x="20967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3">
            <a:extLst>
              <a:ext uri="{FF2B5EF4-FFF2-40B4-BE49-F238E27FC236}">
                <a16:creationId xmlns:a16="http://schemas.microsoft.com/office/drawing/2014/main" id="{5BE35A64-6B5E-4B37-B49C-3B37A639607A}"/>
              </a:ext>
            </a:extLst>
          </p:cNvPr>
          <p:cNvSpPr txBox="1"/>
          <p:nvPr/>
        </p:nvSpPr>
        <p:spPr>
          <a:xfrm>
            <a:off x="7816595" y="37576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F1D01989-A725-467F-BD1A-32CB8C9EAD29}"/>
              </a:ext>
            </a:extLst>
          </p:cNvPr>
          <p:cNvSpPr/>
          <p:nvPr/>
        </p:nvSpPr>
        <p:spPr>
          <a:xfrm>
            <a:off x="7391400" y="2971800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4" h="417195">
                <a:moveTo>
                  <a:pt x="209678" y="0"/>
                </a:moveTo>
                <a:lnTo>
                  <a:pt x="161600" y="5505"/>
                </a:lnTo>
                <a:lnTo>
                  <a:pt x="117466" y="21186"/>
                </a:lnTo>
                <a:lnTo>
                  <a:pt x="78535" y="45793"/>
                </a:lnTo>
                <a:lnTo>
                  <a:pt x="46063" y="78073"/>
                </a:lnTo>
                <a:lnTo>
                  <a:pt x="21311" y="116776"/>
                </a:lnTo>
                <a:lnTo>
                  <a:pt x="5537" y="160650"/>
                </a:lnTo>
                <a:lnTo>
                  <a:pt x="0" y="208445"/>
                </a:lnTo>
                <a:lnTo>
                  <a:pt x="5537" y="256239"/>
                </a:lnTo>
                <a:lnTo>
                  <a:pt x="21311" y="300114"/>
                </a:lnTo>
                <a:lnTo>
                  <a:pt x="46063" y="338817"/>
                </a:lnTo>
                <a:lnTo>
                  <a:pt x="78535" y="371098"/>
                </a:lnTo>
                <a:lnTo>
                  <a:pt x="117466" y="395704"/>
                </a:lnTo>
                <a:lnTo>
                  <a:pt x="161600" y="411386"/>
                </a:lnTo>
                <a:lnTo>
                  <a:pt x="209678" y="416891"/>
                </a:lnTo>
                <a:lnTo>
                  <a:pt x="257756" y="411386"/>
                </a:lnTo>
                <a:lnTo>
                  <a:pt x="301890" y="395704"/>
                </a:lnTo>
                <a:lnTo>
                  <a:pt x="340822" y="371098"/>
                </a:lnTo>
                <a:lnTo>
                  <a:pt x="373293" y="338817"/>
                </a:lnTo>
                <a:lnTo>
                  <a:pt x="398045" y="300114"/>
                </a:lnTo>
                <a:lnTo>
                  <a:pt x="413820" y="256239"/>
                </a:lnTo>
                <a:lnTo>
                  <a:pt x="419357" y="208445"/>
                </a:lnTo>
                <a:lnTo>
                  <a:pt x="413820" y="160650"/>
                </a:lnTo>
                <a:lnTo>
                  <a:pt x="398045" y="116776"/>
                </a:lnTo>
                <a:lnTo>
                  <a:pt x="373293" y="78073"/>
                </a:lnTo>
                <a:lnTo>
                  <a:pt x="340822" y="45793"/>
                </a:lnTo>
                <a:lnTo>
                  <a:pt x="301890" y="21186"/>
                </a:lnTo>
                <a:lnTo>
                  <a:pt x="257756" y="5505"/>
                </a:lnTo>
                <a:lnTo>
                  <a:pt x="2096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509BA6CE-0A3B-4FA5-80B1-3F4CA633AB21}"/>
              </a:ext>
            </a:extLst>
          </p:cNvPr>
          <p:cNvSpPr txBox="1"/>
          <p:nvPr/>
        </p:nvSpPr>
        <p:spPr>
          <a:xfrm>
            <a:off x="7478046" y="297129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112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616931" cy="602287"/>
          </a:xfrm>
        </p:spPr>
        <p:txBody>
          <a:bodyPr/>
          <a:lstStyle/>
          <a:p>
            <a:r>
              <a:rPr lang="es-MX" dirty="0"/>
              <a:t>Edge </a:t>
            </a:r>
            <a:r>
              <a:rPr lang="es-MX" dirty="0" err="1"/>
              <a:t>Strength</a:t>
            </a:r>
            <a:r>
              <a:rPr lang="es-MX" dirty="0"/>
              <a:t> in Real Data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11</a:t>
            </a:fld>
            <a:endParaRPr lang="es-CO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2D49109-81FC-4FCF-BC7D-2A123067788B}"/>
              </a:ext>
            </a:extLst>
          </p:cNvPr>
          <p:cNvSpPr txBox="1"/>
          <p:nvPr/>
        </p:nvSpPr>
        <p:spPr>
          <a:xfrm>
            <a:off x="1403554" y="1594925"/>
            <a:ext cx="8481060" cy="43256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5626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740" algn="l"/>
              </a:tabLst>
            </a:pP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32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many</a:t>
            </a:r>
            <a:r>
              <a:rPr sz="32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years</a:t>
            </a:r>
            <a:r>
              <a:rPr sz="3200" b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0000FF"/>
                </a:solidFill>
                <a:latin typeface="Calibri"/>
                <a:cs typeface="Calibri"/>
              </a:rPr>
              <a:t>Granovetter’s</a:t>
            </a:r>
            <a:r>
              <a:rPr sz="3200" b="1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theory</a:t>
            </a:r>
            <a:r>
              <a:rPr sz="32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was</a:t>
            </a:r>
            <a:r>
              <a:rPr sz="32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0000FF"/>
                </a:solidFill>
                <a:latin typeface="Calibri"/>
                <a:cs typeface="Calibri"/>
              </a:rPr>
              <a:t>not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tested</a:t>
            </a:r>
            <a:endParaRPr sz="3200" dirty="0">
              <a:latin typeface="Calibri"/>
              <a:cs typeface="Calibri"/>
            </a:endParaRPr>
          </a:p>
          <a:p>
            <a:pPr marL="332740" marR="744855" indent="-320040">
              <a:lnSpc>
                <a:spcPts val="3790"/>
              </a:lnSpc>
              <a:spcBef>
                <a:spcPts val="125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But,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large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who-</a:t>
            </a:r>
            <a:r>
              <a:rPr sz="3200" spc="-25" dirty="0">
                <a:latin typeface="Calibri"/>
                <a:cs typeface="Calibri"/>
              </a:rPr>
              <a:t>talks-</a:t>
            </a:r>
            <a:r>
              <a:rPr sz="3200" spc="-30" dirty="0">
                <a:latin typeface="Calibri"/>
                <a:cs typeface="Calibri"/>
              </a:rPr>
              <a:t>to-</a:t>
            </a:r>
            <a:r>
              <a:rPr sz="3200" spc="-20" dirty="0">
                <a:latin typeface="Calibri"/>
                <a:cs typeface="Calibri"/>
              </a:rPr>
              <a:t>whom </a:t>
            </a:r>
            <a:r>
              <a:rPr sz="3200" spc="-10" dirty="0">
                <a:latin typeface="Calibri"/>
                <a:cs typeface="Calibri"/>
              </a:rPr>
              <a:t>graphs:</a:t>
            </a:r>
            <a:endParaRPr sz="3200" dirty="0">
              <a:latin typeface="Calibri"/>
              <a:cs typeface="Calibri"/>
            </a:endParaRPr>
          </a:p>
          <a:p>
            <a:pPr marL="624205" lvl="1" indent="-273685">
              <a:lnSpc>
                <a:spcPct val="100000"/>
              </a:lnSpc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4205" algn="l"/>
              </a:tabLst>
            </a:pPr>
            <a:r>
              <a:rPr sz="2800" dirty="0">
                <a:latin typeface="Calibri"/>
                <a:cs typeface="Calibri"/>
              </a:rPr>
              <a:t>Email,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Messenger,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phones,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Facebook</a:t>
            </a:r>
            <a:endParaRPr sz="2800" dirty="0">
              <a:latin typeface="Calibri"/>
              <a:cs typeface="Calibri"/>
            </a:endParaRPr>
          </a:p>
          <a:p>
            <a:pPr marL="332105" indent="-319405">
              <a:lnSpc>
                <a:spcPct val="100000"/>
              </a:lnSpc>
              <a:spcBef>
                <a:spcPts val="2550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3200" b="1" dirty="0">
                <a:solidFill>
                  <a:srgbClr val="CC0066"/>
                </a:solidFill>
                <a:latin typeface="Calibri"/>
                <a:cs typeface="Calibri"/>
              </a:rPr>
              <a:t>Onnela</a:t>
            </a:r>
            <a:r>
              <a:rPr sz="3200" b="1" spc="-40" dirty="0">
                <a:solidFill>
                  <a:srgbClr val="CC006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C0066"/>
                </a:solidFill>
                <a:latin typeface="Calibri"/>
                <a:cs typeface="Calibri"/>
              </a:rPr>
              <a:t>et</a:t>
            </a:r>
            <a:r>
              <a:rPr sz="3200" b="1" spc="-30" dirty="0">
                <a:solidFill>
                  <a:srgbClr val="CC006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C0066"/>
                </a:solidFill>
                <a:latin typeface="Calibri"/>
                <a:cs typeface="Calibri"/>
              </a:rPr>
              <a:t>al.</a:t>
            </a:r>
            <a:r>
              <a:rPr sz="3200" b="1" spc="-40" dirty="0">
                <a:solidFill>
                  <a:srgbClr val="CC006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C0066"/>
                </a:solidFill>
                <a:latin typeface="Calibri"/>
                <a:cs typeface="Calibri"/>
              </a:rPr>
              <a:t>2007:</a:t>
            </a:r>
            <a:endParaRPr sz="3200" dirty="0">
              <a:latin typeface="Calibri"/>
              <a:cs typeface="Calibri"/>
            </a:endParaRPr>
          </a:p>
          <a:p>
            <a:pPr marL="624205" lvl="1" indent="-273685">
              <a:lnSpc>
                <a:spcPct val="100000"/>
              </a:lnSpc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24205" algn="l"/>
              </a:tabLst>
            </a:pPr>
            <a:r>
              <a:rPr sz="2800" spc="-10" dirty="0">
                <a:latin typeface="Calibri"/>
                <a:cs typeface="Calibri"/>
              </a:rPr>
              <a:t>Cell-</a:t>
            </a:r>
            <a:r>
              <a:rPr sz="2800" dirty="0">
                <a:latin typeface="Calibri"/>
                <a:cs typeface="Calibri"/>
              </a:rPr>
              <a:t>phone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20%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EU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country’s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population</a:t>
            </a:r>
            <a:endParaRPr sz="2800" dirty="0">
              <a:latin typeface="Calibri"/>
              <a:cs typeface="Calibri"/>
            </a:endParaRPr>
          </a:p>
          <a:p>
            <a:pPr marL="624205" lvl="1" indent="-273685">
              <a:lnSpc>
                <a:spcPct val="100000"/>
              </a:lnSpc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4205" algn="l"/>
              </a:tabLst>
            </a:pPr>
            <a:r>
              <a:rPr sz="2800" b="1" dirty="0">
                <a:latin typeface="Calibri"/>
                <a:cs typeface="Calibri"/>
              </a:rPr>
              <a:t>Edge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weight: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#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phone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868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616931" cy="602287"/>
          </a:xfrm>
        </p:spPr>
        <p:txBody>
          <a:bodyPr/>
          <a:lstStyle/>
          <a:p>
            <a:r>
              <a:rPr lang="es-MX" dirty="0"/>
              <a:t>Edge </a:t>
            </a:r>
            <a:r>
              <a:rPr lang="es-MX" dirty="0" err="1"/>
              <a:t>Overlap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12</a:t>
            </a:fld>
            <a:endParaRPr lang="es-CO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DEF35F3-24D8-400F-8515-BBC8DF8661F9}"/>
              </a:ext>
            </a:extLst>
          </p:cNvPr>
          <p:cNvSpPr txBox="1"/>
          <p:nvPr/>
        </p:nvSpPr>
        <p:spPr>
          <a:xfrm>
            <a:off x="737294" y="1141109"/>
            <a:ext cx="4415155" cy="49358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20"/>
              </a:spcBef>
              <a:buClr>
                <a:srgbClr val="F0AD00"/>
              </a:buClr>
              <a:buSzPct val="81250"/>
              <a:tabLst>
                <a:tab pos="382905" algn="l"/>
              </a:tabLst>
            </a:pPr>
            <a:endParaRPr sz="3200" dirty="0">
              <a:latin typeface="Calibri"/>
              <a:cs typeface="Calibri"/>
            </a:endParaRPr>
          </a:p>
          <a:p>
            <a:pPr marL="63500">
              <a:lnSpc>
                <a:spcPts val="3575"/>
              </a:lnSpc>
              <a:spcBef>
                <a:spcPts val="720"/>
              </a:spcBef>
            </a:pPr>
            <a:r>
              <a:rPr sz="4800" spc="172" baseline="11284" dirty="0">
                <a:latin typeface="Cambria Math"/>
                <a:cs typeface="Cambria Math"/>
              </a:rPr>
              <a:t>𝑂</a:t>
            </a:r>
            <a:r>
              <a:rPr sz="2300" spc="114" dirty="0">
                <a:latin typeface="Cambria Math"/>
                <a:cs typeface="Cambria Math"/>
              </a:rPr>
              <a:t>𝑖j</a:t>
            </a:r>
            <a:endParaRPr sz="2300" dirty="0">
              <a:latin typeface="Cambria Math"/>
              <a:cs typeface="Cambria Math"/>
            </a:endParaRPr>
          </a:p>
          <a:p>
            <a:pPr marL="63500">
              <a:lnSpc>
                <a:spcPts val="3575"/>
              </a:lnSpc>
              <a:tabLst>
                <a:tab pos="2488565" algn="l"/>
                <a:tab pos="2809875" algn="l"/>
              </a:tabLst>
            </a:pPr>
            <a:r>
              <a:rPr sz="4800" baseline="-41666" dirty="0">
                <a:latin typeface="Cambria Math"/>
                <a:cs typeface="Cambria Math"/>
              </a:rPr>
              <a:t>=</a:t>
            </a:r>
            <a:r>
              <a:rPr sz="4800" spc="359" baseline="-41666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|(𝑁(𝑖)</a:t>
            </a:r>
            <a:r>
              <a:rPr sz="3200" spc="-135" dirty="0">
                <a:latin typeface="Cambria Math"/>
                <a:cs typeface="Cambria Math"/>
              </a:rPr>
              <a:t> </a:t>
            </a:r>
            <a:r>
              <a:rPr sz="4800" baseline="-1736" dirty="0">
                <a:latin typeface="Cambria Math"/>
                <a:cs typeface="Cambria Math"/>
              </a:rPr>
              <a:t>⋂</a:t>
            </a:r>
            <a:r>
              <a:rPr sz="4800" spc="-202" baseline="-1736" dirty="0"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𝑁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50" dirty="0">
                <a:latin typeface="Cambria Math"/>
                <a:cs typeface="Cambria Math"/>
              </a:rPr>
              <a:t>𝑗</a:t>
            </a:r>
            <a:r>
              <a:rPr sz="3200" dirty="0">
                <a:latin typeface="Cambria Math"/>
                <a:cs typeface="Cambria Math"/>
              </a:rPr>
              <a:t>	)</a:t>
            </a:r>
            <a:r>
              <a:rPr sz="3200" spc="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−</a:t>
            </a:r>
            <a:r>
              <a:rPr sz="3200" spc="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{𝑖,</a:t>
            </a:r>
            <a:r>
              <a:rPr sz="3200" spc="-145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𝑗}|</a:t>
            </a:r>
            <a:endParaRPr sz="3200" dirty="0">
              <a:latin typeface="Cambria Math"/>
              <a:cs typeface="Cambria Math"/>
            </a:endParaRPr>
          </a:p>
          <a:p>
            <a:pPr marL="479425">
              <a:lnSpc>
                <a:spcPct val="100000"/>
              </a:lnSpc>
              <a:spcBef>
                <a:spcPts val="720"/>
              </a:spcBef>
              <a:tabLst>
                <a:tab pos="2488565" algn="l"/>
                <a:tab pos="2809875" algn="l"/>
              </a:tabLst>
            </a:pPr>
            <a:r>
              <a:rPr sz="3200" dirty="0">
                <a:latin typeface="Cambria Math"/>
                <a:cs typeface="Cambria Math"/>
              </a:rPr>
              <a:t>|(𝑁(𝑖)</a:t>
            </a:r>
            <a:r>
              <a:rPr sz="3200" spc="-105" dirty="0">
                <a:latin typeface="Cambria Math"/>
                <a:cs typeface="Cambria Math"/>
              </a:rPr>
              <a:t> </a:t>
            </a:r>
            <a:r>
              <a:rPr sz="4800" baseline="-1736" dirty="0">
                <a:latin typeface="Cambria Math"/>
                <a:cs typeface="Cambria Math"/>
              </a:rPr>
              <a:t>⋃</a:t>
            </a:r>
            <a:r>
              <a:rPr sz="4800" spc="-157" baseline="-1736" dirty="0"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𝑁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50" dirty="0">
                <a:latin typeface="Cambria Math"/>
                <a:cs typeface="Cambria Math"/>
              </a:rPr>
              <a:t>𝑗</a:t>
            </a:r>
            <a:r>
              <a:rPr sz="3200" dirty="0">
                <a:latin typeface="Cambria Math"/>
                <a:cs typeface="Cambria Math"/>
              </a:rPr>
              <a:t>	)</a:t>
            </a:r>
            <a:r>
              <a:rPr sz="3200" spc="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−</a:t>
            </a:r>
            <a:r>
              <a:rPr sz="3200" spc="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{𝑖,</a:t>
            </a:r>
            <a:r>
              <a:rPr sz="3200" spc="-145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𝑗}|</a:t>
            </a:r>
            <a:endParaRPr sz="3200" dirty="0">
              <a:latin typeface="Cambria Math"/>
              <a:cs typeface="Cambria Math"/>
            </a:endParaRPr>
          </a:p>
          <a:p>
            <a:pPr marL="676275" marR="911225" lvl="1" indent="-274320">
              <a:lnSpc>
                <a:spcPct val="101400"/>
              </a:lnSpc>
              <a:spcBef>
                <a:spcPts val="470"/>
              </a:spcBef>
              <a:buClr>
                <a:srgbClr val="60B5CC"/>
              </a:buClr>
              <a:buFont typeface="Wingdings"/>
              <a:buChar char=""/>
              <a:tabLst>
                <a:tab pos="676275" algn="l"/>
              </a:tabLst>
            </a:pPr>
            <a:r>
              <a:rPr sz="2800" dirty="0">
                <a:latin typeface="Cambria Math"/>
                <a:cs typeface="Cambria Math"/>
              </a:rPr>
              <a:t>𝑁(𝑖)</a:t>
            </a:r>
            <a:r>
              <a:rPr sz="2800" spc="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…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𝑖</a:t>
            </a:r>
            <a:endParaRPr sz="2800" dirty="0">
              <a:latin typeface="Cambria Math"/>
              <a:cs typeface="Cambria Math"/>
            </a:endParaRPr>
          </a:p>
          <a:p>
            <a:pPr marL="382905" marR="192405" indent="-320040">
              <a:lnSpc>
                <a:spcPct val="100299"/>
              </a:lnSpc>
              <a:spcBef>
                <a:spcPts val="2830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82905" algn="l"/>
                <a:tab pos="3343275" algn="l"/>
              </a:tabLst>
            </a:pPr>
            <a:r>
              <a:rPr sz="3200" b="1" dirty="0">
                <a:latin typeface="Calibri"/>
                <a:cs typeface="Calibri"/>
              </a:rPr>
              <a:t>Note: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Overlap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=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50" dirty="0">
                <a:latin typeface="Cambria Math"/>
                <a:cs typeface="Cambria Math"/>
              </a:rPr>
              <a:t>𝟎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edge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C0066"/>
                </a:solidFill>
                <a:latin typeface="Calibri"/>
                <a:cs typeface="Calibri"/>
              </a:rPr>
              <a:t>local bridge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F595185-EA16-42AD-85FD-776998AB54FC}"/>
              </a:ext>
            </a:extLst>
          </p:cNvPr>
          <p:cNvGrpSpPr/>
          <p:nvPr/>
        </p:nvGrpSpPr>
        <p:grpSpPr>
          <a:xfrm>
            <a:off x="6459323" y="1961529"/>
            <a:ext cx="4125595" cy="4115435"/>
            <a:chOff x="4876708" y="1823635"/>
            <a:chExt cx="4125595" cy="4115435"/>
          </a:xfrm>
        </p:grpSpPr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602641AC-999C-434A-B017-5B8729EA8EA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708" y="1823635"/>
              <a:ext cx="4125129" cy="4114981"/>
            </a:xfrm>
            <a:prstGeom prst="rect">
              <a:avLst/>
            </a:prstGeom>
          </p:spPr>
        </p:pic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6595DE33-7D9B-47E1-A0EC-FE4C8B8536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3836" y="1867423"/>
              <a:ext cx="5334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266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7573108" cy="602287"/>
          </a:xfrm>
        </p:spPr>
        <p:txBody>
          <a:bodyPr/>
          <a:lstStyle/>
          <a:p>
            <a:r>
              <a:rPr lang="es-MX" dirty="0" err="1"/>
              <a:t>Phones</a:t>
            </a:r>
            <a:r>
              <a:rPr lang="es-MX" dirty="0"/>
              <a:t> : Edge </a:t>
            </a:r>
            <a:r>
              <a:rPr lang="es-MX" dirty="0" err="1"/>
              <a:t>Overlap</a:t>
            </a:r>
            <a:r>
              <a:rPr lang="es-MX" dirty="0"/>
              <a:t> </a:t>
            </a:r>
            <a:r>
              <a:rPr lang="es-MX" dirty="0" err="1"/>
              <a:t>over</a:t>
            </a:r>
            <a:r>
              <a:rPr lang="es-MX" dirty="0"/>
              <a:t> </a:t>
            </a:r>
            <a:r>
              <a:rPr lang="es-MX" dirty="0" err="1"/>
              <a:t>Strength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13</a:t>
            </a:fld>
            <a:endParaRPr lang="es-CO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00F71EEA-0311-4541-B98C-ACFF3A1746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6630" y="1582200"/>
            <a:ext cx="4769213" cy="4677498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C39224D5-A306-49DD-AFEE-E432A863C7F8}"/>
              </a:ext>
            </a:extLst>
          </p:cNvPr>
          <p:cNvSpPr txBox="1"/>
          <p:nvPr/>
        </p:nvSpPr>
        <p:spPr>
          <a:xfrm>
            <a:off x="618108" y="1348740"/>
            <a:ext cx="367792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3200" b="1" spc="-10" dirty="0">
                <a:latin typeface="Calibri"/>
                <a:cs typeface="Calibri"/>
              </a:rPr>
              <a:t>Cell-</a:t>
            </a:r>
            <a:r>
              <a:rPr sz="3200" b="1" dirty="0">
                <a:latin typeface="Calibri"/>
                <a:cs typeface="Calibri"/>
              </a:rPr>
              <a:t>phone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network</a:t>
            </a:r>
            <a:endParaRPr sz="3200" dirty="0">
              <a:latin typeface="Calibri"/>
              <a:cs typeface="Calibri"/>
            </a:endParaRPr>
          </a:p>
          <a:p>
            <a:pPr marL="332105" indent="-319405">
              <a:lnSpc>
                <a:spcPts val="3815"/>
              </a:lnSpc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Observation: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B416F9C-285F-4F1E-9CB1-92F7A767BE70}"/>
              </a:ext>
            </a:extLst>
          </p:cNvPr>
          <p:cNvSpPr txBox="1"/>
          <p:nvPr/>
        </p:nvSpPr>
        <p:spPr>
          <a:xfrm>
            <a:off x="956563" y="2414523"/>
            <a:ext cx="3035300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7020" marR="5080" indent="-274320">
              <a:lnSpc>
                <a:spcPts val="3310"/>
              </a:lnSpc>
              <a:spcBef>
                <a:spcPts val="25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dirty="0">
                <a:latin typeface="Calibri"/>
                <a:cs typeface="Calibri"/>
              </a:rPr>
              <a:t>Highly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used</a:t>
            </a:r>
            <a:r>
              <a:rPr sz="2800" b="1" spc="-20" dirty="0">
                <a:latin typeface="Calibri"/>
                <a:cs typeface="Calibri"/>
              </a:rPr>
              <a:t> links </a:t>
            </a:r>
            <a:r>
              <a:rPr sz="2800" b="1" dirty="0">
                <a:latin typeface="Calibri"/>
                <a:cs typeface="Calibri"/>
              </a:rPr>
              <a:t>have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high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overlap!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AD10BA4-1D31-4988-98BA-C6E83282A345}"/>
              </a:ext>
            </a:extLst>
          </p:cNvPr>
          <p:cNvSpPr txBox="1"/>
          <p:nvPr/>
        </p:nvSpPr>
        <p:spPr>
          <a:xfrm>
            <a:off x="618108" y="3733291"/>
            <a:ext cx="3362325" cy="21247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25"/>
              </a:spcBef>
              <a:buClr>
                <a:srgbClr val="F0AD00"/>
              </a:buClr>
              <a:buSzPct val="79166"/>
              <a:buFont typeface="Cambria"/>
              <a:buChar char="◾"/>
              <a:tabLst>
                <a:tab pos="332105" algn="l"/>
              </a:tabLst>
            </a:pPr>
            <a:r>
              <a:rPr sz="2400" b="1" spc="-10" dirty="0">
                <a:latin typeface="Calibri"/>
                <a:cs typeface="Calibri"/>
              </a:rPr>
              <a:t>Legend:</a:t>
            </a:r>
            <a:endParaRPr sz="2400">
              <a:latin typeface="Calibri"/>
              <a:cs typeface="Calibri"/>
            </a:endParaRPr>
          </a:p>
          <a:p>
            <a:pPr marL="624840" lvl="1" indent="-274320">
              <a:lnSpc>
                <a:spcPct val="100000"/>
              </a:lnSpc>
              <a:spcBef>
                <a:spcPts val="520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</a:tabLst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True:</a:t>
            </a:r>
            <a:r>
              <a:rPr sz="2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625475" marR="5080" lvl="1" indent="-274320">
              <a:lnSpc>
                <a:spcPct val="100000"/>
              </a:lnSpc>
              <a:spcBef>
                <a:spcPts val="50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000" b="1" spc="-10" dirty="0">
                <a:solidFill>
                  <a:srgbClr val="D9253E"/>
                </a:solidFill>
                <a:latin typeface="Calibri"/>
                <a:cs typeface="Calibri"/>
              </a:rPr>
              <a:t>Permuted</a:t>
            </a:r>
            <a:r>
              <a:rPr sz="2000" b="1" spc="-45" dirty="0">
                <a:solidFill>
                  <a:srgbClr val="D9253E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D9253E"/>
                </a:solidFill>
                <a:latin typeface="Calibri"/>
                <a:cs typeface="Calibri"/>
              </a:rPr>
              <a:t>strengths:</a:t>
            </a:r>
            <a:r>
              <a:rPr sz="2000" b="1" spc="-40" dirty="0">
                <a:solidFill>
                  <a:srgbClr val="D9253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Keep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  <a:p>
            <a:pPr marL="625475" marR="4337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but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reassign </a:t>
            </a:r>
            <a:r>
              <a:rPr sz="2000" dirty="0">
                <a:latin typeface="Calibri"/>
                <a:cs typeface="Calibri"/>
              </a:rPr>
              <a:t>edge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strengths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E7F2FBF-9605-4BDF-A4D6-F2E2825FBEA3}"/>
              </a:ext>
            </a:extLst>
          </p:cNvPr>
          <p:cNvSpPr txBox="1"/>
          <p:nvPr/>
        </p:nvSpPr>
        <p:spPr>
          <a:xfrm>
            <a:off x="8384540" y="2480564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FC82FFC-6AD2-4D65-A90E-2798162687A5}"/>
              </a:ext>
            </a:extLst>
          </p:cNvPr>
          <p:cNvSpPr txBox="1"/>
          <p:nvPr/>
        </p:nvSpPr>
        <p:spPr>
          <a:xfrm>
            <a:off x="5184140" y="3024123"/>
            <a:ext cx="9626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spc="-10" dirty="0">
                <a:solidFill>
                  <a:srgbClr val="D9253E"/>
                </a:solidFill>
                <a:latin typeface="Arial"/>
                <a:cs typeface="Arial"/>
              </a:rPr>
              <a:t>Permuted strengths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F06A319-403C-4D0A-A4F7-AEF4446900A2}"/>
              </a:ext>
            </a:extLst>
          </p:cNvPr>
          <p:cNvSpPr/>
          <p:nvPr/>
        </p:nvSpPr>
        <p:spPr>
          <a:xfrm>
            <a:off x="5105400" y="5824111"/>
            <a:ext cx="3872865" cy="457200"/>
          </a:xfrm>
          <a:custGeom>
            <a:avLst/>
            <a:gdLst/>
            <a:ahLst/>
            <a:cxnLst/>
            <a:rect l="l" t="t" r="r" b="b"/>
            <a:pathLst>
              <a:path w="3872865" h="457200">
                <a:moveTo>
                  <a:pt x="3872443" y="0"/>
                </a:moveTo>
                <a:lnTo>
                  <a:pt x="0" y="0"/>
                </a:lnTo>
                <a:lnTo>
                  <a:pt x="0" y="457199"/>
                </a:lnTo>
                <a:lnTo>
                  <a:pt x="3872443" y="457199"/>
                </a:lnTo>
                <a:lnTo>
                  <a:pt x="38724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919D8FF-3779-4755-B530-3C4ACDC3D3D3}"/>
              </a:ext>
            </a:extLst>
          </p:cNvPr>
          <p:cNvSpPr txBox="1"/>
          <p:nvPr/>
        </p:nvSpPr>
        <p:spPr>
          <a:xfrm>
            <a:off x="5835121" y="5903467"/>
            <a:ext cx="241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Edge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strength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(#calls)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1BB3827-37D5-441A-921F-87BD0C4B378E}"/>
              </a:ext>
            </a:extLst>
          </p:cNvPr>
          <p:cNvSpPr/>
          <p:nvPr/>
        </p:nvSpPr>
        <p:spPr>
          <a:xfrm>
            <a:off x="4212790" y="2534906"/>
            <a:ext cx="457200" cy="2723515"/>
          </a:xfrm>
          <a:custGeom>
            <a:avLst/>
            <a:gdLst/>
            <a:ahLst/>
            <a:cxnLst/>
            <a:rect l="l" t="t" r="r" b="b"/>
            <a:pathLst>
              <a:path w="457200" h="2723515">
                <a:moveTo>
                  <a:pt x="457200" y="0"/>
                </a:moveTo>
                <a:lnTo>
                  <a:pt x="0" y="0"/>
                </a:lnTo>
                <a:lnTo>
                  <a:pt x="0" y="2722893"/>
                </a:lnTo>
                <a:lnTo>
                  <a:pt x="457200" y="2722893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186CAC68-5027-464E-9BCF-1D7976E72374}"/>
              </a:ext>
            </a:extLst>
          </p:cNvPr>
          <p:cNvSpPr txBox="1"/>
          <p:nvPr/>
        </p:nvSpPr>
        <p:spPr>
          <a:xfrm>
            <a:off x="4313185" y="2614932"/>
            <a:ext cx="281305" cy="2527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1701800" algn="l"/>
              </a:tabLst>
            </a:pPr>
            <a:r>
              <a:rPr sz="1800" b="1" spc="-10" dirty="0">
                <a:latin typeface="Arial"/>
                <a:cs typeface="Arial"/>
              </a:rPr>
              <a:t>Neighborhood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overlap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DB3A0F2D-9C52-42B4-A7BE-C17C135664BF}"/>
              </a:ext>
            </a:extLst>
          </p:cNvPr>
          <p:cNvSpPr/>
          <p:nvPr/>
        </p:nvSpPr>
        <p:spPr>
          <a:xfrm>
            <a:off x="8268020" y="1675118"/>
            <a:ext cx="647700" cy="459105"/>
          </a:xfrm>
          <a:custGeom>
            <a:avLst/>
            <a:gdLst/>
            <a:ahLst/>
            <a:cxnLst/>
            <a:rect l="l" t="t" r="r" b="b"/>
            <a:pathLst>
              <a:path w="647700" h="459105">
                <a:moveTo>
                  <a:pt x="647379" y="0"/>
                </a:moveTo>
                <a:lnTo>
                  <a:pt x="0" y="0"/>
                </a:lnTo>
                <a:lnTo>
                  <a:pt x="0" y="458481"/>
                </a:lnTo>
                <a:lnTo>
                  <a:pt x="647379" y="458481"/>
                </a:lnTo>
                <a:lnTo>
                  <a:pt x="6473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57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7596554" cy="602287"/>
          </a:xfrm>
        </p:spPr>
        <p:txBody>
          <a:bodyPr/>
          <a:lstStyle/>
          <a:p>
            <a:r>
              <a:rPr lang="es-MX" dirty="0"/>
              <a:t>Real Networks Real Edge </a:t>
            </a:r>
            <a:r>
              <a:rPr lang="es-MX" dirty="0" err="1"/>
              <a:t>Strengths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14</a:t>
            </a:fld>
            <a:endParaRPr lang="es-CO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EDE9D64-A869-4078-8B40-4B90E13D25B7}"/>
              </a:ext>
            </a:extLst>
          </p:cNvPr>
          <p:cNvSpPr txBox="1"/>
          <p:nvPr/>
        </p:nvSpPr>
        <p:spPr>
          <a:xfrm>
            <a:off x="618108" y="5214765"/>
            <a:ext cx="8361045" cy="11207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55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Real</a:t>
            </a:r>
            <a:r>
              <a:rPr sz="32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edge</a:t>
            </a:r>
            <a:r>
              <a:rPr sz="32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strengths</a:t>
            </a:r>
            <a:r>
              <a:rPr sz="32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32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mobile</a:t>
            </a:r>
            <a:r>
              <a:rPr sz="32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r>
              <a:rPr sz="32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graph</a:t>
            </a:r>
            <a:endParaRPr sz="3200">
              <a:latin typeface="Calibri"/>
              <a:cs typeface="Calibri"/>
            </a:endParaRPr>
          </a:p>
          <a:p>
            <a:pPr marL="624205" lvl="1" indent="-273685">
              <a:lnSpc>
                <a:spcPct val="100000"/>
              </a:lnSpc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4205" algn="l"/>
              </a:tabLst>
            </a:pPr>
            <a:r>
              <a:rPr sz="2800" dirty="0">
                <a:latin typeface="Calibri"/>
                <a:cs typeface="Calibri"/>
              </a:rPr>
              <a:t>Strong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embedded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(have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overlap)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6F15D318-A11C-495A-9A5A-625934752354}"/>
              </a:ext>
            </a:extLst>
          </p:cNvPr>
          <p:cNvGrpSpPr/>
          <p:nvPr/>
        </p:nvGrpSpPr>
        <p:grpSpPr>
          <a:xfrm>
            <a:off x="1981200" y="1581150"/>
            <a:ext cx="4996180" cy="3457575"/>
            <a:chOff x="1981200" y="1581150"/>
            <a:chExt cx="4996180" cy="3457575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BA0C0A83-908B-40FB-8098-6AE85C62C12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7887" y="1581150"/>
              <a:ext cx="4829175" cy="3457575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237A009F-6826-460C-8AB3-4AC6CF1301AB}"/>
                </a:ext>
              </a:extLst>
            </p:cNvPr>
            <p:cNvSpPr/>
            <p:nvPr/>
          </p:nvSpPr>
          <p:spPr>
            <a:xfrm>
              <a:off x="1981200" y="1600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897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7280031" cy="602287"/>
          </a:xfrm>
        </p:spPr>
        <p:txBody>
          <a:bodyPr/>
          <a:lstStyle/>
          <a:p>
            <a:r>
              <a:rPr lang="es-MX" dirty="0"/>
              <a:t>Real Net, </a:t>
            </a:r>
            <a:r>
              <a:rPr lang="es-MX" dirty="0" err="1"/>
              <a:t>Permuted</a:t>
            </a:r>
            <a:r>
              <a:rPr lang="es-MX" dirty="0"/>
              <a:t> </a:t>
            </a:r>
            <a:r>
              <a:rPr lang="es-MX" dirty="0" err="1"/>
              <a:t>Tie</a:t>
            </a:r>
            <a:r>
              <a:rPr lang="es-MX" dirty="0"/>
              <a:t> </a:t>
            </a:r>
            <a:r>
              <a:rPr lang="es-MX" dirty="0" err="1"/>
              <a:t>Strengths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15</a:t>
            </a:fld>
            <a:endParaRPr lang="es-CO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C4E8E38-786E-44C1-874E-A60B9067519E}"/>
              </a:ext>
            </a:extLst>
          </p:cNvPr>
          <p:cNvSpPr txBox="1"/>
          <p:nvPr/>
        </p:nvSpPr>
        <p:spPr>
          <a:xfrm>
            <a:off x="618108" y="5311140"/>
            <a:ext cx="748347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indent="-319405" algn="ctr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19405" algn="l"/>
              </a:tabLst>
            </a:pPr>
            <a:r>
              <a:rPr sz="3200" b="1" dirty="0">
                <a:latin typeface="Calibri"/>
                <a:cs typeface="Calibri"/>
              </a:rPr>
              <a:t>Same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network,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same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set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edge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strengths</a:t>
            </a:r>
            <a:endParaRPr sz="3200">
              <a:latin typeface="Calibri"/>
              <a:cs typeface="Calibri"/>
            </a:endParaRPr>
          </a:p>
          <a:p>
            <a:pPr marL="29845" algn="ctr">
              <a:lnSpc>
                <a:spcPts val="3815"/>
              </a:lnSpc>
            </a:pPr>
            <a:r>
              <a:rPr sz="3200" dirty="0">
                <a:latin typeface="Calibri"/>
                <a:cs typeface="Calibri"/>
              </a:rPr>
              <a:t>but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now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strengths</a:t>
            </a:r>
            <a:r>
              <a:rPr sz="3200" b="1" spc="-90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are</a:t>
            </a:r>
            <a:r>
              <a:rPr sz="3200" b="1" spc="-8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D60093"/>
                </a:solidFill>
                <a:latin typeface="Calibri"/>
                <a:cs typeface="Calibri"/>
              </a:rPr>
              <a:t>randomly</a:t>
            </a:r>
            <a:r>
              <a:rPr sz="3200" b="1" spc="-90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60093"/>
                </a:solidFill>
                <a:latin typeface="Calibri"/>
                <a:cs typeface="Calibri"/>
              </a:rPr>
              <a:t>shuffled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DFAFD8B7-3634-4D6E-945C-424B33B59DDB}"/>
              </a:ext>
            </a:extLst>
          </p:cNvPr>
          <p:cNvGrpSpPr/>
          <p:nvPr/>
        </p:nvGrpSpPr>
        <p:grpSpPr>
          <a:xfrm>
            <a:off x="1905000" y="1524000"/>
            <a:ext cx="5082540" cy="3486150"/>
            <a:chOff x="1905000" y="1524000"/>
            <a:chExt cx="5082540" cy="348615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CE2493EF-06F0-4B0D-B3BE-9881592A482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402" y="1571625"/>
              <a:ext cx="4857750" cy="3438525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F9E6B64E-0669-456F-A7F5-10C4924C7B9F}"/>
                </a:ext>
              </a:extLst>
            </p:cNvPr>
            <p:cNvSpPr/>
            <p:nvPr/>
          </p:nvSpPr>
          <p:spPr>
            <a:xfrm>
              <a:off x="1905000" y="1524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55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9753600" cy="6022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Removing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edges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based</a:t>
            </a:r>
            <a:r>
              <a:rPr lang="en-US" spc="-8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on</a:t>
            </a:r>
            <a:r>
              <a:rPr lang="en-US" spc="-8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strength</a:t>
            </a:r>
            <a:r>
              <a:rPr lang="en-US" b="1" spc="-95" dirty="0">
                <a:latin typeface="Calibri"/>
                <a:cs typeface="Calibri"/>
              </a:rPr>
              <a:t> </a:t>
            </a:r>
            <a:r>
              <a:rPr lang="en-US" b="1" spc="-10" dirty="0">
                <a:latin typeface="Calibri"/>
                <a:cs typeface="Calibri"/>
              </a:rPr>
              <a:t>(#calls)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16</a:t>
            </a:fld>
            <a:endParaRPr lang="es-CO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CE4579F-D993-46B9-9D92-E7AEADFD7D16}"/>
              </a:ext>
            </a:extLst>
          </p:cNvPr>
          <p:cNvSpPr/>
          <p:nvPr/>
        </p:nvSpPr>
        <p:spPr>
          <a:xfrm>
            <a:off x="8276214" y="4895378"/>
            <a:ext cx="342900" cy="292735"/>
          </a:xfrm>
          <a:custGeom>
            <a:avLst/>
            <a:gdLst/>
            <a:ahLst/>
            <a:cxnLst/>
            <a:rect l="l" t="t" r="r" b="b"/>
            <a:pathLst>
              <a:path w="342900" h="292735">
                <a:moveTo>
                  <a:pt x="0" y="0"/>
                </a:moveTo>
                <a:lnTo>
                  <a:pt x="342900" y="2922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A20BD02-1C73-483C-A096-1EEEA38F1C5E}"/>
              </a:ext>
            </a:extLst>
          </p:cNvPr>
          <p:cNvSpPr txBox="1"/>
          <p:nvPr/>
        </p:nvSpPr>
        <p:spPr>
          <a:xfrm>
            <a:off x="1380095" y="1346531"/>
            <a:ext cx="1975485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</a:tabLst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Low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high</a:t>
            </a:r>
            <a:endParaRPr sz="2800" dirty="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740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</a:tabLst>
            </a:pPr>
            <a:r>
              <a:rPr sz="2800" dirty="0">
                <a:latin typeface="Calibri"/>
                <a:cs typeface="Calibri"/>
              </a:rPr>
              <a:t>High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low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BC93E1A0-CC6E-417D-AD69-5B30DF96655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4369" y="2733689"/>
            <a:ext cx="6210300" cy="3343275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71211E34-01BD-430E-BDD9-A6C99CABDA92}"/>
              </a:ext>
            </a:extLst>
          </p:cNvPr>
          <p:cNvSpPr txBox="1"/>
          <p:nvPr/>
        </p:nvSpPr>
        <p:spPr>
          <a:xfrm>
            <a:off x="3425205" y="6045531"/>
            <a:ext cx="294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Fraction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removed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edges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68A1419-857C-4133-BD08-0FBFEB8EE404}"/>
              </a:ext>
            </a:extLst>
          </p:cNvPr>
          <p:cNvSpPr txBox="1"/>
          <p:nvPr/>
        </p:nvSpPr>
        <p:spPr>
          <a:xfrm>
            <a:off x="825188" y="2956933"/>
            <a:ext cx="281305" cy="287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Size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largest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component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230FFB8B-8CE2-40B9-80E5-75844F87CDC9}"/>
              </a:ext>
            </a:extLst>
          </p:cNvPr>
          <p:cNvGrpSpPr/>
          <p:nvPr/>
        </p:nvGrpSpPr>
        <p:grpSpPr>
          <a:xfrm>
            <a:off x="7990462" y="4421213"/>
            <a:ext cx="1562100" cy="1181100"/>
            <a:chOff x="7345693" y="4772926"/>
            <a:chExt cx="1562100" cy="1181100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29B30133-E296-4951-BA22-D9392E1127A8}"/>
                </a:ext>
              </a:extLst>
            </p:cNvPr>
            <p:cNvSpPr/>
            <p:nvPr/>
          </p:nvSpPr>
          <p:spPr>
            <a:xfrm>
              <a:off x="7517145" y="4942777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F2A10FE6-B773-49E0-ADBE-A7A6AB61A362}"/>
                </a:ext>
              </a:extLst>
            </p:cNvPr>
            <p:cNvSpPr/>
            <p:nvPr/>
          </p:nvSpPr>
          <p:spPr>
            <a:xfrm>
              <a:off x="7517145" y="494277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8B4E5A43-2591-4099-B86C-34F956CCAE39}"/>
                </a:ext>
              </a:extLst>
            </p:cNvPr>
            <p:cNvSpPr/>
            <p:nvPr/>
          </p:nvSpPr>
          <p:spPr>
            <a:xfrm>
              <a:off x="7593345" y="4942777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4807C35F-7060-410D-9BB4-E385326998D4}"/>
                </a:ext>
              </a:extLst>
            </p:cNvPr>
            <p:cNvSpPr/>
            <p:nvPr/>
          </p:nvSpPr>
          <p:spPr>
            <a:xfrm>
              <a:off x="7669545" y="4866577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8A18FAE0-B64B-46FE-AF25-E5EC5848B521}"/>
                </a:ext>
              </a:extLst>
            </p:cNvPr>
            <p:cNvSpPr/>
            <p:nvPr/>
          </p:nvSpPr>
          <p:spPr>
            <a:xfrm>
              <a:off x="7440945" y="5018977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0"/>
                  </a:moveTo>
                  <a:lnTo>
                    <a:pt x="2286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846AE276-EBE5-446D-94AD-9D4651D6C603}"/>
                </a:ext>
              </a:extLst>
            </p:cNvPr>
            <p:cNvSpPr/>
            <p:nvPr/>
          </p:nvSpPr>
          <p:spPr>
            <a:xfrm>
              <a:off x="7440945" y="4980877"/>
              <a:ext cx="381000" cy="51435"/>
            </a:xfrm>
            <a:custGeom>
              <a:avLst/>
              <a:gdLst/>
              <a:ahLst/>
              <a:cxnLst/>
              <a:rect l="l" t="t" r="r" b="b"/>
              <a:pathLst>
                <a:path w="381000" h="51435">
                  <a:moveTo>
                    <a:pt x="381000" y="511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1DC136D0-DA13-46C0-97F6-109C87A90212}"/>
                </a:ext>
              </a:extLst>
            </p:cNvPr>
            <p:cNvSpPr/>
            <p:nvPr/>
          </p:nvSpPr>
          <p:spPr>
            <a:xfrm>
              <a:off x="8507745" y="4957207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A9636897-B840-49DA-A7C2-C7930B42C61C}"/>
                </a:ext>
              </a:extLst>
            </p:cNvPr>
            <p:cNvSpPr/>
            <p:nvPr/>
          </p:nvSpPr>
          <p:spPr>
            <a:xfrm>
              <a:off x="8507745" y="495720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9D1CE23B-91B1-4076-B72D-17684CB93E3E}"/>
                </a:ext>
              </a:extLst>
            </p:cNvPr>
            <p:cNvSpPr/>
            <p:nvPr/>
          </p:nvSpPr>
          <p:spPr>
            <a:xfrm>
              <a:off x="8583945" y="4957207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7F27A6E8-D702-4E7C-8166-BB5C1B60C1F0}"/>
                </a:ext>
              </a:extLst>
            </p:cNvPr>
            <p:cNvSpPr/>
            <p:nvPr/>
          </p:nvSpPr>
          <p:spPr>
            <a:xfrm>
              <a:off x="8660145" y="4881007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22097AC5-BA25-4711-8BB3-657FFC0C570B}"/>
                </a:ext>
              </a:extLst>
            </p:cNvPr>
            <p:cNvSpPr/>
            <p:nvPr/>
          </p:nvSpPr>
          <p:spPr>
            <a:xfrm>
              <a:off x="8431545" y="5033407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0"/>
                  </a:moveTo>
                  <a:lnTo>
                    <a:pt x="2286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FC834CD8-9619-4214-9073-422B9A2A5336}"/>
                </a:ext>
              </a:extLst>
            </p:cNvPr>
            <p:cNvSpPr/>
            <p:nvPr/>
          </p:nvSpPr>
          <p:spPr>
            <a:xfrm>
              <a:off x="8431545" y="4995307"/>
              <a:ext cx="381000" cy="51435"/>
            </a:xfrm>
            <a:custGeom>
              <a:avLst/>
              <a:gdLst/>
              <a:ahLst/>
              <a:cxnLst/>
              <a:rect l="l" t="t" r="r" b="b"/>
              <a:pathLst>
                <a:path w="381000" h="51435">
                  <a:moveTo>
                    <a:pt x="381000" y="511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662D3CB9-FB19-4B65-A542-461935E3F86D}"/>
                </a:ext>
              </a:extLst>
            </p:cNvPr>
            <p:cNvSpPr/>
            <p:nvPr/>
          </p:nvSpPr>
          <p:spPr>
            <a:xfrm>
              <a:off x="7974345" y="5615501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89948E4E-1C42-4CB4-8213-8F951316DBDB}"/>
                </a:ext>
              </a:extLst>
            </p:cNvPr>
            <p:cNvSpPr/>
            <p:nvPr/>
          </p:nvSpPr>
          <p:spPr>
            <a:xfrm>
              <a:off x="7974345" y="561550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4A9DAE52-3A02-4ED6-877B-3FCF1C0BABFC}"/>
                </a:ext>
              </a:extLst>
            </p:cNvPr>
            <p:cNvSpPr/>
            <p:nvPr/>
          </p:nvSpPr>
          <p:spPr>
            <a:xfrm>
              <a:off x="8050545" y="561550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2A5B1938-8FF8-4EE0-A5F5-217E6B5EA167}"/>
                </a:ext>
              </a:extLst>
            </p:cNvPr>
            <p:cNvSpPr/>
            <p:nvPr/>
          </p:nvSpPr>
          <p:spPr>
            <a:xfrm>
              <a:off x="8126745" y="5539301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8B282773-C5CA-4367-A389-D178AAB51622}"/>
                </a:ext>
              </a:extLst>
            </p:cNvPr>
            <p:cNvSpPr/>
            <p:nvPr/>
          </p:nvSpPr>
          <p:spPr>
            <a:xfrm>
              <a:off x="7898145" y="5691701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0"/>
                  </a:moveTo>
                  <a:lnTo>
                    <a:pt x="2286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DC67C697-1A07-4437-861B-56E6105C9DA4}"/>
                </a:ext>
              </a:extLst>
            </p:cNvPr>
            <p:cNvSpPr/>
            <p:nvPr/>
          </p:nvSpPr>
          <p:spPr>
            <a:xfrm>
              <a:off x="7898145" y="5653601"/>
              <a:ext cx="381000" cy="51435"/>
            </a:xfrm>
            <a:custGeom>
              <a:avLst/>
              <a:gdLst/>
              <a:ahLst/>
              <a:cxnLst/>
              <a:rect l="l" t="t" r="r" b="b"/>
              <a:pathLst>
                <a:path w="381000" h="51435">
                  <a:moveTo>
                    <a:pt x="381000" y="511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F085DB1-3032-4C80-9644-ACDDA8D9C1DD}"/>
                </a:ext>
              </a:extLst>
            </p:cNvPr>
            <p:cNvSpPr/>
            <p:nvPr/>
          </p:nvSpPr>
          <p:spPr>
            <a:xfrm>
              <a:off x="7897700" y="5018977"/>
              <a:ext cx="459740" cy="13335"/>
            </a:xfrm>
            <a:custGeom>
              <a:avLst/>
              <a:gdLst/>
              <a:ahLst/>
              <a:cxnLst/>
              <a:rect l="l" t="t" r="r" b="b"/>
              <a:pathLst>
                <a:path w="459740" h="13335">
                  <a:moveTo>
                    <a:pt x="0" y="0"/>
                  </a:moveTo>
                  <a:lnTo>
                    <a:pt x="459299" y="1307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56B356CB-F187-4538-B886-5A5300322269}"/>
                </a:ext>
              </a:extLst>
            </p:cNvPr>
            <p:cNvSpPr/>
            <p:nvPr/>
          </p:nvSpPr>
          <p:spPr>
            <a:xfrm>
              <a:off x="8355345" y="5260653"/>
              <a:ext cx="152400" cy="278765"/>
            </a:xfrm>
            <a:custGeom>
              <a:avLst/>
              <a:gdLst/>
              <a:ahLst/>
              <a:cxnLst/>
              <a:rect l="l" t="t" r="r" b="b"/>
              <a:pathLst>
                <a:path w="152400" h="278764">
                  <a:moveTo>
                    <a:pt x="0" y="278648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6738BC75-D570-4E1A-A789-7E1EDFB08A17}"/>
                </a:ext>
              </a:extLst>
            </p:cNvPr>
            <p:cNvSpPr/>
            <p:nvPr/>
          </p:nvSpPr>
          <p:spPr>
            <a:xfrm>
              <a:off x="7836823" y="5109607"/>
              <a:ext cx="533400" cy="62230"/>
            </a:xfrm>
            <a:custGeom>
              <a:avLst/>
              <a:gdLst/>
              <a:ahLst/>
              <a:cxnLst/>
              <a:rect l="l" t="t" r="r" b="b"/>
              <a:pathLst>
                <a:path w="533400" h="62229">
                  <a:moveTo>
                    <a:pt x="0" y="0"/>
                  </a:moveTo>
                  <a:lnTo>
                    <a:pt x="533400" y="617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0C16AB70-039B-4191-BD14-EA912C406638}"/>
                </a:ext>
              </a:extLst>
            </p:cNvPr>
            <p:cNvSpPr/>
            <p:nvPr/>
          </p:nvSpPr>
          <p:spPr>
            <a:xfrm>
              <a:off x="8369780" y="5260166"/>
              <a:ext cx="252729" cy="445134"/>
            </a:xfrm>
            <a:custGeom>
              <a:avLst/>
              <a:gdLst/>
              <a:ahLst/>
              <a:cxnLst/>
              <a:rect l="l" t="t" r="r" b="b"/>
              <a:pathLst>
                <a:path w="252729" h="445135">
                  <a:moveTo>
                    <a:pt x="0" y="444611"/>
                  </a:moveTo>
                  <a:lnTo>
                    <a:pt x="2522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68C42E04-D3B4-410F-A5B1-C15E2B93D6C6}"/>
                </a:ext>
              </a:extLst>
            </p:cNvPr>
            <p:cNvSpPr/>
            <p:nvPr/>
          </p:nvSpPr>
          <p:spPr>
            <a:xfrm>
              <a:off x="7364743" y="479197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48155" y="150483"/>
                  </a:moveTo>
                  <a:lnTo>
                    <a:pt x="50274" y="111940"/>
                  </a:lnTo>
                  <a:lnTo>
                    <a:pt x="88261" y="53677"/>
                  </a:lnTo>
                  <a:lnTo>
                    <a:pt x="133415" y="40162"/>
                  </a:lnTo>
                  <a:lnTo>
                    <a:pt x="147127" y="42002"/>
                  </a:lnTo>
                  <a:lnTo>
                    <a:pt x="160392" y="46455"/>
                  </a:lnTo>
                  <a:lnTo>
                    <a:pt x="172926" y="53456"/>
                  </a:lnTo>
                  <a:lnTo>
                    <a:pt x="189519" y="29853"/>
                  </a:lnTo>
                  <a:lnTo>
                    <a:pt x="211801" y="15995"/>
                  </a:lnTo>
                  <a:lnTo>
                    <a:pt x="236905" y="12907"/>
                  </a:lnTo>
                  <a:lnTo>
                    <a:pt x="261968" y="21613"/>
                  </a:lnTo>
                  <a:lnTo>
                    <a:pt x="267584" y="25097"/>
                  </a:lnTo>
                  <a:lnTo>
                    <a:pt x="272739" y="29513"/>
                  </a:lnTo>
                  <a:lnTo>
                    <a:pt x="277271" y="34724"/>
                  </a:lnTo>
                  <a:lnTo>
                    <a:pt x="290425" y="15015"/>
                  </a:lnTo>
                  <a:lnTo>
                    <a:pt x="308408" y="3138"/>
                  </a:lnTo>
                  <a:lnTo>
                    <a:pt x="328893" y="0"/>
                  </a:lnTo>
                  <a:lnTo>
                    <a:pt x="349557" y="6507"/>
                  </a:lnTo>
                  <a:lnTo>
                    <a:pt x="354901" y="10079"/>
                  </a:lnTo>
                  <a:lnTo>
                    <a:pt x="359847" y="14324"/>
                  </a:lnTo>
                  <a:lnTo>
                    <a:pt x="364347" y="19198"/>
                  </a:lnTo>
                  <a:lnTo>
                    <a:pt x="368355" y="24657"/>
                  </a:lnTo>
                  <a:lnTo>
                    <a:pt x="387044" y="7478"/>
                  </a:lnTo>
                  <a:lnTo>
                    <a:pt x="409174" y="226"/>
                  </a:lnTo>
                  <a:lnTo>
                    <a:pt x="432025" y="3161"/>
                  </a:lnTo>
                  <a:lnTo>
                    <a:pt x="452879" y="16544"/>
                  </a:lnTo>
                  <a:lnTo>
                    <a:pt x="460175" y="25107"/>
                  </a:lnTo>
                  <a:lnTo>
                    <a:pt x="466058" y="34928"/>
                  </a:lnTo>
                  <a:lnTo>
                    <a:pt x="470412" y="45774"/>
                  </a:lnTo>
                  <a:lnTo>
                    <a:pt x="473123" y="57413"/>
                  </a:lnTo>
                  <a:lnTo>
                    <a:pt x="496494" y="71121"/>
                  </a:lnTo>
                  <a:lnTo>
                    <a:pt x="512982" y="93466"/>
                  </a:lnTo>
                  <a:lnTo>
                    <a:pt x="521099" y="121407"/>
                  </a:lnTo>
                  <a:lnTo>
                    <a:pt x="519358" y="151904"/>
                  </a:lnTo>
                  <a:lnTo>
                    <a:pt x="518555" y="155353"/>
                  </a:lnTo>
                  <a:lnTo>
                    <a:pt x="517547" y="158731"/>
                  </a:lnTo>
                  <a:lnTo>
                    <a:pt x="516342" y="162016"/>
                  </a:lnTo>
                  <a:lnTo>
                    <a:pt x="530963" y="196809"/>
                  </a:lnTo>
                  <a:lnTo>
                    <a:pt x="522774" y="269623"/>
                  </a:lnTo>
                  <a:lnTo>
                    <a:pt x="492034" y="305819"/>
                  </a:lnTo>
                  <a:lnTo>
                    <a:pt x="461841" y="318050"/>
                  </a:lnTo>
                  <a:lnTo>
                    <a:pt x="456005" y="350404"/>
                  </a:lnTo>
                  <a:lnTo>
                    <a:pt x="440516" y="376725"/>
                  </a:lnTo>
                  <a:lnTo>
                    <a:pt x="417689" y="394355"/>
                  </a:lnTo>
                  <a:lnTo>
                    <a:pt x="389842" y="400638"/>
                  </a:lnTo>
                  <a:lnTo>
                    <a:pt x="380033" y="399757"/>
                  </a:lnTo>
                  <a:lnTo>
                    <a:pt x="370465" y="397328"/>
                  </a:lnTo>
                  <a:lnTo>
                    <a:pt x="361273" y="393396"/>
                  </a:lnTo>
                  <a:lnTo>
                    <a:pt x="352589" y="388008"/>
                  </a:lnTo>
                  <a:lnTo>
                    <a:pt x="336915" y="422119"/>
                  </a:lnTo>
                  <a:lnTo>
                    <a:pt x="312135" y="445732"/>
                  </a:lnTo>
                  <a:lnTo>
                    <a:pt x="281595" y="456753"/>
                  </a:lnTo>
                  <a:lnTo>
                    <a:pt x="248638" y="453087"/>
                  </a:lnTo>
                  <a:lnTo>
                    <a:pt x="235301" y="446851"/>
                  </a:lnTo>
                  <a:lnTo>
                    <a:pt x="223160" y="438101"/>
                  </a:lnTo>
                  <a:lnTo>
                    <a:pt x="212471" y="427059"/>
                  </a:lnTo>
                  <a:lnTo>
                    <a:pt x="203489" y="413947"/>
                  </a:lnTo>
                  <a:lnTo>
                    <a:pt x="167830" y="428808"/>
                  </a:lnTo>
                  <a:lnTo>
                    <a:pt x="98219" y="408508"/>
                  </a:lnTo>
                  <a:lnTo>
                    <a:pt x="72684" y="375801"/>
                  </a:lnTo>
                  <a:lnTo>
                    <a:pt x="71676" y="373792"/>
                  </a:lnTo>
                  <a:lnTo>
                    <a:pt x="50371" y="371745"/>
                  </a:lnTo>
                  <a:lnTo>
                    <a:pt x="32031" y="360735"/>
                  </a:lnTo>
                  <a:lnTo>
                    <a:pt x="18578" y="342527"/>
                  </a:lnTo>
                  <a:lnTo>
                    <a:pt x="11934" y="318887"/>
                  </a:lnTo>
                  <a:lnTo>
                    <a:pt x="11845" y="305227"/>
                  </a:lnTo>
                  <a:lnTo>
                    <a:pt x="14262" y="292018"/>
                  </a:lnTo>
                  <a:lnTo>
                    <a:pt x="19056" y="279718"/>
                  </a:lnTo>
                  <a:lnTo>
                    <a:pt x="26098" y="268786"/>
                  </a:lnTo>
                  <a:lnTo>
                    <a:pt x="10208" y="252144"/>
                  </a:lnTo>
                  <a:lnTo>
                    <a:pt x="1303" y="230402"/>
                  </a:lnTo>
                  <a:lnTo>
                    <a:pt x="0" y="206330"/>
                  </a:lnTo>
                  <a:lnTo>
                    <a:pt x="6914" y="182698"/>
                  </a:lnTo>
                  <a:lnTo>
                    <a:pt x="14541" y="170878"/>
                  </a:lnTo>
                  <a:lnTo>
                    <a:pt x="24173" y="161587"/>
                  </a:lnTo>
                  <a:lnTo>
                    <a:pt x="35374" y="155153"/>
                  </a:lnTo>
                  <a:lnTo>
                    <a:pt x="47706" y="151907"/>
                  </a:lnTo>
                  <a:lnTo>
                    <a:pt x="48155" y="150483"/>
                  </a:lnTo>
                  <a:close/>
                </a:path>
                <a:path w="533400" h="457200">
                  <a:moveTo>
                    <a:pt x="57947" y="275441"/>
                  </a:moveTo>
                  <a:lnTo>
                    <a:pt x="49783" y="275456"/>
                  </a:lnTo>
                  <a:lnTo>
                    <a:pt x="41758" y="274030"/>
                  </a:lnTo>
                  <a:lnTo>
                    <a:pt x="34008" y="271201"/>
                  </a:lnTo>
                  <a:lnTo>
                    <a:pt x="26670" y="267006"/>
                  </a:lnTo>
                </a:path>
                <a:path w="533400" h="457200">
                  <a:moveTo>
                    <a:pt x="85543" y="367748"/>
                  </a:moveTo>
                  <a:lnTo>
                    <a:pt x="81153" y="369787"/>
                  </a:lnTo>
                  <a:lnTo>
                    <a:pt x="76553" y="371144"/>
                  </a:lnTo>
                  <a:lnTo>
                    <a:pt x="71859" y="371785"/>
                  </a:lnTo>
                </a:path>
                <a:path w="533400" h="457200">
                  <a:moveTo>
                    <a:pt x="203459" y="412103"/>
                  </a:moveTo>
                  <a:lnTo>
                    <a:pt x="200157" y="406326"/>
                  </a:lnTo>
                  <a:lnTo>
                    <a:pt x="197393" y="400152"/>
                  </a:lnTo>
                  <a:lnTo>
                    <a:pt x="195213" y="393688"/>
                  </a:lnTo>
                </a:path>
                <a:path w="533400" h="457200">
                  <a:moveTo>
                    <a:pt x="355935" y="366182"/>
                  </a:moveTo>
                  <a:lnTo>
                    <a:pt x="355449" y="373034"/>
                  </a:lnTo>
                  <a:lnTo>
                    <a:pt x="354346" y="379808"/>
                  </a:lnTo>
                  <a:lnTo>
                    <a:pt x="352642" y="386388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3">
              <a:extLst>
                <a:ext uri="{FF2B5EF4-FFF2-40B4-BE49-F238E27FC236}">
                  <a16:creationId xmlns:a16="http://schemas.microsoft.com/office/drawing/2014/main" id="{23F50FAF-DA8F-40F5-B2C9-4A6E9AF969C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7093" y="4933824"/>
              <a:ext cx="132790" cy="194052"/>
            </a:xfrm>
            <a:prstGeom prst="rect">
              <a:avLst/>
            </a:prstGeom>
          </p:spPr>
        </p:pic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B3468601-830D-48A3-AA5F-73C0C7CDA100}"/>
                </a:ext>
              </a:extLst>
            </p:cNvPr>
            <p:cNvSpPr/>
            <p:nvPr/>
          </p:nvSpPr>
          <p:spPr>
            <a:xfrm>
              <a:off x="7412901" y="4815147"/>
              <a:ext cx="426084" cy="142875"/>
            </a:xfrm>
            <a:custGeom>
              <a:avLst/>
              <a:gdLst/>
              <a:ahLst/>
              <a:cxnLst/>
              <a:rect l="l" t="t" r="r" b="b"/>
              <a:pathLst>
                <a:path w="426084" h="142875">
                  <a:moveTo>
                    <a:pt x="425038" y="32655"/>
                  </a:moveTo>
                  <a:lnTo>
                    <a:pt x="425721" y="37067"/>
                  </a:lnTo>
                  <a:lnTo>
                    <a:pt x="426037" y="41546"/>
                  </a:lnTo>
                  <a:lnTo>
                    <a:pt x="425982" y="46029"/>
                  </a:lnTo>
                </a:path>
                <a:path w="426084" h="142875">
                  <a:moveTo>
                    <a:pt x="310876" y="17055"/>
                  </a:moveTo>
                  <a:lnTo>
                    <a:pt x="313205" y="10885"/>
                  </a:lnTo>
                  <a:lnTo>
                    <a:pt x="316290" y="5140"/>
                  </a:lnTo>
                  <a:lnTo>
                    <a:pt x="320034" y="0"/>
                  </a:lnTo>
                </a:path>
                <a:path w="426084" h="142875">
                  <a:moveTo>
                    <a:pt x="225223" y="25183"/>
                  </a:moveTo>
                  <a:lnTo>
                    <a:pt x="226174" y="20084"/>
                  </a:lnTo>
                  <a:lnTo>
                    <a:pt x="227663" y="15143"/>
                  </a:lnTo>
                  <a:lnTo>
                    <a:pt x="229659" y="10474"/>
                  </a:lnTo>
                </a:path>
                <a:path w="426084" h="142875">
                  <a:moveTo>
                    <a:pt x="124705" y="30178"/>
                  </a:moveTo>
                  <a:lnTo>
                    <a:pt x="130530" y="34160"/>
                  </a:lnTo>
                  <a:lnTo>
                    <a:pt x="135919" y="38952"/>
                  </a:lnTo>
                  <a:lnTo>
                    <a:pt x="140754" y="44449"/>
                  </a:lnTo>
                </a:path>
                <a:path w="426084" h="142875">
                  <a:moveTo>
                    <a:pt x="2800" y="142330"/>
                  </a:moveTo>
                  <a:lnTo>
                    <a:pt x="1529" y="137419"/>
                  </a:lnTo>
                  <a:lnTo>
                    <a:pt x="592" y="132399"/>
                  </a:lnTo>
                  <a:lnTo>
                    <a:pt x="0" y="12731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CB485F0A-DF39-445A-933D-85AEF2EE3EBD}"/>
                </a:ext>
              </a:extLst>
            </p:cNvPr>
            <p:cNvSpPr/>
            <p:nvPr/>
          </p:nvSpPr>
          <p:spPr>
            <a:xfrm>
              <a:off x="8355343" y="4805052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48155" y="150483"/>
                  </a:moveTo>
                  <a:lnTo>
                    <a:pt x="50274" y="111940"/>
                  </a:lnTo>
                  <a:lnTo>
                    <a:pt x="88261" y="53677"/>
                  </a:lnTo>
                  <a:lnTo>
                    <a:pt x="133415" y="40162"/>
                  </a:lnTo>
                  <a:lnTo>
                    <a:pt x="147127" y="42002"/>
                  </a:lnTo>
                  <a:lnTo>
                    <a:pt x="160392" y="46455"/>
                  </a:lnTo>
                  <a:lnTo>
                    <a:pt x="172926" y="53456"/>
                  </a:lnTo>
                  <a:lnTo>
                    <a:pt x="189519" y="29853"/>
                  </a:lnTo>
                  <a:lnTo>
                    <a:pt x="211801" y="15995"/>
                  </a:lnTo>
                  <a:lnTo>
                    <a:pt x="236905" y="12907"/>
                  </a:lnTo>
                  <a:lnTo>
                    <a:pt x="261968" y="21613"/>
                  </a:lnTo>
                  <a:lnTo>
                    <a:pt x="267584" y="25097"/>
                  </a:lnTo>
                  <a:lnTo>
                    <a:pt x="272739" y="29513"/>
                  </a:lnTo>
                  <a:lnTo>
                    <a:pt x="277271" y="34724"/>
                  </a:lnTo>
                  <a:lnTo>
                    <a:pt x="290425" y="15015"/>
                  </a:lnTo>
                  <a:lnTo>
                    <a:pt x="308408" y="3138"/>
                  </a:lnTo>
                  <a:lnTo>
                    <a:pt x="328893" y="0"/>
                  </a:lnTo>
                  <a:lnTo>
                    <a:pt x="349557" y="6507"/>
                  </a:lnTo>
                  <a:lnTo>
                    <a:pt x="354901" y="10079"/>
                  </a:lnTo>
                  <a:lnTo>
                    <a:pt x="359847" y="14324"/>
                  </a:lnTo>
                  <a:lnTo>
                    <a:pt x="364347" y="19198"/>
                  </a:lnTo>
                  <a:lnTo>
                    <a:pt x="368355" y="24657"/>
                  </a:lnTo>
                  <a:lnTo>
                    <a:pt x="387044" y="7478"/>
                  </a:lnTo>
                  <a:lnTo>
                    <a:pt x="409174" y="226"/>
                  </a:lnTo>
                  <a:lnTo>
                    <a:pt x="432025" y="3161"/>
                  </a:lnTo>
                  <a:lnTo>
                    <a:pt x="452879" y="16544"/>
                  </a:lnTo>
                  <a:lnTo>
                    <a:pt x="460175" y="25107"/>
                  </a:lnTo>
                  <a:lnTo>
                    <a:pt x="466058" y="34928"/>
                  </a:lnTo>
                  <a:lnTo>
                    <a:pt x="470412" y="45774"/>
                  </a:lnTo>
                  <a:lnTo>
                    <a:pt x="473123" y="57413"/>
                  </a:lnTo>
                  <a:lnTo>
                    <a:pt x="496494" y="71121"/>
                  </a:lnTo>
                  <a:lnTo>
                    <a:pt x="512982" y="93466"/>
                  </a:lnTo>
                  <a:lnTo>
                    <a:pt x="521099" y="121407"/>
                  </a:lnTo>
                  <a:lnTo>
                    <a:pt x="519358" y="151904"/>
                  </a:lnTo>
                  <a:lnTo>
                    <a:pt x="518555" y="155353"/>
                  </a:lnTo>
                  <a:lnTo>
                    <a:pt x="517547" y="158731"/>
                  </a:lnTo>
                  <a:lnTo>
                    <a:pt x="516342" y="162016"/>
                  </a:lnTo>
                  <a:lnTo>
                    <a:pt x="530963" y="196809"/>
                  </a:lnTo>
                  <a:lnTo>
                    <a:pt x="522774" y="269623"/>
                  </a:lnTo>
                  <a:lnTo>
                    <a:pt x="492034" y="305819"/>
                  </a:lnTo>
                  <a:lnTo>
                    <a:pt x="461841" y="318050"/>
                  </a:lnTo>
                  <a:lnTo>
                    <a:pt x="456005" y="350404"/>
                  </a:lnTo>
                  <a:lnTo>
                    <a:pt x="440516" y="376725"/>
                  </a:lnTo>
                  <a:lnTo>
                    <a:pt x="417689" y="394355"/>
                  </a:lnTo>
                  <a:lnTo>
                    <a:pt x="389842" y="400638"/>
                  </a:lnTo>
                  <a:lnTo>
                    <a:pt x="380033" y="399757"/>
                  </a:lnTo>
                  <a:lnTo>
                    <a:pt x="370465" y="397328"/>
                  </a:lnTo>
                  <a:lnTo>
                    <a:pt x="361273" y="393396"/>
                  </a:lnTo>
                  <a:lnTo>
                    <a:pt x="352589" y="388008"/>
                  </a:lnTo>
                  <a:lnTo>
                    <a:pt x="336915" y="422119"/>
                  </a:lnTo>
                  <a:lnTo>
                    <a:pt x="312135" y="445732"/>
                  </a:lnTo>
                  <a:lnTo>
                    <a:pt x="281595" y="456753"/>
                  </a:lnTo>
                  <a:lnTo>
                    <a:pt x="248638" y="453087"/>
                  </a:lnTo>
                  <a:lnTo>
                    <a:pt x="235301" y="446851"/>
                  </a:lnTo>
                  <a:lnTo>
                    <a:pt x="223160" y="438101"/>
                  </a:lnTo>
                  <a:lnTo>
                    <a:pt x="212471" y="427059"/>
                  </a:lnTo>
                  <a:lnTo>
                    <a:pt x="203489" y="413947"/>
                  </a:lnTo>
                  <a:lnTo>
                    <a:pt x="167830" y="428808"/>
                  </a:lnTo>
                  <a:lnTo>
                    <a:pt x="98219" y="408508"/>
                  </a:lnTo>
                  <a:lnTo>
                    <a:pt x="72684" y="375801"/>
                  </a:lnTo>
                  <a:lnTo>
                    <a:pt x="71676" y="373792"/>
                  </a:lnTo>
                  <a:lnTo>
                    <a:pt x="50371" y="371745"/>
                  </a:lnTo>
                  <a:lnTo>
                    <a:pt x="32031" y="360735"/>
                  </a:lnTo>
                  <a:lnTo>
                    <a:pt x="18578" y="342527"/>
                  </a:lnTo>
                  <a:lnTo>
                    <a:pt x="11934" y="318887"/>
                  </a:lnTo>
                  <a:lnTo>
                    <a:pt x="11845" y="305227"/>
                  </a:lnTo>
                  <a:lnTo>
                    <a:pt x="14262" y="292018"/>
                  </a:lnTo>
                  <a:lnTo>
                    <a:pt x="19056" y="279718"/>
                  </a:lnTo>
                  <a:lnTo>
                    <a:pt x="26098" y="268786"/>
                  </a:lnTo>
                  <a:lnTo>
                    <a:pt x="10208" y="252144"/>
                  </a:lnTo>
                  <a:lnTo>
                    <a:pt x="1303" y="230402"/>
                  </a:lnTo>
                  <a:lnTo>
                    <a:pt x="0" y="206330"/>
                  </a:lnTo>
                  <a:lnTo>
                    <a:pt x="6914" y="182698"/>
                  </a:lnTo>
                  <a:lnTo>
                    <a:pt x="14541" y="170878"/>
                  </a:lnTo>
                  <a:lnTo>
                    <a:pt x="24173" y="161587"/>
                  </a:lnTo>
                  <a:lnTo>
                    <a:pt x="35374" y="155153"/>
                  </a:lnTo>
                  <a:lnTo>
                    <a:pt x="47706" y="151907"/>
                  </a:lnTo>
                  <a:lnTo>
                    <a:pt x="48155" y="150483"/>
                  </a:lnTo>
                  <a:close/>
                </a:path>
                <a:path w="533400" h="457200">
                  <a:moveTo>
                    <a:pt x="57947" y="275441"/>
                  </a:moveTo>
                  <a:lnTo>
                    <a:pt x="49783" y="275456"/>
                  </a:lnTo>
                  <a:lnTo>
                    <a:pt x="41758" y="274030"/>
                  </a:lnTo>
                  <a:lnTo>
                    <a:pt x="34008" y="271201"/>
                  </a:lnTo>
                  <a:lnTo>
                    <a:pt x="26670" y="267006"/>
                  </a:lnTo>
                </a:path>
                <a:path w="533400" h="457200">
                  <a:moveTo>
                    <a:pt x="85543" y="367748"/>
                  </a:moveTo>
                  <a:lnTo>
                    <a:pt x="81153" y="369787"/>
                  </a:lnTo>
                  <a:lnTo>
                    <a:pt x="76553" y="371144"/>
                  </a:lnTo>
                  <a:lnTo>
                    <a:pt x="71859" y="371785"/>
                  </a:lnTo>
                </a:path>
                <a:path w="533400" h="457200">
                  <a:moveTo>
                    <a:pt x="203459" y="412103"/>
                  </a:moveTo>
                  <a:lnTo>
                    <a:pt x="200157" y="406326"/>
                  </a:lnTo>
                  <a:lnTo>
                    <a:pt x="197393" y="400152"/>
                  </a:lnTo>
                  <a:lnTo>
                    <a:pt x="195213" y="393688"/>
                  </a:lnTo>
                </a:path>
                <a:path w="533400" h="457200">
                  <a:moveTo>
                    <a:pt x="355935" y="366182"/>
                  </a:moveTo>
                  <a:lnTo>
                    <a:pt x="355449" y="373034"/>
                  </a:lnTo>
                  <a:lnTo>
                    <a:pt x="354346" y="379808"/>
                  </a:lnTo>
                  <a:lnTo>
                    <a:pt x="352642" y="386388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6">
              <a:extLst>
                <a:ext uri="{FF2B5EF4-FFF2-40B4-BE49-F238E27FC236}">
                  <a16:creationId xmlns:a16="http://schemas.microsoft.com/office/drawing/2014/main" id="{CA51C863-FDCD-4C8E-88CB-02ADAE224CC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7693" y="4946900"/>
              <a:ext cx="132790" cy="194052"/>
            </a:xfrm>
            <a:prstGeom prst="rect">
              <a:avLst/>
            </a:prstGeom>
          </p:spPr>
        </p:pic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CAE38989-D983-4E0D-8B7D-52DABBBBA916}"/>
                </a:ext>
              </a:extLst>
            </p:cNvPr>
            <p:cNvSpPr/>
            <p:nvPr/>
          </p:nvSpPr>
          <p:spPr>
            <a:xfrm>
              <a:off x="8403501" y="4828223"/>
              <a:ext cx="426084" cy="142875"/>
            </a:xfrm>
            <a:custGeom>
              <a:avLst/>
              <a:gdLst/>
              <a:ahLst/>
              <a:cxnLst/>
              <a:rect l="l" t="t" r="r" b="b"/>
              <a:pathLst>
                <a:path w="426084" h="142875">
                  <a:moveTo>
                    <a:pt x="425038" y="32655"/>
                  </a:moveTo>
                  <a:lnTo>
                    <a:pt x="425721" y="37067"/>
                  </a:lnTo>
                  <a:lnTo>
                    <a:pt x="426037" y="41546"/>
                  </a:lnTo>
                  <a:lnTo>
                    <a:pt x="425982" y="46029"/>
                  </a:lnTo>
                </a:path>
                <a:path w="426084" h="142875">
                  <a:moveTo>
                    <a:pt x="310876" y="17055"/>
                  </a:moveTo>
                  <a:lnTo>
                    <a:pt x="313205" y="10885"/>
                  </a:lnTo>
                  <a:lnTo>
                    <a:pt x="316290" y="5140"/>
                  </a:lnTo>
                  <a:lnTo>
                    <a:pt x="320034" y="0"/>
                  </a:lnTo>
                </a:path>
                <a:path w="426084" h="142875">
                  <a:moveTo>
                    <a:pt x="225223" y="25183"/>
                  </a:moveTo>
                  <a:lnTo>
                    <a:pt x="226174" y="20084"/>
                  </a:lnTo>
                  <a:lnTo>
                    <a:pt x="227663" y="15143"/>
                  </a:lnTo>
                  <a:lnTo>
                    <a:pt x="229659" y="10474"/>
                  </a:lnTo>
                </a:path>
                <a:path w="426084" h="142875">
                  <a:moveTo>
                    <a:pt x="124705" y="30178"/>
                  </a:moveTo>
                  <a:lnTo>
                    <a:pt x="130530" y="34160"/>
                  </a:lnTo>
                  <a:lnTo>
                    <a:pt x="135919" y="38952"/>
                  </a:lnTo>
                  <a:lnTo>
                    <a:pt x="140754" y="44449"/>
                  </a:lnTo>
                </a:path>
                <a:path w="426084" h="142875">
                  <a:moveTo>
                    <a:pt x="2800" y="142330"/>
                  </a:moveTo>
                  <a:lnTo>
                    <a:pt x="1529" y="137419"/>
                  </a:lnTo>
                  <a:lnTo>
                    <a:pt x="592" y="132399"/>
                  </a:lnTo>
                  <a:lnTo>
                    <a:pt x="0" y="12731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7994BD98-5DCC-4115-A88C-2366ED1A9AEA}"/>
                </a:ext>
              </a:extLst>
            </p:cNvPr>
            <p:cNvSpPr/>
            <p:nvPr/>
          </p:nvSpPr>
          <p:spPr>
            <a:xfrm>
              <a:off x="7836821" y="547777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48155" y="150483"/>
                  </a:moveTo>
                  <a:lnTo>
                    <a:pt x="50274" y="111940"/>
                  </a:lnTo>
                  <a:lnTo>
                    <a:pt x="88261" y="53677"/>
                  </a:lnTo>
                  <a:lnTo>
                    <a:pt x="133415" y="40162"/>
                  </a:lnTo>
                  <a:lnTo>
                    <a:pt x="147127" y="42002"/>
                  </a:lnTo>
                  <a:lnTo>
                    <a:pt x="160392" y="46455"/>
                  </a:lnTo>
                  <a:lnTo>
                    <a:pt x="172926" y="53456"/>
                  </a:lnTo>
                  <a:lnTo>
                    <a:pt x="189519" y="29853"/>
                  </a:lnTo>
                  <a:lnTo>
                    <a:pt x="211801" y="15995"/>
                  </a:lnTo>
                  <a:lnTo>
                    <a:pt x="236905" y="12907"/>
                  </a:lnTo>
                  <a:lnTo>
                    <a:pt x="261968" y="21613"/>
                  </a:lnTo>
                  <a:lnTo>
                    <a:pt x="267584" y="25097"/>
                  </a:lnTo>
                  <a:lnTo>
                    <a:pt x="272739" y="29513"/>
                  </a:lnTo>
                  <a:lnTo>
                    <a:pt x="277271" y="34724"/>
                  </a:lnTo>
                  <a:lnTo>
                    <a:pt x="290425" y="15015"/>
                  </a:lnTo>
                  <a:lnTo>
                    <a:pt x="308408" y="3138"/>
                  </a:lnTo>
                  <a:lnTo>
                    <a:pt x="328893" y="0"/>
                  </a:lnTo>
                  <a:lnTo>
                    <a:pt x="349557" y="6507"/>
                  </a:lnTo>
                  <a:lnTo>
                    <a:pt x="354901" y="10079"/>
                  </a:lnTo>
                  <a:lnTo>
                    <a:pt x="359847" y="14324"/>
                  </a:lnTo>
                  <a:lnTo>
                    <a:pt x="364347" y="19198"/>
                  </a:lnTo>
                  <a:lnTo>
                    <a:pt x="368355" y="24657"/>
                  </a:lnTo>
                  <a:lnTo>
                    <a:pt x="387044" y="7478"/>
                  </a:lnTo>
                  <a:lnTo>
                    <a:pt x="409174" y="226"/>
                  </a:lnTo>
                  <a:lnTo>
                    <a:pt x="432025" y="3161"/>
                  </a:lnTo>
                  <a:lnTo>
                    <a:pt x="452879" y="16544"/>
                  </a:lnTo>
                  <a:lnTo>
                    <a:pt x="460175" y="25107"/>
                  </a:lnTo>
                  <a:lnTo>
                    <a:pt x="466058" y="34928"/>
                  </a:lnTo>
                  <a:lnTo>
                    <a:pt x="470412" y="45774"/>
                  </a:lnTo>
                  <a:lnTo>
                    <a:pt x="473123" y="57413"/>
                  </a:lnTo>
                  <a:lnTo>
                    <a:pt x="496494" y="71121"/>
                  </a:lnTo>
                  <a:lnTo>
                    <a:pt x="512982" y="93466"/>
                  </a:lnTo>
                  <a:lnTo>
                    <a:pt x="521099" y="121407"/>
                  </a:lnTo>
                  <a:lnTo>
                    <a:pt x="519358" y="151904"/>
                  </a:lnTo>
                  <a:lnTo>
                    <a:pt x="518555" y="155353"/>
                  </a:lnTo>
                  <a:lnTo>
                    <a:pt x="517547" y="158731"/>
                  </a:lnTo>
                  <a:lnTo>
                    <a:pt x="516342" y="162016"/>
                  </a:lnTo>
                  <a:lnTo>
                    <a:pt x="530963" y="196809"/>
                  </a:lnTo>
                  <a:lnTo>
                    <a:pt x="522774" y="269623"/>
                  </a:lnTo>
                  <a:lnTo>
                    <a:pt x="492034" y="305819"/>
                  </a:lnTo>
                  <a:lnTo>
                    <a:pt x="461841" y="318050"/>
                  </a:lnTo>
                  <a:lnTo>
                    <a:pt x="456005" y="350404"/>
                  </a:lnTo>
                  <a:lnTo>
                    <a:pt x="440516" y="376725"/>
                  </a:lnTo>
                  <a:lnTo>
                    <a:pt x="417689" y="394355"/>
                  </a:lnTo>
                  <a:lnTo>
                    <a:pt x="389842" y="400638"/>
                  </a:lnTo>
                  <a:lnTo>
                    <a:pt x="380033" y="399757"/>
                  </a:lnTo>
                  <a:lnTo>
                    <a:pt x="370465" y="397328"/>
                  </a:lnTo>
                  <a:lnTo>
                    <a:pt x="361273" y="393396"/>
                  </a:lnTo>
                  <a:lnTo>
                    <a:pt x="352589" y="388008"/>
                  </a:lnTo>
                  <a:lnTo>
                    <a:pt x="336915" y="422119"/>
                  </a:lnTo>
                  <a:lnTo>
                    <a:pt x="312135" y="445732"/>
                  </a:lnTo>
                  <a:lnTo>
                    <a:pt x="281595" y="456753"/>
                  </a:lnTo>
                  <a:lnTo>
                    <a:pt x="248638" y="453087"/>
                  </a:lnTo>
                  <a:lnTo>
                    <a:pt x="235301" y="446851"/>
                  </a:lnTo>
                  <a:lnTo>
                    <a:pt x="223160" y="438101"/>
                  </a:lnTo>
                  <a:lnTo>
                    <a:pt x="212471" y="427059"/>
                  </a:lnTo>
                  <a:lnTo>
                    <a:pt x="203489" y="413947"/>
                  </a:lnTo>
                  <a:lnTo>
                    <a:pt x="167830" y="428808"/>
                  </a:lnTo>
                  <a:lnTo>
                    <a:pt x="98219" y="408508"/>
                  </a:lnTo>
                  <a:lnTo>
                    <a:pt x="72684" y="375801"/>
                  </a:lnTo>
                  <a:lnTo>
                    <a:pt x="71676" y="373792"/>
                  </a:lnTo>
                  <a:lnTo>
                    <a:pt x="50371" y="371745"/>
                  </a:lnTo>
                  <a:lnTo>
                    <a:pt x="32031" y="360735"/>
                  </a:lnTo>
                  <a:lnTo>
                    <a:pt x="18578" y="342527"/>
                  </a:lnTo>
                  <a:lnTo>
                    <a:pt x="11934" y="318887"/>
                  </a:lnTo>
                  <a:lnTo>
                    <a:pt x="11845" y="305227"/>
                  </a:lnTo>
                  <a:lnTo>
                    <a:pt x="14262" y="292018"/>
                  </a:lnTo>
                  <a:lnTo>
                    <a:pt x="19056" y="279718"/>
                  </a:lnTo>
                  <a:lnTo>
                    <a:pt x="26098" y="268786"/>
                  </a:lnTo>
                  <a:lnTo>
                    <a:pt x="10208" y="252144"/>
                  </a:lnTo>
                  <a:lnTo>
                    <a:pt x="1303" y="230402"/>
                  </a:lnTo>
                  <a:lnTo>
                    <a:pt x="0" y="206330"/>
                  </a:lnTo>
                  <a:lnTo>
                    <a:pt x="6914" y="182698"/>
                  </a:lnTo>
                  <a:lnTo>
                    <a:pt x="14541" y="170878"/>
                  </a:lnTo>
                  <a:lnTo>
                    <a:pt x="24173" y="161587"/>
                  </a:lnTo>
                  <a:lnTo>
                    <a:pt x="35374" y="155153"/>
                  </a:lnTo>
                  <a:lnTo>
                    <a:pt x="47706" y="151907"/>
                  </a:lnTo>
                  <a:lnTo>
                    <a:pt x="48155" y="150483"/>
                  </a:lnTo>
                  <a:close/>
                </a:path>
                <a:path w="533400" h="457200">
                  <a:moveTo>
                    <a:pt x="57947" y="275441"/>
                  </a:moveTo>
                  <a:lnTo>
                    <a:pt x="49783" y="275456"/>
                  </a:lnTo>
                  <a:lnTo>
                    <a:pt x="41758" y="274030"/>
                  </a:lnTo>
                  <a:lnTo>
                    <a:pt x="34008" y="271201"/>
                  </a:lnTo>
                  <a:lnTo>
                    <a:pt x="26670" y="267006"/>
                  </a:lnTo>
                </a:path>
                <a:path w="533400" h="457200">
                  <a:moveTo>
                    <a:pt x="85543" y="367748"/>
                  </a:moveTo>
                  <a:lnTo>
                    <a:pt x="81153" y="369787"/>
                  </a:lnTo>
                  <a:lnTo>
                    <a:pt x="76553" y="371144"/>
                  </a:lnTo>
                  <a:lnTo>
                    <a:pt x="71859" y="371785"/>
                  </a:lnTo>
                </a:path>
                <a:path w="533400" h="457200">
                  <a:moveTo>
                    <a:pt x="203459" y="412103"/>
                  </a:moveTo>
                  <a:lnTo>
                    <a:pt x="200157" y="406326"/>
                  </a:lnTo>
                  <a:lnTo>
                    <a:pt x="197393" y="400152"/>
                  </a:lnTo>
                  <a:lnTo>
                    <a:pt x="195213" y="393688"/>
                  </a:lnTo>
                </a:path>
                <a:path w="533400" h="457200">
                  <a:moveTo>
                    <a:pt x="355935" y="366182"/>
                  </a:moveTo>
                  <a:lnTo>
                    <a:pt x="355449" y="373034"/>
                  </a:lnTo>
                  <a:lnTo>
                    <a:pt x="354346" y="379808"/>
                  </a:lnTo>
                  <a:lnTo>
                    <a:pt x="352642" y="386388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>
              <a:extLst>
                <a:ext uri="{FF2B5EF4-FFF2-40B4-BE49-F238E27FC236}">
                  <a16:creationId xmlns:a16="http://schemas.microsoft.com/office/drawing/2014/main" id="{2FA7D053-446F-4E42-8F81-056D783731A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9171" y="5619624"/>
              <a:ext cx="132790" cy="194052"/>
            </a:xfrm>
            <a:prstGeom prst="rect">
              <a:avLst/>
            </a:prstGeom>
          </p:spPr>
        </p:pic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9BE46F1E-E6A8-4FA0-B506-640D0E63D681}"/>
                </a:ext>
              </a:extLst>
            </p:cNvPr>
            <p:cNvSpPr/>
            <p:nvPr/>
          </p:nvSpPr>
          <p:spPr>
            <a:xfrm>
              <a:off x="7884979" y="5500947"/>
              <a:ext cx="426084" cy="142875"/>
            </a:xfrm>
            <a:custGeom>
              <a:avLst/>
              <a:gdLst/>
              <a:ahLst/>
              <a:cxnLst/>
              <a:rect l="l" t="t" r="r" b="b"/>
              <a:pathLst>
                <a:path w="426084" h="142875">
                  <a:moveTo>
                    <a:pt x="425038" y="32655"/>
                  </a:moveTo>
                  <a:lnTo>
                    <a:pt x="425721" y="37067"/>
                  </a:lnTo>
                  <a:lnTo>
                    <a:pt x="426037" y="41546"/>
                  </a:lnTo>
                  <a:lnTo>
                    <a:pt x="425982" y="46029"/>
                  </a:lnTo>
                </a:path>
                <a:path w="426084" h="142875">
                  <a:moveTo>
                    <a:pt x="310876" y="17055"/>
                  </a:moveTo>
                  <a:lnTo>
                    <a:pt x="313205" y="10885"/>
                  </a:lnTo>
                  <a:lnTo>
                    <a:pt x="316290" y="5140"/>
                  </a:lnTo>
                  <a:lnTo>
                    <a:pt x="320034" y="0"/>
                  </a:lnTo>
                </a:path>
                <a:path w="426084" h="142875">
                  <a:moveTo>
                    <a:pt x="225223" y="25183"/>
                  </a:moveTo>
                  <a:lnTo>
                    <a:pt x="226174" y="20084"/>
                  </a:lnTo>
                  <a:lnTo>
                    <a:pt x="227663" y="15143"/>
                  </a:lnTo>
                  <a:lnTo>
                    <a:pt x="229659" y="10474"/>
                  </a:lnTo>
                </a:path>
                <a:path w="426084" h="142875">
                  <a:moveTo>
                    <a:pt x="124705" y="30178"/>
                  </a:moveTo>
                  <a:lnTo>
                    <a:pt x="130530" y="34160"/>
                  </a:lnTo>
                  <a:lnTo>
                    <a:pt x="135919" y="38952"/>
                  </a:lnTo>
                  <a:lnTo>
                    <a:pt x="140754" y="44449"/>
                  </a:lnTo>
                </a:path>
                <a:path w="426084" h="142875">
                  <a:moveTo>
                    <a:pt x="2800" y="142330"/>
                  </a:moveTo>
                  <a:lnTo>
                    <a:pt x="1529" y="137419"/>
                  </a:lnTo>
                  <a:lnTo>
                    <a:pt x="592" y="132399"/>
                  </a:lnTo>
                  <a:lnTo>
                    <a:pt x="0" y="12731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1">
            <a:extLst>
              <a:ext uri="{FF2B5EF4-FFF2-40B4-BE49-F238E27FC236}">
                <a16:creationId xmlns:a16="http://schemas.microsoft.com/office/drawing/2014/main" id="{699E9303-B6B8-4FC0-B19A-D637141E1526}"/>
              </a:ext>
            </a:extLst>
          </p:cNvPr>
          <p:cNvSpPr txBox="1"/>
          <p:nvPr/>
        </p:nvSpPr>
        <p:spPr>
          <a:xfrm>
            <a:off x="7669645" y="5561915"/>
            <a:ext cx="1813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62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 MT"/>
                <a:cs typeface="Arial MT"/>
              </a:rPr>
              <a:t>Conceptual</a:t>
            </a:r>
            <a:r>
              <a:rPr sz="1600" spc="-5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Arial MT"/>
                <a:cs typeface="Arial MT"/>
              </a:rPr>
              <a:t>picture </a:t>
            </a:r>
            <a:r>
              <a:rPr sz="1600" dirty="0">
                <a:solidFill>
                  <a:srgbClr val="008000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8000"/>
                </a:solidFill>
                <a:latin typeface="Arial MT"/>
                <a:cs typeface="Arial MT"/>
              </a:rPr>
              <a:t>network</a:t>
            </a:r>
            <a:r>
              <a:rPr sz="1600" spc="-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Arial MT"/>
                <a:cs typeface="Arial MT"/>
              </a:rPr>
              <a:t>structure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3AD43726-A0C1-4399-ADA9-0D296D59E0D3}"/>
              </a:ext>
            </a:extLst>
          </p:cNvPr>
          <p:cNvSpPr txBox="1"/>
          <p:nvPr/>
        </p:nvSpPr>
        <p:spPr>
          <a:xfrm>
            <a:off x="7892689" y="2862402"/>
            <a:ext cx="13671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2000" spc="-10" dirty="0">
                <a:solidFill>
                  <a:srgbClr val="008000"/>
                </a:solidFill>
                <a:latin typeface="Arial MT"/>
                <a:cs typeface="Arial MT"/>
              </a:rPr>
              <a:t>disconnects 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 MT"/>
                <a:cs typeface="Arial MT"/>
              </a:rPr>
              <a:t>network sooner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8E21C028-AE82-42AA-83AE-7C3C8532F302}"/>
              </a:ext>
            </a:extLst>
          </p:cNvPr>
          <p:cNvSpPr/>
          <p:nvPr/>
        </p:nvSpPr>
        <p:spPr>
          <a:xfrm>
            <a:off x="2159244" y="5048264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0"/>
                </a:lnTo>
                <a:lnTo>
                  <a:pt x="0" y="685800"/>
                </a:lnTo>
                <a:lnTo>
                  <a:pt x="609600" y="6858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81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8002468" cy="6022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Removing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edges</a:t>
            </a:r>
            <a:r>
              <a:rPr lang="en-US" spc="-7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based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on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edge</a:t>
            </a:r>
            <a:r>
              <a:rPr lang="en-US" b="1" spc="-70" dirty="0">
                <a:latin typeface="Calibri"/>
                <a:cs typeface="Calibri"/>
              </a:rPr>
              <a:t> </a:t>
            </a:r>
            <a:r>
              <a:rPr lang="en-US" b="1" spc="-10" dirty="0">
                <a:latin typeface="Calibri"/>
                <a:cs typeface="Calibri"/>
              </a:rPr>
              <a:t>overlap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17</a:t>
            </a:fld>
            <a:endParaRPr lang="es-CO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BD5042-20CD-4E4F-AEB9-08A3873CD9EA}"/>
              </a:ext>
            </a:extLst>
          </p:cNvPr>
          <p:cNvSpPr txBox="1"/>
          <p:nvPr/>
        </p:nvSpPr>
        <p:spPr>
          <a:xfrm>
            <a:off x="1148532" y="1493805"/>
            <a:ext cx="1975485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5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</a:tabLst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Low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high</a:t>
            </a:r>
            <a:endParaRPr sz="28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740"/>
              </a:spcBef>
              <a:buClr>
                <a:srgbClr val="60B5CC"/>
              </a:buClr>
              <a:buFont typeface="Wingdings"/>
              <a:buChar char=""/>
              <a:tabLst>
                <a:tab pos="286385" algn="l"/>
              </a:tabLst>
            </a:pPr>
            <a:r>
              <a:rPr sz="2800" dirty="0">
                <a:latin typeface="Calibri"/>
                <a:cs typeface="Calibri"/>
              </a:rPr>
              <a:t>High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low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F0B24694-E617-4BF2-9C73-47F34C4EEB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551" y="2714639"/>
            <a:ext cx="6200775" cy="3362325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DC4912A1-AE2C-4E62-B4A3-035AEB9D60BA}"/>
              </a:ext>
            </a:extLst>
          </p:cNvPr>
          <p:cNvSpPr txBox="1"/>
          <p:nvPr/>
        </p:nvSpPr>
        <p:spPr>
          <a:xfrm>
            <a:off x="3189560" y="6034308"/>
            <a:ext cx="294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Fraction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removed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edges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979FC27-C7B0-4F13-8AC5-3F634DA35521}"/>
              </a:ext>
            </a:extLst>
          </p:cNvPr>
          <p:cNvSpPr txBox="1"/>
          <p:nvPr/>
        </p:nvSpPr>
        <p:spPr>
          <a:xfrm>
            <a:off x="589544" y="2945711"/>
            <a:ext cx="281305" cy="287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Size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largest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component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424C3AC-7636-4835-80E7-B291C7AE43DA}"/>
              </a:ext>
            </a:extLst>
          </p:cNvPr>
          <p:cNvSpPr/>
          <p:nvPr/>
        </p:nvSpPr>
        <p:spPr>
          <a:xfrm>
            <a:off x="2023347" y="5057789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609600" y="0"/>
                </a:moveTo>
                <a:lnTo>
                  <a:pt x="0" y="0"/>
                </a:lnTo>
                <a:lnTo>
                  <a:pt x="0" y="685800"/>
                </a:lnTo>
                <a:lnTo>
                  <a:pt x="609600" y="6858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B1D296F-716F-4E28-869B-C7FEE8845708}"/>
              </a:ext>
            </a:extLst>
          </p:cNvPr>
          <p:cNvSpPr txBox="1"/>
          <p:nvPr/>
        </p:nvSpPr>
        <p:spPr>
          <a:xfrm>
            <a:off x="7733243" y="2872517"/>
            <a:ext cx="13671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2000" spc="-10" dirty="0">
                <a:solidFill>
                  <a:srgbClr val="008000"/>
                </a:solidFill>
                <a:latin typeface="Arial MT"/>
                <a:cs typeface="Arial MT"/>
              </a:rPr>
              <a:t>disconnects </a:t>
            </a:r>
            <a:r>
              <a:rPr sz="2000" dirty="0">
                <a:solidFill>
                  <a:srgbClr val="008000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 MT"/>
                <a:cs typeface="Arial MT"/>
              </a:rPr>
              <a:t>network sooner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0871332D-31AA-44A5-A713-CBA490C6E449}"/>
              </a:ext>
            </a:extLst>
          </p:cNvPr>
          <p:cNvGrpSpPr/>
          <p:nvPr/>
        </p:nvGrpSpPr>
        <p:grpSpPr>
          <a:xfrm>
            <a:off x="7831016" y="4430738"/>
            <a:ext cx="1562100" cy="1181100"/>
            <a:chOff x="7422115" y="4644321"/>
            <a:chExt cx="1562100" cy="1181100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D9E86F7B-4FCC-4F29-8F86-062175E76FE5}"/>
                </a:ext>
              </a:extLst>
            </p:cNvPr>
            <p:cNvSpPr/>
            <p:nvPr/>
          </p:nvSpPr>
          <p:spPr>
            <a:xfrm>
              <a:off x="7707867" y="5118485"/>
              <a:ext cx="342900" cy="292735"/>
            </a:xfrm>
            <a:custGeom>
              <a:avLst/>
              <a:gdLst/>
              <a:ahLst/>
              <a:cxnLst/>
              <a:rect l="l" t="t" r="r" b="b"/>
              <a:pathLst>
                <a:path w="342900" h="292735">
                  <a:moveTo>
                    <a:pt x="0" y="0"/>
                  </a:moveTo>
                  <a:lnTo>
                    <a:pt x="342900" y="29221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AE24C976-A8CC-4C7D-AEA9-C3918C449FFC}"/>
                </a:ext>
              </a:extLst>
            </p:cNvPr>
            <p:cNvSpPr/>
            <p:nvPr/>
          </p:nvSpPr>
          <p:spPr>
            <a:xfrm>
              <a:off x="7593567" y="4814172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F3CDF52-5566-4B8F-BDC5-0599D492EE9F}"/>
                </a:ext>
              </a:extLst>
            </p:cNvPr>
            <p:cNvSpPr/>
            <p:nvPr/>
          </p:nvSpPr>
          <p:spPr>
            <a:xfrm>
              <a:off x="7593567" y="481417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98831B63-492A-4939-84EF-074E73BD0009}"/>
                </a:ext>
              </a:extLst>
            </p:cNvPr>
            <p:cNvSpPr/>
            <p:nvPr/>
          </p:nvSpPr>
          <p:spPr>
            <a:xfrm>
              <a:off x="7669767" y="4814172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F5A473B5-DC30-4308-A502-5BA4314AD39F}"/>
                </a:ext>
              </a:extLst>
            </p:cNvPr>
            <p:cNvSpPr/>
            <p:nvPr/>
          </p:nvSpPr>
          <p:spPr>
            <a:xfrm>
              <a:off x="7745967" y="4737972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EA08E3AE-757F-4F2C-860C-03D315E3C739}"/>
                </a:ext>
              </a:extLst>
            </p:cNvPr>
            <p:cNvSpPr/>
            <p:nvPr/>
          </p:nvSpPr>
          <p:spPr>
            <a:xfrm>
              <a:off x="7517367" y="4890372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0"/>
                  </a:moveTo>
                  <a:lnTo>
                    <a:pt x="2286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D3FA83BD-5EE3-4E61-93E9-9FDC9DE0EA23}"/>
                </a:ext>
              </a:extLst>
            </p:cNvPr>
            <p:cNvSpPr/>
            <p:nvPr/>
          </p:nvSpPr>
          <p:spPr>
            <a:xfrm>
              <a:off x="7517367" y="4852273"/>
              <a:ext cx="381000" cy="51435"/>
            </a:xfrm>
            <a:custGeom>
              <a:avLst/>
              <a:gdLst/>
              <a:ahLst/>
              <a:cxnLst/>
              <a:rect l="l" t="t" r="r" b="b"/>
              <a:pathLst>
                <a:path w="381000" h="51435">
                  <a:moveTo>
                    <a:pt x="381000" y="511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6170FD8B-5762-4C52-8E20-C13B614FC3E4}"/>
                </a:ext>
              </a:extLst>
            </p:cNvPr>
            <p:cNvSpPr/>
            <p:nvPr/>
          </p:nvSpPr>
          <p:spPr>
            <a:xfrm>
              <a:off x="8584167" y="4828602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E8D42FBC-CC9D-4575-8925-F4D74DF42BD1}"/>
                </a:ext>
              </a:extLst>
            </p:cNvPr>
            <p:cNvSpPr/>
            <p:nvPr/>
          </p:nvSpPr>
          <p:spPr>
            <a:xfrm>
              <a:off x="8584167" y="482860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DFB854C2-0D92-49C5-8A0B-7A36FDD0218E}"/>
                </a:ext>
              </a:extLst>
            </p:cNvPr>
            <p:cNvSpPr/>
            <p:nvPr/>
          </p:nvSpPr>
          <p:spPr>
            <a:xfrm>
              <a:off x="8660367" y="4828602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A46B2FB1-3C8F-4715-89CE-5F7EFF92044F}"/>
                </a:ext>
              </a:extLst>
            </p:cNvPr>
            <p:cNvSpPr/>
            <p:nvPr/>
          </p:nvSpPr>
          <p:spPr>
            <a:xfrm>
              <a:off x="8736567" y="4752402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5106550E-ABE3-4A75-9B52-88FF565D296F}"/>
                </a:ext>
              </a:extLst>
            </p:cNvPr>
            <p:cNvSpPr/>
            <p:nvPr/>
          </p:nvSpPr>
          <p:spPr>
            <a:xfrm>
              <a:off x="8507967" y="4904802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0"/>
                  </a:moveTo>
                  <a:lnTo>
                    <a:pt x="2286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F40FD2C5-90BB-454C-ABE4-2A2E16432046}"/>
                </a:ext>
              </a:extLst>
            </p:cNvPr>
            <p:cNvSpPr/>
            <p:nvPr/>
          </p:nvSpPr>
          <p:spPr>
            <a:xfrm>
              <a:off x="8507967" y="4866701"/>
              <a:ext cx="381000" cy="51435"/>
            </a:xfrm>
            <a:custGeom>
              <a:avLst/>
              <a:gdLst/>
              <a:ahLst/>
              <a:cxnLst/>
              <a:rect l="l" t="t" r="r" b="b"/>
              <a:pathLst>
                <a:path w="381000" h="51435">
                  <a:moveTo>
                    <a:pt x="381000" y="511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64E94F89-F8D2-486D-B8EF-4A5C56DB9524}"/>
                </a:ext>
              </a:extLst>
            </p:cNvPr>
            <p:cNvSpPr/>
            <p:nvPr/>
          </p:nvSpPr>
          <p:spPr>
            <a:xfrm>
              <a:off x="8050767" y="5486896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228600" y="0"/>
                  </a:moveTo>
                  <a:lnTo>
                    <a:pt x="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DE648B80-08CF-4EB3-8241-6D326EAFDD04}"/>
                </a:ext>
              </a:extLst>
            </p:cNvPr>
            <p:cNvSpPr/>
            <p:nvPr/>
          </p:nvSpPr>
          <p:spPr>
            <a:xfrm>
              <a:off x="8050767" y="5486896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84688F69-6801-487D-BE0F-D7CF06CC515A}"/>
                </a:ext>
              </a:extLst>
            </p:cNvPr>
            <p:cNvSpPr/>
            <p:nvPr/>
          </p:nvSpPr>
          <p:spPr>
            <a:xfrm>
              <a:off x="8126967" y="5486896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0DD59C2F-E0ED-465B-BB5A-8648DE2B724C}"/>
                </a:ext>
              </a:extLst>
            </p:cNvPr>
            <p:cNvSpPr/>
            <p:nvPr/>
          </p:nvSpPr>
          <p:spPr>
            <a:xfrm>
              <a:off x="8203167" y="5410696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228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6B5C0224-261C-4B65-8FC9-3CBD011FEBBC}"/>
                </a:ext>
              </a:extLst>
            </p:cNvPr>
            <p:cNvSpPr/>
            <p:nvPr/>
          </p:nvSpPr>
          <p:spPr>
            <a:xfrm>
              <a:off x="7974567" y="5563096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0"/>
                  </a:moveTo>
                  <a:lnTo>
                    <a:pt x="228600" y="152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3A10A4C1-4E02-428A-96B8-EF99DAE76746}"/>
                </a:ext>
              </a:extLst>
            </p:cNvPr>
            <p:cNvSpPr/>
            <p:nvPr/>
          </p:nvSpPr>
          <p:spPr>
            <a:xfrm>
              <a:off x="7974567" y="5524996"/>
              <a:ext cx="381000" cy="51435"/>
            </a:xfrm>
            <a:custGeom>
              <a:avLst/>
              <a:gdLst/>
              <a:ahLst/>
              <a:cxnLst/>
              <a:rect l="l" t="t" r="r" b="b"/>
              <a:pathLst>
                <a:path w="381000" h="51435">
                  <a:moveTo>
                    <a:pt x="381000" y="511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676C784C-8576-407B-990C-AF07C4EEEC46}"/>
                </a:ext>
              </a:extLst>
            </p:cNvPr>
            <p:cNvSpPr/>
            <p:nvPr/>
          </p:nvSpPr>
          <p:spPr>
            <a:xfrm>
              <a:off x="7974124" y="4890372"/>
              <a:ext cx="459740" cy="13335"/>
            </a:xfrm>
            <a:custGeom>
              <a:avLst/>
              <a:gdLst/>
              <a:ahLst/>
              <a:cxnLst/>
              <a:rect l="l" t="t" r="r" b="b"/>
              <a:pathLst>
                <a:path w="459740" h="13335">
                  <a:moveTo>
                    <a:pt x="0" y="0"/>
                  </a:moveTo>
                  <a:lnTo>
                    <a:pt x="459299" y="1307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CFC79575-2BE3-486B-920A-7816CEEC23E6}"/>
                </a:ext>
              </a:extLst>
            </p:cNvPr>
            <p:cNvSpPr/>
            <p:nvPr/>
          </p:nvSpPr>
          <p:spPr>
            <a:xfrm>
              <a:off x="8431767" y="5132048"/>
              <a:ext cx="152400" cy="278765"/>
            </a:xfrm>
            <a:custGeom>
              <a:avLst/>
              <a:gdLst/>
              <a:ahLst/>
              <a:cxnLst/>
              <a:rect l="l" t="t" r="r" b="b"/>
              <a:pathLst>
                <a:path w="152400" h="278764">
                  <a:moveTo>
                    <a:pt x="0" y="278648"/>
                  </a:moveTo>
                  <a:lnTo>
                    <a:pt x="152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8BD65795-3969-4ADC-9E3E-30D4509CF787}"/>
                </a:ext>
              </a:extLst>
            </p:cNvPr>
            <p:cNvSpPr/>
            <p:nvPr/>
          </p:nvSpPr>
          <p:spPr>
            <a:xfrm>
              <a:off x="7913247" y="4981002"/>
              <a:ext cx="533400" cy="62230"/>
            </a:xfrm>
            <a:custGeom>
              <a:avLst/>
              <a:gdLst/>
              <a:ahLst/>
              <a:cxnLst/>
              <a:rect l="l" t="t" r="r" b="b"/>
              <a:pathLst>
                <a:path w="533400" h="62229">
                  <a:moveTo>
                    <a:pt x="0" y="0"/>
                  </a:moveTo>
                  <a:lnTo>
                    <a:pt x="533400" y="617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8210021E-B4FD-4C42-AEB9-B87E1A1E46AE}"/>
                </a:ext>
              </a:extLst>
            </p:cNvPr>
            <p:cNvSpPr/>
            <p:nvPr/>
          </p:nvSpPr>
          <p:spPr>
            <a:xfrm>
              <a:off x="8446202" y="5131561"/>
              <a:ext cx="252729" cy="445134"/>
            </a:xfrm>
            <a:custGeom>
              <a:avLst/>
              <a:gdLst/>
              <a:ahLst/>
              <a:cxnLst/>
              <a:rect l="l" t="t" r="r" b="b"/>
              <a:pathLst>
                <a:path w="252729" h="445135">
                  <a:moveTo>
                    <a:pt x="0" y="444611"/>
                  </a:moveTo>
                  <a:lnTo>
                    <a:pt x="25226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15CAF78D-57BF-412C-82C5-87E13780854D}"/>
                </a:ext>
              </a:extLst>
            </p:cNvPr>
            <p:cNvSpPr/>
            <p:nvPr/>
          </p:nvSpPr>
          <p:spPr>
            <a:xfrm>
              <a:off x="7441165" y="4663371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48155" y="150483"/>
                  </a:moveTo>
                  <a:lnTo>
                    <a:pt x="50274" y="111940"/>
                  </a:lnTo>
                  <a:lnTo>
                    <a:pt x="88261" y="53677"/>
                  </a:lnTo>
                  <a:lnTo>
                    <a:pt x="133415" y="40162"/>
                  </a:lnTo>
                  <a:lnTo>
                    <a:pt x="147127" y="42002"/>
                  </a:lnTo>
                  <a:lnTo>
                    <a:pt x="160392" y="46455"/>
                  </a:lnTo>
                  <a:lnTo>
                    <a:pt x="172926" y="53456"/>
                  </a:lnTo>
                  <a:lnTo>
                    <a:pt x="189519" y="29853"/>
                  </a:lnTo>
                  <a:lnTo>
                    <a:pt x="211801" y="15995"/>
                  </a:lnTo>
                  <a:lnTo>
                    <a:pt x="236905" y="12907"/>
                  </a:lnTo>
                  <a:lnTo>
                    <a:pt x="261968" y="21613"/>
                  </a:lnTo>
                  <a:lnTo>
                    <a:pt x="267584" y="25097"/>
                  </a:lnTo>
                  <a:lnTo>
                    <a:pt x="272739" y="29513"/>
                  </a:lnTo>
                  <a:lnTo>
                    <a:pt x="277271" y="34724"/>
                  </a:lnTo>
                  <a:lnTo>
                    <a:pt x="290425" y="15015"/>
                  </a:lnTo>
                  <a:lnTo>
                    <a:pt x="308408" y="3138"/>
                  </a:lnTo>
                  <a:lnTo>
                    <a:pt x="328893" y="0"/>
                  </a:lnTo>
                  <a:lnTo>
                    <a:pt x="349557" y="6507"/>
                  </a:lnTo>
                  <a:lnTo>
                    <a:pt x="354901" y="10079"/>
                  </a:lnTo>
                  <a:lnTo>
                    <a:pt x="359847" y="14324"/>
                  </a:lnTo>
                  <a:lnTo>
                    <a:pt x="364347" y="19198"/>
                  </a:lnTo>
                  <a:lnTo>
                    <a:pt x="368355" y="24657"/>
                  </a:lnTo>
                  <a:lnTo>
                    <a:pt x="387044" y="7478"/>
                  </a:lnTo>
                  <a:lnTo>
                    <a:pt x="409174" y="226"/>
                  </a:lnTo>
                  <a:lnTo>
                    <a:pt x="432025" y="3161"/>
                  </a:lnTo>
                  <a:lnTo>
                    <a:pt x="452879" y="16544"/>
                  </a:lnTo>
                  <a:lnTo>
                    <a:pt x="460175" y="25107"/>
                  </a:lnTo>
                  <a:lnTo>
                    <a:pt x="466058" y="34928"/>
                  </a:lnTo>
                  <a:lnTo>
                    <a:pt x="470412" y="45774"/>
                  </a:lnTo>
                  <a:lnTo>
                    <a:pt x="473123" y="57413"/>
                  </a:lnTo>
                  <a:lnTo>
                    <a:pt x="496494" y="71121"/>
                  </a:lnTo>
                  <a:lnTo>
                    <a:pt x="512982" y="93466"/>
                  </a:lnTo>
                  <a:lnTo>
                    <a:pt x="521099" y="121407"/>
                  </a:lnTo>
                  <a:lnTo>
                    <a:pt x="519358" y="151904"/>
                  </a:lnTo>
                  <a:lnTo>
                    <a:pt x="518555" y="155353"/>
                  </a:lnTo>
                  <a:lnTo>
                    <a:pt x="517547" y="158731"/>
                  </a:lnTo>
                  <a:lnTo>
                    <a:pt x="516342" y="162016"/>
                  </a:lnTo>
                  <a:lnTo>
                    <a:pt x="530963" y="196809"/>
                  </a:lnTo>
                  <a:lnTo>
                    <a:pt x="522774" y="269623"/>
                  </a:lnTo>
                  <a:lnTo>
                    <a:pt x="492034" y="305819"/>
                  </a:lnTo>
                  <a:lnTo>
                    <a:pt x="461841" y="318050"/>
                  </a:lnTo>
                  <a:lnTo>
                    <a:pt x="456005" y="350404"/>
                  </a:lnTo>
                  <a:lnTo>
                    <a:pt x="440516" y="376725"/>
                  </a:lnTo>
                  <a:lnTo>
                    <a:pt x="417689" y="394355"/>
                  </a:lnTo>
                  <a:lnTo>
                    <a:pt x="389842" y="400638"/>
                  </a:lnTo>
                  <a:lnTo>
                    <a:pt x="380033" y="399757"/>
                  </a:lnTo>
                  <a:lnTo>
                    <a:pt x="370465" y="397328"/>
                  </a:lnTo>
                  <a:lnTo>
                    <a:pt x="361273" y="393396"/>
                  </a:lnTo>
                  <a:lnTo>
                    <a:pt x="352589" y="388008"/>
                  </a:lnTo>
                  <a:lnTo>
                    <a:pt x="336915" y="422119"/>
                  </a:lnTo>
                  <a:lnTo>
                    <a:pt x="312135" y="445732"/>
                  </a:lnTo>
                  <a:lnTo>
                    <a:pt x="281595" y="456753"/>
                  </a:lnTo>
                  <a:lnTo>
                    <a:pt x="248638" y="453087"/>
                  </a:lnTo>
                  <a:lnTo>
                    <a:pt x="235301" y="446851"/>
                  </a:lnTo>
                  <a:lnTo>
                    <a:pt x="223160" y="438101"/>
                  </a:lnTo>
                  <a:lnTo>
                    <a:pt x="212471" y="427059"/>
                  </a:lnTo>
                  <a:lnTo>
                    <a:pt x="203489" y="413947"/>
                  </a:lnTo>
                  <a:lnTo>
                    <a:pt x="167830" y="428808"/>
                  </a:lnTo>
                  <a:lnTo>
                    <a:pt x="98219" y="408508"/>
                  </a:lnTo>
                  <a:lnTo>
                    <a:pt x="72684" y="375801"/>
                  </a:lnTo>
                  <a:lnTo>
                    <a:pt x="71676" y="373792"/>
                  </a:lnTo>
                  <a:lnTo>
                    <a:pt x="50371" y="371745"/>
                  </a:lnTo>
                  <a:lnTo>
                    <a:pt x="32031" y="360735"/>
                  </a:lnTo>
                  <a:lnTo>
                    <a:pt x="18578" y="342527"/>
                  </a:lnTo>
                  <a:lnTo>
                    <a:pt x="11934" y="318887"/>
                  </a:lnTo>
                  <a:lnTo>
                    <a:pt x="11845" y="305227"/>
                  </a:lnTo>
                  <a:lnTo>
                    <a:pt x="14262" y="292018"/>
                  </a:lnTo>
                  <a:lnTo>
                    <a:pt x="19056" y="279718"/>
                  </a:lnTo>
                  <a:lnTo>
                    <a:pt x="26098" y="268786"/>
                  </a:lnTo>
                  <a:lnTo>
                    <a:pt x="10208" y="252144"/>
                  </a:lnTo>
                  <a:lnTo>
                    <a:pt x="1303" y="230402"/>
                  </a:lnTo>
                  <a:lnTo>
                    <a:pt x="0" y="206330"/>
                  </a:lnTo>
                  <a:lnTo>
                    <a:pt x="6914" y="182698"/>
                  </a:lnTo>
                  <a:lnTo>
                    <a:pt x="14541" y="170878"/>
                  </a:lnTo>
                  <a:lnTo>
                    <a:pt x="24173" y="161587"/>
                  </a:lnTo>
                  <a:lnTo>
                    <a:pt x="35374" y="155153"/>
                  </a:lnTo>
                  <a:lnTo>
                    <a:pt x="47706" y="151907"/>
                  </a:lnTo>
                  <a:lnTo>
                    <a:pt x="48155" y="150483"/>
                  </a:lnTo>
                  <a:close/>
                </a:path>
                <a:path w="533400" h="457200">
                  <a:moveTo>
                    <a:pt x="57947" y="275441"/>
                  </a:moveTo>
                  <a:lnTo>
                    <a:pt x="49783" y="275456"/>
                  </a:lnTo>
                  <a:lnTo>
                    <a:pt x="41758" y="274030"/>
                  </a:lnTo>
                  <a:lnTo>
                    <a:pt x="34008" y="271201"/>
                  </a:lnTo>
                  <a:lnTo>
                    <a:pt x="26670" y="267006"/>
                  </a:lnTo>
                </a:path>
                <a:path w="533400" h="457200">
                  <a:moveTo>
                    <a:pt x="85543" y="367748"/>
                  </a:moveTo>
                  <a:lnTo>
                    <a:pt x="81153" y="369787"/>
                  </a:lnTo>
                  <a:lnTo>
                    <a:pt x="76553" y="371144"/>
                  </a:lnTo>
                  <a:lnTo>
                    <a:pt x="71859" y="371785"/>
                  </a:lnTo>
                </a:path>
                <a:path w="533400" h="457200">
                  <a:moveTo>
                    <a:pt x="203459" y="412103"/>
                  </a:moveTo>
                  <a:lnTo>
                    <a:pt x="200157" y="406326"/>
                  </a:lnTo>
                  <a:lnTo>
                    <a:pt x="197393" y="400152"/>
                  </a:lnTo>
                  <a:lnTo>
                    <a:pt x="195213" y="393688"/>
                  </a:lnTo>
                </a:path>
                <a:path w="533400" h="457200">
                  <a:moveTo>
                    <a:pt x="355935" y="366182"/>
                  </a:moveTo>
                  <a:lnTo>
                    <a:pt x="355449" y="373034"/>
                  </a:lnTo>
                  <a:lnTo>
                    <a:pt x="354346" y="379808"/>
                  </a:lnTo>
                  <a:lnTo>
                    <a:pt x="352642" y="386388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>
              <a:extLst>
                <a:ext uri="{FF2B5EF4-FFF2-40B4-BE49-F238E27FC236}">
                  <a16:creationId xmlns:a16="http://schemas.microsoft.com/office/drawing/2014/main" id="{3A098A69-225A-4317-9444-ED00C86F0C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3516" y="4805218"/>
              <a:ext cx="132790" cy="194052"/>
            </a:xfrm>
            <a:prstGeom prst="rect">
              <a:avLst/>
            </a:prstGeom>
          </p:spPr>
        </p:pic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A9BBC202-E8CC-4813-892E-D9792471E0F7}"/>
                </a:ext>
              </a:extLst>
            </p:cNvPr>
            <p:cNvSpPr/>
            <p:nvPr/>
          </p:nvSpPr>
          <p:spPr>
            <a:xfrm>
              <a:off x="7489323" y="4686542"/>
              <a:ext cx="426084" cy="142875"/>
            </a:xfrm>
            <a:custGeom>
              <a:avLst/>
              <a:gdLst/>
              <a:ahLst/>
              <a:cxnLst/>
              <a:rect l="l" t="t" r="r" b="b"/>
              <a:pathLst>
                <a:path w="426084" h="142875">
                  <a:moveTo>
                    <a:pt x="425038" y="32655"/>
                  </a:moveTo>
                  <a:lnTo>
                    <a:pt x="425721" y="37067"/>
                  </a:lnTo>
                  <a:lnTo>
                    <a:pt x="426037" y="41546"/>
                  </a:lnTo>
                  <a:lnTo>
                    <a:pt x="425982" y="46029"/>
                  </a:lnTo>
                </a:path>
                <a:path w="426084" h="142875">
                  <a:moveTo>
                    <a:pt x="310876" y="17055"/>
                  </a:moveTo>
                  <a:lnTo>
                    <a:pt x="313205" y="10885"/>
                  </a:lnTo>
                  <a:lnTo>
                    <a:pt x="316290" y="5140"/>
                  </a:lnTo>
                  <a:lnTo>
                    <a:pt x="320034" y="0"/>
                  </a:lnTo>
                </a:path>
                <a:path w="426084" h="142875">
                  <a:moveTo>
                    <a:pt x="225223" y="25183"/>
                  </a:moveTo>
                  <a:lnTo>
                    <a:pt x="226174" y="20084"/>
                  </a:lnTo>
                  <a:lnTo>
                    <a:pt x="227663" y="15143"/>
                  </a:lnTo>
                  <a:lnTo>
                    <a:pt x="229659" y="10474"/>
                  </a:lnTo>
                </a:path>
                <a:path w="426084" h="142875">
                  <a:moveTo>
                    <a:pt x="124705" y="30178"/>
                  </a:moveTo>
                  <a:lnTo>
                    <a:pt x="130530" y="34160"/>
                  </a:lnTo>
                  <a:lnTo>
                    <a:pt x="135919" y="38952"/>
                  </a:lnTo>
                  <a:lnTo>
                    <a:pt x="140754" y="44449"/>
                  </a:lnTo>
                </a:path>
                <a:path w="426084" h="142875">
                  <a:moveTo>
                    <a:pt x="2800" y="142330"/>
                  </a:moveTo>
                  <a:lnTo>
                    <a:pt x="1529" y="137419"/>
                  </a:lnTo>
                  <a:lnTo>
                    <a:pt x="592" y="132399"/>
                  </a:lnTo>
                  <a:lnTo>
                    <a:pt x="0" y="12731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C2D6302B-2F7A-41CE-9489-6E474AC81D90}"/>
                </a:ext>
              </a:extLst>
            </p:cNvPr>
            <p:cNvSpPr/>
            <p:nvPr/>
          </p:nvSpPr>
          <p:spPr>
            <a:xfrm>
              <a:off x="8431765" y="4676448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48155" y="150483"/>
                  </a:moveTo>
                  <a:lnTo>
                    <a:pt x="50274" y="111940"/>
                  </a:lnTo>
                  <a:lnTo>
                    <a:pt x="88261" y="53677"/>
                  </a:lnTo>
                  <a:lnTo>
                    <a:pt x="133415" y="40162"/>
                  </a:lnTo>
                  <a:lnTo>
                    <a:pt x="147127" y="42002"/>
                  </a:lnTo>
                  <a:lnTo>
                    <a:pt x="160392" y="46455"/>
                  </a:lnTo>
                  <a:lnTo>
                    <a:pt x="172926" y="53456"/>
                  </a:lnTo>
                  <a:lnTo>
                    <a:pt x="189519" y="29853"/>
                  </a:lnTo>
                  <a:lnTo>
                    <a:pt x="211801" y="15995"/>
                  </a:lnTo>
                  <a:lnTo>
                    <a:pt x="236905" y="12907"/>
                  </a:lnTo>
                  <a:lnTo>
                    <a:pt x="261968" y="21613"/>
                  </a:lnTo>
                  <a:lnTo>
                    <a:pt x="267584" y="25097"/>
                  </a:lnTo>
                  <a:lnTo>
                    <a:pt x="272739" y="29513"/>
                  </a:lnTo>
                  <a:lnTo>
                    <a:pt x="277271" y="34724"/>
                  </a:lnTo>
                  <a:lnTo>
                    <a:pt x="290425" y="15015"/>
                  </a:lnTo>
                  <a:lnTo>
                    <a:pt x="308408" y="3138"/>
                  </a:lnTo>
                  <a:lnTo>
                    <a:pt x="328893" y="0"/>
                  </a:lnTo>
                  <a:lnTo>
                    <a:pt x="349557" y="6507"/>
                  </a:lnTo>
                  <a:lnTo>
                    <a:pt x="354901" y="10079"/>
                  </a:lnTo>
                  <a:lnTo>
                    <a:pt x="359847" y="14324"/>
                  </a:lnTo>
                  <a:lnTo>
                    <a:pt x="364347" y="19198"/>
                  </a:lnTo>
                  <a:lnTo>
                    <a:pt x="368355" y="24657"/>
                  </a:lnTo>
                  <a:lnTo>
                    <a:pt x="387044" y="7478"/>
                  </a:lnTo>
                  <a:lnTo>
                    <a:pt x="409174" y="226"/>
                  </a:lnTo>
                  <a:lnTo>
                    <a:pt x="432025" y="3161"/>
                  </a:lnTo>
                  <a:lnTo>
                    <a:pt x="452879" y="16544"/>
                  </a:lnTo>
                  <a:lnTo>
                    <a:pt x="460175" y="25107"/>
                  </a:lnTo>
                  <a:lnTo>
                    <a:pt x="466058" y="34928"/>
                  </a:lnTo>
                  <a:lnTo>
                    <a:pt x="470412" y="45774"/>
                  </a:lnTo>
                  <a:lnTo>
                    <a:pt x="473123" y="57413"/>
                  </a:lnTo>
                  <a:lnTo>
                    <a:pt x="496494" y="71121"/>
                  </a:lnTo>
                  <a:lnTo>
                    <a:pt x="512982" y="93466"/>
                  </a:lnTo>
                  <a:lnTo>
                    <a:pt x="521099" y="121407"/>
                  </a:lnTo>
                  <a:lnTo>
                    <a:pt x="519358" y="151904"/>
                  </a:lnTo>
                  <a:lnTo>
                    <a:pt x="518555" y="155353"/>
                  </a:lnTo>
                  <a:lnTo>
                    <a:pt x="517547" y="158731"/>
                  </a:lnTo>
                  <a:lnTo>
                    <a:pt x="516342" y="162016"/>
                  </a:lnTo>
                  <a:lnTo>
                    <a:pt x="530963" y="196809"/>
                  </a:lnTo>
                  <a:lnTo>
                    <a:pt x="522774" y="269623"/>
                  </a:lnTo>
                  <a:lnTo>
                    <a:pt x="492034" y="305819"/>
                  </a:lnTo>
                  <a:lnTo>
                    <a:pt x="461841" y="318050"/>
                  </a:lnTo>
                  <a:lnTo>
                    <a:pt x="456005" y="350404"/>
                  </a:lnTo>
                  <a:lnTo>
                    <a:pt x="440516" y="376725"/>
                  </a:lnTo>
                  <a:lnTo>
                    <a:pt x="417689" y="394355"/>
                  </a:lnTo>
                  <a:lnTo>
                    <a:pt x="389842" y="400638"/>
                  </a:lnTo>
                  <a:lnTo>
                    <a:pt x="380033" y="399757"/>
                  </a:lnTo>
                  <a:lnTo>
                    <a:pt x="370465" y="397328"/>
                  </a:lnTo>
                  <a:lnTo>
                    <a:pt x="361273" y="393396"/>
                  </a:lnTo>
                  <a:lnTo>
                    <a:pt x="352589" y="388008"/>
                  </a:lnTo>
                  <a:lnTo>
                    <a:pt x="336915" y="422119"/>
                  </a:lnTo>
                  <a:lnTo>
                    <a:pt x="312135" y="445732"/>
                  </a:lnTo>
                  <a:lnTo>
                    <a:pt x="281595" y="456753"/>
                  </a:lnTo>
                  <a:lnTo>
                    <a:pt x="248638" y="453087"/>
                  </a:lnTo>
                  <a:lnTo>
                    <a:pt x="235301" y="446851"/>
                  </a:lnTo>
                  <a:lnTo>
                    <a:pt x="223160" y="438101"/>
                  </a:lnTo>
                  <a:lnTo>
                    <a:pt x="212471" y="427059"/>
                  </a:lnTo>
                  <a:lnTo>
                    <a:pt x="203489" y="413947"/>
                  </a:lnTo>
                  <a:lnTo>
                    <a:pt x="167830" y="428808"/>
                  </a:lnTo>
                  <a:lnTo>
                    <a:pt x="98219" y="408508"/>
                  </a:lnTo>
                  <a:lnTo>
                    <a:pt x="72684" y="375801"/>
                  </a:lnTo>
                  <a:lnTo>
                    <a:pt x="71676" y="373792"/>
                  </a:lnTo>
                  <a:lnTo>
                    <a:pt x="50371" y="371745"/>
                  </a:lnTo>
                  <a:lnTo>
                    <a:pt x="32031" y="360735"/>
                  </a:lnTo>
                  <a:lnTo>
                    <a:pt x="18578" y="342527"/>
                  </a:lnTo>
                  <a:lnTo>
                    <a:pt x="11934" y="318887"/>
                  </a:lnTo>
                  <a:lnTo>
                    <a:pt x="11845" y="305227"/>
                  </a:lnTo>
                  <a:lnTo>
                    <a:pt x="14262" y="292018"/>
                  </a:lnTo>
                  <a:lnTo>
                    <a:pt x="19056" y="279718"/>
                  </a:lnTo>
                  <a:lnTo>
                    <a:pt x="26098" y="268786"/>
                  </a:lnTo>
                  <a:lnTo>
                    <a:pt x="10208" y="252144"/>
                  </a:lnTo>
                  <a:lnTo>
                    <a:pt x="1303" y="230402"/>
                  </a:lnTo>
                  <a:lnTo>
                    <a:pt x="0" y="206330"/>
                  </a:lnTo>
                  <a:lnTo>
                    <a:pt x="6914" y="182698"/>
                  </a:lnTo>
                  <a:lnTo>
                    <a:pt x="14541" y="170878"/>
                  </a:lnTo>
                  <a:lnTo>
                    <a:pt x="24173" y="161587"/>
                  </a:lnTo>
                  <a:lnTo>
                    <a:pt x="35374" y="155153"/>
                  </a:lnTo>
                  <a:lnTo>
                    <a:pt x="47706" y="151907"/>
                  </a:lnTo>
                  <a:lnTo>
                    <a:pt x="48155" y="150483"/>
                  </a:lnTo>
                  <a:close/>
                </a:path>
                <a:path w="533400" h="457200">
                  <a:moveTo>
                    <a:pt x="57947" y="275441"/>
                  </a:moveTo>
                  <a:lnTo>
                    <a:pt x="49783" y="275456"/>
                  </a:lnTo>
                  <a:lnTo>
                    <a:pt x="41758" y="274030"/>
                  </a:lnTo>
                  <a:lnTo>
                    <a:pt x="34008" y="271201"/>
                  </a:lnTo>
                  <a:lnTo>
                    <a:pt x="26670" y="267006"/>
                  </a:lnTo>
                </a:path>
                <a:path w="533400" h="457200">
                  <a:moveTo>
                    <a:pt x="85543" y="367748"/>
                  </a:moveTo>
                  <a:lnTo>
                    <a:pt x="81153" y="369787"/>
                  </a:lnTo>
                  <a:lnTo>
                    <a:pt x="76553" y="371144"/>
                  </a:lnTo>
                  <a:lnTo>
                    <a:pt x="71859" y="371785"/>
                  </a:lnTo>
                </a:path>
                <a:path w="533400" h="457200">
                  <a:moveTo>
                    <a:pt x="203459" y="412103"/>
                  </a:moveTo>
                  <a:lnTo>
                    <a:pt x="200157" y="406326"/>
                  </a:lnTo>
                  <a:lnTo>
                    <a:pt x="197393" y="400152"/>
                  </a:lnTo>
                  <a:lnTo>
                    <a:pt x="195213" y="393688"/>
                  </a:lnTo>
                </a:path>
                <a:path w="533400" h="457200">
                  <a:moveTo>
                    <a:pt x="355935" y="366182"/>
                  </a:moveTo>
                  <a:lnTo>
                    <a:pt x="355449" y="373034"/>
                  </a:lnTo>
                  <a:lnTo>
                    <a:pt x="354346" y="379808"/>
                  </a:lnTo>
                  <a:lnTo>
                    <a:pt x="352642" y="386388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38">
              <a:extLst>
                <a:ext uri="{FF2B5EF4-FFF2-40B4-BE49-F238E27FC236}">
                  <a16:creationId xmlns:a16="http://schemas.microsoft.com/office/drawing/2014/main" id="{8D397901-8ABB-4119-8DFF-BA7FCFF654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4116" y="4818296"/>
              <a:ext cx="132790" cy="194052"/>
            </a:xfrm>
            <a:prstGeom prst="rect">
              <a:avLst/>
            </a:prstGeom>
          </p:spPr>
        </p:pic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38EAF16F-FF9A-453F-A3A0-0ECD93248427}"/>
                </a:ext>
              </a:extLst>
            </p:cNvPr>
            <p:cNvSpPr/>
            <p:nvPr/>
          </p:nvSpPr>
          <p:spPr>
            <a:xfrm>
              <a:off x="8479923" y="4699619"/>
              <a:ext cx="426084" cy="142875"/>
            </a:xfrm>
            <a:custGeom>
              <a:avLst/>
              <a:gdLst/>
              <a:ahLst/>
              <a:cxnLst/>
              <a:rect l="l" t="t" r="r" b="b"/>
              <a:pathLst>
                <a:path w="426084" h="142875">
                  <a:moveTo>
                    <a:pt x="425038" y="32655"/>
                  </a:moveTo>
                  <a:lnTo>
                    <a:pt x="425721" y="37067"/>
                  </a:lnTo>
                  <a:lnTo>
                    <a:pt x="426037" y="41546"/>
                  </a:lnTo>
                  <a:lnTo>
                    <a:pt x="425982" y="46029"/>
                  </a:lnTo>
                </a:path>
                <a:path w="426084" h="142875">
                  <a:moveTo>
                    <a:pt x="310876" y="17055"/>
                  </a:moveTo>
                  <a:lnTo>
                    <a:pt x="313205" y="10885"/>
                  </a:lnTo>
                  <a:lnTo>
                    <a:pt x="316290" y="5140"/>
                  </a:lnTo>
                  <a:lnTo>
                    <a:pt x="320034" y="0"/>
                  </a:lnTo>
                </a:path>
                <a:path w="426084" h="142875">
                  <a:moveTo>
                    <a:pt x="225223" y="25183"/>
                  </a:moveTo>
                  <a:lnTo>
                    <a:pt x="226174" y="20084"/>
                  </a:lnTo>
                  <a:lnTo>
                    <a:pt x="227663" y="15143"/>
                  </a:lnTo>
                  <a:lnTo>
                    <a:pt x="229659" y="10474"/>
                  </a:lnTo>
                </a:path>
                <a:path w="426084" h="142875">
                  <a:moveTo>
                    <a:pt x="124705" y="30178"/>
                  </a:moveTo>
                  <a:lnTo>
                    <a:pt x="130530" y="34160"/>
                  </a:lnTo>
                  <a:lnTo>
                    <a:pt x="135919" y="38952"/>
                  </a:lnTo>
                  <a:lnTo>
                    <a:pt x="140754" y="44449"/>
                  </a:lnTo>
                </a:path>
                <a:path w="426084" h="142875">
                  <a:moveTo>
                    <a:pt x="2800" y="142330"/>
                  </a:moveTo>
                  <a:lnTo>
                    <a:pt x="1529" y="137419"/>
                  </a:lnTo>
                  <a:lnTo>
                    <a:pt x="592" y="132399"/>
                  </a:lnTo>
                  <a:lnTo>
                    <a:pt x="0" y="12731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FA91ED7C-E8F9-4C53-9B4B-1ACBBAB9C7C0}"/>
                </a:ext>
              </a:extLst>
            </p:cNvPr>
            <p:cNvSpPr/>
            <p:nvPr/>
          </p:nvSpPr>
          <p:spPr>
            <a:xfrm>
              <a:off x="7913245" y="5349171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48155" y="150483"/>
                  </a:moveTo>
                  <a:lnTo>
                    <a:pt x="50274" y="111940"/>
                  </a:lnTo>
                  <a:lnTo>
                    <a:pt x="88261" y="53677"/>
                  </a:lnTo>
                  <a:lnTo>
                    <a:pt x="133415" y="40162"/>
                  </a:lnTo>
                  <a:lnTo>
                    <a:pt x="147127" y="42002"/>
                  </a:lnTo>
                  <a:lnTo>
                    <a:pt x="160392" y="46455"/>
                  </a:lnTo>
                  <a:lnTo>
                    <a:pt x="172926" y="53456"/>
                  </a:lnTo>
                  <a:lnTo>
                    <a:pt x="189519" y="29853"/>
                  </a:lnTo>
                  <a:lnTo>
                    <a:pt x="211801" y="15995"/>
                  </a:lnTo>
                  <a:lnTo>
                    <a:pt x="236905" y="12907"/>
                  </a:lnTo>
                  <a:lnTo>
                    <a:pt x="261968" y="21613"/>
                  </a:lnTo>
                  <a:lnTo>
                    <a:pt x="267584" y="25097"/>
                  </a:lnTo>
                  <a:lnTo>
                    <a:pt x="272739" y="29513"/>
                  </a:lnTo>
                  <a:lnTo>
                    <a:pt x="277271" y="34724"/>
                  </a:lnTo>
                  <a:lnTo>
                    <a:pt x="290425" y="15015"/>
                  </a:lnTo>
                  <a:lnTo>
                    <a:pt x="308408" y="3138"/>
                  </a:lnTo>
                  <a:lnTo>
                    <a:pt x="328893" y="0"/>
                  </a:lnTo>
                  <a:lnTo>
                    <a:pt x="349557" y="6507"/>
                  </a:lnTo>
                  <a:lnTo>
                    <a:pt x="354901" y="10079"/>
                  </a:lnTo>
                  <a:lnTo>
                    <a:pt x="359847" y="14324"/>
                  </a:lnTo>
                  <a:lnTo>
                    <a:pt x="364347" y="19198"/>
                  </a:lnTo>
                  <a:lnTo>
                    <a:pt x="368355" y="24657"/>
                  </a:lnTo>
                  <a:lnTo>
                    <a:pt x="387044" y="7478"/>
                  </a:lnTo>
                  <a:lnTo>
                    <a:pt x="409174" y="226"/>
                  </a:lnTo>
                  <a:lnTo>
                    <a:pt x="432025" y="3161"/>
                  </a:lnTo>
                  <a:lnTo>
                    <a:pt x="452879" y="16544"/>
                  </a:lnTo>
                  <a:lnTo>
                    <a:pt x="460175" y="25107"/>
                  </a:lnTo>
                  <a:lnTo>
                    <a:pt x="466058" y="34928"/>
                  </a:lnTo>
                  <a:lnTo>
                    <a:pt x="470412" y="45774"/>
                  </a:lnTo>
                  <a:lnTo>
                    <a:pt x="473123" y="57413"/>
                  </a:lnTo>
                  <a:lnTo>
                    <a:pt x="496494" y="71121"/>
                  </a:lnTo>
                  <a:lnTo>
                    <a:pt x="512982" y="93466"/>
                  </a:lnTo>
                  <a:lnTo>
                    <a:pt x="521099" y="121407"/>
                  </a:lnTo>
                  <a:lnTo>
                    <a:pt x="519358" y="151904"/>
                  </a:lnTo>
                  <a:lnTo>
                    <a:pt x="518555" y="155353"/>
                  </a:lnTo>
                  <a:lnTo>
                    <a:pt x="517547" y="158731"/>
                  </a:lnTo>
                  <a:lnTo>
                    <a:pt x="516342" y="162016"/>
                  </a:lnTo>
                  <a:lnTo>
                    <a:pt x="530963" y="196809"/>
                  </a:lnTo>
                  <a:lnTo>
                    <a:pt x="522774" y="269623"/>
                  </a:lnTo>
                  <a:lnTo>
                    <a:pt x="492034" y="305819"/>
                  </a:lnTo>
                  <a:lnTo>
                    <a:pt x="461841" y="318050"/>
                  </a:lnTo>
                  <a:lnTo>
                    <a:pt x="456005" y="350404"/>
                  </a:lnTo>
                  <a:lnTo>
                    <a:pt x="440516" y="376725"/>
                  </a:lnTo>
                  <a:lnTo>
                    <a:pt x="417689" y="394355"/>
                  </a:lnTo>
                  <a:lnTo>
                    <a:pt x="389842" y="400638"/>
                  </a:lnTo>
                  <a:lnTo>
                    <a:pt x="380033" y="399757"/>
                  </a:lnTo>
                  <a:lnTo>
                    <a:pt x="370465" y="397328"/>
                  </a:lnTo>
                  <a:lnTo>
                    <a:pt x="361273" y="393396"/>
                  </a:lnTo>
                  <a:lnTo>
                    <a:pt x="352589" y="388008"/>
                  </a:lnTo>
                  <a:lnTo>
                    <a:pt x="336915" y="422119"/>
                  </a:lnTo>
                  <a:lnTo>
                    <a:pt x="312135" y="445732"/>
                  </a:lnTo>
                  <a:lnTo>
                    <a:pt x="281595" y="456753"/>
                  </a:lnTo>
                  <a:lnTo>
                    <a:pt x="248638" y="453087"/>
                  </a:lnTo>
                  <a:lnTo>
                    <a:pt x="235301" y="446851"/>
                  </a:lnTo>
                  <a:lnTo>
                    <a:pt x="223160" y="438101"/>
                  </a:lnTo>
                  <a:lnTo>
                    <a:pt x="212471" y="427059"/>
                  </a:lnTo>
                  <a:lnTo>
                    <a:pt x="203489" y="413947"/>
                  </a:lnTo>
                  <a:lnTo>
                    <a:pt x="167830" y="428808"/>
                  </a:lnTo>
                  <a:lnTo>
                    <a:pt x="98219" y="408508"/>
                  </a:lnTo>
                  <a:lnTo>
                    <a:pt x="72684" y="375801"/>
                  </a:lnTo>
                  <a:lnTo>
                    <a:pt x="71676" y="373792"/>
                  </a:lnTo>
                  <a:lnTo>
                    <a:pt x="50371" y="371745"/>
                  </a:lnTo>
                  <a:lnTo>
                    <a:pt x="32031" y="360735"/>
                  </a:lnTo>
                  <a:lnTo>
                    <a:pt x="18578" y="342527"/>
                  </a:lnTo>
                  <a:lnTo>
                    <a:pt x="11934" y="318887"/>
                  </a:lnTo>
                  <a:lnTo>
                    <a:pt x="11845" y="305227"/>
                  </a:lnTo>
                  <a:lnTo>
                    <a:pt x="14262" y="292018"/>
                  </a:lnTo>
                  <a:lnTo>
                    <a:pt x="19056" y="279718"/>
                  </a:lnTo>
                  <a:lnTo>
                    <a:pt x="26098" y="268786"/>
                  </a:lnTo>
                  <a:lnTo>
                    <a:pt x="10208" y="252144"/>
                  </a:lnTo>
                  <a:lnTo>
                    <a:pt x="1303" y="230402"/>
                  </a:lnTo>
                  <a:lnTo>
                    <a:pt x="0" y="206330"/>
                  </a:lnTo>
                  <a:lnTo>
                    <a:pt x="6914" y="182698"/>
                  </a:lnTo>
                  <a:lnTo>
                    <a:pt x="14541" y="170878"/>
                  </a:lnTo>
                  <a:lnTo>
                    <a:pt x="24173" y="161587"/>
                  </a:lnTo>
                  <a:lnTo>
                    <a:pt x="35374" y="155153"/>
                  </a:lnTo>
                  <a:lnTo>
                    <a:pt x="47706" y="151907"/>
                  </a:lnTo>
                  <a:lnTo>
                    <a:pt x="48155" y="150483"/>
                  </a:lnTo>
                  <a:close/>
                </a:path>
                <a:path w="533400" h="457200">
                  <a:moveTo>
                    <a:pt x="57947" y="275441"/>
                  </a:moveTo>
                  <a:lnTo>
                    <a:pt x="49783" y="275456"/>
                  </a:lnTo>
                  <a:lnTo>
                    <a:pt x="41758" y="274030"/>
                  </a:lnTo>
                  <a:lnTo>
                    <a:pt x="34008" y="271201"/>
                  </a:lnTo>
                  <a:lnTo>
                    <a:pt x="26670" y="267006"/>
                  </a:lnTo>
                </a:path>
                <a:path w="533400" h="457200">
                  <a:moveTo>
                    <a:pt x="85543" y="367748"/>
                  </a:moveTo>
                  <a:lnTo>
                    <a:pt x="81153" y="369787"/>
                  </a:lnTo>
                  <a:lnTo>
                    <a:pt x="76553" y="371144"/>
                  </a:lnTo>
                  <a:lnTo>
                    <a:pt x="71859" y="371785"/>
                  </a:lnTo>
                </a:path>
                <a:path w="533400" h="457200">
                  <a:moveTo>
                    <a:pt x="203459" y="412103"/>
                  </a:moveTo>
                  <a:lnTo>
                    <a:pt x="200157" y="406326"/>
                  </a:lnTo>
                  <a:lnTo>
                    <a:pt x="197393" y="400152"/>
                  </a:lnTo>
                  <a:lnTo>
                    <a:pt x="195213" y="393688"/>
                  </a:lnTo>
                </a:path>
                <a:path w="533400" h="457200">
                  <a:moveTo>
                    <a:pt x="355935" y="366182"/>
                  </a:moveTo>
                  <a:lnTo>
                    <a:pt x="355449" y="373034"/>
                  </a:lnTo>
                  <a:lnTo>
                    <a:pt x="354346" y="379808"/>
                  </a:lnTo>
                  <a:lnTo>
                    <a:pt x="352642" y="386388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1">
              <a:extLst>
                <a:ext uri="{FF2B5EF4-FFF2-40B4-BE49-F238E27FC236}">
                  <a16:creationId xmlns:a16="http://schemas.microsoft.com/office/drawing/2014/main" id="{E0EA6F13-6B33-49B0-A63D-3C4B52FB0DC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5595" y="5491018"/>
              <a:ext cx="132790" cy="194052"/>
            </a:xfrm>
            <a:prstGeom prst="rect">
              <a:avLst/>
            </a:prstGeom>
          </p:spPr>
        </p:pic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C53DA3C0-302B-4777-BF6E-EAD61067035E}"/>
                </a:ext>
              </a:extLst>
            </p:cNvPr>
            <p:cNvSpPr/>
            <p:nvPr/>
          </p:nvSpPr>
          <p:spPr>
            <a:xfrm>
              <a:off x="7961403" y="5372342"/>
              <a:ext cx="426084" cy="142875"/>
            </a:xfrm>
            <a:custGeom>
              <a:avLst/>
              <a:gdLst/>
              <a:ahLst/>
              <a:cxnLst/>
              <a:rect l="l" t="t" r="r" b="b"/>
              <a:pathLst>
                <a:path w="426084" h="142875">
                  <a:moveTo>
                    <a:pt x="425038" y="32655"/>
                  </a:moveTo>
                  <a:lnTo>
                    <a:pt x="425721" y="37067"/>
                  </a:lnTo>
                  <a:lnTo>
                    <a:pt x="426037" y="41546"/>
                  </a:lnTo>
                  <a:lnTo>
                    <a:pt x="425982" y="46029"/>
                  </a:lnTo>
                </a:path>
                <a:path w="426084" h="142875">
                  <a:moveTo>
                    <a:pt x="310876" y="17055"/>
                  </a:moveTo>
                  <a:lnTo>
                    <a:pt x="313205" y="10885"/>
                  </a:lnTo>
                  <a:lnTo>
                    <a:pt x="316290" y="5140"/>
                  </a:lnTo>
                  <a:lnTo>
                    <a:pt x="320034" y="0"/>
                  </a:lnTo>
                </a:path>
                <a:path w="426084" h="142875">
                  <a:moveTo>
                    <a:pt x="225223" y="25183"/>
                  </a:moveTo>
                  <a:lnTo>
                    <a:pt x="226174" y="20084"/>
                  </a:lnTo>
                  <a:lnTo>
                    <a:pt x="227663" y="15143"/>
                  </a:lnTo>
                  <a:lnTo>
                    <a:pt x="229659" y="10474"/>
                  </a:lnTo>
                </a:path>
                <a:path w="426084" h="142875">
                  <a:moveTo>
                    <a:pt x="124705" y="30178"/>
                  </a:moveTo>
                  <a:lnTo>
                    <a:pt x="130530" y="34160"/>
                  </a:lnTo>
                  <a:lnTo>
                    <a:pt x="135919" y="38952"/>
                  </a:lnTo>
                  <a:lnTo>
                    <a:pt x="140754" y="44449"/>
                  </a:lnTo>
                </a:path>
                <a:path w="426084" h="142875">
                  <a:moveTo>
                    <a:pt x="2800" y="142330"/>
                  </a:moveTo>
                  <a:lnTo>
                    <a:pt x="1529" y="137419"/>
                  </a:lnTo>
                  <a:lnTo>
                    <a:pt x="592" y="132399"/>
                  </a:lnTo>
                  <a:lnTo>
                    <a:pt x="0" y="127316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3">
            <a:extLst>
              <a:ext uri="{FF2B5EF4-FFF2-40B4-BE49-F238E27FC236}">
                <a16:creationId xmlns:a16="http://schemas.microsoft.com/office/drawing/2014/main" id="{0A43FFA5-AC7C-4483-A9A4-DE8B482E472E}"/>
              </a:ext>
            </a:extLst>
          </p:cNvPr>
          <p:cNvSpPr txBox="1"/>
          <p:nvPr/>
        </p:nvSpPr>
        <p:spPr>
          <a:xfrm>
            <a:off x="7510200" y="5572028"/>
            <a:ext cx="18135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762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8000"/>
                </a:solidFill>
                <a:latin typeface="Arial MT"/>
                <a:cs typeface="Arial MT"/>
              </a:rPr>
              <a:t>Conceptual</a:t>
            </a:r>
            <a:r>
              <a:rPr sz="1600" spc="-5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Arial MT"/>
                <a:cs typeface="Arial MT"/>
              </a:rPr>
              <a:t>picture </a:t>
            </a:r>
            <a:r>
              <a:rPr sz="1600" dirty="0">
                <a:solidFill>
                  <a:srgbClr val="008000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8000"/>
                </a:solidFill>
                <a:latin typeface="Arial MT"/>
                <a:cs typeface="Arial MT"/>
              </a:rPr>
              <a:t>network</a:t>
            </a:r>
            <a:r>
              <a:rPr sz="1600" spc="-2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Arial MT"/>
                <a:cs typeface="Arial MT"/>
              </a:rPr>
              <a:t>structure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0822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616931" cy="602287"/>
          </a:xfrm>
        </p:spPr>
        <p:txBody>
          <a:bodyPr/>
          <a:lstStyle/>
          <a:p>
            <a:r>
              <a:rPr lang="es-MX" dirty="0"/>
              <a:t>Conceptual Picture </a:t>
            </a:r>
            <a:r>
              <a:rPr lang="es-MX" dirty="0" err="1"/>
              <a:t>of</a:t>
            </a:r>
            <a:r>
              <a:rPr lang="es-MX" dirty="0"/>
              <a:t> Networks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18</a:t>
            </a:fld>
            <a:endParaRPr lang="es-CO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F4EB61A9-912C-4123-ADE5-5D306D4B1714}"/>
              </a:ext>
            </a:extLst>
          </p:cNvPr>
          <p:cNvGrpSpPr/>
          <p:nvPr/>
        </p:nvGrpSpPr>
        <p:grpSpPr>
          <a:xfrm>
            <a:off x="2226441" y="2732105"/>
            <a:ext cx="3853815" cy="3586479"/>
            <a:chOff x="2226441" y="2732105"/>
            <a:chExt cx="3853815" cy="3586479"/>
          </a:xfrm>
        </p:grpSpPr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4E0BAA76-0C41-4209-AD89-CAED3C7BFA8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6441" y="2732105"/>
              <a:ext cx="3769383" cy="3586323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CFEBBAA-CB10-4945-8A40-C7C5C19D0EC0}"/>
                </a:ext>
              </a:extLst>
            </p:cNvPr>
            <p:cNvSpPr/>
            <p:nvPr/>
          </p:nvSpPr>
          <p:spPr>
            <a:xfrm>
              <a:off x="4653737" y="2759557"/>
              <a:ext cx="1426845" cy="898525"/>
            </a:xfrm>
            <a:custGeom>
              <a:avLst/>
              <a:gdLst/>
              <a:ahLst/>
              <a:cxnLst/>
              <a:rect l="l" t="t" r="r" b="b"/>
              <a:pathLst>
                <a:path w="1426845" h="898525">
                  <a:moveTo>
                    <a:pt x="218973" y="896010"/>
                  </a:moveTo>
                  <a:lnTo>
                    <a:pt x="208013" y="896010"/>
                  </a:lnTo>
                  <a:lnTo>
                    <a:pt x="215722" y="897953"/>
                  </a:lnTo>
                  <a:lnTo>
                    <a:pt x="218973" y="896010"/>
                  </a:lnTo>
                  <a:close/>
                </a:path>
                <a:path w="1426845" h="898525">
                  <a:moveTo>
                    <a:pt x="1235240" y="19291"/>
                  </a:moveTo>
                  <a:lnTo>
                    <a:pt x="1230579" y="4216"/>
                  </a:lnTo>
                  <a:lnTo>
                    <a:pt x="1222578" y="0"/>
                  </a:lnTo>
                  <a:lnTo>
                    <a:pt x="73367" y="355231"/>
                  </a:lnTo>
                  <a:lnTo>
                    <a:pt x="110083" y="315239"/>
                  </a:lnTo>
                  <a:lnTo>
                    <a:pt x="109702" y="306209"/>
                  </a:lnTo>
                  <a:lnTo>
                    <a:pt x="98082" y="295529"/>
                  </a:lnTo>
                  <a:lnTo>
                    <a:pt x="89039" y="295910"/>
                  </a:lnTo>
                  <a:lnTo>
                    <a:pt x="19177" y="371970"/>
                  </a:lnTo>
                  <a:lnTo>
                    <a:pt x="15328" y="373164"/>
                  </a:lnTo>
                  <a:lnTo>
                    <a:pt x="11607" y="380212"/>
                  </a:lnTo>
                  <a:lnTo>
                    <a:pt x="0" y="392861"/>
                  </a:lnTo>
                  <a:lnTo>
                    <a:pt x="16713" y="396748"/>
                  </a:lnTo>
                  <a:lnTo>
                    <a:pt x="23774" y="400469"/>
                  </a:lnTo>
                  <a:lnTo>
                    <a:pt x="27622" y="399275"/>
                  </a:lnTo>
                  <a:lnTo>
                    <a:pt x="128219" y="422643"/>
                  </a:lnTo>
                  <a:lnTo>
                    <a:pt x="135890" y="417868"/>
                  </a:lnTo>
                  <a:lnTo>
                    <a:pt x="139458" y="402488"/>
                  </a:lnTo>
                  <a:lnTo>
                    <a:pt x="134683" y="394817"/>
                  </a:lnTo>
                  <a:lnTo>
                    <a:pt x="81800" y="382524"/>
                  </a:lnTo>
                  <a:lnTo>
                    <a:pt x="1231023" y="27292"/>
                  </a:lnTo>
                  <a:lnTo>
                    <a:pt x="1235240" y="19291"/>
                  </a:lnTo>
                  <a:close/>
                </a:path>
                <a:path w="1426845" h="898525">
                  <a:moveTo>
                    <a:pt x="1426400" y="167767"/>
                  </a:moveTo>
                  <a:lnTo>
                    <a:pt x="1418310" y="154216"/>
                  </a:lnTo>
                  <a:lnTo>
                    <a:pt x="1409534" y="152006"/>
                  </a:lnTo>
                  <a:lnTo>
                    <a:pt x="253225" y="842289"/>
                  </a:lnTo>
                  <a:lnTo>
                    <a:pt x="279476" y="794766"/>
                  </a:lnTo>
                  <a:lnTo>
                    <a:pt x="276961" y="786066"/>
                  </a:lnTo>
                  <a:lnTo>
                    <a:pt x="263144" y="778446"/>
                  </a:lnTo>
                  <a:lnTo>
                    <a:pt x="254457" y="780948"/>
                  </a:lnTo>
                  <a:lnTo>
                    <a:pt x="204533" y="871359"/>
                  </a:lnTo>
                  <a:lnTo>
                    <a:pt x="201079" y="873417"/>
                  </a:lnTo>
                  <a:lnTo>
                    <a:pt x="199123" y="881138"/>
                  </a:lnTo>
                  <a:lnTo>
                    <a:pt x="190919" y="896010"/>
                  </a:lnTo>
                  <a:lnTo>
                    <a:pt x="190830" y="896175"/>
                  </a:lnTo>
                  <a:lnTo>
                    <a:pt x="208000" y="896010"/>
                  </a:lnTo>
                  <a:lnTo>
                    <a:pt x="219163" y="895908"/>
                  </a:lnTo>
                  <a:lnTo>
                    <a:pt x="314553" y="894930"/>
                  </a:lnTo>
                  <a:lnTo>
                    <a:pt x="322364" y="894930"/>
                  </a:lnTo>
                  <a:lnTo>
                    <a:pt x="328777" y="888390"/>
                  </a:lnTo>
                  <a:lnTo>
                    <a:pt x="328701" y="880491"/>
                  </a:lnTo>
                  <a:lnTo>
                    <a:pt x="328625" y="872604"/>
                  </a:lnTo>
                  <a:lnTo>
                    <a:pt x="322160" y="866267"/>
                  </a:lnTo>
                  <a:lnTo>
                    <a:pt x="267868" y="866825"/>
                  </a:lnTo>
                  <a:lnTo>
                    <a:pt x="1424178" y="176542"/>
                  </a:lnTo>
                  <a:lnTo>
                    <a:pt x="1426400" y="167767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5733BC50-6686-43DA-B0D9-3741B7D03E7D}"/>
              </a:ext>
            </a:extLst>
          </p:cNvPr>
          <p:cNvSpPr txBox="1"/>
          <p:nvPr/>
        </p:nvSpPr>
        <p:spPr>
          <a:xfrm>
            <a:off x="618108" y="1348740"/>
            <a:ext cx="8119109" cy="27273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2070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740" algn="l"/>
              </a:tabLst>
            </a:pPr>
            <a:r>
              <a:rPr sz="3200" b="1" spc="-25" dirty="0">
                <a:solidFill>
                  <a:srgbClr val="0000FF"/>
                </a:solidFill>
                <a:latin typeface="Calibri"/>
                <a:cs typeface="Calibri"/>
              </a:rPr>
              <a:t>Granovetter’s</a:t>
            </a:r>
            <a:r>
              <a:rPr sz="32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theory</a:t>
            </a:r>
            <a:r>
              <a:rPr sz="32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leads</a:t>
            </a:r>
            <a:r>
              <a:rPr sz="32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32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32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following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conceptual</a:t>
            </a:r>
            <a:r>
              <a:rPr sz="32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picture</a:t>
            </a:r>
            <a:r>
              <a:rPr sz="32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32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networks</a:t>
            </a:r>
            <a:endParaRPr sz="3200">
              <a:latin typeface="Calibri"/>
              <a:cs typeface="Calibri"/>
            </a:endParaRPr>
          </a:p>
          <a:p>
            <a:pPr marL="5346065">
              <a:lnSpc>
                <a:spcPct val="100000"/>
              </a:lnSpc>
              <a:spcBef>
                <a:spcPts val="1835"/>
              </a:spcBef>
            </a:pP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Strong</a:t>
            </a:r>
            <a:r>
              <a:rPr sz="2400" spc="-6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 MT"/>
                <a:cs typeface="Arial MT"/>
              </a:rPr>
              <a:t>ties/edges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Weak</a:t>
            </a:r>
            <a:r>
              <a:rPr sz="2400" spc="-8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 MT"/>
                <a:cs typeface="Arial MT"/>
              </a:rPr>
              <a:t>ties/edges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51C73E9-E682-44AD-BE44-B311AF61DF59}"/>
              </a:ext>
            </a:extLst>
          </p:cNvPr>
          <p:cNvSpPr/>
          <p:nvPr/>
        </p:nvSpPr>
        <p:spPr>
          <a:xfrm>
            <a:off x="4433278" y="3879506"/>
            <a:ext cx="2158365" cy="1233805"/>
          </a:xfrm>
          <a:custGeom>
            <a:avLst/>
            <a:gdLst/>
            <a:ahLst/>
            <a:cxnLst/>
            <a:rect l="l" t="t" r="r" b="b"/>
            <a:pathLst>
              <a:path w="2158365" h="1233804">
                <a:moveTo>
                  <a:pt x="139242" y="1211567"/>
                </a:moveTo>
                <a:lnTo>
                  <a:pt x="133311" y="1204734"/>
                </a:lnTo>
                <a:lnTo>
                  <a:pt x="79159" y="1200937"/>
                </a:lnTo>
                <a:lnTo>
                  <a:pt x="28282" y="1226007"/>
                </a:lnTo>
                <a:lnTo>
                  <a:pt x="131305" y="1233233"/>
                </a:lnTo>
                <a:lnTo>
                  <a:pt x="138137" y="1227302"/>
                </a:lnTo>
                <a:lnTo>
                  <a:pt x="139242" y="1211567"/>
                </a:lnTo>
                <a:close/>
              </a:path>
              <a:path w="2158365" h="1233804">
                <a:moveTo>
                  <a:pt x="1966696" y="19291"/>
                </a:moveTo>
                <a:lnTo>
                  <a:pt x="1962035" y="4216"/>
                </a:lnTo>
                <a:lnTo>
                  <a:pt x="1954034" y="0"/>
                </a:lnTo>
                <a:lnTo>
                  <a:pt x="804811" y="355219"/>
                </a:lnTo>
                <a:lnTo>
                  <a:pt x="785634" y="376110"/>
                </a:lnTo>
                <a:lnTo>
                  <a:pt x="790714" y="370560"/>
                </a:lnTo>
                <a:lnTo>
                  <a:pt x="804811" y="355219"/>
                </a:lnTo>
                <a:lnTo>
                  <a:pt x="841527" y="315239"/>
                </a:lnTo>
                <a:lnTo>
                  <a:pt x="841146" y="306209"/>
                </a:lnTo>
                <a:lnTo>
                  <a:pt x="829525" y="295529"/>
                </a:lnTo>
                <a:lnTo>
                  <a:pt x="820483" y="295910"/>
                </a:lnTo>
                <a:lnTo>
                  <a:pt x="750633" y="371970"/>
                </a:lnTo>
                <a:lnTo>
                  <a:pt x="746785" y="373164"/>
                </a:lnTo>
                <a:lnTo>
                  <a:pt x="743064" y="380212"/>
                </a:lnTo>
                <a:lnTo>
                  <a:pt x="731443" y="392861"/>
                </a:lnTo>
                <a:lnTo>
                  <a:pt x="748169" y="396748"/>
                </a:lnTo>
                <a:lnTo>
                  <a:pt x="755218" y="400469"/>
                </a:lnTo>
                <a:lnTo>
                  <a:pt x="759066" y="399275"/>
                </a:lnTo>
                <a:lnTo>
                  <a:pt x="859663" y="422643"/>
                </a:lnTo>
                <a:lnTo>
                  <a:pt x="867333" y="417868"/>
                </a:lnTo>
                <a:lnTo>
                  <a:pt x="870915" y="402488"/>
                </a:lnTo>
                <a:lnTo>
                  <a:pt x="866127" y="394817"/>
                </a:lnTo>
                <a:lnTo>
                  <a:pt x="813244" y="382524"/>
                </a:lnTo>
                <a:lnTo>
                  <a:pt x="1962467" y="27292"/>
                </a:lnTo>
                <a:lnTo>
                  <a:pt x="1966696" y="19291"/>
                </a:lnTo>
                <a:close/>
              </a:path>
              <a:path w="2158365" h="1233804">
                <a:moveTo>
                  <a:pt x="2157831" y="169075"/>
                </a:moveTo>
                <a:lnTo>
                  <a:pt x="2150859" y="154914"/>
                </a:lnTo>
                <a:lnTo>
                  <a:pt x="2142286" y="152006"/>
                </a:lnTo>
                <a:lnTo>
                  <a:pt x="66522" y="1175308"/>
                </a:lnTo>
                <a:lnTo>
                  <a:pt x="96481" y="1130033"/>
                </a:lnTo>
                <a:lnTo>
                  <a:pt x="94678" y="1121168"/>
                </a:lnTo>
                <a:lnTo>
                  <a:pt x="81521" y="1112456"/>
                </a:lnTo>
                <a:lnTo>
                  <a:pt x="72656" y="1114259"/>
                </a:lnTo>
                <a:lnTo>
                  <a:pt x="15659" y="1200378"/>
                </a:lnTo>
                <a:lnTo>
                  <a:pt x="12052" y="1202156"/>
                </a:lnTo>
                <a:lnTo>
                  <a:pt x="9499" y="1209675"/>
                </a:lnTo>
                <a:lnTo>
                  <a:pt x="0" y="1224026"/>
                </a:lnTo>
                <a:lnTo>
                  <a:pt x="17157" y="1225232"/>
                </a:lnTo>
                <a:lnTo>
                  <a:pt x="24688" y="1227785"/>
                </a:lnTo>
                <a:lnTo>
                  <a:pt x="28282" y="1226007"/>
                </a:lnTo>
                <a:lnTo>
                  <a:pt x="41744" y="1219365"/>
                </a:lnTo>
                <a:lnTo>
                  <a:pt x="79159" y="1200937"/>
                </a:lnTo>
                <a:lnTo>
                  <a:pt x="2154923" y="177634"/>
                </a:lnTo>
                <a:lnTo>
                  <a:pt x="2157831" y="16907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25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90EE00-0FFD-3A33-A0BE-577BBB8C64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19</a:t>
            </a:fld>
            <a:endParaRPr lang="es-CO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B67ED1-9B2C-6E76-76F4-3A4EABAA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Good </a:t>
            </a:r>
            <a:r>
              <a:rPr lang="es-MX" dirty="0" err="1"/>
              <a:t>bye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815599A-57A3-F08C-4A8B-98F0C2A7B6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3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88040A-FDD6-447B-8C99-962A090C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Welcome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733A7F-CCBA-45BD-970D-771292BF7F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193DEAB-F761-9B63-BA8B-C9B8C27BC3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63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2BA0870-486D-4B55-9992-16E6AB9DEB6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20</a:t>
            </a:fld>
            <a:endParaRPr lang="es-CO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BF1996A5-DCC1-46A9-9507-8E499C5D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s-CO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C5BA85D-3928-45F5-BDFE-BE472FFEA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484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4">
            <a:extLst>
              <a:ext uri="{FF2B5EF4-FFF2-40B4-BE49-F238E27FC236}">
                <a16:creationId xmlns:a16="http://schemas.microsoft.com/office/drawing/2014/main" id="{EFBBE6E1-145C-8E8F-B61C-68AB7AC9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70" y="1292272"/>
            <a:ext cx="6996702" cy="553998"/>
          </a:xfrm>
        </p:spPr>
        <p:txBody>
          <a:bodyPr/>
          <a:lstStyle/>
          <a:p>
            <a:r>
              <a:rPr lang="en-US" noProof="0" dirty="0"/>
              <a:t>Credits</a:t>
            </a:r>
          </a:p>
        </p:txBody>
      </p:sp>
      <p:sp>
        <p:nvSpPr>
          <p:cNvPr id="28" name="Marcador de texto 5">
            <a:extLst>
              <a:ext uri="{FF2B5EF4-FFF2-40B4-BE49-F238E27FC236}">
                <a16:creationId xmlns:a16="http://schemas.microsoft.com/office/drawing/2014/main" id="{A548BBB0-D259-635F-5C7F-3AC14A840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0470" y="2482541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accent3"/>
                </a:solidFill>
              </a:rPr>
              <a:t>Subject Matter Expert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86326134-78CC-17CF-0972-C39AFF1B6A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0470" y="2883857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Jorge Alfonso Meléndez Acuña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040E9298-97B5-4CA7-D481-279271617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470" y="3467573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accent3"/>
                </a:solidFill>
              </a:rPr>
              <a:t>Subject Matter Expert</a:t>
            </a:r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67758940-606C-090A-46FA-8DFD28A500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0470" y="3868889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Luis Fernando Niño Vásquez</a:t>
            </a:r>
          </a:p>
        </p:txBody>
      </p:sp>
      <p:sp>
        <p:nvSpPr>
          <p:cNvPr id="32" name="Marcador de texto 9">
            <a:extLst>
              <a:ext uri="{FF2B5EF4-FFF2-40B4-BE49-F238E27FC236}">
                <a16:creationId xmlns:a16="http://schemas.microsoft.com/office/drawing/2014/main" id="{B7D4C749-791E-B242-E5C2-A5283766BC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4239" y="2482541"/>
            <a:ext cx="4552950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accent3"/>
                </a:solidFill>
              </a:rPr>
              <a:t>Instructional Designer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E888CC50-7BA9-7168-0664-67319912FF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883857"/>
            <a:ext cx="4552950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Angela Maria Arboleda Restrepo </a:t>
            </a:r>
          </a:p>
        </p:txBody>
      </p:sp>
      <p:sp>
        <p:nvSpPr>
          <p:cNvPr id="34" name="Marcador de texto 9">
            <a:extLst>
              <a:ext uri="{FF2B5EF4-FFF2-40B4-BE49-F238E27FC236}">
                <a16:creationId xmlns:a16="http://schemas.microsoft.com/office/drawing/2014/main" id="{68230FA2-A582-04D9-676E-CB8B7ECA2C23}"/>
              </a:ext>
            </a:extLst>
          </p:cNvPr>
          <p:cNvSpPr txBox="1">
            <a:spLocks/>
          </p:cNvSpPr>
          <p:nvPr/>
        </p:nvSpPr>
        <p:spPr>
          <a:xfrm>
            <a:off x="6114239" y="3467573"/>
            <a:ext cx="4552950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accent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>
                <a:solidFill>
                  <a:schemeClr val="accent3"/>
                </a:solidFill>
              </a:rPr>
              <a:t>Graphic Designer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942E4B83-AADD-0A26-3715-707D25B51F97}"/>
              </a:ext>
            </a:extLst>
          </p:cNvPr>
          <p:cNvSpPr txBox="1">
            <a:spLocks/>
          </p:cNvSpPr>
          <p:nvPr/>
        </p:nvSpPr>
        <p:spPr>
          <a:xfrm>
            <a:off x="6096000" y="3868889"/>
            <a:ext cx="4552950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Tania Valentina Flórez Rincón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962FC73C-ACE3-78BA-9ECC-C4C78AD618B1}"/>
              </a:ext>
            </a:extLst>
          </p:cNvPr>
          <p:cNvSpPr txBox="1">
            <a:spLocks/>
          </p:cNvSpPr>
          <p:nvPr/>
        </p:nvSpPr>
        <p:spPr>
          <a:xfrm>
            <a:off x="8455177" y="5500048"/>
            <a:ext cx="1620314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accent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noProof="0" dirty="0">
                <a:solidFill>
                  <a:schemeClr val="accent2"/>
                </a:solidFill>
              </a:rPr>
              <a:t>First version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068F0A02-E4CD-C7B1-3DAB-F9EE391AC72B}"/>
              </a:ext>
            </a:extLst>
          </p:cNvPr>
          <p:cNvSpPr txBox="1">
            <a:spLocks/>
          </p:cNvSpPr>
          <p:nvPr/>
        </p:nvSpPr>
        <p:spPr>
          <a:xfrm>
            <a:off x="8455177" y="5749801"/>
            <a:ext cx="1620314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accent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noProof="0" dirty="0">
                <a:solidFill>
                  <a:schemeClr val="accent2"/>
                </a:solidFill>
              </a:rPr>
              <a:t>Date: April 2025</a:t>
            </a:r>
          </a:p>
        </p:txBody>
      </p:sp>
    </p:spTree>
    <p:extLst>
      <p:ext uri="{BB962C8B-B14F-4D97-AF65-F5344CB8AC3E}">
        <p14:creationId xmlns:p14="http://schemas.microsoft.com/office/powerpoint/2010/main" val="39904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D24379-CAAC-BD32-2929-E068A7CD83F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177800"/>
            <a:ext cx="331788" cy="215900"/>
          </a:xfrm>
        </p:spPr>
        <p:txBody>
          <a:bodyPr/>
          <a:lstStyle/>
          <a:p>
            <a:fld id="{2BD88AD7-A676-4214-86CE-92C0CE3D14DC}" type="slidenum">
              <a:rPr lang="es-CO" smtClean="0"/>
              <a:t>3</a:t>
            </a:fld>
            <a:endParaRPr lang="es-CO"/>
          </a:p>
        </p:txBody>
      </p:sp>
      <p:pic>
        <p:nvPicPr>
          <p:cNvPr id="5" name="Imagen 4" descr="Reloj redondo de manecillas&#10;&#10;El contenido generado por IA puede ser incorrecto.">
            <a:extLst>
              <a:ext uri="{FF2B5EF4-FFF2-40B4-BE49-F238E27FC236}">
                <a16:creationId xmlns:a16="http://schemas.microsoft.com/office/drawing/2014/main" id="{412D7BE2-9FBE-4E06-BCB9-F2679AD4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b="8371"/>
          <a:stretch/>
        </p:blipFill>
        <p:spPr>
          <a:xfrm>
            <a:off x="1" y="2527081"/>
            <a:ext cx="2643582" cy="4330919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0E701B71-E09C-61D1-3881-F6FFAA57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786" y="3140079"/>
            <a:ext cx="6996702" cy="553998"/>
          </a:xfrm>
        </p:spPr>
        <p:txBody>
          <a:bodyPr/>
          <a:lstStyle/>
          <a:p>
            <a:pPr algn="ctr"/>
            <a:r>
              <a:rPr lang="en-US" sz="3600" noProof="0" dirty="0"/>
              <a:t>Why Communities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B5663C4-4C35-2555-92AD-AF32253F1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2786" y="2527082"/>
            <a:ext cx="6975628" cy="472594"/>
          </a:xfrm>
        </p:spPr>
        <p:txBody>
          <a:bodyPr/>
          <a:lstStyle/>
          <a:p>
            <a:endParaRPr lang="en-US" sz="2800" i="1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50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616931" cy="602287"/>
          </a:xfrm>
        </p:spPr>
        <p:txBody>
          <a:bodyPr/>
          <a:lstStyle/>
          <a:p>
            <a:r>
              <a:rPr lang="es-MX" dirty="0"/>
              <a:t>Networks and </a:t>
            </a:r>
            <a:r>
              <a:rPr lang="es-MX" dirty="0" err="1"/>
              <a:t>Communities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4</a:t>
            </a:fld>
            <a:endParaRPr lang="es-CO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3904228-60F6-4C92-AF30-ECFEE77E2526}"/>
              </a:ext>
            </a:extLst>
          </p:cNvPr>
          <p:cNvSpPr txBox="1"/>
          <p:nvPr/>
        </p:nvSpPr>
        <p:spPr>
          <a:xfrm>
            <a:off x="2130385" y="1377461"/>
            <a:ext cx="6680834" cy="100668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50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740" algn="l"/>
              </a:tabLst>
            </a:pPr>
            <a:r>
              <a:rPr sz="3200" b="1" dirty="0">
                <a:solidFill>
                  <a:srgbClr val="D60093"/>
                </a:solidFill>
                <a:latin typeface="+mj-lt"/>
                <a:cs typeface="Calibri"/>
              </a:rPr>
              <a:t>We</a:t>
            </a:r>
            <a:r>
              <a:rPr sz="3200" b="1" spc="-105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D60093"/>
                </a:solidFill>
                <a:latin typeface="+mj-lt"/>
                <a:cs typeface="Calibri"/>
              </a:rPr>
              <a:t>often</a:t>
            </a:r>
            <a:r>
              <a:rPr sz="3200" b="1" spc="-95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D60093"/>
                </a:solidFill>
                <a:latin typeface="+mj-lt"/>
                <a:cs typeface="Calibri"/>
              </a:rPr>
              <a:t>think</a:t>
            </a:r>
            <a:r>
              <a:rPr sz="3200" b="1" spc="-90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D60093"/>
                </a:solidFill>
                <a:latin typeface="+mj-lt"/>
                <a:cs typeface="Calibri"/>
              </a:rPr>
              <a:t>of</a:t>
            </a:r>
            <a:r>
              <a:rPr sz="3200" b="1" spc="-90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D60093"/>
                </a:solidFill>
                <a:latin typeface="+mj-lt"/>
                <a:cs typeface="Calibri"/>
              </a:rPr>
              <a:t>networks</a:t>
            </a:r>
            <a:r>
              <a:rPr sz="3200" b="1" spc="-90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3200" b="1" spc="-10" dirty="0">
                <a:solidFill>
                  <a:srgbClr val="D60093"/>
                </a:solidFill>
                <a:latin typeface="+mj-lt"/>
                <a:cs typeface="Calibri"/>
              </a:rPr>
              <a:t>“looking” </a:t>
            </a:r>
            <a:r>
              <a:rPr sz="3200" b="1" dirty="0">
                <a:solidFill>
                  <a:srgbClr val="D60093"/>
                </a:solidFill>
                <a:latin typeface="+mj-lt"/>
                <a:cs typeface="Calibri"/>
              </a:rPr>
              <a:t>like</a:t>
            </a:r>
            <a:r>
              <a:rPr sz="3200" b="1" spc="-135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3200" b="1" spc="-20" dirty="0">
                <a:solidFill>
                  <a:srgbClr val="D60093"/>
                </a:solidFill>
                <a:latin typeface="+mj-lt"/>
                <a:cs typeface="Calibri"/>
              </a:rPr>
              <a:t>this:</a:t>
            </a:r>
            <a:endParaRPr sz="3200" dirty="0">
              <a:latin typeface="+mj-lt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7BC95B8-C3FC-48CB-9BA4-14563781A6F9}"/>
              </a:ext>
            </a:extLst>
          </p:cNvPr>
          <p:cNvSpPr txBox="1"/>
          <p:nvPr/>
        </p:nvSpPr>
        <p:spPr>
          <a:xfrm>
            <a:off x="2130385" y="5772676"/>
            <a:ext cx="6901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3200" b="1" dirty="0">
                <a:solidFill>
                  <a:srgbClr val="0000FF"/>
                </a:solidFill>
                <a:latin typeface="+mj-lt"/>
                <a:cs typeface="Calibri"/>
              </a:rPr>
              <a:t>What</a:t>
            </a:r>
            <a:r>
              <a:rPr sz="3200" b="1" spc="-4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+mj-lt"/>
                <a:cs typeface="Calibri"/>
              </a:rPr>
              <a:t>led</a:t>
            </a:r>
            <a:r>
              <a:rPr sz="3200" b="1" spc="-4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+mj-lt"/>
                <a:cs typeface="Calibri"/>
              </a:rPr>
              <a:t>to</a:t>
            </a:r>
            <a:r>
              <a:rPr sz="3200" b="1" spc="-3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+mj-lt"/>
                <a:cs typeface="Calibri"/>
              </a:rPr>
              <a:t>such</a:t>
            </a:r>
            <a:r>
              <a:rPr sz="3200" b="1" spc="-4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+mj-lt"/>
                <a:cs typeface="Calibri"/>
              </a:rPr>
              <a:t>a</a:t>
            </a:r>
            <a:r>
              <a:rPr sz="3200" b="1" spc="-4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+mj-lt"/>
                <a:cs typeface="Calibri"/>
              </a:rPr>
              <a:t>conceptual</a:t>
            </a:r>
            <a:r>
              <a:rPr sz="3200" b="1" spc="-40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+mj-lt"/>
                <a:cs typeface="Calibri"/>
              </a:rPr>
              <a:t>picture?</a:t>
            </a:r>
            <a:endParaRPr sz="3200" dirty="0">
              <a:latin typeface="+mj-lt"/>
              <a:cs typeface="Calibri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E9C6A96A-393B-4775-BCAA-EC8FCC69EF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518" y="2031271"/>
            <a:ext cx="3769383" cy="35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616931" cy="602287"/>
          </a:xfrm>
        </p:spPr>
        <p:txBody>
          <a:bodyPr/>
          <a:lstStyle/>
          <a:p>
            <a:r>
              <a:rPr lang="es-MX" dirty="0"/>
              <a:t>Networks Flow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Information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5</a:t>
            </a:fld>
            <a:endParaRPr lang="es-CO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C4C8C57-DF00-4AEA-8B76-19F2E2129D9A}"/>
              </a:ext>
            </a:extLst>
          </p:cNvPr>
          <p:cNvSpPr txBox="1"/>
          <p:nvPr/>
        </p:nvSpPr>
        <p:spPr>
          <a:xfrm>
            <a:off x="618108" y="1348740"/>
            <a:ext cx="7828280" cy="244977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78295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740" algn="l"/>
              </a:tabLst>
            </a:pPr>
            <a:r>
              <a:rPr sz="3200" b="1" dirty="0">
                <a:solidFill>
                  <a:srgbClr val="FF0066"/>
                </a:solidFill>
                <a:latin typeface="+mj-lt"/>
                <a:cs typeface="Calibri"/>
              </a:rPr>
              <a:t>How</a:t>
            </a:r>
            <a:r>
              <a:rPr sz="3200" b="1" spc="-65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FF0066"/>
                </a:solidFill>
                <a:latin typeface="+mj-lt"/>
                <a:cs typeface="Calibri"/>
              </a:rPr>
              <a:t>does</a:t>
            </a:r>
            <a:r>
              <a:rPr sz="3200" b="1" spc="-65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3200" b="1" spc="-10" dirty="0">
                <a:solidFill>
                  <a:srgbClr val="FF0066"/>
                </a:solidFill>
                <a:latin typeface="+mj-lt"/>
                <a:cs typeface="Calibri"/>
              </a:rPr>
              <a:t>information</a:t>
            </a:r>
            <a:r>
              <a:rPr sz="3200" b="1" spc="-70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FF0066"/>
                </a:solidFill>
                <a:latin typeface="+mj-lt"/>
                <a:cs typeface="Calibri"/>
              </a:rPr>
              <a:t>flow</a:t>
            </a:r>
            <a:r>
              <a:rPr sz="3200" b="1" spc="-65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FF0066"/>
                </a:solidFill>
                <a:latin typeface="+mj-lt"/>
                <a:cs typeface="Calibri"/>
              </a:rPr>
              <a:t>through</a:t>
            </a:r>
            <a:r>
              <a:rPr sz="3200" b="1" spc="-70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3200" b="1" spc="-25" dirty="0">
                <a:solidFill>
                  <a:srgbClr val="FF0066"/>
                </a:solidFill>
                <a:latin typeface="+mj-lt"/>
                <a:cs typeface="Calibri"/>
              </a:rPr>
              <a:t>the </a:t>
            </a:r>
            <a:r>
              <a:rPr sz="3200" b="1" spc="-10" dirty="0">
                <a:solidFill>
                  <a:srgbClr val="FF0066"/>
                </a:solidFill>
                <a:latin typeface="+mj-lt"/>
                <a:cs typeface="Calibri"/>
              </a:rPr>
              <a:t>network?</a:t>
            </a:r>
            <a:endParaRPr sz="3200" dirty="0">
              <a:latin typeface="+mj-lt"/>
              <a:cs typeface="Calibri"/>
            </a:endParaRPr>
          </a:p>
          <a:p>
            <a:pPr marL="624205" lvl="1" indent="-273685">
              <a:lnSpc>
                <a:spcPct val="100000"/>
              </a:lnSpc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4205" algn="l"/>
              </a:tabLst>
            </a:pPr>
            <a:r>
              <a:rPr sz="2800" dirty="0">
                <a:latin typeface="+mj-lt"/>
                <a:cs typeface="Calibri"/>
              </a:rPr>
              <a:t>People</a:t>
            </a:r>
            <a:r>
              <a:rPr sz="2800" spc="-55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are</a:t>
            </a:r>
            <a:r>
              <a:rPr sz="2800" spc="-55" dirty="0">
                <a:latin typeface="+mj-lt"/>
                <a:cs typeface="Calibri"/>
              </a:rPr>
              <a:t> </a:t>
            </a:r>
            <a:r>
              <a:rPr sz="2800" spc="-10" dirty="0">
                <a:latin typeface="+mj-lt"/>
                <a:cs typeface="Calibri"/>
              </a:rPr>
              <a:t>“embedded”</a:t>
            </a:r>
            <a:r>
              <a:rPr sz="2800" spc="-5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in</a:t>
            </a:r>
            <a:r>
              <a:rPr sz="2800" spc="-5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a</a:t>
            </a:r>
            <a:r>
              <a:rPr sz="2800" spc="-5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social</a:t>
            </a:r>
            <a:r>
              <a:rPr sz="2800" spc="-55" dirty="0">
                <a:latin typeface="+mj-lt"/>
                <a:cs typeface="Calibri"/>
              </a:rPr>
              <a:t> </a:t>
            </a:r>
            <a:r>
              <a:rPr sz="2800" spc="-10" dirty="0">
                <a:latin typeface="+mj-lt"/>
                <a:cs typeface="Calibri"/>
              </a:rPr>
              <a:t>network.</a:t>
            </a:r>
            <a:endParaRPr sz="2800" dirty="0">
              <a:latin typeface="+mj-lt"/>
              <a:cs typeface="Calibri"/>
            </a:endParaRPr>
          </a:p>
          <a:p>
            <a:pPr marL="625475" marR="5080" lvl="1" indent="-274320">
              <a:lnSpc>
                <a:spcPct val="101400"/>
              </a:lnSpc>
              <a:spcBef>
                <a:spcPts val="60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+mj-lt"/>
                <a:cs typeface="Calibri"/>
              </a:rPr>
              <a:t>There</a:t>
            </a:r>
            <a:r>
              <a:rPr sz="2800" spc="-45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are</a:t>
            </a:r>
            <a:r>
              <a:rPr sz="2800" spc="-45" dirty="0">
                <a:latin typeface="+mj-lt"/>
                <a:cs typeface="Calibri"/>
              </a:rPr>
              <a:t> </a:t>
            </a:r>
            <a:r>
              <a:rPr sz="2800" spc="-10" dirty="0">
                <a:latin typeface="+mj-lt"/>
                <a:cs typeface="Calibri"/>
              </a:rPr>
              <a:t>different</a:t>
            </a:r>
            <a:r>
              <a:rPr sz="2800" spc="-45" dirty="0">
                <a:latin typeface="+mj-lt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+mj-lt"/>
                <a:cs typeface="Calibri"/>
              </a:rPr>
              <a:t>links</a:t>
            </a:r>
            <a:r>
              <a:rPr sz="2800" spc="-2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(“</a:t>
            </a:r>
            <a:r>
              <a:rPr sz="2800" dirty="0">
                <a:solidFill>
                  <a:srgbClr val="0000FF"/>
                </a:solidFill>
                <a:latin typeface="+mj-lt"/>
                <a:cs typeface="Calibri"/>
              </a:rPr>
              <a:t>short”</a:t>
            </a:r>
            <a:r>
              <a:rPr sz="2800" spc="-3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vs.</a:t>
            </a:r>
            <a:r>
              <a:rPr sz="2800" spc="-30" dirty="0">
                <a:latin typeface="+mj-lt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+mj-lt"/>
                <a:cs typeface="Calibri"/>
              </a:rPr>
              <a:t>“long”</a:t>
            </a:r>
            <a:r>
              <a:rPr sz="2800" dirty="0">
                <a:latin typeface="+mj-lt"/>
                <a:cs typeface="Calibri"/>
              </a:rPr>
              <a:t>)</a:t>
            </a:r>
            <a:r>
              <a:rPr sz="2800" spc="-35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in</a:t>
            </a:r>
            <a:r>
              <a:rPr sz="2800" spc="-35" dirty="0">
                <a:latin typeface="+mj-lt"/>
                <a:cs typeface="Calibri"/>
              </a:rPr>
              <a:t> </a:t>
            </a:r>
            <a:r>
              <a:rPr sz="2800" spc="-25" dirty="0">
                <a:latin typeface="+mj-lt"/>
                <a:cs typeface="Calibri"/>
              </a:rPr>
              <a:t>the </a:t>
            </a:r>
            <a:r>
              <a:rPr sz="2800" dirty="0">
                <a:latin typeface="+mj-lt"/>
                <a:cs typeface="Calibri"/>
              </a:rPr>
              <a:t>network,</a:t>
            </a:r>
            <a:r>
              <a:rPr sz="2800" spc="-8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through</a:t>
            </a:r>
            <a:r>
              <a:rPr sz="2800" spc="-8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which</a:t>
            </a:r>
            <a:r>
              <a:rPr sz="2800" spc="-80" dirty="0">
                <a:latin typeface="+mj-lt"/>
                <a:cs typeface="Calibri"/>
              </a:rPr>
              <a:t> </a:t>
            </a:r>
            <a:r>
              <a:rPr sz="2800" spc="-10" dirty="0">
                <a:solidFill>
                  <a:srgbClr val="008000"/>
                </a:solidFill>
                <a:latin typeface="+mj-lt"/>
                <a:cs typeface="Calibri"/>
              </a:rPr>
              <a:t>information</a:t>
            </a:r>
            <a:r>
              <a:rPr sz="2800" spc="-80" dirty="0">
                <a:solidFill>
                  <a:srgbClr val="008000"/>
                </a:solidFill>
                <a:latin typeface="+mj-lt"/>
                <a:cs typeface="Calibri"/>
              </a:rPr>
              <a:t> </a:t>
            </a:r>
            <a:r>
              <a:rPr sz="2800" spc="-10" dirty="0">
                <a:solidFill>
                  <a:srgbClr val="008000"/>
                </a:solidFill>
                <a:latin typeface="+mj-lt"/>
                <a:cs typeface="Calibri"/>
              </a:rPr>
              <a:t>flows</a:t>
            </a:r>
            <a:r>
              <a:rPr sz="2800" spc="-10" dirty="0">
                <a:latin typeface="+mj-lt"/>
                <a:cs typeface="Calibri"/>
              </a:rPr>
              <a:t>.</a:t>
            </a:r>
            <a:endParaRPr sz="2800" dirty="0">
              <a:latin typeface="+mj-lt"/>
              <a:cs typeface="Calibri"/>
            </a:endParaRPr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2BD3D56D-F3E1-4545-BE08-498E43C7AB92}"/>
              </a:ext>
            </a:extLst>
          </p:cNvPr>
          <p:cNvGrpSpPr/>
          <p:nvPr/>
        </p:nvGrpSpPr>
        <p:grpSpPr>
          <a:xfrm>
            <a:off x="6643278" y="4362768"/>
            <a:ext cx="294005" cy="310515"/>
            <a:chOff x="6643278" y="4362768"/>
            <a:chExt cx="294005" cy="310515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0F411D07-BE2C-4796-8E0E-AF30F03BE4A9}"/>
                </a:ext>
              </a:extLst>
            </p:cNvPr>
            <p:cNvSpPr/>
            <p:nvPr/>
          </p:nvSpPr>
          <p:spPr>
            <a:xfrm>
              <a:off x="6646453" y="4365943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143779" y="0"/>
                  </a:moveTo>
                  <a:lnTo>
                    <a:pt x="98334" y="7742"/>
                  </a:lnTo>
                  <a:lnTo>
                    <a:pt x="58865" y="29302"/>
                  </a:lnTo>
                  <a:lnTo>
                    <a:pt x="27741" y="62178"/>
                  </a:lnTo>
                  <a:lnTo>
                    <a:pt x="7329" y="103868"/>
                  </a:lnTo>
                  <a:lnTo>
                    <a:pt x="0" y="151871"/>
                  </a:lnTo>
                  <a:lnTo>
                    <a:pt x="7329" y="199874"/>
                  </a:lnTo>
                  <a:lnTo>
                    <a:pt x="27741" y="241564"/>
                  </a:lnTo>
                  <a:lnTo>
                    <a:pt x="58865" y="274439"/>
                  </a:lnTo>
                  <a:lnTo>
                    <a:pt x="98334" y="295999"/>
                  </a:lnTo>
                  <a:lnTo>
                    <a:pt x="143779" y="303742"/>
                  </a:lnTo>
                  <a:lnTo>
                    <a:pt x="189224" y="295999"/>
                  </a:lnTo>
                  <a:lnTo>
                    <a:pt x="228693" y="274439"/>
                  </a:lnTo>
                  <a:lnTo>
                    <a:pt x="259817" y="241564"/>
                  </a:lnTo>
                  <a:lnTo>
                    <a:pt x="280228" y="199874"/>
                  </a:lnTo>
                  <a:lnTo>
                    <a:pt x="287558" y="151871"/>
                  </a:lnTo>
                  <a:lnTo>
                    <a:pt x="280228" y="103868"/>
                  </a:lnTo>
                  <a:lnTo>
                    <a:pt x="259817" y="62178"/>
                  </a:lnTo>
                  <a:lnTo>
                    <a:pt x="228693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AB178AB7-8A07-4DFB-9157-55B1668E5E4A}"/>
                </a:ext>
              </a:extLst>
            </p:cNvPr>
            <p:cNvSpPr/>
            <p:nvPr/>
          </p:nvSpPr>
          <p:spPr>
            <a:xfrm>
              <a:off x="6646453" y="4365943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7">
            <a:extLst>
              <a:ext uri="{FF2B5EF4-FFF2-40B4-BE49-F238E27FC236}">
                <a16:creationId xmlns:a16="http://schemas.microsoft.com/office/drawing/2014/main" id="{BD96BAE4-12C5-4D11-8F7D-55D6E0B5772C}"/>
              </a:ext>
            </a:extLst>
          </p:cNvPr>
          <p:cNvGrpSpPr/>
          <p:nvPr/>
        </p:nvGrpSpPr>
        <p:grpSpPr>
          <a:xfrm>
            <a:off x="1802891" y="4022343"/>
            <a:ext cx="3576954" cy="1778635"/>
            <a:chOff x="1901825" y="4632183"/>
            <a:chExt cx="3576954" cy="1778635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C1606ED8-A5B4-4879-9D7E-145A39588725}"/>
                </a:ext>
              </a:extLst>
            </p:cNvPr>
            <p:cNvSpPr/>
            <p:nvPr/>
          </p:nvSpPr>
          <p:spPr>
            <a:xfrm>
              <a:off x="2911453" y="4939423"/>
              <a:ext cx="1550035" cy="127000"/>
            </a:xfrm>
            <a:custGeom>
              <a:avLst/>
              <a:gdLst/>
              <a:ahLst/>
              <a:cxnLst/>
              <a:rect l="l" t="t" r="r" b="b"/>
              <a:pathLst>
                <a:path w="1550035" h="127000">
                  <a:moveTo>
                    <a:pt x="0" y="0"/>
                  </a:moveTo>
                  <a:lnTo>
                    <a:pt x="1549704" y="126559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54334887-5D16-4F5B-B6AD-675F32846495}"/>
                </a:ext>
              </a:extLst>
            </p:cNvPr>
            <p:cNvSpPr/>
            <p:nvPr/>
          </p:nvSpPr>
          <p:spPr>
            <a:xfrm>
              <a:off x="2869341" y="5046812"/>
              <a:ext cx="479425" cy="427355"/>
            </a:xfrm>
            <a:custGeom>
              <a:avLst/>
              <a:gdLst/>
              <a:ahLst/>
              <a:cxnLst/>
              <a:rect l="l" t="t" r="r" b="b"/>
              <a:pathLst>
                <a:path w="479425" h="427354">
                  <a:moveTo>
                    <a:pt x="0" y="0"/>
                  </a:moveTo>
                  <a:lnTo>
                    <a:pt x="479220" y="42680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EF407273-4041-4AD7-8F08-643248BE82A0}"/>
                </a:ext>
              </a:extLst>
            </p:cNvPr>
            <p:cNvSpPr/>
            <p:nvPr/>
          </p:nvSpPr>
          <p:spPr>
            <a:xfrm>
              <a:off x="3594008" y="5581002"/>
              <a:ext cx="515620" cy="168910"/>
            </a:xfrm>
            <a:custGeom>
              <a:avLst/>
              <a:gdLst/>
              <a:ahLst/>
              <a:cxnLst/>
              <a:rect l="l" t="t" r="r" b="b"/>
              <a:pathLst>
                <a:path w="515620" h="168910">
                  <a:moveTo>
                    <a:pt x="0" y="0"/>
                  </a:moveTo>
                  <a:lnTo>
                    <a:pt x="515605" y="168400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86A9152C-4EB5-43A2-9A50-0B6FED7F1CF6}"/>
                </a:ext>
              </a:extLst>
            </p:cNvPr>
            <p:cNvSpPr/>
            <p:nvPr/>
          </p:nvSpPr>
          <p:spPr>
            <a:xfrm>
              <a:off x="2647859" y="5091293"/>
              <a:ext cx="120014" cy="1012825"/>
            </a:xfrm>
            <a:custGeom>
              <a:avLst/>
              <a:gdLst/>
              <a:ahLst/>
              <a:cxnLst/>
              <a:rect l="l" t="t" r="r" b="b"/>
              <a:pathLst>
                <a:path w="120014" h="1012825">
                  <a:moveTo>
                    <a:pt x="119816" y="0"/>
                  </a:moveTo>
                  <a:lnTo>
                    <a:pt x="0" y="1012474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F92FDB9E-A71B-47D6-972A-DF17F6E5829D}"/>
                </a:ext>
              </a:extLst>
            </p:cNvPr>
            <p:cNvSpPr/>
            <p:nvPr/>
          </p:nvSpPr>
          <p:spPr>
            <a:xfrm>
              <a:off x="2150446" y="5830704"/>
              <a:ext cx="396240" cy="318135"/>
            </a:xfrm>
            <a:custGeom>
              <a:avLst/>
              <a:gdLst/>
              <a:ahLst/>
              <a:cxnLst/>
              <a:rect l="l" t="t" r="r" b="b"/>
              <a:pathLst>
                <a:path w="396239" h="318135">
                  <a:moveTo>
                    <a:pt x="395745" y="317546"/>
                  </a:move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E6156818-1950-4F88-B54C-7DB921EE4B13}"/>
                </a:ext>
              </a:extLst>
            </p:cNvPr>
            <p:cNvSpPr/>
            <p:nvPr/>
          </p:nvSpPr>
          <p:spPr>
            <a:xfrm>
              <a:off x="2150447" y="5046812"/>
              <a:ext cx="515620" cy="569595"/>
            </a:xfrm>
            <a:custGeom>
              <a:avLst/>
              <a:gdLst/>
              <a:ahLst/>
              <a:cxnLst/>
              <a:rect l="l" t="t" r="r" b="b"/>
              <a:pathLst>
                <a:path w="515619" h="569595">
                  <a:moveTo>
                    <a:pt x="515561" y="0"/>
                  </a:moveTo>
                  <a:lnTo>
                    <a:pt x="0" y="569113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8C3214D7-BFDF-4433-B9F2-BB07210C5F2B}"/>
                </a:ext>
              </a:extLst>
            </p:cNvPr>
            <p:cNvSpPr/>
            <p:nvPr/>
          </p:nvSpPr>
          <p:spPr>
            <a:xfrm>
              <a:off x="2749525" y="5688391"/>
              <a:ext cx="599440" cy="460375"/>
            </a:xfrm>
            <a:custGeom>
              <a:avLst/>
              <a:gdLst/>
              <a:ahLst/>
              <a:cxnLst/>
              <a:rect l="l" t="t" r="r" b="b"/>
              <a:pathLst>
                <a:path w="599439" h="460375">
                  <a:moveTo>
                    <a:pt x="599036" y="0"/>
                  </a:moveTo>
                  <a:lnTo>
                    <a:pt x="0" y="459858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692A0EFC-0B0D-4B7A-A6E2-683D2089E841}"/>
                </a:ext>
              </a:extLst>
            </p:cNvPr>
            <p:cNvSpPr/>
            <p:nvPr/>
          </p:nvSpPr>
          <p:spPr>
            <a:xfrm>
              <a:off x="2192558" y="5581002"/>
              <a:ext cx="1114425" cy="142875"/>
            </a:xfrm>
            <a:custGeom>
              <a:avLst/>
              <a:gdLst/>
              <a:ahLst/>
              <a:cxnLst/>
              <a:rect l="l" t="t" r="r" b="b"/>
              <a:pathLst>
                <a:path w="1114425" h="142875">
                  <a:moveTo>
                    <a:pt x="0" y="142313"/>
                  </a:moveTo>
                  <a:lnTo>
                    <a:pt x="1113892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82C2018A-EAE7-4278-A551-741F98B4A8BC}"/>
                </a:ext>
              </a:extLst>
            </p:cNvPr>
            <p:cNvSpPr/>
            <p:nvPr/>
          </p:nvSpPr>
          <p:spPr>
            <a:xfrm>
              <a:off x="3306450" y="542913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143779" y="0"/>
                  </a:moveTo>
                  <a:lnTo>
                    <a:pt x="98334" y="7742"/>
                  </a:lnTo>
                  <a:lnTo>
                    <a:pt x="58865" y="29302"/>
                  </a:lnTo>
                  <a:lnTo>
                    <a:pt x="27741" y="62177"/>
                  </a:lnTo>
                  <a:lnTo>
                    <a:pt x="7329" y="103867"/>
                  </a:lnTo>
                  <a:lnTo>
                    <a:pt x="0" y="151870"/>
                  </a:lnTo>
                  <a:lnTo>
                    <a:pt x="7329" y="199873"/>
                  </a:lnTo>
                  <a:lnTo>
                    <a:pt x="27741" y="241563"/>
                  </a:lnTo>
                  <a:lnTo>
                    <a:pt x="58865" y="274439"/>
                  </a:lnTo>
                  <a:lnTo>
                    <a:pt x="98334" y="295999"/>
                  </a:lnTo>
                  <a:lnTo>
                    <a:pt x="143779" y="303742"/>
                  </a:lnTo>
                  <a:lnTo>
                    <a:pt x="189224" y="295999"/>
                  </a:lnTo>
                  <a:lnTo>
                    <a:pt x="228693" y="274439"/>
                  </a:lnTo>
                  <a:lnTo>
                    <a:pt x="259817" y="241563"/>
                  </a:lnTo>
                  <a:lnTo>
                    <a:pt x="280228" y="199873"/>
                  </a:lnTo>
                  <a:lnTo>
                    <a:pt x="287558" y="151870"/>
                  </a:lnTo>
                  <a:lnTo>
                    <a:pt x="280228" y="103867"/>
                  </a:lnTo>
                  <a:lnTo>
                    <a:pt x="259817" y="62177"/>
                  </a:lnTo>
                  <a:lnTo>
                    <a:pt x="228693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2E99E98F-4A16-47BB-A837-593BA16564F8}"/>
                </a:ext>
              </a:extLst>
            </p:cNvPr>
            <p:cNvSpPr/>
            <p:nvPr/>
          </p:nvSpPr>
          <p:spPr>
            <a:xfrm>
              <a:off x="3306450" y="542913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579DEF0F-63BC-4112-81D9-4320095F72C0}"/>
                </a:ext>
              </a:extLst>
            </p:cNvPr>
            <p:cNvSpPr/>
            <p:nvPr/>
          </p:nvSpPr>
          <p:spPr>
            <a:xfrm>
              <a:off x="1905000" y="5571444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143779" y="0"/>
                  </a:moveTo>
                  <a:lnTo>
                    <a:pt x="98334" y="7742"/>
                  </a:lnTo>
                  <a:lnTo>
                    <a:pt x="58865" y="29302"/>
                  </a:lnTo>
                  <a:lnTo>
                    <a:pt x="27741" y="62178"/>
                  </a:lnTo>
                  <a:lnTo>
                    <a:pt x="7329" y="103868"/>
                  </a:lnTo>
                  <a:lnTo>
                    <a:pt x="0" y="151871"/>
                  </a:lnTo>
                  <a:lnTo>
                    <a:pt x="7329" y="199874"/>
                  </a:lnTo>
                  <a:lnTo>
                    <a:pt x="27741" y="241564"/>
                  </a:lnTo>
                  <a:lnTo>
                    <a:pt x="58865" y="274440"/>
                  </a:lnTo>
                  <a:lnTo>
                    <a:pt x="98334" y="295999"/>
                  </a:lnTo>
                  <a:lnTo>
                    <a:pt x="143779" y="303742"/>
                  </a:lnTo>
                  <a:lnTo>
                    <a:pt x="189224" y="295999"/>
                  </a:lnTo>
                  <a:lnTo>
                    <a:pt x="228693" y="274440"/>
                  </a:lnTo>
                  <a:lnTo>
                    <a:pt x="259817" y="241564"/>
                  </a:lnTo>
                  <a:lnTo>
                    <a:pt x="280228" y="199874"/>
                  </a:lnTo>
                  <a:lnTo>
                    <a:pt x="287558" y="151871"/>
                  </a:lnTo>
                  <a:lnTo>
                    <a:pt x="280228" y="103868"/>
                  </a:lnTo>
                  <a:lnTo>
                    <a:pt x="259817" y="62178"/>
                  </a:lnTo>
                  <a:lnTo>
                    <a:pt x="228693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F9A134ED-8A5B-47D5-97EB-B8DD9A12DB0F}"/>
                </a:ext>
              </a:extLst>
            </p:cNvPr>
            <p:cNvSpPr/>
            <p:nvPr/>
          </p:nvSpPr>
          <p:spPr>
            <a:xfrm>
              <a:off x="1905000" y="5571444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196CF054-8474-49E5-85AE-AAEBE061DF4E}"/>
                </a:ext>
              </a:extLst>
            </p:cNvPr>
            <p:cNvSpPr/>
            <p:nvPr/>
          </p:nvSpPr>
          <p:spPr>
            <a:xfrm>
              <a:off x="4748716" y="5065982"/>
              <a:ext cx="439420" cy="201930"/>
            </a:xfrm>
            <a:custGeom>
              <a:avLst/>
              <a:gdLst/>
              <a:ahLst/>
              <a:cxnLst/>
              <a:rect l="l" t="t" r="r" b="b"/>
              <a:pathLst>
                <a:path w="439420" h="201929">
                  <a:moveTo>
                    <a:pt x="0" y="0"/>
                  </a:moveTo>
                  <a:lnTo>
                    <a:pt x="439240" y="201719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6F248164-459F-48CF-8073-3356513633C7}"/>
                </a:ext>
              </a:extLst>
            </p:cNvPr>
            <p:cNvSpPr/>
            <p:nvPr/>
          </p:nvSpPr>
          <p:spPr>
            <a:xfrm>
              <a:off x="4253392" y="5173372"/>
              <a:ext cx="250190" cy="424180"/>
            </a:xfrm>
            <a:custGeom>
              <a:avLst/>
              <a:gdLst/>
              <a:ahLst/>
              <a:cxnLst/>
              <a:rect l="l" t="t" r="r" b="b"/>
              <a:pathLst>
                <a:path w="250189" h="424179">
                  <a:moveTo>
                    <a:pt x="0" y="424159"/>
                  </a:moveTo>
                  <a:lnTo>
                    <a:pt x="249878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6CEAB78E-6D5C-494A-8354-636A57831CD9}"/>
                </a:ext>
              </a:extLst>
            </p:cNvPr>
            <p:cNvSpPr/>
            <p:nvPr/>
          </p:nvSpPr>
          <p:spPr>
            <a:xfrm>
              <a:off x="4397171" y="5749402"/>
              <a:ext cx="671195" cy="353695"/>
            </a:xfrm>
            <a:custGeom>
              <a:avLst/>
              <a:gdLst/>
              <a:ahLst/>
              <a:cxnLst/>
              <a:rect l="l" t="t" r="r" b="b"/>
              <a:pathLst>
                <a:path w="671195" h="353695">
                  <a:moveTo>
                    <a:pt x="0" y="0"/>
                  </a:moveTo>
                  <a:lnTo>
                    <a:pt x="670969" y="35359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E0D8E1A5-6B91-4962-9FCF-4A07813FCD87}"/>
                </a:ext>
              </a:extLst>
            </p:cNvPr>
            <p:cNvSpPr/>
            <p:nvPr/>
          </p:nvSpPr>
          <p:spPr>
            <a:xfrm>
              <a:off x="4355059" y="5375091"/>
              <a:ext cx="875030" cy="267335"/>
            </a:xfrm>
            <a:custGeom>
              <a:avLst/>
              <a:gdLst/>
              <a:ahLst/>
              <a:cxnLst/>
              <a:rect l="l" t="t" r="r" b="b"/>
              <a:pathLst>
                <a:path w="875029" h="267335">
                  <a:moveTo>
                    <a:pt x="0" y="266922"/>
                  </a:moveTo>
                  <a:lnTo>
                    <a:pt x="875009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71B27973-9526-409F-BB15-11E8E77AB324}"/>
                </a:ext>
              </a:extLst>
            </p:cNvPr>
            <p:cNvSpPr/>
            <p:nvPr/>
          </p:nvSpPr>
          <p:spPr>
            <a:xfrm>
              <a:off x="5211919" y="5419572"/>
              <a:ext cx="120014" cy="532130"/>
            </a:xfrm>
            <a:custGeom>
              <a:avLst/>
              <a:gdLst/>
              <a:ahLst/>
              <a:cxnLst/>
              <a:rect l="l" t="t" r="r" b="b"/>
              <a:pathLst>
                <a:path w="120014" h="532129">
                  <a:moveTo>
                    <a:pt x="0" y="531549"/>
                  </a:moveTo>
                  <a:lnTo>
                    <a:pt x="119816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FBDCC557-B8AC-41ED-93B5-EE6E8CABF05B}"/>
                </a:ext>
              </a:extLst>
            </p:cNvPr>
            <p:cNvSpPr/>
            <p:nvPr/>
          </p:nvSpPr>
          <p:spPr>
            <a:xfrm>
              <a:off x="4461158" y="491411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143779" y="0"/>
                  </a:moveTo>
                  <a:lnTo>
                    <a:pt x="98333" y="7742"/>
                  </a:lnTo>
                  <a:lnTo>
                    <a:pt x="58864" y="29302"/>
                  </a:lnTo>
                  <a:lnTo>
                    <a:pt x="27740" y="62178"/>
                  </a:lnTo>
                  <a:lnTo>
                    <a:pt x="7329" y="103868"/>
                  </a:lnTo>
                  <a:lnTo>
                    <a:pt x="0" y="151871"/>
                  </a:lnTo>
                  <a:lnTo>
                    <a:pt x="7329" y="199874"/>
                  </a:lnTo>
                  <a:lnTo>
                    <a:pt x="27740" y="241564"/>
                  </a:lnTo>
                  <a:lnTo>
                    <a:pt x="58864" y="274439"/>
                  </a:lnTo>
                  <a:lnTo>
                    <a:pt x="98333" y="295999"/>
                  </a:lnTo>
                  <a:lnTo>
                    <a:pt x="143779" y="303742"/>
                  </a:lnTo>
                  <a:lnTo>
                    <a:pt x="189224" y="295999"/>
                  </a:lnTo>
                  <a:lnTo>
                    <a:pt x="228692" y="274439"/>
                  </a:lnTo>
                  <a:lnTo>
                    <a:pt x="259816" y="241564"/>
                  </a:lnTo>
                  <a:lnTo>
                    <a:pt x="280227" y="199874"/>
                  </a:lnTo>
                  <a:lnTo>
                    <a:pt x="287557" y="151871"/>
                  </a:lnTo>
                  <a:lnTo>
                    <a:pt x="280227" y="103868"/>
                  </a:lnTo>
                  <a:lnTo>
                    <a:pt x="259816" y="62178"/>
                  </a:lnTo>
                  <a:lnTo>
                    <a:pt x="228692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AEAB72C9-C8E8-4DD4-94EB-BCD0FF9B8BB0}"/>
                </a:ext>
              </a:extLst>
            </p:cNvPr>
            <p:cNvSpPr/>
            <p:nvPr/>
          </p:nvSpPr>
          <p:spPr>
            <a:xfrm>
              <a:off x="4461158" y="491411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FDCD8FAF-DC30-4594-A963-577DE93E3A3F}"/>
                </a:ext>
              </a:extLst>
            </p:cNvPr>
            <p:cNvSpPr/>
            <p:nvPr/>
          </p:nvSpPr>
          <p:spPr>
            <a:xfrm>
              <a:off x="4109613" y="559753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143777" y="0"/>
                  </a:moveTo>
                  <a:lnTo>
                    <a:pt x="98332" y="7742"/>
                  </a:lnTo>
                  <a:lnTo>
                    <a:pt x="58864" y="29302"/>
                  </a:lnTo>
                  <a:lnTo>
                    <a:pt x="27740" y="62177"/>
                  </a:lnTo>
                  <a:lnTo>
                    <a:pt x="7329" y="103867"/>
                  </a:lnTo>
                  <a:lnTo>
                    <a:pt x="0" y="151870"/>
                  </a:lnTo>
                  <a:lnTo>
                    <a:pt x="7329" y="199873"/>
                  </a:lnTo>
                  <a:lnTo>
                    <a:pt x="27740" y="241564"/>
                  </a:lnTo>
                  <a:lnTo>
                    <a:pt x="58864" y="274439"/>
                  </a:lnTo>
                  <a:lnTo>
                    <a:pt x="98332" y="295999"/>
                  </a:lnTo>
                  <a:lnTo>
                    <a:pt x="143777" y="303741"/>
                  </a:lnTo>
                  <a:lnTo>
                    <a:pt x="189223" y="295999"/>
                  </a:lnTo>
                  <a:lnTo>
                    <a:pt x="228692" y="274439"/>
                  </a:lnTo>
                  <a:lnTo>
                    <a:pt x="259816" y="241564"/>
                  </a:lnTo>
                  <a:lnTo>
                    <a:pt x="280227" y="199873"/>
                  </a:lnTo>
                  <a:lnTo>
                    <a:pt x="287557" y="151870"/>
                  </a:lnTo>
                  <a:lnTo>
                    <a:pt x="280227" y="103867"/>
                  </a:lnTo>
                  <a:lnTo>
                    <a:pt x="259816" y="62177"/>
                  </a:lnTo>
                  <a:lnTo>
                    <a:pt x="228692" y="29302"/>
                  </a:lnTo>
                  <a:lnTo>
                    <a:pt x="189223" y="7742"/>
                  </a:lnTo>
                  <a:lnTo>
                    <a:pt x="143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1FD19FF0-8A8C-4352-B686-83E7EF7A83B4}"/>
                </a:ext>
              </a:extLst>
            </p:cNvPr>
            <p:cNvSpPr/>
            <p:nvPr/>
          </p:nvSpPr>
          <p:spPr>
            <a:xfrm>
              <a:off x="4109613" y="559753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E1D446FB-FFFB-4699-B52C-3E7C1F7C9C24}"/>
                </a:ext>
              </a:extLst>
            </p:cNvPr>
            <p:cNvSpPr/>
            <p:nvPr/>
          </p:nvSpPr>
          <p:spPr>
            <a:xfrm>
              <a:off x="5187956" y="5115830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143779" y="0"/>
                  </a:moveTo>
                  <a:lnTo>
                    <a:pt x="98334" y="7742"/>
                  </a:lnTo>
                  <a:lnTo>
                    <a:pt x="58865" y="29302"/>
                  </a:lnTo>
                  <a:lnTo>
                    <a:pt x="27741" y="62178"/>
                  </a:lnTo>
                  <a:lnTo>
                    <a:pt x="7329" y="103868"/>
                  </a:lnTo>
                  <a:lnTo>
                    <a:pt x="0" y="151871"/>
                  </a:lnTo>
                  <a:lnTo>
                    <a:pt x="7329" y="199874"/>
                  </a:lnTo>
                  <a:lnTo>
                    <a:pt x="27741" y="241564"/>
                  </a:lnTo>
                  <a:lnTo>
                    <a:pt x="58865" y="274439"/>
                  </a:lnTo>
                  <a:lnTo>
                    <a:pt x="98334" y="295999"/>
                  </a:lnTo>
                  <a:lnTo>
                    <a:pt x="143779" y="303742"/>
                  </a:lnTo>
                  <a:lnTo>
                    <a:pt x="189224" y="295999"/>
                  </a:lnTo>
                  <a:lnTo>
                    <a:pt x="228693" y="274439"/>
                  </a:lnTo>
                  <a:lnTo>
                    <a:pt x="259817" y="241564"/>
                  </a:lnTo>
                  <a:lnTo>
                    <a:pt x="280228" y="199874"/>
                  </a:lnTo>
                  <a:lnTo>
                    <a:pt x="287558" y="151871"/>
                  </a:lnTo>
                  <a:lnTo>
                    <a:pt x="280228" y="103868"/>
                  </a:lnTo>
                  <a:lnTo>
                    <a:pt x="259817" y="62178"/>
                  </a:lnTo>
                  <a:lnTo>
                    <a:pt x="228693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3B889398-F8D6-435D-A67B-CA6C45817CD6}"/>
                </a:ext>
              </a:extLst>
            </p:cNvPr>
            <p:cNvSpPr/>
            <p:nvPr/>
          </p:nvSpPr>
          <p:spPr>
            <a:xfrm>
              <a:off x="5187956" y="5115830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BC381FA7-D903-4F2E-BD0E-844666844784}"/>
                </a:ext>
              </a:extLst>
            </p:cNvPr>
            <p:cNvSpPr/>
            <p:nvPr/>
          </p:nvSpPr>
          <p:spPr>
            <a:xfrm>
              <a:off x="5068140" y="595112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143779" y="0"/>
                  </a:moveTo>
                  <a:lnTo>
                    <a:pt x="98334" y="7742"/>
                  </a:lnTo>
                  <a:lnTo>
                    <a:pt x="58865" y="29302"/>
                  </a:lnTo>
                  <a:lnTo>
                    <a:pt x="27741" y="62178"/>
                  </a:lnTo>
                  <a:lnTo>
                    <a:pt x="7329" y="103868"/>
                  </a:lnTo>
                  <a:lnTo>
                    <a:pt x="0" y="151871"/>
                  </a:lnTo>
                  <a:lnTo>
                    <a:pt x="7329" y="199874"/>
                  </a:lnTo>
                  <a:lnTo>
                    <a:pt x="27741" y="241564"/>
                  </a:lnTo>
                  <a:lnTo>
                    <a:pt x="58865" y="274439"/>
                  </a:lnTo>
                  <a:lnTo>
                    <a:pt x="98334" y="295999"/>
                  </a:lnTo>
                  <a:lnTo>
                    <a:pt x="143779" y="303742"/>
                  </a:lnTo>
                  <a:lnTo>
                    <a:pt x="189224" y="295999"/>
                  </a:lnTo>
                  <a:lnTo>
                    <a:pt x="228693" y="274439"/>
                  </a:lnTo>
                  <a:lnTo>
                    <a:pt x="259817" y="241564"/>
                  </a:lnTo>
                  <a:lnTo>
                    <a:pt x="280228" y="199874"/>
                  </a:lnTo>
                  <a:lnTo>
                    <a:pt x="287558" y="151871"/>
                  </a:lnTo>
                  <a:lnTo>
                    <a:pt x="280228" y="103868"/>
                  </a:lnTo>
                  <a:lnTo>
                    <a:pt x="259817" y="62178"/>
                  </a:lnTo>
                  <a:lnTo>
                    <a:pt x="228693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B0F083EB-6BA7-4781-AC2C-A6D9BFDD78B3}"/>
                </a:ext>
              </a:extLst>
            </p:cNvPr>
            <p:cNvSpPr/>
            <p:nvPr/>
          </p:nvSpPr>
          <p:spPr>
            <a:xfrm>
              <a:off x="5068140" y="595112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B5301565-CA43-4784-8768-91695F8CAB2C}"/>
                </a:ext>
              </a:extLst>
            </p:cNvPr>
            <p:cNvSpPr/>
            <p:nvPr/>
          </p:nvSpPr>
          <p:spPr>
            <a:xfrm>
              <a:off x="2623896" y="4787553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143779" y="0"/>
                  </a:moveTo>
                  <a:lnTo>
                    <a:pt x="98333" y="7742"/>
                  </a:lnTo>
                  <a:lnTo>
                    <a:pt x="58864" y="29302"/>
                  </a:lnTo>
                  <a:lnTo>
                    <a:pt x="27740" y="62177"/>
                  </a:lnTo>
                  <a:lnTo>
                    <a:pt x="7329" y="103867"/>
                  </a:lnTo>
                  <a:lnTo>
                    <a:pt x="0" y="151870"/>
                  </a:lnTo>
                  <a:lnTo>
                    <a:pt x="7329" y="199873"/>
                  </a:lnTo>
                  <a:lnTo>
                    <a:pt x="27740" y="241563"/>
                  </a:lnTo>
                  <a:lnTo>
                    <a:pt x="58864" y="274439"/>
                  </a:lnTo>
                  <a:lnTo>
                    <a:pt x="98333" y="295999"/>
                  </a:lnTo>
                  <a:lnTo>
                    <a:pt x="143779" y="303742"/>
                  </a:lnTo>
                  <a:lnTo>
                    <a:pt x="189224" y="295999"/>
                  </a:lnTo>
                  <a:lnTo>
                    <a:pt x="228692" y="274439"/>
                  </a:lnTo>
                  <a:lnTo>
                    <a:pt x="259816" y="241563"/>
                  </a:lnTo>
                  <a:lnTo>
                    <a:pt x="280227" y="199873"/>
                  </a:lnTo>
                  <a:lnTo>
                    <a:pt x="287557" y="151870"/>
                  </a:lnTo>
                  <a:lnTo>
                    <a:pt x="280227" y="103867"/>
                  </a:lnTo>
                  <a:lnTo>
                    <a:pt x="259816" y="62177"/>
                  </a:lnTo>
                  <a:lnTo>
                    <a:pt x="228692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6334AD23-1394-461B-A574-358090D40148}"/>
                </a:ext>
              </a:extLst>
            </p:cNvPr>
            <p:cNvSpPr/>
            <p:nvPr/>
          </p:nvSpPr>
          <p:spPr>
            <a:xfrm>
              <a:off x="2623896" y="4787553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78E45C30-66DE-4D22-A70A-8C03FDA7F3F1}"/>
                </a:ext>
              </a:extLst>
            </p:cNvPr>
            <p:cNvSpPr/>
            <p:nvPr/>
          </p:nvSpPr>
          <p:spPr>
            <a:xfrm>
              <a:off x="2504080" y="6103768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143777" y="0"/>
                  </a:moveTo>
                  <a:lnTo>
                    <a:pt x="98332" y="7742"/>
                  </a:lnTo>
                  <a:lnTo>
                    <a:pt x="58864" y="29302"/>
                  </a:lnTo>
                  <a:lnTo>
                    <a:pt x="27740" y="62177"/>
                  </a:lnTo>
                  <a:lnTo>
                    <a:pt x="7329" y="103867"/>
                  </a:lnTo>
                  <a:lnTo>
                    <a:pt x="0" y="151870"/>
                  </a:lnTo>
                  <a:lnTo>
                    <a:pt x="7329" y="199873"/>
                  </a:lnTo>
                  <a:lnTo>
                    <a:pt x="27740" y="241564"/>
                  </a:lnTo>
                  <a:lnTo>
                    <a:pt x="58864" y="274439"/>
                  </a:lnTo>
                  <a:lnTo>
                    <a:pt x="98332" y="295999"/>
                  </a:lnTo>
                  <a:lnTo>
                    <a:pt x="143777" y="303741"/>
                  </a:lnTo>
                  <a:lnTo>
                    <a:pt x="189223" y="295999"/>
                  </a:lnTo>
                  <a:lnTo>
                    <a:pt x="228692" y="274439"/>
                  </a:lnTo>
                  <a:lnTo>
                    <a:pt x="259816" y="241564"/>
                  </a:lnTo>
                  <a:lnTo>
                    <a:pt x="280227" y="199873"/>
                  </a:lnTo>
                  <a:lnTo>
                    <a:pt x="287557" y="151870"/>
                  </a:lnTo>
                  <a:lnTo>
                    <a:pt x="280227" y="103867"/>
                  </a:lnTo>
                  <a:lnTo>
                    <a:pt x="259816" y="62177"/>
                  </a:lnTo>
                  <a:lnTo>
                    <a:pt x="228692" y="29302"/>
                  </a:lnTo>
                  <a:lnTo>
                    <a:pt x="189223" y="7742"/>
                  </a:lnTo>
                  <a:lnTo>
                    <a:pt x="143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026C8F1D-3800-434C-9C09-6E1455ED6D17}"/>
                </a:ext>
              </a:extLst>
            </p:cNvPr>
            <p:cNvSpPr/>
            <p:nvPr/>
          </p:nvSpPr>
          <p:spPr>
            <a:xfrm>
              <a:off x="2504080" y="6103768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3725B872-23AB-40F4-A478-D29DF719CC7B}"/>
                </a:ext>
              </a:extLst>
            </p:cNvPr>
            <p:cNvSpPr/>
            <p:nvPr/>
          </p:nvSpPr>
          <p:spPr>
            <a:xfrm>
              <a:off x="2037892" y="4647913"/>
              <a:ext cx="659130" cy="716280"/>
            </a:xfrm>
            <a:custGeom>
              <a:avLst/>
              <a:gdLst/>
              <a:ahLst/>
              <a:cxnLst/>
              <a:rect l="l" t="t" r="r" b="b"/>
              <a:pathLst>
                <a:path w="659130" h="716279">
                  <a:moveTo>
                    <a:pt x="0" y="715766"/>
                  </a:moveTo>
                  <a:lnTo>
                    <a:pt x="658988" y="0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id="{D22DC072-F89B-4468-893B-6266F89240C7}"/>
                </a:ext>
              </a:extLst>
            </p:cNvPr>
            <p:cNvSpPr/>
            <p:nvPr/>
          </p:nvSpPr>
          <p:spPr>
            <a:xfrm>
              <a:off x="2695060" y="4632183"/>
              <a:ext cx="1941195" cy="197485"/>
            </a:xfrm>
            <a:custGeom>
              <a:avLst/>
              <a:gdLst/>
              <a:ahLst/>
              <a:cxnLst/>
              <a:rect l="l" t="t" r="r" b="b"/>
              <a:pathLst>
                <a:path w="1941195" h="197485">
                  <a:moveTo>
                    <a:pt x="1854540" y="168778"/>
                  </a:moveTo>
                  <a:lnTo>
                    <a:pt x="1852378" y="197271"/>
                  </a:lnTo>
                  <a:lnTo>
                    <a:pt x="1918002" y="170456"/>
                  </a:lnTo>
                  <a:lnTo>
                    <a:pt x="1876654" y="170456"/>
                  </a:lnTo>
                  <a:lnTo>
                    <a:pt x="1854540" y="168778"/>
                  </a:lnTo>
                  <a:close/>
                </a:path>
                <a:path w="1941195" h="197485">
                  <a:moveTo>
                    <a:pt x="1856702" y="140286"/>
                  </a:moveTo>
                  <a:lnTo>
                    <a:pt x="1854540" y="168778"/>
                  </a:lnTo>
                  <a:lnTo>
                    <a:pt x="1876654" y="170456"/>
                  </a:lnTo>
                  <a:lnTo>
                    <a:pt x="1883516" y="164562"/>
                  </a:lnTo>
                  <a:lnTo>
                    <a:pt x="1884711" y="148826"/>
                  </a:lnTo>
                  <a:lnTo>
                    <a:pt x="1878816" y="141964"/>
                  </a:lnTo>
                  <a:lnTo>
                    <a:pt x="1856702" y="140286"/>
                  </a:lnTo>
                  <a:close/>
                </a:path>
                <a:path w="1941195" h="197485">
                  <a:moveTo>
                    <a:pt x="1858864" y="111793"/>
                  </a:moveTo>
                  <a:lnTo>
                    <a:pt x="1856702" y="140286"/>
                  </a:lnTo>
                  <a:lnTo>
                    <a:pt x="1878816" y="141964"/>
                  </a:lnTo>
                  <a:lnTo>
                    <a:pt x="1884711" y="148826"/>
                  </a:lnTo>
                  <a:lnTo>
                    <a:pt x="1883516" y="164562"/>
                  </a:lnTo>
                  <a:lnTo>
                    <a:pt x="1876654" y="170456"/>
                  </a:lnTo>
                  <a:lnTo>
                    <a:pt x="1918002" y="170456"/>
                  </a:lnTo>
                  <a:lnTo>
                    <a:pt x="1941101" y="161018"/>
                  </a:lnTo>
                  <a:lnTo>
                    <a:pt x="1858864" y="111793"/>
                  </a:lnTo>
                  <a:close/>
                </a:path>
                <a:path w="1941195" h="197485">
                  <a:moveTo>
                    <a:pt x="8056" y="0"/>
                  </a:moveTo>
                  <a:lnTo>
                    <a:pt x="1195" y="5894"/>
                  </a:lnTo>
                  <a:lnTo>
                    <a:pt x="0" y="21630"/>
                  </a:lnTo>
                  <a:lnTo>
                    <a:pt x="5895" y="28493"/>
                  </a:lnTo>
                  <a:lnTo>
                    <a:pt x="1854540" y="168778"/>
                  </a:lnTo>
                  <a:lnTo>
                    <a:pt x="1856702" y="140286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9">
            <a:extLst>
              <a:ext uri="{FF2B5EF4-FFF2-40B4-BE49-F238E27FC236}">
                <a16:creationId xmlns:a16="http://schemas.microsoft.com/office/drawing/2014/main" id="{F8A140AA-DD87-4811-A916-AD6B66B6BD1C}"/>
              </a:ext>
            </a:extLst>
          </p:cNvPr>
          <p:cNvSpPr txBox="1"/>
          <p:nvPr/>
        </p:nvSpPr>
        <p:spPr>
          <a:xfrm>
            <a:off x="7284171" y="4294123"/>
            <a:ext cx="1651635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" dirty="0">
                <a:latin typeface="Arial MT"/>
                <a:cs typeface="Arial MT"/>
              </a:rPr>
              <a:t> person</a:t>
            </a:r>
            <a:endParaRPr sz="2400" dirty="0">
              <a:latin typeface="Arial MT"/>
              <a:cs typeface="Arial MT"/>
            </a:endParaRPr>
          </a:p>
          <a:p>
            <a:pPr marL="4572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“short”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link</a:t>
            </a:r>
            <a:endParaRPr sz="2400" dirty="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“long”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link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6" name="object 40">
            <a:extLst>
              <a:ext uri="{FF2B5EF4-FFF2-40B4-BE49-F238E27FC236}">
                <a16:creationId xmlns:a16="http://schemas.microsoft.com/office/drawing/2014/main" id="{0F5E5BE0-C779-45F0-A4F3-1EEEB53A377B}"/>
              </a:ext>
            </a:extLst>
          </p:cNvPr>
          <p:cNvSpPr/>
          <p:nvPr/>
        </p:nvSpPr>
        <p:spPr>
          <a:xfrm>
            <a:off x="6490186" y="5109266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6186" y="1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1">
            <a:extLst>
              <a:ext uri="{FF2B5EF4-FFF2-40B4-BE49-F238E27FC236}">
                <a16:creationId xmlns:a16="http://schemas.microsoft.com/office/drawing/2014/main" id="{75CA78BB-4DB6-43AF-8378-9EE5FBE4614A}"/>
              </a:ext>
            </a:extLst>
          </p:cNvPr>
          <p:cNvSpPr/>
          <p:nvPr/>
        </p:nvSpPr>
        <p:spPr>
          <a:xfrm>
            <a:off x="6496720" y="5608694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6186" y="1"/>
                </a:lnTo>
              </a:path>
            </a:pathLst>
          </a:custGeom>
          <a:ln w="381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051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6" y="780665"/>
            <a:ext cx="6616931" cy="602287"/>
          </a:xfrm>
        </p:spPr>
        <p:txBody>
          <a:bodyPr/>
          <a:lstStyle/>
          <a:p>
            <a:r>
              <a:rPr lang="es-MX" dirty="0"/>
              <a:t>Flow </a:t>
            </a:r>
            <a:r>
              <a:rPr lang="es-MX" dirty="0" err="1"/>
              <a:t>of</a:t>
            </a:r>
            <a:r>
              <a:rPr lang="es-MX" dirty="0"/>
              <a:t> Job </a:t>
            </a:r>
            <a:r>
              <a:rPr lang="es-MX" dirty="0" err="1"/>
              <a:t>Information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6</a:t>
            </a:fld>
            <a:endParaRPr lang="es-CO"/>
          </a:p>
        </p:txBody>
      </p:sp>
      <p:grpSp>
        <p:nvGrpSpPr>
          <p:cNvPr id="48" name="object 4">
            <a:extLst>
              <a:ext uri="{FF2B5EF4-FFF2-40B4-BE49-F238E27FC236}">
                <a16:creationId xmlns:a16="http://schemas.microsoft.com/office/drawing/2014/main" id="{535E737E-56DB-4667-B73F-4D969554D963}"/>
              </a:ext>
            </a:extLst>
          </p:cNvPr>
          <p:cNvGrpSpPr/>
          <p:nvPr/>
        </p:nvGrpSpPr>
        <p:grpSpPr>
          <a:xfrm>
            <a:off x="2845533" y="4801966"/>
            <a:ext cx="3576954" cy="1418517"/>
            <a:chOff x="1520825" y="5097706"/>
            <a:chExt cx="3576954" cy="1626870"/>
          </a:xfrm>
        </p:grpSpPr>
        <p:sp>
          <p:nvSpPr>
            <p:cNvPr id="49" name="object 5">
              <a:extLst>
                <a:ext uri="{FF2B5EF4-FFF2-40B4-BE49-F238E27FC236}">
                  <a16:creationId xmlns:a16="http://schemas.microsoft.com/office/drawing/2014/main" id="{B3373934-E4A8-4B40-ABD6-35362A19D7EE}"/>
                </a:ext>
              </a:extLst>
            </p:cNvPr>
            <p:cNvSpPr/>
            <p:nvPr/>
          </p:nvSpPr>
          <p:spPr>
            <a:xfrm>
              <a:off x="2530453" y="5252752"/>
              <a:ext cx="1550035" cy="127000"/>
            </a:xfrm>
            <a:custGeom>
              <a:avLst/>
              <a:gdLst/>
              <a:ahLst/>
              <a:cxnLst/>
              <a:rect l="l" t="t" r="r" b="b"/>
              <a:pathLst>
                <a:path w="1550035" h="127000">
                  <a:moveTo>
                    <a:pt x="0" y="0"/>
                  </a:moveTo>
                  <a:lnTo>
                    <a:pt x="1549704" y="126559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6">
              <a:extLst>
                <a:ext uri="{FF2B5EF4-FFF2-40B4-BE49-F238E27FC236}">
                  <a16:creationId xmlns:a16="http://schemas.microsoft.com/office/drawing/2014/main" id="{8D11FCCF-CC99-4501-B0DC-C7D746F7B787}"/>
                </a:ext>
              </a:extLst>
            </p:cNvPr>
            <p:cNvSpPr/>
            <p:nvPr/>
          </p:nvSpPr>
          <p:spPr>
            <a:xfrm>
              <a:off x="2488341" y="5360141"/>
              <a:ext cx="479425" cy="427355"/>
            </a:xfrm>
            <a:custGeom>
              <a:avLst/>
              <a:gdLst/>
              <a:ahLst/>
              <a:cxnLst/>
              <a:rect l="l" t="t" r="r" b="b"/>
              <a:pathLst>
                <a:path w="479425" h="427354">
                  <a:moveTo>
                    <a:pt x="0" y="0"/>
                  </a:moveTo>
                  <a:lnTo>
                    <a:pt x="479220" y="42680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7">
              <a:extLst>
                <a:ext uri="{FF2B5EF4-FFF2-40B4-BE49-F238E27FC236}">
                  <a16:creationId xmlns:a16="http://schemas.microsoft.com/office/drawing/2014/main" id="{BD7BFFC3-E506-4847-93A1-31C45BF5F081}"/>
                </a:ext>
              </a:extLst>
            </p:cNvPr>
            <p:cNvSpPr/>
            <p:nvPr/>
          </p:nvSpPr>
          <p:spPr>
            <a:xfrm>
              <a:off x="3213008" y="5894331"/>
              <a:ext cx="515620" cy="168910"/>
            </a:xfrm>
            <a:custGeom>
              <a:avLst/>
              <a:gdLst/>
              <a:ahLst/>
              <a:cxnLst/>
              <a:rect l="l" t="t" r="r" b="b"/>
              <a:pathLst>
                <a:path w="515620" h="168910">
                  <a:moveTo>
                    <a:pt x="0" y="0"/>
                  </a:moveTo>
                  <a:lnTo>
                    <a:pt x="515605" y="168400"/>
                  </a:lnTo>
                </a:path>
              </a:pathLst>
            </a:custGeom>
            <a:ln w="381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94FDA256-079C-4E0E-90E1-4C6E390AD976}"/>
                </a:ext>
              </a:extLst>
            </p:cNvPr>
            <p:cNvSpPr/>
            <p:nvPr/>
          </p:nvSpPr>
          <p:spPr>
            <a:xfrm>
              <a:off x="2266859" y="5404623"/>
              <a:ext cx="120014" cy="1012825"/>
            </a:xfrm>
            <a:custGeom>
              <a:avLst/>
              <a:gdLst/>
              <a:ahLst/>
              <a:cxnLst/>
              <a:rect l="l" t="t" r="r" b="b"/>
              <a:pathLst>
                <a:path w="120014" h="1012825">
                  <a:moveTo>
                    <a:pt x="119816" y="0"/>
                  </a:moveTo>
                  <a:lnTo>
                    <a:pt x="0" y="1012474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9">
              <a:extLst>
                <a:ext uri="{FF2B5EF4-FFF2-40B4-BE49-F238E27FC236}">
                  <a16:creationId xmlns:a16="http://schemas.microsoft.com/office/drawing/2014/main" id="{A319AB2E-D06D-4D6A-96E9-672EFBA2EBE0}"/>
                </a:ext>
              </a:extLst>
            </p:cNvPr>
            <p:cNvSpPr/>
            <p:nvPr/>
          </p:nvSpPr>
          <p:spPr>
            <a:xfrm>
              <a:off x="1769446" y="6144033"/>
              <a:ext cx="396240" cy="318135"/>
            </a:xfrm>
            <a:custGeom>
              <a:avLst/>
              <a:gdLst/>
              <a:ahLst/>
              <a:cxnLst/>
              <a:rect l="l" t="t" r="r" b="b"/>
              <a:pathLst>
                <a:path w="396239" h="318135">
                  <a:moveTo>
                    <a:pt x="395745" y="317546"/>
                  </a:moveTo>
                  <a:lnTo>
                    <a:pt x="0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0">
              <a:extLst>
                <a:ext uri="{FF2B5EF4-FFF2-40B4-BE49-F238E27FC236}">
                  <a16:creationId xmlns:a16="http://schemas.microsoft.com/office/drawing/2014/main" id="{028D4FED-FA36-4A1B-892C-FA9E29A9044B}"/>
                </a:ext>
              </a:extLst>
            </p:cNvPr>
            <p:cNvSpPr/>
            <p:nvPr/>
          </p:nvSpPr>
          <p:spPr>
            <a:xfrm>
              <a:off x="1769447" y="5360141"/>
              <a:ext cx="515620" cy="569595"/>
            </a:xfrm>
            <a:custGeom>
              <a:avLst/>
              <a:gdLst/>
              <a:ahLst/>
              <a:cxnLst/>
              <a:rect l="l" t="t" r="r" b="b"/>
              <a:pathLst>
                <a:path w="515619" h="569595">
                  <a:moveTo>
                    <a:pt x="515561" y="0"/>
                  </a:moveTo>
                  <a:lnTo>
                    <a:pt x="0" y="569113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1">
              <a:extLst>
                <a:ext uri="{FF2B5EF4-FFF2-40B4-BE49-F238E27FC236}">
                  <a16:creationId xmlns:a16="http://schemas.microsoft.com/office/drawing/2014/main" id="{EA5BD413-53AC-42CB-B40D-C922FE5F1949}"/>
                </a:ext>
              </a:extLst>
            </p:cNvPr>
            <p:cNvSpPr/>
            <p:nvPr/>
          </p:nvSpPr>
          <p:spPr>
            <a:xfrm>
              <a:off x="2368525" y="6001720"/>
              <a:ext cx="599440" cy="460375"/>
            </a:xfrm>
            <a:custGeom>
              <a:avLst/>
              <a:gdLst/>
              <a:ahLst/>
              <a:cxnLst/>
              <a:rect l="l" t="t" r="r" b="b"/>
              <a:pathLst>
                <a:path w="599439" h="460375">
                  <a:moveTo>
                    <a:pt x="599036" y="0"/>
                  </a:moveTo>
                  <a:lnTo>
                    <a:pt x="0" y="459858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2">
              <a:extLst>
                <a:ext uri="{FF2B5EF4-FFF2-40B4-BE49-F238E27FC236}">
                  <a16:creationId xmlns:a16="http://schemas.microsoft.com/office/drawing/2014/main" id="{39EC6B88-EA4E-4FA8-A5F4-79288F0B82E6}"/>
                </a:ext>
              </a:extLst>
            </p:cNvPr>
            <p:cNvSpPr/>
            <p:nvPr/>
          </p:nvSpPr>
          <p:spPr>
            <a:xfrm>
              <a:off x="1811558" y="5894331"/>
              <a:ext cx="1114425" cy="142875"/>
            </a:xfrm>
            <a:custGeom>
              <a:avLst/>
              <a:gdLst/>
              <a:ahLst/>
              <a:cxnLst/>
              <a:rect l="l" t="t" r="r" b="b"/>
              <a:pathLst>
                <a:path w="1114425" h="142875">
                  <a:moveTo>
                    <a:pt x="0" y="142313"/>
                  </a:moveTo>
                  <a:lnTo>
                    <a:pt x="1113892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3">
              <a:extLst>
                <a:ext uri="{FF2B5EF4-FFF2-40B4-BE49-F238E27FC236}">
                  <a16:creationId xmlns:a16="http://schemas.microsoft.com/office/drawing/2014/main" id="{4AFCF8E5-C2F2-45CF-B762-956A7145F2D4}"/>
                </a:ext>
              </a:extLst>
            </p:cNvPr>
            <p:cNvSpPr/>
            <p:nvPr/>
          </p:nvSpPr>
          <p:spPr>
            <a:xfrm>
              <a:off x="2925450" y="5742460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143779" y="0"/>
                  </a:moveTo>
                  <a:lnTo>
                    <a:pt x="98334" y="7742"/>
                  </a:lnTo>
                  <a:lnTo>
                    <a:pt x="58865" y="29302"/>
                  </a:lnTo>
                  <a:lnTo>
                    <a:pt x="27741" y="62177"/>
                  </a:lnTo>
                  <a:lnTo>
                    <a:pt x="7329" y="103867"/>
                  </a:lnTo>
                  <a:lnTo>
                    <a:pt x="0" y="151870"/>
                  </a:lnTo>
                  <a:lnTo>
                    <a:pt x="7329" y="199873"/>
                  </a:lnTo>
                  <a:lnTo>
                    <a:pt x="27741" y="241563"/>
                  </a:lnTo>
                  <a:lnTo>
                    <a:pt x="58865" y="274439"/>
                  </a:lnTo>
                  <a:lnTo>
                    <a:pt x="98334" y="295999"/>
                  </a:lnTo>
                  <a:lnTo>
                    <a:pt x="143779" y="303741"/>
                  </a:lnTo>
                  <a:lnTo>
                    <a:pt x="189224" y="295999"/>
                  </a:lnTo>
                  <a:lnTo>
                    <a:pt x="228693" y="274439"/>
                  </a:lnTo>
                  <a:lnTo>
                    <a:pt x="259817" y="241563"/>
                  </a:lnTo>
                  <a:lnTo>
                    <a:pt x="280228" y="199873"/>
                  </a:lnTo>
                  <a:lnTo>
                    <a:pt x="287558" y="151870"/>
                  </a:lnTo>
                  <a:lnTo>
                    <a:pt x="280228" y="103867"/>
                  </a:lnTo>
                  <a:lnTo>
                    <a:pt x="259817" y="62177"/>
                  </a:lnTo>
                  <a:lnTo>
                    <a:pt x="228693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4">
              <a:extLst>
                <a:ext uri="{FF2B5EF4-FFF2-40B4-BE49-F238E27FC236}">
                  <a16:creationId xmlns:a16="http://schemas.microsoft.com/office/drawing/2014/main" id="{1CFBCF99-2A53-43E1-8B91-3461E90252DF}"/>
                </a:ext>
              </a:extLst>
            </p:cNvPr>
            <p:cNvSpPr/>
            <p:nvPr/>
          </p:nvSpPr>
          <p:spPr>
            <a:xfrm>
              <a:off x="2925450" y="5742460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86C22C71-1E6D-4408-A765-AEA47D9D236E}"/>
                </a:ext>
              </a:extLst>
            </p:cNvPr>
            <p:cNvSpPr/>
            <p:nvPr/>
          </p:nvSpPr>
          <p:spPr>
            <a:xfrm>
              <a:off x="1524000" y="5884773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143779" y="0"/>
                  </a:moveTo>
                  <a:lnTo>
                    <a:pt x="98334" y="7742"/>
                  </a:lnTo>
                  <a:lnTo>
                    <a:pt x="58865" y="29302"/>
                  </a:lnTo>
                  <a:lnTo>
                    <a:pt x="27741" y="62177"/>
                  </a:lnTo>
                  <a:lnTo>
                    <a:pt x="7329" y="103867"/>
                  </a:lnTo>
                  <a:lnTo>
                    <a:pt x="0" y="151870"/>
                  </a:lnTo>
                  <a:lnTo>
                    <a:pt x="7329" y="199873"/>
                  </a:lnTo>
                  <a:lnTo>
                    <a:pt x="27741" y="241564"/>
                  </a:lnTo>
                  <a:lnTo>
                    <a:pt x="58865" y="274439"/>
                  </a:lnTo>
                  <a:lnTo>
                    <a:pt x="98334" y="295999"/>
                  </a:lnTo>
                  <a:lnTo>
                    <a:pt x="143779" y="303741"/>
                  </a:lnTo>
                  <a:lnTo>
                    <a:pt x="189224" y="295999"/>
                  </a:lnTo>
                  <a:lnTo>
                    <a:pt x="228693" y="274439"/>
                  </a:lnTo>
                  <a:lnTo>
                    <a:pt x="259817" y="241564"/>
                  </a:lnTo>
                  <a:lnTo>
                    <a:pt x="280228" y="199873"/>
                  </a:lnTo>
                  <a:lnTo>
                    <a:pt x="287558" y="151870"/>
                  </a:lnTo>
                  <a:lnTo>
                    <a:pt x="280228" y="103867"/>
                  </a:lnTo>
                  <a:lnTo>
                    <a:pt x="259817" y="62177"/>
                  </a:lnTo>
                  <a:lnTo>
                    <a:pt x="228693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6">
              <a:extLst>
                <a:ext uri="{FF2B5EF4-FFF2-40B4-BE49-F238E27FC236}">
                  <a16:creationId xmlns:a16="http://schemas.microsoft.com/office/drawing/2014/main" id="{3A911594-1BAF-4D06-9516-05A3E11A404D}"/>
                </a:ext>
              </a:extLst>
            </p:cNvPr>
            <p:cNvSpPr/>
            <p:nvPr/>
          </p:nvSpPr>
          <p:spPr>
            <a:xfrm>
              <a:off x="1524000" y="5884773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42296C77-6224-43E5-8D0A-E5FD1CD8609B}"/>
                </a:ext>
              </a:extLst>
            </p:cNvPr>
            <p:cNvSpPr/>
            <p:nvPr/>
          </p:nvSpPr>
          <p:spPr>
            <a:xfrm>
              <a:off x="4367716" y="5379312"/>
              <a:ext cx="439420" cy="201930"/>
            </a:xfrm>
            <a:custGeom>
              <a:avLst/>
              <a:gdLst/>
              <a:ahLst/>
              <a:cxnLst/>
              <a:rect l="l" t="t" r="r" b="b"/>
              <a:pathLst>
                <a:path w="439420" h="201929">
                  <a:moveTo>
                    <a:pt x="0" y="0"/>
                  </a:moveTo>
                  <a:lnTo>
                    <a:pt x="439240" y="201719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8">
              <a:extLst>
                <a:ext uri="{FF2B5EF4-FFF2-40B4-BE49-F238E27FC236}">
                  <a16:creationId xmlns:a16="http://schemas.microsoft.com/office/drawing/2014/main" id="{409FBC22-BB7F-4586-BFC8-5B7F4D1DCDC2}"/>
                </a:ext>
              </a:extLst>
            </p:cNvPr>
            <p:cNvSpPr/>
            <p:nvPr/>
          </p:nvSpPr>
          <p:spPr>
            <a:xfrm>
              <a:off x="3872392" y="5486701"/>
              <a:ext cx="250190" cy="424180"/>
            </a:xfrm>
            <a:custGeom>
              <a:avLst/>
              <a:gdLst/>
              <a:ahLst/>
              <a:cxnLst/>
              <a:rect l="l" t="t" r="r" b="b"/>
              <a:pathLst>
                <a:path w="250189" h="424179">
                  <a:moveTo>
                    <a:pt x="0" y="424159"/>
                  </a:moveTo>
                  <a:lnTo>
                    <a:pt x="249878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9">
              <a:extLst>
                <a:ext uri="{FF2B5EF4-FFF2-40B4-BE49-F238E27FC236}">
                  <a16:creationId xmlns:a16="http://schemas.microsoft.com/office/drawing/2014/main" id="{D67D9E97-FEEE-4121-8817-852028089817}"/>
                </a:ext>
              </a:extLst>
            </p:cNvPr>
            <p:cNvSpPr/>
            <p:nvPr/>
          </p:nvSpPr>
          <p:spPr>
            <a:xfrm>
              <a:off x="4016171" y="6062731"/>
              <a:ext cx="671195" cy="353695"/>
            </a:xfrm>
            <a:custGeom>
              <a:avLst/>
              <a:gdLst/>
              <a:ahLst/>
              <a:cxnLst/>
              <a:rect l="l" t="t" r="r" b="b"/>
              <a:pathLst>
                <a:path w="671195" h="353695">
                  <a:moveTo>
                    <a:pt x="0" y="0"/>
                  </a:moveTo>
                  <a:lnTo>
                    <a:pt x="670969" y="35359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0">
              <a:extLst>
                <a:ext uri="{FF2B5EF4-FFF2-40B4-BE49-F238E27FC236}">
                  <a16:creationId xmlns:a16="http://schemas.microsoft.com/office/drawing/2014/main" id="{EC58E850-285C-4FAE-98C4-E754574ECB17}"/>
                </a:ext>
              </a:extLst>
            </p:cNvPr>
            <p:cNvSpPr/>
            <p:nvPr/>
          </p:nvSpPr>
          <p:spPr>
            <a:xfrm>
              <a:off x="3974059" y="5688420"/>
              <a:ext cx="875030" cy="267335"/>
            </a:xfrm>
            <a:custGeom>
              <a:avLst/>
              <a:gdLst/>
              <a:ahLst/>
              <a:cxnLst/>
              <a:rect l="l" t="t" r="r" b="b"/>
              <a:pathLst>
                <a:path w="875029" h="267335">
                  <a:moveTo>
                    <a:pt x="0" y="266922"/>
                  </a:moveTo>
                  <a:lnTo>
                    <a:pt x="875009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1">
              <a:extLst>
                <a:ext uri="{FF2B5EF4-FFF2-40B4-BE49-F238E27FC236}">
                  <a16:creationId xmlns:a16="http://schemas.microsoft.com/office/drawing/2014/main" id="{0FAB2054-DA36-4184-BD28-FD56CEBF0DC8}"/>
                </a:ext>
              </a:extLst>
            </p:cNvPr>
            <p:cNvSpPr/>
            <p:nvPr/>
          </p:nvSpPr>
          <p:spPr>
            <a:xfrm>
              <a:off x="4830919" y="5732901"/>
              <a:ext cx="120014" cy="532130"/>
            </a:xfrm>
            <a:custGeom>
              <a:avLst/>
              <a:gdLst/>
              <a:ahLst/>
              <a:cxnLst/>
              <a:rect l="l" t="t" r="r" b="b"/>
              <a:pathLst>
                <a:path w="120014" h="532129">
                  <a:moveTo>
                    <a:pt x="0" y="531549"/>
                  </a:moveTo>
                  <a:lnTo>
                    <a:pt x="119816" y="0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2">
              <a:extLst>
                <a:ext uri="{FF2B5EF4-FFF2-40B4-BE49-F238E27FC236}">
                  <a16:creationId xmlns:a16="http://schemas.microsoft.com/office/drawing/2014/main" id="{5FBD9AD6-68EE-4237-94A1-E8A8E5C10942}"/>
                </a:ext>
              </a:extLst>
            </p:cNvPr>
            <p:cNvSpPr/>
            <p:nvPr/>
          </p:nvSpPr>
          <p:spPr>
            <a:xfrm>
              <a:off x="4080158" y="5227440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143779" y="0"/>
                  </a:moveTo>
                  <a:lnTo>
                    <a:pt x="98333" y="7742"/>
                  </a:lnTo>
                  <a:lnTo>
                    <a:pt x="58864" y="29302"/>
                  </a:lnTo>
                  <a:lnTo>
                    <a:pt x="27740" y="62177"/>
                  </a:lnTo>
                  <a:lnTo>
                    <a:pt x="7329" y="103868"/>
                  </a:lnTo>
                  <a:lnTo>
                    <a:pt x="0" y="151871"/>
                  </a:lnTo>
                  <a:lnTo>
                    <a:pt x="7329" y="199874"/>
                  </a:lnTo>
                  <a:lnTo>
                    <a:pt x="27740" y="241564"/>
                  </a:lnTo>
                  <a:lnTo>
                    <a:pt x="58864" y="274439"/>
                  </a:lnTo>
                  <a:lnTo>
                    <a:pt x="98333" y="295999"/>
                  </a:lnTo>
                  <a:lnTo>
                    <a:pt x="143779" y="303742"/>
                  </a:lnTo>
                  <a:lnTo>
                    <a:pt x="189224" y="295999"/>
                  </a:lnTo>
                  <a:lnTo>
                    <a:pt x="228692" y="274439"/>
                  </a:lnTo>
                  <a:lnTo>
                    <a:pt x="259816" y="241564"/>
                  </a:lnTo>
                  <a:lnTo>
                    <a:pt x="280227" y="199874"/>
                  </a:lnTo>
                  <a:lnTo>
                    <a:pt x="287557" y="151871"/>
                  </a:lnTo>
                  <a:lnTo>
                    <a:pt x="280227" y="103868"/>
                  </a:lnTo>
                  <a:lnTo>
                    <a:pt x="259816" y="62177"/>
                  </a:lnTo>
                  <a:lnTo>
                    <a:pt x="228692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3">
              <a:extLst>
                <a:ext uri="{FF2B5EF4-FFF2-40B4-BE49-F238E27FC236}">
                  <a16:creationId xmlns:a16="http://schemas.microsoft.com/office/drawing/2014/main" id="{4A31DB90-5788-4711-A8CC-D2D55EEED038}"/>
                </a:ext>
              </a:extLst>
            </p:cNvPr>
            <p:cNvSpPr/>
            <p:nvPr/>
          </p:nvSpPr>
          <p:spPr>
            <a:xfrm>
              <a:off x="4080158" y="5227440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4">
              <a:extLst>
                <a:ext uri="{FF2B5EF4-FFF2-40B4-BE49-F238E27FC236}">
                  <a16:creationId xmlns:a16="http://schemas.microsoft.com/office/drawing/2014/main" id="{14C7B095-AD56-4007-92E4-9F1C707162CC}"/>
                </a:ext>
              </a:extLst>
            </p:cNvPr>
            <p:cNvSpPr/>
            <p:nvPr/>
          </p:nvSpPr>
          <p:spPr>
            <a:xfrm>
              <a:off x="3728613" y="591086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143777" y="0"/>
                  </a:moveTo>
                  <a:lnTo>
                    <a:pt x="98332" y="7742"/>
                  </a:lnTo>
                  <a:lnTo>
                    <a:pt x="58864" y="29302"/>
                  </a:lnTo>
                  <a:lnTo>
                    <a:pt x="27740" y="62177"/>
                  </a:lnTo>
                  <a:lnTo>
                    <a:pt x="7329" y="103867"/>
                  </a:lnTo>
                  <a:lnTo>
                    <a:pt x="0" y="151870"/>
                  </a:lnTo>
                  <a:lnTo>
                    <a:pt x="7329" y="199873"/>
                  </a:lnTo>
                  <a:lnTo>
                    <a:pt x="27740" y="241564"/>
                  </a:lnTo>
                  <a:lnTo>
                    <a:pt x="58864" y="274439"/>
                  </a:lnTo>
                  <a:lnTo>
                    <a:pt x="98332" y="295999"/>
                  </a:lnTo>
                  <a:lnTo>
                    <a:pt x="143777" y="303741"/>
                  </a:lnTo>
                  <a:lnTo>
                    <a:pt x="189223" y="295999"/>
                  </a:lnTo>
                  <a:lnTo>
                    <a:pt x="228692" y="274439"/>
                  </a:lnTo>
                  <a:lnTo>
                    <a:pt x="259816" y="241564"/>
                  </a:lnTo>
                  <a:lnTo>
                    <a:pt x="280227" y="199873"/>
                  </a:lnTo>
                  <a:lnTo>
                    <a:pt x="287557" y="151870"/>
                  </a:lnTo>
                  <a:lnTo>
                    <a:pt x="280227" y="103867"/>
                  </a:lnTo>
                  <a:lnTo>
                    <a:pt x="259816" y="62177"/>
                  </a:lnTo>
                  <a:lnTo>
                    <a:pt x="228692" y="29302"/>
                  </a:lnTo>
                  <a:lnTo>
                    <a:pt x="189223" y="7742"/>
                  </a:lnTo>
                  <a:lnTo>
                    <a:pt x="143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5">
              <a:extLst>
                <a:ext uri="{FF2B5EF4-FFF2-40B4-BE49-F238E27FC236}">
                  <a16:creationId xmlns:a16="http://schemas.microsoft.com/office/drawing/2014/main" id="{7F268D9D-1B5A-4577-8674-435CA28D6C7B}"/>
                </a:ext>
              </a:extLst>
            </p:cNvPr>
            <p:cNvSpPr/>
            <p:nvPr/>
          </p:nvSpPr>
          <p:spPr>
            <a:xfrm>
              <a:off x="3728613" y="591086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6">
              <a:extLst>
                <a:ext uri="{FF2B5EF4-FFF2-40B4-BE49-F238E27FC236}">
                  <a16:creationId xmlns:a16="http://schemas.microsoft.com/office/drawing/2014/main" id="{2E9DB987-E8EC-474C-97A8-36C1B1F8DA3E}"/>
                </a:ext>
              </a:extLst>
            </p:cNvPr>
            <p:cNvSpPr/>
            <p:nvPr/>
          </p:nvSpPr>
          <p:spPr>
            <a:xfrm>
              <a:off x="4806956" y="5429159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143779" y="0"/>
                  </a:moveTo>
                  <a:lnTo>
                    <a:pt x="98334" y="7742"/>
                  </a:lnTo>
                  <a:lnTo>
                    <a:pt x="58865" y="29302"/>
                  </a:lnTo>
                  <a:lnTo>
                    <a:pt x="27741" y="62177"/>
                  </a:lnTo>
                  <a:lnTo>
                    <a:pt x="7329" y="103867"/>
                  </a:lnTo>
                  <a:lnTo>
                    <a:pt x="0" y="151870"/>
                  </a:lnTo>
                  <a:lnTo>
                    <a:pt x="7329" y="199873"/>
                  </a:lnTo>
                  <a:lnTo>
                    <a:pt x="27741" y="241563"/>
                  </a:lnTo>
                  <a:lnTo>
                    <a:pt x="58865" y="274439"/>
                  </a:lnTo>
                  <a:lnTo>
                    <a:pt x="98334" y="295999"/>
                  </a:lnTo>
                  <a:lnTo>
                    <a:pt x="143779" y="303741"/>
                  </a:lnTo>
                  <a:lnTo>
                    <a:pt x="189224" y="295999"/>
                  </a:lnTo>
                  <a:lnTo>
                    <a:pt x="228693" y="274439"/>
                  </a:lnTo>
                  <a:lnTo>
                    <a:pt x="259817" y="241563"/>
                  </a:lnTo>
                  <a:lnTo>
                    <a:pt x="280228" y="199873"/>
                  </a:lnTo>
                  <a:lnTo>
                    <a:pt x="287558" y="151870"/>
                  </a:lnTo>
                  <a:lnTo>
                    <a:pt x="280228" y="103867"/>
                  </a:lnTo>
                  <a:lnTo>
                    <a:pt x="259817" y="62177"/>
                  </a:lnTo>
                  <a:lnTo>
                    <a:pt x="228693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7">
              <a:extLst>
                <a:ext uri="{FF2B5EF4-FFF2-40B4-BE49-F238E27FC236}">
                  <a16:creationId xmlns:a16="http://schemas.microsoft.com/office/drawing/2014/main" id="{6DF448CA-A26D-4884-BB49-0E25573F377A}"/>
                </a:ext>
              </a:extLst>
            </p:cNvPr>
            <p:cNvSpPr/>
            <p:nvPr/>
          </p:nvSpPr>
          <p:spPr>
            <a:xfrm>
              <a:off x="4806956" y="5429159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8">
              <a:extLst>
                <a:ext uri="{FF2B5EF4-FFF2-40B4-BE49-F238E27FC236}">
                  <a16:creationId xmlns:a16="http://schemas.microsoft.com/office/drawing/2014/main" id="{7B8D1030-4C55-4EA3-A11C-63DBA383F5D8}"/>
                </a:ext>
              </a:extLst>
            </p:cNvPr>
            <p:cNvSpPr/>
            <p:nvPr/>
          </p:nvSpPr>
          <p:spPr>
            <a:xfrm>
              <a:off x="4687140" y="6264450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5">
                  <a:moveTo>
                    <a:pt x="143779" y="0"/>
                  </a:moveTo>
                  <a:lnTo>
                    <a:pt x="98334" y="7742"/>
                  </a:lnTo>
                  <a:lnTo>
                    <a:pt x="58865" y="29302"/>
                  </a:lnTo>
                  <a:lnTo>
                    <a:pt x="27741" y="62177"/>
                  </a:lnTo>
                  <a:lnTo>
                    <a:pt x="7329" y="103867"/>
                  </a:lnTo>
                  <a:lnTo>
                    <a:pt x="0" y="151870"/>
                  </a:lnTo>
                  <a:lnTo>
                    <a:pt x="7329" y="199873"/>
                  </a:lnTo>
                  <a:lnTo>
                    <a:pt x="27741" y="241563"/>
                  </a:lnTo>
                  <a:lnTo>
                    <a:pt x="58865" y="274439"/>
                  </a:lnTo>
                  <a:lnTo>
                    <a:pt x="98334" y="295999"/>
                  </a:lnTo>
                  <a:lnTo>
                    <a:pt x="143779" y="303741"/>
                  </a:lnTo>
                  <a:lnTo>
                    <a:pt x="189224" y="295999"/>
                  </a:lnTo>
                  <a:lnTo>
                    <a:pt x="228693" y="274439"/>
                  </a:lnTo>
                  <a:lnTo>
                    <a:pt x="259817" y="241563"/>
                  </a:lnTo>
                  <a:lnTo>
                    <a:pt x="280228" y="199873"/>
                  </a:lnTo>
                  <a:lnTo>
                    <a:pt x="287558" y="151870"/>
                  </a:lnTo>
                  <a:lnTo>
                    <a:pt x="280228" y="103867"/>
                  </a:lnTo>
                  <a:lnTo>
                    <a:pt x="259817" y="62177"/>
                  </a:lnTo>
                  <a:lnTo>
                    <a:pt x="228693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9">
              <a:extLst>
                <a:ext uri="{FF2B5EF4-FFF2-40B4-BE49-F238E27FC236}">
                  <a16:creationId xmlns:a16="http://schemas.microsoft.com/office/drawing/2014/main" id="{4B82EDE8-B45A-443F-AC46-F37FA704055E}"/>
                </a:ext>
              </a:extLst>
            </p:cNvPr>
            <p:cNvSpPr/>
            <p:nvPr/>
          </p:nvSpPr>
          <p:spPr>
            <a:xfrm>
              <a:off x="4687140" y="6264450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4" h="304165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30">
              <a:extLst>
                <a:ext uri="{FF2B5EF4-FFF2-40B4-BE49-F238E27FC236}">
                  <a16:creationId xmlns:a16="http://schemas.microsoft.com/office/drawing/2014/main" id="{76C06C1F-25B5-4584-831D-8665E530CBC0}"/>
                </a:ext>
              </a:extLst>
            </p:cNvPr>
            <p:cNvSpPr/>
            <p:nvPr/>
          </p:nvSpPr>
          <p:spPr>
            <a:xfrm>
              <a:off x="2242896" y="510088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143779" y="0"/>
                  </a:moveTo>
                  <a:lnTo>
                    <a:pt x="98333" y="7742"/>
                  </a:lnTo>
                  <a:lnTo>
                    <a:pt x="58864" y="29302"/>
                  </a:lnTo>
                  <a:lnTo>
                    <a:pt x="27740" y="62178"/>
                  </a:lnTo>
                  <a:lnTo>
                    <a:pt x="7329" y="103868"/>
                  </a:lnTo>
                  <a:lnTo>
                    <a:pt x="0" y="151871"/>
                  </a:lnTo>
                  <a:lnTo>
                    <a:pt x="7329" y="199874"/>
                  </a:lnTo>
                  <a:lnTo>
                    <a:pt x="27740" y="241564"/>
                  </a:lnTo>
                  <a:lnTo>
                    <a:pt x="58864" y="274439"/>
                  </a:lnTo>
                  <a:lnTo>
                    <a:pt x="98333" y="295999"/>
                  </a:lnTo>
                  <a:lnTo>
                    <a:pt x="143779" y="303742"/>
                  </a:lnTo>
                  <a:lnTo>
                    <a:pt x="189224" y="295999"/>
                  </a:lnTo>
                  <a:lnTo>
                    <a:pt x="228692" y="274439"/>
                  </a:lnTo>
                  <a:lnTo>
                    <a:pt x="259816" y="241564"/>
                  </a:lnTo>
                  <a:lnTo>
                    <a:pt x="280227" y="199874"/>
                  </a:lnTo>
                  <a:lnTo>
                    <a:pt x="287557" y="151871"/>
                  </a:lnTo>
                  <a:lnTo>
                    <a:pt x="280227" y="103868"/>
                  </a:lnTo>
                  <a:lnTo>
                    <a:pt x="259816" y="62178"/>
                  </a:lnTo>
                  <a:lnTo>
                    <a:pt x="228692" y="29302"/>
                  </a:lnTo>
                  <a:lnTo>
                    <a:pt x="189224" y="7742"/>
                  </a:lnTo>
                  <a:lnTo>
                    <a:pt x="143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1">
              <a:extLst>
                <a:ext uri="{FF2B5EF4-FFF2-40B4-BE49-F238E27FC236}">
                  <a16:creationId xmlns:a16="http://schemas.microsoft.com/office/drawing/2014/main" id="{D485A713-4C1D-4BB0-ABBF-47726DE6288B}"/>
                </a:ext>
              </a:extLst>
            </p:cNvPr>
            <p:cNvSpPr/>
            <p:nvPr/>
          </p:nvSpPr>
          <p:spPr>
            <a:xfrm>
              <a:off x="2242896" y="5100881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4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32">
              <a:extLst>
                <a:ext uri="{FF2B5EF4-FFF2-40B4-BE49-F238E27FC236}">
                  <a16:creationId xmlns:a16="http://schemas.microsoft.com/office/drawing/2014/main" id="{5973B645-88D6-4CA6-9D71-FE618E4AE4F2}"/>
                </a:ext>
              </a:extLst>
            </p:cNvPr>
            <p:cNvSpPr/>
            <p:nvPr/>
          </p:nvSpPr>
          <p:spPr>
            <a:xfrm>
              <a:off x="2123080" y="6417097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5">
                  <a:moveTo>
                    <a:pt x="143777" y="0"/>
                  </a:moveTo>
                  <a:lnTo>
                    <a:pt x="98332" y="7742"/>
                  </a:lnTo>
                  <a:lnTo>
                    <a:pt x="58864" y="29302"/>
                  </a:lnTo>
                  <a:lnTo>
                    <a:pt x="27740" y="62177"/>
                  </a:lnTo>
                  <a:lnTo>
                    <a:pt x="7329" y="103868"/>
                  </a:lnTo>
                  <a:lnTo>
                    <a:pt x="0" y="151871"/>
                  </a:lnTo>
                  <a:lnTo>
                    <a:pt x="7329" y="199874"/>
                  </a:lnTo>
                  <a:lnTo>
                    <a:pt x="27740" y="241564"/>
                  </a:lnTo>
                  <a:lnTo>
                    <a:pt x="58864" y="274439"/>
                  </a:lnTo>
                  <a:lnTo>
                    <a:pt x="98332" y="295999"/>
                  </a:lnTo>
                  <a:lnTo>
                    <a:pt x="143777" y="303741"/>
                  </a:lnTo>
                  <a:lnTo>
                    <a:pt x="189223" y="295999"/>
                  </a:lnTo>
                  <a:lnTo>
                    <a:pt x="228692" y="274439"/>
                  </a:lnTo>
                  <a:lnTo>
                    <a:pt x="259816" y="241564"/>
                  </a:lnTo>
                  <a:lnTo>
                    <a:pt x="280227" y="199874"/>
                  </a:lnTo>
                  <a:lnTo>
                    <a:pt x="287557" y="151871"/>
                  </a:lnTo>
                  <a:lnTo>
                    <a:pt x="280227" y="103868"/>
                  </a:lnTo>
                  <a:lnTo>
                    <a:pt x="259816" y="62177"/>
                  </a:lnTo>
                  <a:lnTo>
                    <a:pt x="228692" y="29302"/>
                  </a:lnTo>
                  <a:lnTo>
                    <a:pt x="189223" y="7742"/>
                  </a:lnTo>
                  <a:lnTo>
                    <a:pt x="143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33">
              <a:extLst>
                <a:ext uri="{FF2B5EF4-FFF2-40B4-BE49-F238E27FC236}">
                  <a16:creationId xmlns:a16="http://schemas.microsoft.com/office/drawing/2014/main" id="{60D47130-8495-4948-9ECA-EC40C7F0BB76}"/>
                </a:ext>
              </a:extLst>
            </p:cNvPr>
            <p:cNvSpPr/>
            <p:nvPr/>
          </p:nvSpPr>
          <p:spPr>
            <a:xfrm>
              <a:off x="2123080" y="6417097"/>
              <a:ext cx="287655" cy="304165"/>
            </a:xfrm>
            <a:custGeom>
              <a:avLst/>
              <a:gdLst/>
              <a:ahLst/>
              <a:cxnLst/>
              <a:rect l="l" t="t" r="r" b="b"/>
              <a:pathLst>
                <a:path w="287655" h="304165">
                  <a:moveTo>
                    <a:pt x="0" y="151871"/>
                  </a:moveTo>
                  <a:lnTo>
                    <a:pt x="7329" y="103868"/>
                  </a:lnTo>
                  <a:lnTo>
                    <a:pt x="27741" y="62177"/>
                  </a:lnTo>
                  <a:lnTo>
                    <a:pt x="58864" y="29302"/>
                  </a:lnTo>
                  <a:lnTo>
                    <a:pt x="98333" y="7742"/>
                  </a:lnTo>
                  <a:lnTo>
                    <a:pt x="143779" y="0"/>
                  </a:lnTo>
                  <a:lnTo>
                    <a:pt x="189224" y="7742"/>
                  </a:lnTo>
                  <a:lnTo>
                    <a:pt x="228692" y="29302"/>
                  </a:lnTo>
                  <a:lnTo>
                    <a:pt x="259816" y="62177"/>
                  </a:lnTo>
                  <a:lnTo>
                    <a:pt x="280228" y="103868"/>
                  </a:lnTo>
                  <a:lnTo>
                    <a:pt x="287558" y="151871"/>
                  </a:lnTo>
                  <a:lnTo>
                    <a:pt x="280228" y="199873"/>
                  </a:lnTo>
                  <a:lnTo>
                    <a:pt x="259816" y="241564"/>
                  </a:lnTo>
                  <a:lnTo>
                    <a:pt x="228692" y="274439"/>
                  </a:lnTo>
                  <a:lnTo>
                    <a:pt x="189224" y="295999"/>
                  </a:lnTo>
                  <a:lnTo>
                    <a:pt x="143779" y="303742"/>
                  </a:lnTo>
                  <a:lnTo>
                    <a:pt x="98333" y="295999"/>
                  </a:lnTo>
                  <a:lnTo>
                    <a:pt x="58864" y="274439"/>
                  </a:lnTo>
                  <a:lnTo>
                    <a:pt x="27741" y="241564"/>
                  </a:lnTo>
                  <a:lnTo>
                    <a:pt x="7329" y="199873"/>
                  </a:lnTo>
                  <a:lnTo>
                    <a:pt x="0" y="151871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34">
            <a:extLst>
              <a:ext uri="{FF2B5EF4-FFF2-40B4-BE49-F238E27FC236}">
                <a16:creationId xmlns:a16="http://schemas.microsoft.com/office/drawing/2014/main" id="{E5D43834-B0E3-4588-868B-3E7E7B5ADA8E}"/>
              </a:ext>
            </a:extLst>
          </p:cNvPr>
          <p:cNvSpPr/>
          <p:nvPr/>
        </p:nvSpPr>
        <p:spPr>
          <a:xfrm>
            <a:off x="6877784" y="5083426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6186" y="1"/>
                </a:lnTo>
              </a:path>
            </a:pathLst>
          </a:custGeom>
          <a:ln w="101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5">
            <a:extLst>
              <a:ext uri="{FF2B5EF4-FFF2-40B4-BE49-F238E27FC236}">
                <a16:creationId xmlns:a16="http://schemas.microsoft.com/office/drawing/2014/main" id="{022020E6-E084-4630-B9BF-D318E714E79C}"/>
              </a:ext>
            </a:extLst>
          </p:cNvPr>
          <p:cNvSpPr txBox="1"/>
          <p:nvPr/>
        </p:nvSpPr>
        <p:spPr>
          <a:xfrm>
            <a:off x="7538801" y="4664808"/>
            <a:ext cx="2773045" cy="1159510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“close-</a:t>
            </a:r>
            <a:r>
              <a:rPr sz="2400" dirty="0">
                <a:latin typeface="Arial MT"/>
                <a:cs typeface="Arial MT"/>
              </a:rPr>
              <a:t>friend”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link</a:t>
            </a:r>
            <a:endParaRPr sz="2400">
              <a:latin typeface="Arial MT"/>
              <a:cs typeface="Arial MT"/>
            </a:endParaRPr>
          </a:p>
          <a:p>
            <a:pPr marL="29209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“acquaintance”</a:t>
            </a:r>
            <a:r>
              <a:rPr sz="2400" spc="-20" dirty="0">
                <a:latin typeface="Arial MT"/>
                <a:cs typeface="Arial MT"/>
              </a:rPr>
              <a:t> link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0" name="object 36">
            <a:extLst>
              <a:ext uri="{FF2B5EF4-FFF2-40B4-BE49-F238E27FC236}">
                <a16:creationId xmlns:a16="http://schemas.microsoft.com/office/drawing/2014/main" id="{C925E24A-B390-4111-BD3B-20FBDF432535}"/>
              </a:ext>
            </a:extLst>
          </p:cNvPr>
          <p:cNvSpPr/>
          <p:nvPr/>
        </p:nvSpPr>
        <p:spPr>
          <a:xfrm>
            <a:off x="6877784" y="5646429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6186" y="1"/>
                </a:lnTo>
              </a:path>
            </a:pathLst>
          </a:custGeom>
          <a:ln w="381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37">
            <a:extLst>
              <a:ext uri="{FF2B5EF4-FFF2-40B4-BE49-F238E27FC236}">
                <a16:creationId xmlns:a16="http://schemas.microsoft.com/office/drawing/2014/main" id="{360CCA8C-E982-4204-8365-27764E161757}"/>
              </a:ext>
            </a:extLst>
          </p:cNvPr>
          <p:cNvSpPr txBox="1"/>
          <p:nvPr/>
        </p:nvSpPr>
        <p:spPr>
          <a:xfrm>
            <a:off x="1396610" y="4995927"/>
            <a:ext cx="122999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10" dirty="0">
                <a:solidFill>
                  <a:srgbClr val="FF0066"/>
                </a:solidFill>
                <a:latin typeface="Arial MT"/>
                <a:cs typeface="Arial MT"/>
              </a:rPr>
              <a:t>Personal contact network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16" name="object 3">
            <a:extLst>
              <a:ext uri="{FF2B5EF4-FFF2-40B4-BE49-F238E27FC236}">
                <a16:creationId xmlns:a16="http://schemas.microsoft.com/office/drawing/2014/main" id="{C4BF3067-F570-467B-93CF-B228DD12CEA8}"/>
              </a:ext>
            </a:extLst>
          </p:cNvPr>
          <p:cNvSpPr txBox="1"/>
          <p:nvPr/>
        </p:nvSpPr>
        <p:spPr>
          <a:xfrm>
            <a:off x="480098" y="1390907"/>
            <a:ext cx="10512368" cy="327378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60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2400" b="1" dirty="0">
                <a:solidFill>
                  <a:srgbClr val="FF0066"/>
                </a:solidFill>
                <a:latin typeface="+mj-lt"/>
                <a:cs typeface="Calibri"/>
              </a:rPr>
              <a:t>How</a:t>
            </a:r>
            <a:r>
              <a:rPr sz="2400" b="1" spc="-50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+mj-lt"/>
                <a:cs typeface="Calibri"/>
              </a:rPr>
              <a:t>do</a:t>
            </a:r>
            <a:r>
              <a:rPr sz="2400" b="1" spc="-45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+mj-lt"/>
                <a:cs typeface="Calibri"/>
              </a:rPr>
              <a:t>people</a:t>
            </a:r>
            <a:r>
              <a:rPr sz="2400" b="1" spc="-50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+mj-lt"/>
                <a:cs typeface="Calibri"/>
              </a:rPr>
              <a:t>find</a:t>
            </a:r>
            <a:r>
              <a:rPr sz="2400" b="1" spc="-55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+mj-lt"/>
                <a:cs typeface="Calibri"/>
              </a:rPr>
              <a:t>out</a:t>
            </a:r>
            <a:r>
              <a:rPr sz="2400" b="1" spc="-45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+mj-lt"/>
                <a:cs typeface="Calibri"/>
              </a:rPr>
              <a:t>about</a:t>
            </a:r>
            <a:r>
              <a:rPr sz="2400" b="1" spc="-45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FF0066"/>
                </a:solidFill>
                <a:latin typeface="+mj-lt"/>
                <a:cs typeface="Calibri"/>
              </a:rPr>
              <a:t>new</a:t>
            </a:r>
            <a:r>
              <a:rPr sz="2400" b="1" spc="-50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+mj-lt"/>
                <a:cs typeface="Calibri"/>
              </a:rPr>
              <a:t>jobs?</a:t>
            </a:r>
            <a:endParaRPr sz="2400" dirty="0">
              <a:latin typeface="+mj-lt"/>
              <a:cs typeface="Calibri"/>
            </a:endParaRPr>
          </a:p>
          <a:p>
            <a:pPr marL="624840" lvl="1" indent="-273685">
              <a:lnSpc>
                <a:spcPct val="100000"/>
              </a:lnSpc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</a:tabLst>
            </a:pPr>
            <a:r>
              <a:rPr sz="2400" dirty="0">
                <a:latin typeface="+mj-lt"/>
                <a:cs typeface="Calibri"/>
              </a:rPr>
              <a:t>Mark</a:t>
            </a:r>
            <a:r>
              <a:rPr sz="2400" spc="-35" dirty="0">
                <a:latin typeface="+mj-lt"/>
                <a:cs typeface="Calibri"/>
              </a:rPr>
              <a:t> Granovetter,</a:t>
            </a:r>
            <a:r>
              <a:rPr sz="2400" spc="-3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part</a:t>
            </a:r>
            <a:r>
              <a:rPr sz="2400" spc="-3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of</a:t>
            </a:r>
            <a:r>
              <a:rPr sz="2400" spc="-2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his</a:t>
            </a:r>
            <a:r>
              <a:rPr sz="2400" spc="-3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PhD</a:t>
            </a:r>
            <a:r>
              <a:rPr sz="2400" spc="-3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in</a:t>
            </a:r>
            <a:r>
              <a:rPr sz="2400" spc="-3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1960s</a:t>
            </a:r>
            <a:endParaRPr sz="2400" dirty="0">
              <a:latin typeface="+mj-lt"/>
              <a:cs typeface="Calibri"/>
            </a:endParaRPr>
          </a:p>
          <a:p>
            <a:pPr marL="624840" lvl="1" indent="-273685">
              <a:lnSpc>
                <a:spcPts val="3220"/>
              </a:lnSpc>
              <a:spcBef>
                <a:spcPts val="675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</a:tabLst>
            </a:pPr>
            <a:r>
              <a:rPr sz="2400" dirty="0">
                <a:latin typeface="+mj-lt"/>
                <a:cs typeface="Calibri"/>
              </a:rPr>
              <a:t>People</a:t>
            </a:r>
            <a:r>
              <a:rPr sz="2400" spc="-8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find</a:t>
            </a:r>
            <a:r>
              <a:rPr sz="2400" spc="-7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the</a:t>
            </a:r>
            <a:r>
              <a:rPr sz="2400" spc="-7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information</a:t>
            </a:r>
            <a:r>
              <a:rPr sz="2400" spc="-75" dirty="0">
                <a:latin typeface="+mj-lt"/>
                <a:cs typeface="Calibri"/>
              </a:rPr>
              <a:t> </a:t>
            </a:r>
            <a:r>
              <a:rPr sz="2400" b="1" dirty="0">
                <a:latin typeface="+mj-lt"/>
                <a:cs typeface="Calibri"/>
              </a:rPr>
              <a:t>through</a:t>
            </a:r>
            <a:r>
              <a:rPr sz="2400" b="1" spc="-70" dirty="0">
                <a:latin typeface="+mj-lt"/>
                <a:cs typeface="Calibri"/>
              </a:rPr>
              <a:t> </a:t>
            </a:r>
            <a:r>
              <a:rPr sz="2400" b="1" dirty="0">
                <a:latin typeface="+mj-lt"/>
                <a:cs typeface="Calibri"/>
              </a:rPr>
              <a:t>personal</a:t>
            </a:r>
            <a:r>
              <a:rPr sz="2400" b="1" spc="-70" dirty="0">
                <a:latin typeface="+mj-lt"/>
                <a:cs typeface="Calibri"/>
              </a:rPr>
              <a:t> </a:t>
            </a:r>
            <a:r>
              <a:rPr sz="2400" b="1" spc="-10" dirty="0">
                <a:latin typeface="+mj-lt"/>
                <a:cs typeface="Calibri"/>
              </a:rPr>
              <a:t>contacts</a:t>
            </a:r>
            <a:endParaRPr sz="2400" dirty="0">
              <a:latin typeface="+mj-lt"/>
              <a:cs typeface="Calibri"/>
            </a:endParaRPr>
          </a:p>
          <a:p>
            <a:pPr marL="332105" indent="-319405">
              <a:lnSpc>
                <a:spcPts val="3820"/>
              </a:lnSpc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2400" b="1" dirty="0">
                <a:solidFill>
                  <a:srgbClr val="FF0066"/>
                </a:solidFill>
                <a:latin typeface="+mj-lt"/>
                <a:cs typeface="Calibri"/>
              </a:rPr>
              <a:t>But:</a:t>
            </a:r>
            <a:r>
              <a:rPr sz="2400" b="1" spc="-90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Contacts</a:t>
            </a:r>
            <a:r>
              <a:rPr sz="2400" spc="-9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were</a:t>
            </a:r>
            <a:r>
              <a:rPr sz="2400" spc="-10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often</a:t>
            </a:r>
            <a:r>
              <a:rPr sz="2400" spc="-85" dirty="0">
                <a:latin typeface="+mj-lt"/>
                <a:cs typeface="Calibri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+mj-lt"/>
                <a:cs typeface="Calibri"/>
              </a:rPr>
              <a:t>acquaintances</a:t>
            </a:r>
            <a:r>
              <a:rPr lang="es-MX" sz="2400" b="1" spc="-10" dirty="0">
                <a:solidFill>
                  <a:srgbClr val="FF0066"/>
                </a:solidFill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rather</a:t>
            </a:r>
            <a:r>
              <a:rPr sz="2400" spc="-8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than</a:t>
            </a:r>
            <a:r>
              <a:rPr sz="2400" spc="-7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close</a:t>
            </a:r>
            <a:r>
              <a:rPr sz="2400" spc="-8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friends</a:t>
            </a:r>
            <a:endParaRPr sz="2400" dirty="0">
              <a:latin typeface="+mj-lt"/>
              <a:cs typeface="Calibri"/>
            </a:endParaRPr>
          </a:p>
          <a:p>
            <a:pPr marL="624840" marR="5080" lvl="1" indent="-274320">
              <a:lnSpc>
                <a:spcPts val="3220"/>
              </a:lnSpc>
              <a:spcBef>
                <a:spcPts val="770"/>
              </a:spcBef>
              <a:buClr>
                <a:srgbClr val="60B5CC"/>
              </a:buClr>
              <a:buFont typeface="Wingdings"/>
              <a:buChar char=""/>
              <a:tabLst>
                <a:tab pos="624840" algn="l"/>
              </a:tabLst>
            </a:pPr>
            <a:r>
              <a:rPr sz="2400" b="1" dirty="0">
                <a:solidFill>
                  <a:srgbClr val="0000FF"/>
                </a:solidFill>
                <a:latin typeface="+mj-lt"/>
                <a:cs typeface="Calibri"/>
              </a:rPr>
              <a:t>This</a:t>
            </a:r>
            <a:r>
              <a:rPr sz="2400" b="1" spc="-5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+mj-lt"/>
                <a:cs typeface="Calibri"/>
              </a:rPr>
              <a:t>is</a:t>
            </a:r>
            <a:r>
              <a:rPr sz="2400" b="1" spc="-50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+mj-lt"/>
                <a:cs typeface="Calibri"/>
              </a:rPr>
              <a:t>surprising:</a:t>
            </a:r>
            <a:r>
              <a:rPr sz="2400" b="1" spc="-4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One</a:t>
            </a:r>
            <a:r>
              <a:rPr sz="2400" spc="-5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would</a:t>
            </a:r>
            <a:r>
              <a:rPr sz="2400" spc="-5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expect</a:t>
            </a:r>
            <a:r>
              <a:rPr sz="2400" spc="-5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your</a:t>
            </a:r>
            <a:r>
              <a:rPr sz="2400" spc="-6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friends</a:t>
            </a:r>
            <a:r>
              <a:rPr sz="2400" spc="-5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to</a:t>
            </a:r>
            <a:r>
              <a:rPr sz="2400" spc="-50" dirty="0">
                <a:latin typeface="+mj-lt"/>
                <a:cs typeface="Calibri"/>
              </a:rPr>
              <a:t> </a:t>
            </a:r>
            <a:r>
              <a:rPr sz="2400" spc="-20" dirty="0">
                <a:latin typeface="+mj-lt"/>
                <a:cs typeface="Calibri"/>
              </a:rPr>
              <a:t>help </a:t>
            </a:r>
            <a:r>
              <a:rPr sz="2400" dirty="0">
                <a:latin typeface="+mj-lt"/>
                <a:cs typeface="Calibri"/>
              </a:rPr>
              <a:t>you</a:t>
            </a:r>
            <a:r>
              <a:rPr sz="2400" spc="-6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out</a:t>
            </a:r>
            <a:r>
              <a:rPr sz="2400" spc="-5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more</a:t>
            </a:r>
            <a:r>
              <a:rPr sz="2400" spc="-6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than</a:t>
            </a:r>
            <a:r>
              <a:rPr sz="2400" spc="-5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casual</a:t>
            </a:r>
            <a:r>
              <a:rPr sz="2400" spc="-5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acquaintances</a:t>
            </a:r>
            <a:endParaRPr sz="2400" dirty="0">
              <a:latin typeface="+mj-lt"/>
              <a:cs typeface="Calibri"/>
            </a:endParaRPr>
          </a:p>
          <a:p>
            <a:pPr marL="332105" indent="-319405">
              <a:lnSpc>
                <a:spcPts val="3690"/>
              </a:lnSpc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2400" b="1" dirty="0">
                <a:solidFill>
                  <a:srgbClr val="D60093"/>
                </a:solidFill>
                <a:latin typeface="+mj-lt"/>
                <a:cs typeface="Calibri"/>
              </a:rPr>
              <a:t>Why</a:t>
            </a:r>
            <a:r>
              <a:rPr sz="2400" b="1" spc="-65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D60093"/>
                </a:solidFill>
                <a:latin typeface="+mj-lt"/>
                <a:cs typeface="Calibri"/>
              </a:rPr>
              <a:t>is</a:t>
            </a:r>
            <a:r>
              <a:rPr sz="2400" b="1" spc="-60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D60093"/>
                </a:solidFill>
                <a:latin typeface="+mj-lt"/>
                <a:cs typeface="Calibri"/>
              </a:rPr>
              <a:t>it</a:t>
            </a:r>
            <a:r>
              <a:rPr sz="2400" b="1" spc="-60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D60093"/>
                </a:solidFill>
                <a:latin typeface="+mj-lt"/>
                <a:cs typeface="Calibri"/>
              </a:rPr>
              <a:t>that</a:t>
            </a:r>
            <a:r>
              <a:rPr sz="2400" b="1" spc="-60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D60093"/>
                </a:solidFill>
                <a:latin typeface="+mj-lt"/>
                <a:cs typeface="Calibri"/>
              </a:rPr>
              <a:t>acquaintances</a:t>
            </a:r>
            <a:r>
              <a:rPr sz="2400" b="1" spc="-55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D60093"/>
                </a:solidFill>
                <a:latin typeface="+mj-lt"/>
                <a:cs typeface="Calibri"/>
              </a:rPr>
              <a:t>are</a:t>
            </a:r>
            <a:r>
              <a:rPr sz="2400" b="1" spc="-60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D60093"/>
                </a:solidFill>
                <a:latin typeface="+mj-lt"/>
                <a:cs typeface="Calibri"/>
              </a:rPr>
              <a:t>most</a:t>
            </a:r>
            <a:r>
              <a:rPr sz="2400" b="1" spc="-60" dirty="0">
                <a:solidFill>
                  <a:srgbClr val="D60093"/>
                </a:solidFill>
                <a:latin typeface="+mj-lt"/>
                <a:cs typeface="Calibri"/>
              </a:rPr>
              <a:t> </a:t>
            </a:r>
            <a:r>
              <a:rPr sz="2400" b="1" spc="-10" dirty="0">
                <a:solidFill>
                  <a:srgbClr val="D60093"/>
                </a:solidFill>
                <a:latin typeface="+mj-lt"/>
                <a:cs typeface="Calibri"/>
              </a:rPr>
              <a:t>helpful?</a:t>
            </a:r>
            <a:endParaRPr sz="24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48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616931" cy="602287"/>
          </a:xfrm>
        </p:spPr>
        <p:txBody>
          <a:bodyPr/>
          <a:lstStyle/>
          <a:p>
            <a:r>
              <a:rPr lang="es-MX" dirty="0" err="1"/>
              <a:t>Granovetter’s</a:t>
            </a:r>
            <a:r>
              <a:rPr lang="es-MX" dirty="0"/>
              <a:t> </a:t>
            </a:r>
            <a:r>
              <a:rPr lang="es-MX" dirty="0" err="1"/>
              <a:t>Answer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7</a:t>
            </a:fld>
            <a:endParaRPr lang="es-CO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9B9B59D-98F1-436B-96FE-923B2CF9A1E4}"/>
              </a:ext>
            </a:extLst>
          </p:cNvPr>
          <p:cNvSpPr txBox="1"/>
          <p:nvPr/>
        </p:nvSpPr>
        <p:spPr>
          <a:xfrm>
            <a:off x="618108" y="1252365"/>
            <a:ext cx="7780655" cy="24923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55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105" algn="l"/>
              </a:tabLst>
            </a:pPr>
            <a:r>
              <a:rPr sz="3200" b="1" dirty="0">
                <a:latin typeface="Calibri"/>
                <a:cs typeface="Calibri"/>
              </a:rPr>
              <a:t>Two</a:t>
            </a:r>
            <a:r>
              <a:rPr sz="3200" b="1" spc="-1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perspectives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on</a:t>
            </a:r>
            <a:r>
              <a:rPr sz="3200" b="1" spc="-130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D60093"/>
                </a:solidFill>
                <a:latin typeface="Calibri"/>
                <a:cs typeface="Calibri"/>
              </a:rPr>
              <a:t>friendships</a:t>
            </a:r>
            <a:r>
              <a:rPr sz="3200" b="1" spc="-10" dirty="0">
                <a:solidFill>
                  <a:srgbClr val="E66C7D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625475" marR="5080" lvl="1" indent="-274320">
              <a:lnSpc>
                <a:spcPct val="100699"/>
              </a:lnSpc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dirty="0">
                <a:solidFill>
                  <a:srgbClr val="008000"/>
                </a:solidFill>
                <a:latin typeface="Calibri"/>
                <a:cs typeface="Calibri"/>
              </a:rPr>
              <a:t>Structural:</a:t>
            </a:r>
            <a:r>
              <a:rPr sz="2800" b="1" spc="-7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Friendships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  <a:p>
            <a:pPr marL="625475" marR="97790" lvl="1" indent="-274320">
              <a:lnSpc>
                <a:spcPct val="101400"/>
              </a:lnSpc>
              <a:spcBef>
                <a:spcPts val="60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Interpersonal:</a:t>
            </a:r>
            <a:r>
              <a:rPr sz="2800" b="1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Friendship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strong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weak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32A993EC-A7FB-46BD-BA54-6C9969A71F3E}"/>
              </a:ext>
            </a:extLst>
          </p:cNvPr>
          <p:cNvGrpSpPr/>
          <p:nvPr/>
        </p:nvGrpSpPr>
        <p:grpSpPr>
          <a:xfrm>
            <a:off x="2209915" y="3997521"/>
            <a:ext cx="4149090" cy="2324100"/>
            <a:chOff x="2209915" y="3997521"/>
            <a:chExt cx="4149090" cy="2324100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81A6EBA4-B54C-42D5-9395-CFB2E9BEEF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915" y="4345429"/>
              <a:ext cx="4148659" cy="1975745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E30F6F79-4EEF-40ED-864F-8596330B52D0}"/>
                </a:ext>
              </a:extLst>
            </p:cNvPr>
            <p:cNvSpPr/>
            <p:nvPr/>
          </p:nvSpPr>
          <p:spPr>
            <a:xfrm>
              <a:off x="4206201" y="3997528"/>
              <a:ext cx="2081530" cy="825500"/>
            </a:xfrm>
            <a:custGeom>
              <a:avLst/>
              <a:gdLst/>
              <a:ahLst/>
              <a:cxnLst/>
              <a:rect l="l" t="t" r="r" b="b"/>
              <a:pathLst>
                <a:path w="2081529" h="825500">
                  <a:moveTo>
                    <a:pt x="2081263" y="21488"/>
                  </a:moveTo>
                  <a:lnTo>
                    <a:pt x="2080793" y="20104"/>
                  </a:lnTo>
                  <a:lnTo>
                    <a:pt x="2081009" y="19875"/>
                  </a:lnTo>
                  <a:lnTo>
                    <a:pt x="2080755" y="10833"/>
                  </a:lnTo>
                  <a:lnTo>
                    <a:pt x="2076196" y="6540"/>
                  </a:lnTo>
                  <a:lnTo>
                    <a:pt x="2069274" y="0"/>
                  </a:lnTo>
                  <a:lnTo>
                    <a:pt x="2060232" y="266"/>
                  </a:lnTo>
                  <a:lnTo>
                    <a:pt x="2053374" y="7531"/>
                  </a:lnTo>
                  <a:lnTo>
                    <a:pt x="76593" y="678027"/>
                  </a:lnTo>
                  <a:lnTo>
                    <a:pt x="67411" y="650976"/>
                  </a:lnTo>
                  <a:lnTo>
                    <a:pt x="0" y="719099"/>
                  </a:lnTo>
                  <a:lnTo>
                    <a:pt x="94945" y="732155"/>
                  </a:lnTo>
                  <a:lnTo>
                    <a:pt x="88188" y="712216"/>
                  </a:lnTo>
                  <a:lnTo>
                    <a:pt x="85775" y="705091"/>
                  </a:lnTo>
                  <a:lnTo>
                    <a:pt x="2011527" y="51904"/>
                  </a:lnTo>
                  <a:lnTo>
                    <a:pt x="1350276" y="752970"/>
                  </a:lnTo>
                  <a:lnTo>
                    <a:pt x="1329486" y="733361"/>
                  </a:lnTo>
                  <a:lnTo>
                    <a:pt x="1301838" y="825131"/>
                  </a:lnTo>
                  <a:lnTo>
                    <a:pt x="1391843" y="792175"/>
                  </a:lnTo>
                  <a:lnTo>
                    <a:pt x="1388440" y="788974"/>
                  </a:lnTo>
                  <a:lnTo>
                    <a:pt x="1371053" y="772579"/>
                  </a:lnTo>
                  <a:lnTo>
                    <a:pt x="2069274" y="32321"/>
                  </a:lnTo>
                  <a:lnTo>
                    <a:pt x="2077262" y="29603"/>
                  </a:lnTo>
                  <a:lnTo>
                    <a:pt x="2081263" y="2148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F383D6FA-87B2-435E-8879-2D2F82685533}"/>
              </a:ext>
            </a:extLst>
          </p:cNvPr>
          <p:cNvSpPr txBox="1"/>
          <p:nvPr/>
        </p:nvSpPr>
        <p:spPr>
          <a:xfrm>
            <a:off x="6418546" y="3808476"/>
            <a:ext cx="163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Interpersonal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61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616931" cy="602287"/>
          </a:xfrm>
        </p:spPr>
        <p:txBody>
          <a:bodyPr/>
          <a:lstStyle/>
          <a:p>
            <a:r>
              <a:rPr lang="es-MX" dirty="0" err="1"/>
              <a:t>Granovetter’s</a:t>
            </a:r>
            <a:r>
              <a:rPr lang="es-MX" dirty="0"/>
              <a:t> </a:t>
            </a:r>
            <a:r>
              <a:rPr lang="es-MX" dirty="0" err="1"/>
              <a:t>Explanation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8</a:t>
            </a:fld>
            <a:endParaRPr lang="es-CO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1670EC9-443D-4F3C-8F29-7E604B56D5D0}"/>
              </a:ext>
            </a:extLst>
          </p:cNvPr>
          <p:cNvSpPr txBox="1"/>
          <p:nvPr/>
        </p:nvSpPr>
        <p:spPr>
          <a:xfrm>
            <a:off x="1006819" y="5116195"/>
            <a:ext cx="4732020" cy="11353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7020" marR="5080" indent="-274320">
              <a:lnSpc>
                <a:spcPts val="2810"/>
              </a:lnSpc>
              <a:spcBef>
                <a:spcPts val="450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600" dirty="0">
                <a:latin typeface="Calibri"/>
                <a:cs typeface="Calibri"/>
              </a:rPr>
              <a:t>Structurally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embedded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heavily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redundant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terms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access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F2FC02EE-0179-4E17-9EE1-D278149C0627}"/>
              </a:ext>
            </a:extLst>
          </p:cNvPr>
          <p:cNvGrpSpPr/>
          <p:nvPr/>
        </p:nvGrpSpPr>
        <p:grpSpPr>
          <a:xfrm>
            <a:off x="7652098" y="5165563"/>
            <a:ext cx="1509395" cy="767715"/>
            <a:chOff x="6531497" y="5654992"/>
            <a:chExt cx="1509395" cy="76771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75A73D1E-DD61-416C-9376-5875A3728C85}"/>
                </a:ext>
              </a:extLst>
            </p:cNvPr>
            <p:cNvSpPr/>
            <p:nvPr/>
          </p:nvSpPr>
          <p:spPr>
            <a:xfrm>
              <a:off x="7040879" y="5669279"/>
              <a:ext cx="986155" cy="76200"/>
            </a:xfrm>
            <a:custGeom>
              <a:avLst/>
              <a:gdLst/>
              <a:ahLst/>
              <a:cxnLst/>
              <a:rect l="l" t="t" r="r" b="b"/>
              <a:pathLst>
                <a:path w="986154" h="76200">
                  <a:moveTo>
                    <a:pt x="0" y="0"/>
                  </a:moveTo>
                  <a:lnTo>
                    <a:pt x="985574" y="76200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5EF1B658-C3AB-4285-8A51-63A8A953BCD7}"/>
                </a:ext>
              </a:extLst>
            </p:cNvPr>
            <p:cNvSpPr/>
            <p:nvPr/>
          </p:nvSpPr>
          <p:spPr>
            <a:xfrm>
              <a:off x="7014096" y="5733937"/>
              <a:ext cx="304800" cy="257175"/>
            </a:xfrm>
            <a:custGeom>
              <a:avLst/>
              <a:gdLst/>
              <a:ahLst/>
              <a:cxnLst/>
              <a:rect l="l" t="t" r="r" b="b"/>
              <a:pathLst>
                <a:path w="304800" h="257175">
                  <a:moveTo>
                    <a:pt x="0" y="0"/>
                  </a:moveTo>
                  <a:lnTo>
                    <a:pt x="304772" y="256972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140E512-B565-478E-8C42-EA2644B9B58A}"/>
                </a:ext>
              </a:extLst>
            </p:cNvPr>
            <p:cNvSpPr/>
            <p:nvPr/>
          </p:nvSpPr>
          <p:spPr>
            <a:xfrm>
              <a:off x="7474966" y="6055567"/>
              <a:ext cx="328295" cy="101600"/>
            </a:xfrm>
            <a:custGeom>
              <a:avLst/>
              <a:gdLst/>
              <a:ahLst/>
              <a:cxnLst/>
              <a:rect l="l" t="t" r="r" b="b"/>
              <a:pathLst>
                <a:path w="328295" h="101600">
                  <a:moveTo>
                    <a:pt x="0" y="0"/>
                  </a:moveTo>
                  <a:lnTo>
                    <a:pt x="327912" y="101392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9E587F64-CB95-4FC2-A306-CE945512E780}"/>
                </a:ext>
              </a:extLst>
            </p:cNvPr>
            <p:cNvSpPr/>
            <p:nvPr/>
          </p:nvSpPr>
          <p:spPr>
            <a:xfrm>
              <a:off x="6873239" y="5760719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60960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D8485D3A-3F83-4684-9DC8-7CD7629E991C}"/>
                </a:ext>
              </a:extLst>
            </p:cNvPr>
            <p:cNvSpPr/>
            <p:nvPr/>
          </p:nvSpPr>
          <p:spPr>
            <a:xfrm>
              <a:off x="6556897" y="6205911"/>
              <a:ext cx="252095" cy="191770"/>
            </a:xfrm>
            <a:custGeom>
              <a:avLst/>
              <a:gdLst/>
              <a:ahLst/>
              <a:cxnLst/>
              <a:rect l="l" t="t" r="r" b="b"/>
              <a:pathLst>
                <a:path w="252095" h="191770">
                  <a:moveTo>
                    <a:pt x="251684" y="191191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16E88943-2595-49A1-9D1D-09FBFA163B34}"/>
                </a:ext>
              </a:extLst>
            </p:cNvPr>
            <p:cNvSpPr/>
            <p:nvPr/>
          </p:nvSpPr>
          <p:spPr>
            <a:xfrm>
              <a:off x="6556897" y="5733937"/>
              <a:ext cx="328295" cy="342900"/>
            </a:xfrm>
            <a:custGeom>
              <a:avLst/>
              <a:gdLst/>
              <a:ahLst/>
              <a:cxnLst/>
              <a:rect l="l" t="t" r="r" b="b"/>
              <a:pathLst>
                <a:path w="328295" h="342900">
                  <a:moveTo>
                    <a:pt x="327884" y="0"/>
                  </a:moveTo>
                  <a:lnTo>
                    <a:pt x="0" y="342657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FC7E6F13-E6E5-4B4A-875F-D556C5274364}"/>
                </a:ext>
              </a:extLst>
            </p:cNvPr>
            <p:cNvSpPr/>
            <p:nvPr/>
          </p:nvSpPr>
          <p:spPr>
            <a:xfrm>
              <a:off x="6937897" y="6120225"/>
              <a:ext cx="381000" cy="277495"/>
            </a:xfrm>
            <a:custGeom>
              <a:avLst/>
              <a:gdLst/>
              <a:ahLst/>
              <a:cxnLst/>
              <a:rect l="l" t="t" r="r" b="b"/>
              <a:pathLst>
                <a:path w="381000" h="277495">
                  <a:moveTo>
                    <a:pt x="380972" y="0"/>
                  </a:moveTo>
                  <a:lnTo>
                    <a:pt x="0" y="276876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9F365703-9CD6-4D93-A4CA-FE586244438D}"/>
                </a:ext>
              </a:extLst>
            </p:cNvPr>
            <p:cNvSpPr/>
            <p:nvPr/>
          </p:nvSpPr>
          <p:spPr>
            <a:xfrm>
              <a:off x="6583679" y="6055567"/>
              <a:ext cx="708660" cy="85725"/>
            </a:xfrm>
            <a:custGeom>
              <a:avLst/>
              <a:gdLst/>
              <a:ahLst/>
              <a:cxnLst/>
              <a:rect l="l" t="t" r="r" b="b"/>
              <a:pathLst>
                <a:path w="708659" h="85725">
                  <a:moveTo>
                    <a:pt x="0" y="85685"/>
                  </a:moveTo>
                  <a:lnTo>
                    <a:pt x="708408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FB5F136F-B27D-4E81-9E0F-4705180CAEC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8911" y="5960952"/>
              <a:ext cx="189230" cy="189230"/>
            </a:xfrm>
            <a:prstGeom prst="rect">
              <a:avLst/>
            </a:prstGeom>
          </p:spPr>
        </p:pic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4C4DB79E-587F-450B-B442-24403B349A03}"/>
              </a:ext>
            </a:extLst>
          </p:cNvPr>
          <p:cNvGrpSpPr/>
          <p:nvPr/>
        </p:nvGrpSpPr>
        <p:grpSpPr>
          <a:xfrm>
            <a:off x="7487871" y="5089363"/>
            <a:ext cx="2277110" cy="981710"/>
            <a:chOff x="6397625" y="5574665"/>
            <a:chExt cx="2277110" cy="981710"/>
          </a:xfrm>
        </p:grpSpPr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925C0472-622E-4879-9994-EC7A55E7250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7625" y="6046638"/>
              <a:ext cx="189230" cy="189230"/>
            </a:xfrm>
            <a:prstGeom prst="rect">
              <a:avLst/>
            </a:prstGeom>
          </p:spPr>
        </p:pic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6C4E1D74-1AA6-4935-98F8-A9A0FD28BE57}"/>
                </a:ext>
              </a:extLst>
            </p:cNvPr>
            <p:cNvSpPr/>
            <p:nvPr/>
          </p:nvSpPr>
          <p:spPr>
            <a:xfrm>
              <a:off x="8209333" y="5745480"/>
              <a:ext cx="279400" cy="121920"/>
            </a:xfrm>
            <a:custGeom>
              <a:avLst/>
              <a:gdLst/>
              <a:ahLst/>
              <a:cxnLst/>
              <a:rect l="l" t="t" r="r" b="b"/>
              <a:pathLst>
                <a:path w="279400" h="121920">
                  <a:moveTo>
                    <a:pt x="0" y="0"/>
                  </a:moveTo>
                  <a:lnTo>
                    <a:pt x="279346" y="121453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D28F146B-CA48-49FA-94A3-28D726D19D5E}"/>
                </a:ext>
              </a:extLst>
            </p:cNvPr>
            <p:cNvSpPr/>
            <p:nvPr/>
          </p:nvSpPr>
          <p:spPr>
            <a:xfrm>
              <a:off x="7894319" y="5810138"/>
              <a:ext cx="159385" cy="255904"/>
            </a:xfrm>
            <a:custGeom>
              <a:avLst/>
              <a:gdLst/>
              <a:ahLst/>
              <a:cxnLst/>
              <a:rect l="l" t="t" r="r" b="b"/>
              <a:pathLst>
                <a:path w="159384" h="255904">
                  <a:moveTo>
                    <a:pt x="0" y="255382"/>
                  </a:moveTo>
                  <a:lnTo>
                    <a:pt x="158916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486A4F7D-E241-4D18-B75C-ACEE7E306440}"/>
                </a:ext>
              </a:extLst>
            </p:cNvPr>
            <p:cNvSpPr/>
            <p:nvPr/>
          </p:nvSpPr>
          <p:spPr>
            <a:xfrm>
              <a:off x="7985760" y="6156960"/>
              <a:ext cx="426720" cy="213360"/>
            </a:xfrm>
            <a:custGeom>
              <a:avLst/>
              <a:gdLst/>
              <a:ahLst/>
              <a:cxnLst/>
              <a:rect l="l" t="t" r="r" b="b"/>
              <a:pathLst>
                <a:path w="426720" h="213360">
                  <a:moveTo>
                    <a:pt x="0" y="0"/>
                  </a:moveTo>
                  <a:lnTo>
                    <a:pt x="426720" y="212893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A84288BB-7031-48FF-951F-9293AF02C27D}"/>
                </a:ext>
              </a:extLst>
            </p:cNvPr>
            <p:cNvSpPr/>
            <p:nvPr/>
          </p:nvSpPr>
          <p:spPr>
            <a:xfrm>
              <a:off x="7958976" y="5931591"/>
              <a:ext cx="556895" cy="161290"/>
            </a:xfrm>
            <a:custGeom>
              <a:avLst/>
              <a:gdLst/>
              <a:ahLst/>
              <a:cxnLst/>
              <a:rect l="l" t="t" r="r" b="b"/>
              <a:pathLst>
                <a:path w="556895" h="161289">
                  <a:moveTo>
                    <a:pt x="0" y="160711"/>
                  </a:moveTo>
                  <a:lnTo>
                    <a:pt x="55648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89D216DA-FB0F-4F9E-886D-D301A6FDB886}"/>
                </a:ext>
              </a:extLst>
            </p:cNvPr>
            <p:cNvSpPr/>
            <p:nvPr/>
          </p:nvSpPr>
          <p:spPr>
            <a:xfrm>
              <a:off x="8503920" y="5958372"/>
              <a:ext cx="76200" cy="320040"/>
            </a:xfrm>
            <a:custGeom>
              <a:avLst/>
              <a:gdLst/>
              <a:ahLst/>
              <a:cxnLst/>
              <a:rect l="l" t="t" r="r" b="b"/>
              <a:pathLst>
                <a:path w="76200" h="320039">
                  <a:moveTo>
                    <a:pt x="0" y="320040"/>
                  </a:moveTo>
                  <a:lnTo>
                    <a:pt x="762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>
              <a:extLst>
                <a:ext uri="{FF2B5EF4-FFF2-40B4-BE49-F238E27FC236}">
                  <a16:creationId xmlns:a16="http://schemas.microsoft.com/office/drawing/2014/main" id="{FEAF244A-3D52-420C-B8F6-79988E3170F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3278" y="5650865"/>
              <a:ext cx="189230" cy="189230"/>
            </a:xfrm>
            <a:prstGeom prst="rect">
              <a:avLst/>
            </a:prstGeom>
          </p:spPr>
        </p:pic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2D94AD17-6CB2-417B-A9CB-CA80D87A272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9705" y="6062345"/>
              <a:ext cx="189230" cy="189230"/>
            </a:xfrm>
            <a:prstGeom prst="rect">
              <a:avLst/>
            </a:prstGeom>
          </p:spPr>
        </p:pic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C6B573B7-7955-4D4D-BAA5-99E7C77F026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5504" y="5772318"/>
              <a:ext cx="189230" cy="189230"/>
            </a:xfrm>
            <a:prstGeom prst="rect">
              <a:avLst/>
            </a:prstGeom>
          </p:spPr>
        </p:pic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CEE263AF-DB57-4799-80D8-DB0EC57B60A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9304" y="6275237"/>
              <a:ext cx="189230" cy="189230"/>
            </a:xfrm>
            <a:prstGeom prst="rect">
              <a:avLst/>
            </a:prstGeom>
          </p:spPr>
        </p:pic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2FB65749-7352-48BB-B957-A33474069B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825" y="5574665"/>
              <a:ext cx="189230" cy="189230"/>
            </a:xfrm>
            <a:prstGeom prst="rect">
              <a:avLst/>
            </a:prstGeom>
          </p:spPr>
        </p:pic>
        <p:pic>
          <p:nvPicPr>
            <p:cNvPr id="28" name="object 28">
              <a:extLst>
                <a:ext uri="{FF2B5EF4-FFF2-40B4-BE49-F238E27FC236}">
                  <a16:creationId xmlns:a16="http://schemas.microsoft.com/office/drawing/2014/main" id="{399C1467-4E93-4BE0-8A5D-AF03E545542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8625" y="6367145"/>
              <a:ext cx="189230" cy="189230"/>
            </a:xfrm>
            <a:prstGeom prst="rect">
              <a:avLst/>
            </a:prstGeom>
          </p:spPr>
        </p:pic>
      </p:grpSp>
      <p:sp>
        <p:nvSpPr>
          <p:cNvPr id="29" name="object 3">
            <a:extLst>
              <a:ext uri="{FF2B5EF4-FFF2-40B4-BE49-F238E27FC236}">
                <a16:creationId xmlns:a16="http://schemas.microsoft.com/office/drawing/2014/main" id="{8D1C6DB5-F60A-4CD5-8D16-128833BC09F0}"/>
              </a:ext>
            </a:extLst>
          </p:cNvPr>
          <p:cNvSpPr txBox="1"/>
          <p:nvPr/>
        </p:nvSpPr>
        <p:spPr>
          <a:xfrm>
            <a:off x="618107" y="1297940"/>
            <a:ext cx="10847061" cy="3791423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2105" marR="1090930" indent="-320040">
              <a:lnSpc>
                <a:spcPts val="3290"/>
              </a:lnSpc>
              <a:spcBef>
                <a:spcPts val="465"/>
              </a:spcBef>
              <a:buClr>
                <a:srgbClr val="F0AD00"/>
              </a:buClr>
              <a:buSzPct val="80000"/>
              <a:buFont typeface="Cambria"/>
              <a:buChar char="◾"/>
              <a:tabLst>
                <a:tab pos="332105" algn="l"/>
              </a:tabLst>
            </a:pPr>
            <a:r>
              <a:rPr sz="3000" b="1" spc="-20" dirty="0">
                <a:solidFill>
                  <a:srgbClr val="0000FF"/>
                </a:solidFill>
                <a:latin typeface="Calibri"/>
                <a:cs typeface="Calibri"/>
              </a:rPr>
              <a:t>Granovetter</a:t>
            </a:r>
            <a:r>
              <a:rPr sz="3000" b="1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makes</a:t>
            </a:r>
            <a:r>
              <a:rPr sz="3000" b="1" spc="-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b="1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connection</a:t>
            </a:r>
            <a:r>
              <a:rPr sz="3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00FF"/>
                </a:solidFill>
                <a:latin typeface="Calibri"/>
                <a:cs typeface="Calibri"/>
              </a:rPr>
              <a:t>between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3000" b="1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social</a:t>
            </a:r>
            <a:r>
              <a:rPr sz="3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3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structural</a:t>
            </a:r>
            <a:r>
              <a:rPr sz="3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role</a:t>
            </a:r>
            <a:r>
              <a:rPr sz="3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3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30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0000FF"/>
                </a:solidFill>
                <a:latin typeface="Calibri"/>
                <a:cs typeface="Calibri"/>
              </a:rPr>
              <a:t>edge</a:t>
            </a:r>
            <a:endParaRPr sz="3000" dirty="0">
              <a:latin typeface="Calibri"/>
              <a:cs typeface="Calibri"/>
            </a:endParaRPr>
          </a:p>
          <a:p>
            <a:pPr marL="332105" indent="-319405">
              <a:lnSpc>
                <a:spcPts val="3155"/>
              </a:lnSpc>
              <a:buClr>
                <a:srgbClr val="F0AD00"/>
              </a:buClr>
              <a:buSzPct val="80000"/>
              <a:buFont typeface="Cambria"/>
              <a:buChar char="◾"/>
              <a:tabLst>
                <a:tab pos="332105" algn="l"/>
              </a:tabLst>
            </a:pPr>
            <a:r>
              <a:rPr sz="3000" b="1" dirty="0">
                <a:solidFill>
                  <a:srgbClr val="CC0066"/>
                </a:solidFill>
                <a:latin typeface="Calibri"/>
                <a:cs typeface="Calibri"/>
              </a:rPr>
              <a:t>First</a:t>
            </a:r>
            <a:r>
              <a:rPr sz="3000" b="1" spc="-110" dirty="0">
                <a:solidFill>
                  <a:srgbClr val="CC006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CC0066"/>
                </a:solidFill>
                <a:latin typeface="Calibri"/>
                <a:cs typeface="Calibri"/>
              </a:rPr>
              <a:t>point:</a:t>
            </a:r>
            <a:r>
              <a:rPr sz="3000" b="1" spc="-90" dirty="0">
                <a:solidFill>
                  <a:srgbClr val="CC006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Structure</a:t>
            </a:r>
            <a:endParaRPr sz="3000" dirty="0">
              <a:latin typeface="Calibri"/>
              <a:cs typeface="Calibri"/>
            </a:endParaRPr>
          </a:p>
          <a:p>
            <a:pPr marL="625475" marR="353060" lvl="1" indent="-274320">
              <a:lnSpc>
                <a:spcPts val="2780"/>
              </a:lnSpc>
              <a:spcBef>
                <a:spcPts val="78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dirty="0">
                <a:latin typeface="Calibri"/>
                <a:cs typeface="Calibri"/>
              </a:rPr>
              <a:t>Structurally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embedded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(tightly-</a:t>
            </a:r>
            <a:r>
              <a:rPr sz="2600" dirty="0">
                <a:latin typeface="Calibri"/>
                <a:cs typeface="Calibri"/>
              </a:rPr>
              <a:t>connected)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also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socially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strong</a:t>
            </a:r>
            <a:endParaRPr sz="2600" dirty="0">
              <a:latin typeface="Calibri"/>
              <a:cs typeface="Calibri"/>
            </a:endParaRPr>
          </a:p>
          <a:p>
            <a:pPr marL="625475" marR="899794" lvl="1" indent="-274320">
              <a:lnSpc>
                <a:spcPts val="2810"/>
              </a:lnSpc>
              <a:spcBef>
                <a:spcPts val="60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spc="-10" dirty="0">
                <a:latin typeface="Calibri"/>
                <a:cs typeface="Calibri"/>
              </a:rPr>
              <a:t>Long-</a:t>
            </a:r>
            <a:r>
              <a:rPr sz="2600" dirty="0">
                <a:latin typeface="Calibri"/>
                <a:cs typeface="Calibri"/>
              </a:rPr>
              <a:t>range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spanning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different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network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socially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68686D"/>
                </a:solidFill>
                <a:latin typeface="Calibri"/>
                <a:cs typeface="Calibri"/>
              </a:rPr>
              <a:t>weak</a:t>
            </a:r>
            <a:endParaRPr sz="2600" dirty="0">
              <a:latin typeface="Calibri"/>
              <a:cs typeface="Calibri"/>
            </a:endParaRPr>
          </a:p>
          <a:p>
            <a:pPr marL="332105" indent="-319405">
              <a:lnSpc>
                <a:spcPts val="3130"/>
              </a:lnSpc>
              <a:buClr>
                <a:srgbClr val="F0AD00"/>
              </a:buClr>
              <a:buSzPct val="80000"/>
              <a:buFont typeface="Cambria"/>
              <a:buChar char="◾"/>
              <a:tabLst>
                <a:tab pos="332105" algn="l"/>
              </a:tabLst>
            </a:pPr>
            <a:r>
              <a:rPr sz="3000" b="1" dirty="0">
                <a:solidFill>
                  <a:srgbClr val="CC0066"/>
                </a:solidFill>
                <a:latin typeface="Calibri"/>
                <a:cs typeface="Calibri"/>
              </a:rPr>
              <a:t>Second</a:t>
            </a:r>
            <a:r>
              <a:rPr sz="3000" b="1" spc="-75" dirty="0">
                <a:solidFill>
                  <a:srgbClr val="CC006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CC0066"/>
                </a:solidFill>
                <a:latin typeface="Calibri"/>
                <a:cs typeface="Calibri"/>
              </a:rPr>
              <a:t>point:</a:t>
            </a:r>
            <a:r>
              <a:rPr sz="3000" b="1" spc="-75" dirty="0">
                <a:solidFill>
                  <a:srgbClr val="CC006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Information</a:t>
            </a:r>
            <a:endParaRPr sz="3000" dirty="0">
              <a:latin typeface="Calibri"/>
              <a:cs typeface="Calibri"/>
            </a:endParaRPr>
          </a:p>
          <a:p>
            <a:pPr marL="625475" marR="5080" lvl="1" indent="-274320">
              <a:lnSpc>
                <a:spcPts val="2810"/>
              </a:lnSpc>
              <a:spcBef>
                <a:spcPts val="75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600" spc="-10" dirty="0">
                <a:latin typeface="Calibri"/>
                <a:cs typeface="Calibri"/>
              </a:rPr>
              <a:t>Long-</a:t>
            </a:r>
            <a:r>
              <a:rPr sz="2600" dirty="0">
                <a:latin typeface="Calibri"/>
                <a:cs typeface="Calibri"/>
              </a:rPr>
              <a:t>range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allow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gather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from </a:t>
            </a:r>
            <a:r>
              <a:rPr sz="2600" spc="-10" dirty="0">
                <a:latin typeface="Calibri"/>
                <a:cs typeface="Calibri"/>
              </a:rPr>
              <a:t>different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network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get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job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EC72B72-B14E-4D0C-9B10-2C4DFBC78AF0}"/>
              </a:ext>
            </a:extLst>
          </p:cNvPr>
          <p:cNvSpPr txBox="1"/>
          <p:nvPr/>
        </p:nvSpPr>
        <p:spPr>
          <a:xfrm>
            <a:off x="8083543" y="5261512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0F7EEA5E-1E27-476B-8D37-E08174E6BD0A}"/>
              </a:ext>
            </a:extLst>
          </p:cNvPr>
          <p:cNvSpPr txBox="1"/>
          <p:nvPr/>
        </p:nvSpPr>
        <p:spPr>
          <a:xfrm>
            <a:off x="8601971" y="4923185"/>
            <a:ext cx="552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8000"/>
                </a:solidFill>
                <a:latin typeface="Arial"/>
                <a:cs typeface="Arial"/>
              </a:rPr>
              <a:t>Weak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3289B7F2-1C3A-4409-9AEA-8942CD9501FB}"/>
              </a:ext>
            </a:extLst>
          </p:cNvPr>
          <p:cNvSpPr txBox="1"/>
          <p:nvPr/>
        </p:nvSpPr>
        <p:spPr>
          <a:xfrm>
            <a:off x="7646536" y="5139592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5AF9CF5B-A86F-46D6-B6D2-89A54FDB107B}"/>
              </a:ext>
            </a:extLst>
          </p:cNvPr>
          <p:cNvSpPr txBox="1"/>
          <p:nvPr/>
        </p:nvSpPr>
        <p:spPr>
          <a:xfrm>
            <a:off x="8250950" y="5737000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3762F5DF-7B30-4F09-BDCC-EB9AE09CCC15}"/>
              </a:ext>
            </a:extLst>
          </p:cNvPr>
          <p:cNvSpPr txBox="1"/>
          <p:nvPr/>
        </p:nvSpPr>
        <p:spPr>
          <a:xfrm>
            <a:off x="9457806" y="5063392"/>
            <a:ext cx="680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Strong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B797E744-9669-49FC-81D3-D55095062A3B}"/>
              </a:ext>
            </a:extLst>
          </p:cNvPr>
          <p:cNvSpPr txBox="1"/>
          <p:nvPr/>
        </p:nvSpPr>
        <p:spPr>
          <a:xfrm>
            <a:off x="8677860" y="5295041"/>
            <a:ext cx="61341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889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600" b="1" spc="-50" dirty="0">
                <a:solidFill>
                  <a:srgbClr val="008000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38100" algn="ctr">
              <a:lnSpc>
                <a:spcPts val="1650"/>
              </a:lnSpc>
            </a:pP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30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D136-FBBB-1E94-AE5C-D959B2A7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18697A2-3518-440A-AEB7-9160132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616931" cy="602287"/>
          </a:xfrm>
        </p:spPr>
        <p:txBody>
          <a:bodyPr/>
          <a:lstStyle/>
          <a:p>
            <a:r>
              <a:rPr lang="es-MX" dirty="0" err="1"/>
              <a:t>Triadic</a:t>
            </a:r>
            <a:r>
              <a:rPr lang="es-MX" dirty="0"/>
              <a:t> </a:t>
            </a:r>
            <a:r>
              <a:rPr lang="es-MX" dirty="0" err="1"/>
              <a:t>Closure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7C4BBF-DE44-192E-2C26-6ACF68BEB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9</a:t>
            </a:fld>
            <a:endParaRPr lang="es-CO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2D8D60A-9525-4433-BF8F-4945E89EA8BD}"/>
              </a:ext>
            </a:extLst>
          </p:cNvPr>
          <p:cNvSpPr txBox="1"/>
          <p:nvPr/>
        </p:nvSpPr>
        <p:spPr>
          <a:xfrm>
            <a:off x="793954" y="1632712"/>
            <a:ext cx="7814309" cy="15036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Cambria"/>
              <a:buChar char="◾"/>
              <a:tabLst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How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community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(tightly-</a:t>
            </a:r>
            <a:r>
              <a:rPr sz="3200" dirty="0">
                <a:latin typeface="Calibri"/>
                <a:cs typeface="Calibri"/>
              </a:rPr>
              <a:t>connected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cluster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nodes)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forms?</a:t>
            </a:r>
            <a:endParaRPr sz="3200" dirty="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  <a:spcBef>
                <a:spcPts val="55"/>
              </a:spcBef>
            </a:pPr>
            <a:r>
              <a:rPr sz="3200" b="1" dirty="0">
                <a:solidFill>
                  <a:srgbClr val="008000"/>
                </a:solidFill>
                <a:latin typeface="Arial"/>
                <a:cs typeface="Arial"/>
              </a:rPr>
              <a:t>Which</a:t>
            </a:r>
            <a:r>
              <a:rPr sz="32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8000"/>
                </a:solidFill>
                <a:latin typeface="Arial"/>
                <a:cs typeface="Arial"/>
              </a:rPr>
              <a:t>edge</a:t>
            </a:r>
            <a:r>
              <a:rPr sz="32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32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8000"/>
                </a:solidFill>
                <a:latin typeface="Arial"/>
                <a:cs typeface="Arial"/>
              </a:rPr>
              <a:t>more</a:t>
            </a:r>
            <a:r>
              <a:rPr sz="32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008000"/>
                </a:solidFill>
                <a:latin typeface="Arial"/>
                <a:cs typeface="Arial"/>
              </a:rPr>
              <a:t>likely,</a:t>
            </a:r>
            <a:r>
              <a:rPr sz="32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8000"/>
                </a:solidFill>
                <a:latin typeface="Arial"/>
                <a:cs typeface="Arial"/>
              </a:rPr>
              <a:t>a-b</a:t>
            </a:r>
            <a:r>
              <a:rPr sz="32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8000"/>
                </a:solidFill>
                <a:latin typeface="Arial"/>
                <a:cs typeface="Arial"/>
              </a:rPr>
              <a:t>or</a:t>
            </a:r>
            <a:r>
              <a:rPr sz="320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8000"/>
                </a:solidFill>
                <a:latin typeface="Arial"/>
                <a:cs typeface="Arial"/>
              </a:rPr>
              <a:t>a-</a:t>
            </a:r>
            <a:r>
              <a:rPr sz="3200" b="1" spc="-25" dirty="0">
                <a:solidFill>
                  <a:srgbClr val="008000"/>
                </a:solidFill>
                <a:latin typeface="Arial"/>
                <a:cs typeface="Arial"/>
              </a:rPr>
              <a:t>c?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CFCB8C56-19D0-41DD-AF5C-BDE4ED8158E4}"/>
              </a:ext>
            </a:extLst>
          </p:cNvPr>
          <p:cNvSpPr txBox="1"/>
          <p:nvPr/>
        </p:nvSpPr>
        <p:spPr>
          <a:xfrm>
            <a:off x="5192395" y="3429000"/>
            <a:ext cx="353504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If</a:t>
            </a:r>
            <a:r>
              <a:rPr sz="2400" spc="-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two</a:t>
            </a:r>
            <a:r>
              <a:rPr sz="2400" spc="-3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people</a:t>
            </a:r>
            <a:r>
              <a:rPr sz="2400" spc="-3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in</a:t>
            </a:r>
            <a:r>
              <a:rPr sz="2400" spc="-3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a</a:t>
            </a:r>
            <a:r>
              <a:rPr sz="2400" spc="-3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 MT"/>
                <a:cs typeface="Arial MT"/>
              </a:rPr>
              <a:t>network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have</a:t>
            </a:r>
            <a:r>
              <a:rPr sz="2400" spc="-4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a</a:t>
            </a:r>
            <a:r>
              <a:rPr sz="2400" spc="-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friend</a:t>
            </a:r>
            <a:r>
              <a:rPr sz="2400" spc="-4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in</a:t>
            </a:r>
            <a:r>
              <a:rPr sz="2400" spc="-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 MT"/>
                <a:cs typeface="Arial MT"/>
              </a:rPr>
              <a:t>common,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then</a:t>
            </a:r>
            <a:r>
              <a:rPr sz="2400" spc="-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there</a:t>
            </a:r>
            <a:r>
              <a:rPr sz="2400" spc="-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is</a:t>
            </a:r>
            <a:r>
              <a:rPr sz="2400" spc="-3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an</a:t>
            </a:r>
            <a:r>
              <a:rPr sz="2400" spc="-4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 MT"/>
                <a:cs typeface="Arial MT"/>
              </a:rPr>
              <a:t>increased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likelihood</a:t>
            </a:r>
            <a:r>
              <a:rPr sz="2400" spc="-7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they</a:t>
            </a:r>
            <a:r>
              <a:rPr sz="2400" spc="-75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8000"/>
                </a:solidFill>
                <a:latin typeface="Arial MT"/>
                <a:cs typeface="Arial MT"/>
              </a:rPr>
              <a:t>will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become</a:t>
            </a:r>
            <a:r>
              <a:rPr sz="2400" spc="-100" dirty="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 MT"/>
                <a:cs typeface="Arial MT"/>
              </a:rPr>
              <a:t>friends themselves.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9" name="object 4">
            <a:extLst>
              <a:ext uri="{FF2B5EF4-FFF2-40B4-BE49-F238E27FC236}">
                <a16:creationId xmlns:a16="http://schemas.microsoft.com/office/drawing/2014/main" id="{6DD298C7-DA16-4B78-AD94-04D8FCE91F00}"/>
              </a:ext>
            </a:extLst>
          </p:cNvPr>
          <p:cNvGrpSpPr/>
          <p:nvPr/>
        </p:nvGrpSpPr>
        <p:grpSpPr>
          <a:xfrm>
            <a:off x="1382631" y="3429219"/>
            <a:ext cx="2727960" cy="1668145"/>
            <a:chOff x="1253677" y="3218398"/>
            <a:chExt cx="2727960" cy="1668145"/>
          </a:xfrm>
        </p:grpSpPr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DDCB58C0-9ACE-4112-9622-7E9E4678D931}"/>
                </a:ext>
              </a:extLst>
            </p:cNvPr>
            <p:cNvSpPr/>
            <p:nvPr/>
          </p:nvSpPr>
          <p:spPr>
            <a:xfrm>
              <a:off x="1463357" y="3635288"/>
              <a:ext cx="168275" cy="834390"/>
            </a:xfrm>
            <a:custGeom>
              <a:avLst/>
              <a:gdLst/>
              <a:ahLst/>
              <a:cxnLst/>
              <a:rect l="l" t="t" r="r" b="b"/>
              <a:pathLst>
                <a:path w="168275" h="834389">
                  <a:moveTo>
                    <a:pt x="0" y="0"/>
                  </a:moveTo>
                  <a:lnTo>
                    <a:pt x="167742" y="83378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75D03A29-B16C-4706-B175-96D66A15A995}"/>
                </a:ext>
              </a:extLst>
            </p:cNvPr>
            <p:cNvSpPr/>
            <p:nvPr/>
          </p:nvSpPr>
          <p:spPr>
            <a:xfrm>
              <a:off x="2469813" y="3506632"/>
              <a:ext cx="419734" cy="917575"/>
            </a:xfrm>
            <a:custGeom>
              <a:avLst/>
              <a:gdLst/>
              <a:ahLst/>
              <a:cxnLst/>
              <a:rect l="l" t="t" r="r" b="b"/>
              <a:pathLst>
                <a:path w="419735" h="917575">
                  <a:moveTo>
                    <a:pt x="0" y="0"/>
                  </a:moveTo>
                  <a:lnTo>
                    <a:pt x="419358" y="9171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8609A482-A036-4CDA-9E74-745AE709AF6D}"/>
                </a:ext>
              </a:extLst>
            </p:cNvPr>
            <p:cNvSpPr/>
            <p:nvPr/>
          </p:nvSpPr>
          <p:spPr>
            <a:xfrm>
              <a:off x="1611621" y="4469069"/>
              <a:ext cx="1351280" cy="208915"/>
            </a:xfrm>
            <a:custGeom>
              <a:avLst/>
              <a:gdLst/>
              <a:ahLst/>
              <a:cxnLst/>
              <a:rect l="l" t="t" r="r" b="b"/>
              <a:pathLst>
                <a:path w="1351280" h="208914">
                  <a:moveTo>
                    <a:pt x="1351202" y="0"/>
                  </a:moveTo>
                  <a:lnTo>
                    <a:pt x="0" y="20844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566B6BA1-02DA-4ED6-874D-9CEDA6991F07}"/>
                </a:ext>
              </a:extLst>
            </p:cNvPr>
            <p:cNvSpPr/>
            <p:nvPr/>
          </p:nvSpPr>
          <p:spPr>
            <a:xfrm>
              <a:off x="1673035" y="3423254"/>
              <a:ext cx="587375" cy="83820"/>
            </a:xfrm>
            <a:custGeom>
              <a:avLst/>
              <a:gdLst/>
              <a:ahLst/>
              <a:cxnLst/>
              <a:rect l="l" t="t" r="r" b="b"/>
              <a:pathLst>
                <a:path w="587375" h="83820">
                  <a:moveTo>
                    <a:pt x="587100" y="833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B15F15B0-7A71-43CF-BCC8-153D1DE185F3}"/>
                </a:ext>
              </a:extLst>
            </p:cNvPr>
            <p:cNvSpPr/>
            <p:nvPr/>
          </p:nvSpPr>
          <p:spPr>
            <a:xfrm>
              <a:off x="3098850" y="4423792"/>
              <a:ext cx="671195" cy="167005"/>
            </a:xfrm>
            <a:custGeom>
              <a:avLst/>
              <a:gdLst/>
              <a:ahLst/>
              <a:cxnLst/>
              <a:rect l="l" t="t" r="r" b="b"/>
              <a:pathLst>
                <a:path w="671195" h="167004">
                  <a:moveTo>
                    <a:pt x="0" y="0"/>
                  </a:moveTo>
                  <a:lnTo>
                    <a:pt x="670972" y="16675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BFBA02AE-59C9-4725-B3CF-6971B4A410A8}"/>
                </a:ext>
              </a:extLst>
            </p:cNvPr>
            <p:cNvSpPr/>
            <p:nvPr/>
          </p:nvSpPr>
          <p:spPr>
            <a:xfrm>
              <a:off x="3037437" y="3766186"/>
              <a:ext cx="368300" cy="510540"/>
            </a:xfrm>
            <a:custGeom>
              <a:avLst/>
              <a:gdLst/>
              <a:ahLst/>
              <a:cxnLst/>
              <a:rect l="l" t="t" r="r" b="b"/>
              <a:pathLst>
                <a:path w="368300" h="510539">
                  <a:moveTo>
                    <a:pt x="367801" y="0"/>
                  </a:moveTo>
                  <a:lnTo>
                    <a:pt x="0" y="51021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1">
              <a:extLst>
                <a:ext uri="{FF2B5EF4-FFF2-40B4-BE49-F238E27FC236}">
                  <a16:creationId xmlns:a16="http://schemas.microsoft.com/office/drawing/2014/main" id="{B22FF3F0-218E-49BD-A02D-9221D9FE5991}"/>
                </a:ext>
              </a:extLst>
            </p:cNvPr>
            <p:cNvSpPr/>
            <p:nvPr/>
          </p:nvSpPr>
          <p:spPr>
            <a:xfrm>
              <a:off x="2679492" y="3506632"/>
              <a:ext cx="671195" cy="41910"/>
            </a:xfrm>
            <a:custGeom>
              <a:avLst/>
              <a:gdLst/>
              <a:ahLst/>
              <a:cxnLst/>
              <a:rect l="l" t="t" r="r" b="b"/>
              <a:pathLst>
                <a:path w="671195" h="41910">
                  <a:moveTo>
                    <a:pt x="670972" y="4168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1180B46-CE00-449B-A838-83D3653C5F54}"/>
                </a:ext>
              </a:extLst>
            </p:cNvPr>
            <p:cNvSpPr/>
            <p:nvPr/>
          </p:nvSpPr>
          <p:spPr>
            <a:xfrm>
              <a:off x="3588007" y="3784110"/>
              <a:ext cx="381000" cy="702945"/>
            </a:xfrm>
            <a:custGeom>
              <a:avLst/>
              <a:gdLst/>
              <a:ahLst/>
              <a:cxnLst/>
              <a:rect l="l" t="t" r="r" b="b"/>
              <a:pathLst>
                <a:path w="381000" h="702945">
                  <a:moveTo>
                    <a:pt x="380741" y="70288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BEE8E493-12F1-430B-A887-FA0E64B29C45}"/>
                </a:ext>
              </a:extLst>
            </p:cNvPr>
            <p:cNvSpPr/>
            <p:nvPr/>
          </p:nvSpPr>
          <p:spPr>
            <a:xfrm>
              <a:off x="1421409" y="3301784"/>
              <a:ext cx="2341880" cy="1584325"/>
            </a:xfrm>
            <a:custGeom>
              <a:avLst/>
              <a:gdLst/>
              <a:ahLst/>
              <a:cxnLst/>
              <a:rect l="l" t="t" r="r" b="b"/>
              <a:pathLst>
                <a:path w="2341879" h="1584325">
                  <a:moveTo>
                    <a:pt x="419366" y="1375740"/>
                  </a:moveTo>
                  <a:lnTo>
                    <a:pt x="413829" y="1327937"/>
                  </a:lnTo>
                  <a:lnTo>
                    <a:pt x="398043" y="1284071"/>
                  </a:lnTo>
                  <a:lnTo>
                    <a:pt x="373303" y="1245362"/>
                  </a:lnTo>
                  <a:lnTo>
                    <a:pt x="340829" y="1213078"/>
                  </a:lnTo>
                  <a:lnTo>
                    <a:pt x="301891" y="1188478"/>
                  </a:lnTo>
                  <a:lnTo>
                    <a:pt x="257759" y="1172794"/>
                  </a:lnTo>
                  <a:lnTo>
                    <a:pt x="209689" y="1167295"/>
                  </a:lnTo>
                  <a:lnTo>
                    <a:pt x="161607" y="1172794"/>
                  </a:lnTo>
                  <a:lnTo>
                    <a:pt x="117475" y="1188478"/>
                  </a:lnTo>
                  <a:lnTo>
                    <a:pt x="78536" y="1213078"/>
                  </a:lnTo>
                  <a:lnTo>
                    <a:pt x="46062" y="1245362"/>
                  </a:lnTo>
                  <a:lnTo>
                    <a:pt x="21310" y="1284071"/>
                  </a:lnTo>
                  <a:lnTo>
                    <a:pt x="5537" y="1327937"/>
                  </a:lnTo>
                  <a:lnTo>
                    <a:pt x="0" y="1375740"/>
                  </a:lnTo>
                  <a:lnTo>
                    <a:pt x="5537" y="1423530"/>
                  </a:lnTo>
                  <a:lnTo>
                    <a:pt x="21310" y="1467408"/>
                  </a:lnTo>
                  <a:lnTo>
                    <a:pt x="46062" y="1506105"/>
                  </a:lnTo>
                  <a:lnTo>
                    <a:pt x="78536" y="1538389"/>
                  </a:lnTo>
                  <a:lnTo>
                    <a:pt x="117475" y="1562989"/>
                  </a:lnTo>
                  <a:lnTo>
                    <a:pt x="161607" y="1578673"/>
                  </a:lnTo>
                  <a:lnTo>
                    <a:pt x="209689" y="1584185"/>
                  </a:lnTo>
                  <a:lnTo>
                    <a:pt x="257759" y="1578673"/>
                  </a:lnTo>
                  <a:lnTo>
                    <a:pt x="301891" y="1562989"/>
                  </a:lnTo>
                  <a:lnTo>
                    <a:pt x="340829" y="1538389"/>
                  </a:lnTo>
                  <a:lnTo>
                    <a:pt x="373303" y="1506105"/>
                  </a:lnTo>
                  <a:lnTo>
                    <a:pt x="398043" y="1467408"/>
                  </a:lnTo>
                  <a:lnTo>
                    <a:pt x="413829" y="1423530"/>
                  </a:lnTo>
                  <a:lnTo>
                    <a:pt x="419366" y="1375740"/>
                  </a:lnTo>
                  <a:close/>
                </a:path>
                <a:path w="2341879" h="1584325">
                  <a:moveTo>
                    <a:pt x="1258074" y="208445"/>
                  </a:moveTo>
                  <a:lnTo>
                    <a:pt x="1252537" y="160655"/>
                  </a:lnTo>
                  <a:lnTo>
                    <a:pt x="1236764" y="116776"/>
                  </a:lnTo>
                  <a:lnTo>
                    <a:pt x="1212011" y="78066"/>
                  </a:lnTo>
                  <a:lnTo>
                    <a:pt x="1179537" y="45796"/>
                  </a:lnTo>
                  <a:lnTo>
                    <a:pt x="1140612" y="21183"/>
                  </a:lnTo>
                  <a:lnTo>
                    <a:pt x="1096479" y="5499"/>
                  </a:lnTo>
                  <a:lnTo>
                    <a:pt x="1048397" y="0"/>
                  </a:lnTo>
                  <a:lnTo>
                    <a:pt x="1000315" y="5499"/>
                  </a:lnTo>
                  <a:lnTo>
                    <a:pt x="956183" y="21183"/>
                  </a:lnTo>
                  <a:lnTo>
                    <a:pt x="917257" y="45796"/>
                  </a:lnTo>
                  <a:lnTo>
                    <a:pt x="884783" y="78066"/>
                  </a:lnTo>
                  <a:lnTo>
                    <a:pt x="860031" y="116776"/>
                  </a:lnTo>
                  <a:lnTo>
                    <a:pt x="844257" y="160655"/>
                  </a:lnTo>
                  <a:lnTo>
                    <a:pt x="838720" y="208445"/>
                  </a:lnTo>
                  <a:lnTo>
                    <a:pt x="844257" y="256235"/>
                  </a:lnTo>
                  <a:lnTo>
                    <a:pt x="860031" y="300113"/>
                  </a:lnTo>
                  <a:lnTo>
                    <a:pt x="884783" y="338810"/>
                  </a:lnTo>
                  <a:lnTo>
                    <a:pt x="917257" y="371094"/>
                  </a:lnTo>
                  <a:lnTo>
                    <a:pt x="956183" y="395706"/>
                  </a:lnTo>
                  <a:lnTo>
                    <a:pt x="1000315" y="411378"/>
                  </a:lnTo>
                  <a:lnTo>
                    <a:pt x="1048397" y="416890"/>
                  </a:lnTo>
                  <a:lnTo>
                    <a:pt x="1096479" y="411378"/>
                  </a:lnTo>
                  <a:lnTo>
                    <a:pt x="1140612" y="395706"/>
                  </a:lnTo>
                  <a:lnTo>
                    <a:pt x="1179537" y="371094"/>
                  </a:lnTo>
                  <a:lnTo>
                    <a:pt x="1212011" y="338810"/>
                  </a:lnTo>
                  <a:lnTo>
                    <a:pt x="1236764" y="300113"/>
                  </a:lnTo>
                  <a:lnTo>
                    <a:pt x="1252537" y="256235"/>
                  </a:lnTo>
                  <a:lnTo>
                    <a:pt x="1258074" y="208445"/>
                  </a:lnTo>
                  <a:close/>
                </a:path>
                <a:path w="2341879" h="1584325">
                  <a:moveTo>
                    <a:pt x="2341765" y="320598"/>
                  </a:moveTo>
                  <a:lnTo>
                    <a:pt x="2336228" y="272808"/>
                  </a:lnTo>
                  <a:lnTo>
                    <a:pt x="2320455" y="228930"/>
                  </a:lnTo>
                  <a:lnTo>
                    <a:pt x="2295702" y="190233"/>
                  </a:lnTo>
                  <a:lnTo>
                    <a:pt x="2263229" y="157949"/>
                  </a:lnTo>
                  <a:lnTo>
                    <a:pt x="2224303" y="133350"/>
                  </a:lnTo>
                  <a:lnTo>
                    <a:pt x="2180171" y="117665"/>
                  </a:lnTo>
                  <a:lnTo>
                    <a:pt x="2132088" y="112153"/>
                  </a:lnTo>
                  <a:lnTo>
                    <a:pt x="2084006" y="117665"/>
                  </a:lnTo>
                  <a:lnTo>
                    <a:pt x="2039874" y="133350"/>
                  </a:lnTo>
                  <a:lnTo>
                    <a:pt x="2000948" y="157949"/>
                  </a:lnTo>
                  <a:lnTo>
                    <a:pt x="1968474" y="190233"/>
                  </a:lnTo>
                  <a:lnTo>
                    <a:pt x="1943722" y="228930"/>
                  </a:lnTo>
                  <a:lnTo>
                    <a:pt x="1927948" y="272808"/>
                  </a:lnTo>
                  <a:lnTo>
                    <a:pt x="1922411" y="320598"/>
                  </a:lnTo>
                  <a:lnTo>
                    <a:pt x="1927948" y="368401"/>
                  </a:lnTo>
                  <a:lnTo>
                    <a:pt x="1943722" y="412267"/>
                  </a:lnTo>
                  <a:lnTo>
                    <a:pt x="1968474" y="450977"/>
                  </a:lnTo>
                  <a:lnTo>
                    <a:pt x="2000948" y="483260"/>
                  </a:lnTo>
                  <a:lnTo>
                    <a:pt x="2039874" y="507860"/>
                  </a:lnTo>
                  <a:lnTo>
                    <a:pt x="2084006" y="523544"/>
                  </a:lnTo>
                  <a:lnTo>
                    <a:pt x="2132088" y="529043"/>
                  </a:lnTo>
                  <a:lnTo>
                    <a:pt x="2180171" y="523544"/>
                  </a:lnTo>
                  <a:lnTo>
                    <a:pt x="2224303" y="507860"/>
                  </a:lnTo>
                  <a:lnTo>
                    <a:pt x="2263229" y="483260"/>
                  </a:lnTo>
                  <a:lnTo>
                    <a:pt x="2295702" y="450977"/>
                  </a:lnTo>
                  <a:lnTo>
                    <a:pt x="2320455" y="412267"/>
                  </a:lnTo>
                  <a:lnTo>
                    <a:pt x="2336228" y="368401"/>
                  </a:lnTo>
                  <a:lnTo>
                    <a:pt x="2341765" y="3205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4">
              <a:extLst>
                <a:ext uri="{FF2B5EF4-FFF2-40B4-BE49-F238E27FC236}">
                  <a16:creationId xmlns:a16="http://schemas.microsoft.com/office/drawing/2014/main" id="{FFDB921D-43B4-4914-A0B8-1184B838549A}"/>
                </a:ext>
              </a:extLst>
            </p:cNvPr>
            <p:cNvSpPr/>
            <p:nvPr/>
          </p:nvSpPr>
          <p:spPr>
            <a:xfrm>
              <a:off x="1402359" y="3407790"/>
              <a:ext cx="2429510" cy="1060450"/>
            </a:xfrm>
            <a:custGeom>
              <a:avLst/>
              <a:gdLst/>
              <a:ahLst/>
              <a:cxnLst/>
              <a:rect l="l" t="t" r="r" b="b"/>
              <a:pathLst>
                <a:path w="2429510" h="1060450">
                  <a:moveTo>
                    <a:pt x="1284414" y="937666"/>
                  </a:moveTo>
                  <a:lnTo>
                    <a:pt x="1215847" y="787615"/>
                  </a:lnTo>
                  <a:lnTo>
                    <a:pt x="1197978" y="776478"/>
                  </a:lnTo>
                  <a:lnTo>
                    <a:pt x="1190612" y="778205"/>
                  </a:lnTo>
                  <a:lnTo>
                    <a:pt x="1184478" y="782650"/>
                  </a:lnTo>
                  <a:lnTo>
                    <a:pt x="1180668" y="788873"/>
                  </a:lnTo>
                  <a:lnTo>
                    <a:pt x="1179474" y="796074"/>
                  </a:lnTo>
                  <a:lnTo>
                    <a:pt x="1181201" y="803440"/>
                  </a:lnTo>
                  <a:lnTo>
                    <a:pt x="1206906" y="859713"/>
                  </a:lnTo>
                  <a:lnTo>
                    <a:pt x="90411" y="72491"/>
                  </a:lnTo>
                  <a:lnTo>
                    <a:pt x="83489" y="69443"/>
                  </a:lnTo>
                  <a:lnTo>
                    <a:pt x="76187" y="69291"/>
                  </a:lnTo>
                  <a:lnTo>
                    <a:pt x="69367" y="71894"/>
                  </a:lnTo>
                  <a:lnTo>
                    <a:pt x="63868" y="77089"/>
                  </a:lnTo>
                  <a:lnTo>
                    <a:pt x="60820" y="84010"/>
                  </a:lnTo>
                  <a:lnTo>
                    <a:pt x="60667" y="91313"/>
                  </a:lnTo>
                  <a:lnTo>
                    <a:pt x="63258" y="98132"/>
                  </a:lnTo>
                  <a:lnTo>
                    <a:pt x="68465" y="103632"/>
                  </a:lnTo>
                  <a:lnTo>
                    <a:pt x="1184948" y="890854"/>
                  </a:lnTo>
                  <a:lnTo>
                    <a:pt x="1123315" y="885532"/>
                  </a:lnTo>
                  <a:lnTo>
                    <a:pt x="1115796" y="886383"/>
                  </a:lnTo>
                  <a:lnTo>
                    <a:pt x="1109421" y="889939"/>
                  </a:lnTo>
                  <a:lnTo>
                    <a:pt x="1104836" y="895616"/>
                  </a:lnTo>
                  <a:lnTo>
                    <a:pt x="1102702" y="902881"/>
                  </a:lnTo>
                  <a:lnTo>
                    <a:pt x="1103553" y="910386"/>
                  </a:lnTo>
                  <a:lnTo>
                    <a:pt x="1107097" y="916774"/>
                  </a:lnTo>
                  <a:lnTo>
                    <a:pt x="1112786" y="921359"/>
                  </a:lnTo>
                  <a:lnTo>
                    <a:pt x="1120051" y="923493"/>
                  </a:lnTo>
                  <a:lnTo>
                    <a:pt x="1284414" y="937666"/>
                  </a:lnTo>
                  <a:close/>
                </a:path>
                <a:path w="2429510" h="1060450">
                  <a:moveTo>
                    <a:pt x="2428951" y="1038987"/>
                  </a:moveTo>
                  <a:lnTo>
                    <a:pt x="2408186" y="1011237"/>
                  </a:lnTo>
                  <a:lnTo>
                    <a:pt x="2410015" y="1014234"/>
                  </a:lnTo>
                  <a:lnTo>
                    <a:pt x="2408148" y="1011237"/>
                  </a:lnTo>
                  <a:lnTo>
                    <a:pt x="2407755" y="1010945"/>
                  </a:lnTo>
                  <a:lnTo>
                    <a:pt x="2408186" y="1011237"/>
                  </a:lnTo>
                  <a:lnTo>
                    <a:pt x="2407932" y="1010932"/>
                  </a:lnTo>
                  <a:lnTo>
                    <a:pt x="2406904" y="1009523"/>
                  </a:lnTo>
                  <a:lnTo>
                    <a:pt x="2330119" y="906894"/>
                  </a:lnTo>
                  <a:lnTo>
                    <a:pt x="2324468" y="901852"/>
                  </a:lnTo>
                  <a:lnTo>
                    <a:pt x="2317572" y="899452"/>
                  </a:lnTo>
                  <a:lnTo>
                    <a:pt x="2310282" y="899807"/>
                  </a:lnTo>
                  <a:lnTo>
                    <a:pt x="2303449" y="903046"/>
                  </a:lnTo>
                  <a:lnTo>
                    <a:pt x="2298408" y="908697"/>
                  </a:lnTo>
                  <a:lnTo>
                    <a:pt x="2296007" y="915593"/>
                  </a:lnTo>
                  <a:lnTo>
                    <a:pt x="2296363" y="922883"/>
                  </a:lnTo>
                  <a:lnTo>
                    <a:pt x="2299614" y="929716"/>
                  </a:lnTo>
                  <a:lnTo>
                    <a:pt x="2336673" y="979246"/>
                  </a:lnTo>
                  <a:lnTo>
                    <a:pt x="2359215" y="1009383"/>
                  </a:lnTo>
                  <a:lnTo>
                    <a:pt x="2359317" y="1009523"/>
                  </a:lnTo>
                  <a:lnTo>
                    <a:pt x="2336673" y="979246"/>
                  </a:lnTo>
                  <a:lnTo>
                    <a:pt x="26479" y="1511"/>
                  </a:lnTo>
                  <a:lnTo>
                    <a:pt x="19062" y="0"/>
                  </a:lnTo>
                  <a:lnTo>
                    <a:pt x="11328" y="1511"/>
                  </a:lnTo>
                  <a:lnTo>
                    <a:pt x="11722" y="1511"/>
                  </a:lnTo>
                  <a:lnTo>
                    <a:pt x="5778" y="5384"/>
                  </a:lnTo>
                  <a:lnTo>
                    <a:pt x="1511" y="11633"/>
                  </a:lnTo>
                  <a:lnTo>
                    <a:pt x="0" y="19050"/>
                  </a:lnTo>
                  <a:lnTo>
                    <a:pt x="1397" y="26212"/>
                  </a:lnTo>
                  <a:lnTo>
                    <a:pt x="5384" y="32334"/>
                  </a:lnTo>
                  <a:lnTo>
                    <a:pt x="11633" y="36601"/>
                  </a:lnTo>
                  <a:lnTo>
                    <a:pt x="2321814" y="1014336"/>
                  </a:lnTo>
                  <a:lnTo>
                    <a:pt x="2260460" y="1022210"/>
                  </a:lnTo>
                  <a:lnTo>
                    <a:pt x="2243988" y="1043533"/>
                  </a:lnTo>
                  <a:lnTo>
                    <a:pt x="2246426" y="1050696"/>
                  </a:lnTo>
                  <a:lnTo>
                    <a:pt x="2251240" y="1056182"/>
                  </a:lnTo>
                  <a:lnTo>
                    <a:pt x="2257768" y="1059459"/>
                  </a:lnTo>
                  <a:lnTo>
                    <a:pt x="2265311" y="1060005"/>
                  </a:lnTo>
                  <a:lnTo>
                    <a:pt x="2395283" y="1043317"/>
                  </a:lnTo>
                  <a:lnTo>
                    <a:pt x="2428951" y="1038987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5">
              <a:extLst>
                <a:ext uri="{FF2B5EF4-FFF2-40B4-BE49-F238E27FC236}">
                  <a16:creationId xmlns:a16="http://schemas.microsoft.com/office/drawing/2014/main" id="{68C9027A-4081-4F0D-83E6-6DCAA3967979}"/>
                </a:ext>
              </a:extLst>
            </p:cNvPr>
            <p:cNvSpPr/>
            <p:nvPr/>
          </p:nvSpPr>
          <p:spPr>
            <a:xfrm>
              <a:off x="1253677" y="3218398"/>
              <a:ext cx="419734" cy="417195"/>
            </a:xfrm>
            <a:custGeom>
              <a:avLst/>
              <a:gdLst/>
              <a:ahLst/>
              <a:cxnLst/>
              <a:rect l="l" t="t" r="r" b="b"/>
              <a:pathLst>
                <a:path w="419735" h="417195">
                  <a:moveTo>
                    <a:pt x="209679" y="0"/>
                  </a:moveTo>
                  <a:lnTo>
                    <a:pt x="161601" y="5505"/>
                  </a:lnTo>
                  <a:lnTo>
                    <a:pt x="117467" y="21186"/>
                  </a:lnTo>
                  <a:lnTo>
                    <a:pt x="78535" y="45792"/>
                  </a:lnTo>
                  <a:lnTo>
                    <a:pt x="46063" y="78073"/>
                  </a:lnTo>
                  <a:lnTo>
                    <a:pt x="21311" y="116775"/>
                  </a:lnTo>
                  <a:lnTo>
                    <a:pt x="5537" y="160650"/>
                  </a:lnTo>
                  <a:lnTo>
                    <a:pt x="0" y="208445"/>
                  </a:lnTo>
                  <a:lnTo>
                    <a:pt x="5537" y="256239"/>
                  </a:lnTo>
                  <a:lnTo>
                    <a:pt x="21311" y="300114"/>
                  </a:lnTo>
                  <a:lnTo>
                    <a:pt x="46063" y="338817"/>
                  </a:lnTo>
                  <a:lnTo>
                    <a:pt x="78535" y="371097"/>
                  </a:lnTo>
                  <a:lnTo>
                    <a:pt x="117467" y="395703"/>
                  </a:lnTo>
                  <a:lnTo>
                    <a:pt x="161601" y="411385"/>
                  </a:lnTo>
                  <a:lnTo>
                    <a:pt x="209679" y="416890"/>
                  </a:lnTo>
                  <a:lnTo>
                    <a:pt x="257756" y="411385"/>
                  </a:lnTo>
                  <a:lnTo>
                    <a:pt x="301890" y="395703"/>
                  </a:lnTo>
                  <a:lnTo>
                    <a:pt x="340822" y="371097"/>
                  </a:lnTo>
                  <a:lnTo>
                    <a:pt x="373293" y="338817"/>
                  </a:lnTo>
                  <a:lnTo>
                    <a:pt x="398045" y="300114"/>
                  </a:lnTo>
                  <a:lnTo>
                    <a:pt x="413820" y="256239"/>
                  </a:lnTo>
                  <a:lnTo>
                    <a:pt x="419357" y="208445"/>
                  </a:lnTo>
                  <a:lnTo>
                    <a:pt x="413820" y="160650"/>
                  </a:lnTo>
                  <a:lnTo>
                    <a:pt x="398045" y="116775"/>
                  </a:lnTo>
                  <a:lnTo>
                    <a:pt x="373293" y="78073"/>
                  </a:lnTo>
                  <a:lnTo>
                    <a:pt x="340822" y="45792"/>
                  </a:lnTo>
                  <a:lnTo>
                    <a:pt x="301890" y="21186"/>
                  </a:lnTo>
                  <a:lnTo>
                    <a:pt x="257756" y="5505"/>
                  </a:lnTo>
                  <a:lnTo>
                    <a:pt x="2096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6">
            <a:extLst>
              <a:ext uri="{FF2B5EF4-FFF2-40B4-BE49-F238E27FC236}">
                <a16:creationId xmlns:a16="http://schemas.microsoft.com/office/drawing/2014/main" id="{E487F0BC-426D-4923-97EE-EBEB224254AB}"/>
              </a:ext>
            </a:extLst>
          </p:cNvPr>
          <p:cNvSpPr txBox="1"/>
          <p:nvPr/>
        </p:nvSpPr>
        <p:spPr>
          <a:xfrm>
            <a:off x="1494678" y="3429000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3503EB14-5B26-4B7B-A6F7-C049DDA60A4B}"/>
              </a:ext>
            </a:extLst>
          </p:cNvPr>
          <p:cNvSpPr/>
          <p:nvPr/>
        </p:nvSpPr>
        <p:spPr>
          <a:xfrm>
            <a:off x="2808447" y="4429755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5" h="417195">
                <a:moveTo>
                  <a:pt x="209679" y="0"/>
                </a:moveTo>
                <a:lnTo>
                  <a:pt x="161601" y="5505"/>
                </a:lnTo>
                <a:lnTo>
                  <a:pt x="117467" y="21186"/>
                </a:lnTo>
                <a:lnTo>
                  <a:pt x="78535" y="45793"/>
                </a:lnTo>
                <a:lnTo>
                  <a:pt x="46063" y="78073"/>
                </a:lnTo>
                <a:lnTo>
                  <a:pt x="21311" y="116776"/>
                </a:lnTo>
                <a:lnTo>
                  <a:pt x="5537" y="160650"/>
                </a:lnTo>
                <a:lnTo>
                  <a:pt x="0" y="208445"/>
                </a:lnTo>
                <a:lnTo>
                  <a:pt x="5537" y="256239"/>
                </a:lnTo>
                <a:lnTo>
                  <a:pt x="21311" y="300114"/>
                </a:lnTo>
                <a:lnTo>
                  <a:pt x="46063" y="338817"/>
                </a:lnTo>
                <a:lnTo>
                  <a:pt x="78535" y="371098"/>
                </a:lnTo>
                <a:lnTo>
                  <a:pt x="117467" y="395704"/>
                </a:lnTo>
                <a:lnTo>
                  <a:pt x="161601" y="411386"/>
                </a:lnTo>
                <a:lnTo>
                  <a:pt x="209679" y="416891"/>
                </a:lnTo>
                <a:lnTo>
                  <a:pt x="257756" y="411386"/>
                </a:lnTo>
                <a:lnTo>
                  <a:pt x="301890" y="395704"/>
                </a:lnTo>
                <a:lnTo>
                  <a:pt x="340822" y="371098"/>
                </a:lnTo>
                <a:lnTo>
                  <a:pt x="373293" y="338817"/>
                </a:lnTo>
                <a:lnTo>
                  <a:pt x="398045" y="300114"/>
                </a:lnTo>
                <a:lnTo>
                  <a:pt x="413820" y="256239"/>
                </a:lnTo>
                <a:lnTo>
                  <a:pt x="419357" y="208445"/>
                </a:lnTo>
                <a:lnTo>
                  <a:pt x="413820" y="160650"/>
                </a:lnTo>
                <a:lnTo>
                  <a:pt x="398045" y="116776"/>
                </a:lnTo>
                <a:lnTo>
                  <a:pt x="373293" y="78073"/>
                </a:lnTo>
                <a:lnTo>
                  <a:pt x="340822" y="45793"/>
                </a:lnTo>
                <a:lnTo>
                  <a:pt x="301890" y="21186"/>
                </a:lnTo>
                <a:lnTo>
                  <a:pt x="257756" y="5505"/>
                </a:lnTo>
                <a:lnTo>
                  <a:pt x="2096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8">
            <a:extLst>
              <a:ext uri="{FF2B5EF4-FFF2-40B4-BE49-F238E27FC236}">
                <a16:creationId xmlns:a16="http://schemas.microsoft.com/office/drawing/2014/main" id="{AFC4C326-6EE1-45CB-99CE-94442061BC69}"/>
              </a:ext>
            </a:extLst>
          </p:cNvPr>
          <p:cNvSpPr txBox="1"/>
          <p:nvPr/>
        </p:nvSpPr>
        <p:spPr>
          <a:xfrm>
            <a:off x="2912556" y="4428744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ABB88CC9-0D1A-439B-9D0E-B452E7416DDF}"/>
              </a:ext>
            </a:extLst>
          </p:cNvPr>
          <p:cNvSpPr/>
          <p:nvPr/>
        </p:nvSpPr>
        <p:spPr>
          <a:xfrm>
            <a:off x="3898777" y="4596511"/>
            <a:ext cx="419734" cy="417195"/>
          </a:xfrm>
          <a:custGeom>
            <a:avLst/>
            <a:gdLst/>
            <a:ahLst/>
            <a:cxnLst/>
            <a:rect l="l" t="t" r="r" b="b"/>
            <a:pathLst>
              <a:path w="419735" h="417195">
                <a:moveTo>
                  <a:pt x="209678" y="0"/>
                </a:moveTo>
                <a:lnTo>
                  <a:pt x="161600" y="5505"/>
                </a:lnTo>
                <a:lnTo>
                  <a:pt x="117466" y="21186"/>
                </a:lnTo>
                <a:lnTo>
                  <a:pt x="78535" y="45793"/>
                </a:lnTo>
                <a:lnTo>
                  <a:pt x="46063" y="78073"/>
                </a:lnTo>
                <a:lnTo>
                  <a:pt x="21311" y="116776"/>
                </a:lnTo>
                <a:lnTo>
                  <a:pt x="5537" y="160650"/>
                </a:lnTo>
                <a:lnTo>
                  <a:pt x="0" y="208445"/>
                </a:lnTo>
                <a:lnTo>
                  <a:pt x="5537" y="256239"/>
                </a:lnTo>
                <a:lnTo>
                  <a:pt x="21311" y="300114"/>
                </a:lnTo>
                <a:lnTo>
                  <a:pt x="46063" y="338817"/>
                </a:lnTo>
                <a:lnTo>
                  <a:pt x="78535" y="371098"/>
                </a:lnTo>
                <a:lnTo>
                  <a:pt x="117466" y="395704"/>
                </a:lnTo>
                <a:lnTo>
                  <a:pt x="161600" y="411386"/>
                </a:lnTo>
                <a:lnTo>
                  <a:pt x="209678" y="416891"/>
                </a:lnTo>
                <a:lnTo>
                  <a:pt x="257755" y="411386"/>
                </a:lnTo>
                <a:lnTo>
                  <a:pt x="301889" y="395704"/>
                </a:lnTo>
                <a:lnTo>
                  <a:pt x="340821" y="371098"/>
                </a:lnTo>
                <a:lnTo>
                  <a:pt x="373293" y="338817"/>
                </a:lnTo>
                <a:lnTo>
                  <a:pt x="398045" y="300114"/>
                </a:lnTo>
                <a:lnTo>
                  <a:pt x="413820" y="256239"/>
                </a:lnTo>
                <a:lnTo>
                  <a:pt x="419357" y="208445"/>
                </a:lnTo>
                <a:lnTo>
                  <a:pt x="413820" y="160650"/>
                </a:lnTo>
                <a:lnTo>
                  <a:pt x="398045" y="116776"/>
                </a:lnTo>
                <a:lnTo>
                  <a:pt x="373293" y="78073"/>
                </a:lnTo>
                <a:lnTo>
                  <a:pt x="340821" y="45793"/>
                </a:lnTo>
                <a:lnTo>
                  <a:pt x="301889" y="21186"/>
                </a:lnTo>
                <a:lnTo>
                  <a:pt x="257755" y="5505"/>
                </a:lnTo>
                <a:lnTo>
                  <a:pt x="2096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0">
            <a:extLst>
              <a:ext uri="{FF2B5EF4-FFF2-40B4-BE49-F238E27FC236}">
                <a16:creationId xmlns:a16="http://schemas.microsoft.com/office/drawing/2014/main" id="{3209327B-AF8D-4AB0-873C-DE78A0E3C452}"/>
              </a:ext>
            </a:extLst>
          </p:cNvPr>
          <p:cNvSpPr txBox="1"/>
          <p:nvPr/>
        </p:nvSpPr>
        <p:spPr>
          <a:xfrm>
            <a:off x="4010824" y="459638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517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PT - What is a Network Science">
      <a:dk1>
        <a:srgbClr val="342956"/>
      </a:dk1>
      <a:lt1>
        <a:srgbClr val="FFFFFF"/>
      </a:lt1>
      <a:dk2>
        <a:srgbClr val="1F1934"/>
      </a:dk2>
      <a:lt2>
        <a:srgbClr val="FFFFFF"/>
      </a:lt2>
      <a:accent1>
        <a:srgbClr val="F7AC3B"/>
      </a:accent1>
      <a:accent2>
        <a:srgbClr val="B4A9D6"/>
      </a:accent2>
      <a:accent3>
        <a:srgbClr val="6EAADE"/>
      </a:accent3>
      <a:accent4>
        <a:srgbClr val="8064A2"/>
      </a:accent4>
      <a:accent5>
        <a:srgbClr val="4269A5"/>
      </a:accent5>
      <a:accent6>
        <a:srgbClr val="F79646"/>
      </a:accent6>
      <a:hlink>
        <a:srgbClr val="B4A9D6"/>
      </a:hlink>
      <a:folHlink>
        <a:srgbClr val="B4A9D6"/>
      </a:folHlink>
    </a:clrScheme>
    <a:fontScheme name="Ancizar Sans">
      <a:majorFont>
        <a:latin typeface="Ancizar Sans Black"/>
        <a:ea typeface=""/>
        <a:cs typeface=""/>
      </a:majorFont>
      <a:minorFont>
        <a:latin typeface="Anciza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766</Words>
  <Application>Microsoft Office PowerPoint</Application>
  <PresentationFormat>Panorámica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Ancizar Sans</vt:lpstr>
      <vt:lpstr>Ancizar Sans Black</vt:lpstr>
      <vt:lpstr>Ancizar Sans Light</vt:lpstr>
      <vt:lpstr>Arial</vt:lpstr>
      <vt:lpstr>Arial MT</vt:lpstr>
      <vt:lpstr>Calibri</vt:lpstr>
      <vt:lpstr>Cambria</vt:lpstr>
      <vt:lpstr>Cambria Math</vt:lpstr>
      <vt:lpstr>Wingdings</vt:lpstr>
      <vt:lpstr>Tema de Office</vt:lpstr>
      <vt:lpstr>Presentación de PowerPoint</vt:lpstr>
      <vt:lpstr>Welcome</vt:lpstr>
      <vt:lpstr>Why Communities</vt:lpstr>
      <vt:lpstr>Networks and Communities</vt:lpstr>
      <vt:lpstr>Networks Flow of Information</vt:lpstr>
      <vt:lpstr>Flow of Job Information</vt:lpstr>
      <vt:lpstr>Granovetter’s Answer</vt:lpstr>
      <vt:lpstr>Granovetter’s Explanation</vt:lpstr>
      <vt:lpstr>Triadic Closure</vt:lpstr>
      <vt:lpstr>Reasons for Triadic Closure</vt:lpstr>
      <vt:lpstr>Edge Strength in Real Data</vt:lpstr>
      <vt:lpstr>Edge Overlap</vt:lpstr>
      <vt:lpstr>Phones : Edge Overlap over Strength</vt:lpstr>
      <vt:lpstr>Real Networks Real Edge Strengths</vt:lpstr>
      <vt:lpstr>Real Net, Permuted Tie Strengths</vt:lpstr>
      <vt:lpstr>Removing edges based on strength (#calls)</vt:lpstr>
      <vt:lpstr>Removing edges based on edge overlap</vt:lpstr>
      <vt:lpstr>Conceptual Picture of Networks</vt:lpstr>
      <vt:lpstr>Good bye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Valentina Flórez Rincón</dc:creator>
  <cp:lastModifiedBy>JORGE ALFONSO MELENDEZ ACUÑA</cp:lastModifiedBy>
  <cp:revision>103</cp:revision>
  <dcterms:created xsi:type="dcterms:W3CDTF">2025-01-22T16:52:27Z</dcterms:created>
  <dcterms:modified xsi:type="dcterms:W3CDTF">2025-05-27T20:59:56Z</dcterms:modified>
</cp:coreProperties>
</file>