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1" r:id="rId5"/>
    <p:sldId id="265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95" r:id="rId16"/>
    <p:sldId id="278" r:id="rId17"/>
    <p:sldId id="280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6" r:id="rId30"/>
    <p:sldId id="297" r:id="rId31"/>
    <p:sldId id="298" r:id="rId32"/>
    <p:sldId id="292" r:id="rId33"/>
    <p:sldId id="293" r:id="rId34"/>
    <p:sldId id="294" r:id="rId35"/>
    <p:sldId id="299" r:id="rId36"/>
    <p:sldId id="300" r:id="rId37"/>
    <p:sldId id="302" r:id="rId38"/>
    <p:sldId id="303" r:id="rId39"/>
    <p:sldId id="311" r:id="rId40"/>
    <p:sldId id="304" r:id="rId41"/>
    <p:sldId id="305" r:id="rId42"/>
    <p:sldId id="312" r:id="rId43"/>
    <p:sldId id="306" r:id="rId44"/>
    <p:sldId id="310" r:id="rId45"/>
    <p:sldId id="308" r:id="rId46"/>
    <p:sldId id="30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43A5B-AF77-C544-B04E-77B55761D760}" type="datetimeFigureOut">
              <a:rPr lang="en-US" smtClean="0"/>
              <a:t>7/28/12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8384-0042-4D47-BA33-18D74FA3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8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1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5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0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E5DC-F224-C44C-B913-B826D85A1896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6D53-BF2E-C947-8498-F5A7251C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warfstd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811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Overwriting the Exception Handling Cache Pointer - Dwarf Oriented Programming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718319"/>
            <a:ext cx="6400800" cy="27723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James </a:t>
            </a:r>
            <a:r>
              <a:rPr lang="en-US" dirty="0" smtClean="0"/>
              <a:t>Oakley</a:t>
            </a:r>
            <a:endParaRPr lang="en-US" dirty="0"/>
          </a:p>
          <a:p>
            <a:r>
              <a:rPr lang="en-US" dirty="0"/>
              <a:t>Electron100 *</a:t>
            </a:r>
            <a:r>
              <a:rPr lang="en-US" dirty="0" err="1"/>
              <a:t>noSPAM</a:t>
            </a:r>
            <a:r>
              <a:rPr lang="en-US" dirty="0"/>
              <a:t>* </a:t>
            </a:r>
            <a:r>
              <a:rPr lang="en-US" dirty="0" err="1"/>
              <a:t>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Rodrigo Rubira Branco (@</a:t>
            </a:r>
            <a:r>
              <a:rPr lang="en-US" dirty="0" err="1"/>
              <a:t>BSDaemon</a:t>
            </a:r>
            <a:r>
              <a:rPr lang="en-US" dirty="0"/>
              <a:t>)</a:t>
            </a:r>
          </a:p>
          <a:p>
            <a:r>
              <a:rPr lang="en-US" dirty="0" err="1"/>
              <a:t>rodrigo</a:t>
            </a:r>
            <a:r>
              <a:rPr lang="en-US" dirty="0"/>
              <a:t> *</a:t>
            </a:r>
            <a:r>
              <a:rPr lang="en-US" dirty="0" err="1"/>
              <a:t>noSPAM</a:t>
            </a:r>
            <a:r>
              <a:rPr lang="en-US" dirty="0"/>
              <a:t>* </a:t>
            </a:r>
            <a:r>
              <a:rPr lang="en-US" dirty="0" err="1"/>
              <a:t>kernelhacking.com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Sergey </a:t>
            </a:r>
            <a:r>
              <a:rPr lang="en-US" dirty="0" err="1"/>
              <a:t>Bratus</a:t>
            </a:r>
            <a:r>
              <a:rPr lang="en-US" dirty="0"/>
              <a:t> </a:t>
            </a:r>
            <a:r>
              <a:rPr lang="en-US" dirty="0" smtClean="0"/>
              <a:t>(@</a:t>
            </a:r>
            <a:r>
              <a:rPr lang="en-US" dirty="0" err="1" smtClean="0"/>
              <a:t>SergeyBratus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Sergey *</a:t>
            </a:r>
            <a:r>
              <a:rPr lang="en-US" dirty="0" err="1"/>
              <a:t>noSPAM</a:t>
            </a:r>
            <a:r>
              <a:rPr lang="en-US" dirty="0"/>
              <a:t>* </a:t>
            </a:r>
            <a:r>
              <a:rPr lang="en-US" dirty="0" err="1"/>
              <a:t>cs.dartmouth.edu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</a:t>
            </a:r>
            <a:endParaRPr lang="en-US" dirty="0"/>
          </a:p>
        </p:txBody>
      </p:sp>
      <p:pic>
        <p:nvPicPr>
          <p:cNvPr id="4" name="Content Placeholder 3" descr="elf_layou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95" r="-66295"/>
          <a:stretch>
            <a:fillRect/>
          </a:stretch>
        </p:blipFill>
        <p:spPr>
          <a:xfrm>
            <a:off x="-2456263" y="1942236"/>
            <a:ext cx="8229600" cy="5007066"/>
          </a:xfrm>
        </p:spPr>
      </p:pic>
      <p:sp>
        <p:nvSpPr>
          <p:cNvPr id="5" name="TextBox 4"/>
          <p:cNvSpPr txBox="1"/>
          <p:nvPr/>
        </p:nvSpPr>
        <p:spPr>
          <a:xfrm>
            <a:off x="4445000" y="2429933"/>
            <a:ext cx="440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executable has this format either on disk</a:t>
            </a:r>
          </a:p>
          <a:p>
            <a:r>
              <a:rPr lang="en-US" dirty="0" smtClean="0"/>
              <a:t>or in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Dwarf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Developed as a debugging format to replace STABS</a:t>
            </a:r>
          </a:p>
          <a:p>
            <a:endParaRPr lang="en-US" dirty="0"/>
          </a:p>
          <a:p>
            <a:r>
              <a:rPr lang="en-US" dirty="0" smtClean="0"/>
              <a:t>Standard:  </a:t>
            </a:r>
            <a:r>
              <a:rPr lang="en-US" dirty="0" smtClean="0">
                <a:hlinkClick r:id="rId2"/>
              </a:rPr>
              <a:t>http://dwarfstd.org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Provide information such as code line, variable types, </a:t>
            </a:r>
            <a:r>
              <a:rPr lang="en-US" dirty="0" err="1" smtClean="0"/>
              <a:t>backtraces</a:t>
            </a:r>
            <a:r>
              <a:rPr lang="en-US" dirty="0" smtClean="0"/>
              <a:t>, others</a:t>
            </a:r>
          </a:p>
          <a:p>
            <a:endParaRPr lang="en-US" dirty="0"/>
          </a:p>
          <a:p>
            <a:r>
              <a:rPr lang="en-US" dirty="0" smtClean="0"/>
              <a:t>ELF Sections:  .</a:t>
            </a:r>
            <a:r>
              <a:rPr lang="en-US" dirty="0" err="1" smtClean="0"/>
              <a:t>debug_info</a:t>
            </a:r>
            <a:r>
              <a:rPr lang="en-US" dirty="0" smtClean="0"/>
              <a:t>, .</a:t>
            </a:r>
            <a:r>
              <a:rPr lang="en-US" dirty="0" err="1" smtClean="0"/>
              <a:t>debug_line</a:t>
            </a:r>
            <a:r>
              <a:rPr lang="en-US" dirty="0" smtClean="0"/>
              <a:t>, .</a:t>
            </a:r>
            <a:r>
              <a:rPr lang="en-US" dirty="0" err="1" smtClean="0"/>
              <a:t>debug_frame</a:t>
            </a:r>
            <a:r>
              <a:rPr lang="en-US" dirty="0" smtClean="0"/>
              <a:t> are defined in the standard</a:t>
            </a:r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debug_frame</a:t>
            </a:r>
            <a:r>
              <a:rPr lang="en-US" dirty="0" smtClean="0"/>
              <a:t> defines how to unwind the stack (how to restore each entry in the previous call frame)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GCC, the Linux Standards Base and the ABI x86_64 adopted a very similar format used in the .</a:t>
            </a:r>
            <a:r>
              <a:rPr lang="en-US" dirty="0" err="1" smtClean="0"/>
              <a:t>debug_frame</a:t>
            </a:r>
            <a:r>
              <a:rPr lang="en-US" dirty="0" smtClean="0"/>
              <a:t> to describe the stack unwind during an exception:  .</a:t>
            </a:r>
            <a:r>
              <a:rPr lang="en-US" dirty="0" err="1" smtClean="0"/>
              <a:t>eh_frame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not exactly the same as dwarf</a:t>
            </a:r>
          </a:p>
          <a:p>
            <a:endParaRPr lang="en-US" dirty="0"/>
          </a:p>
          <a:p>
            <a:r>
              <a:rPr lang="en-US" dirty="0" smtClean="0"/>
              <a:t>It adds pointer encoding and language-specific data</a:t>
            </a:r>
          </a:p>
          <a:p>
            <a:endParaRPr lang="en-US" dirty="0"/>
          </a:p>
          <a:p>
            <a:r>
              <a:rPr lang="en-US" dirty="0" smtClean="0"/>
              <a:t>As usual, the documentation </a:t>
            </a:r>
            <a:r>
              <a:rPr lang="en-US" dirty="0" smtClean="0"/>
              <a:t>is not perfect:</a:t>
            </a:r>
            <a:endParaRPr lang="en-US" dirty="0" smtClean="0"/>
          </a:p>
          <a:p>
            <a:pPr lvl="1"/>
            <a:r>
              <a:rPr lang="en-US" dirty="0" smtClean="0"/>
              <a:t>Partially discussed in the Linux Standards Base</a:t>
            </a:r>
          </a:p>
          <a:p>
            <a:pPr lvl="1"/>
            <a:r>
              <a:rPr lang="en-US" dirty="0" smtClean="0"/>
              <a:t>Partially </a:t>
            </a:r>
            <a:r>
              <a:rPr lang="en-US" dirty="0" smtClean="0"/>
              <a:t>defined in the ABI</a:t>
            </a:r>
          </a:p>
          <a:p>
            <a:pPr lvl="1"/>
            <a:r>
              <a:rPr lang="en-US" dirty="0" smtClean="0"/>
              <a:t>Partially implemented in 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0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eh_frame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385"/>
            <a:ext cx="8229600" cy="5342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Theoretically it is a table, where for each address in the .text it is describe how to restore the registers to the previous call frame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CFA (Canonical Frame Address) –</a:t>
            </a:r>
            <a:r>
              <a:rPr lang="en-US" dirty="0"/>
              <a:t> </a:t>
            </a:r>
            <a:r>
              <a:rPr lang="en-US" dirty="0" smtClean="0"/>
              <a:t>Address relative to the call frame</a:t>
            </a:r>
          </a:p>
          <a:p>
            <a:r>
              <a:rPr lang="en-US" dirty="0" smtClean="0"/>
              <a:t>Each line defines how each part of the code can return to the previous frame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18151"/>
              </p:ext>
            </p:extLst>
          </p:nvPr>
        </p:nvGraphicFramePr>
        <p:xfrm>
          <a:off x="1540601" y="2639447"/>
          <a:ext cx="6096000" cy="224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59"/>
                <a:gridCol w="863248"/>
                <a:gridCol w="1012657"/>
                <a:gridCol w="1020957"/>
                <a:gridCol w="921352"/>
                <a:gridCol w="971327"/>
              </a:tblGrid>
              <a:tr h="37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</a:tr>
              <a:tr h="37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  <a:tr h="37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  <a:tr h="37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rbp+16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  <a:tr h="37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49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rbp+16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3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Obviously, keep such a table would use more space then the code itself</a:t>
            </a:r>
          </a:p>
          <a:p>
            <a:r>
              <a:rPr lang="en-US" dirty="0" smtClean="0"/>
              <a:t>That’s why the adoption of </a:t>
            </a:r>
            <a:r>
              <a:rPr lang="en-US" dirty="0" err="1" smtClean="0"/>
              <a:t>bytecode</a:t>
            </a:r>
            <a:r>
              <a:rPr lang="en-US" dirty="0" smtClean="0"/>
              <a:t>:  The table is ‘compressed’, providing everything required to create it when needed</a:t>
            </a:r>
          </a:p>
          <a:p>
            <a:r>
              <a:rPr lang="en-US" dirty="0" smtClean="0"/>
              <a:t>Portions of the table are created as needed (on-demand)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eh_frame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43" y="1182411"/>
            <a:ext cx="854475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.</a:t>
            </a:r>
            <a:r>
              <a:rPr lang="en-US" sz="1200" dirty="0" err="1" smtClean="0">
                <a:latin typeface="Courier"/>
                <a:cs typeface="Courier"/>
              </a:rPr>
              <a:t>eh_frame</a:t>
            </a:r>
            <a:r>
              <a:rPr lang="en-US" sz="1200" dirty="0" smtClean="0">
                <a:latin typeface="Courier"/>
                <a:cs typeface="Courier"/>
              </a:rPr>
              <a:t> section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.-----------------------.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CFI                 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|    </a:t>
            </a:r>
            <a:r>
              <a:rPr lang="en-US" sz="1200" dirty="0" smtClean="0">
                <a:latin typeface="Courier"/>
                <a:cs typeface="Courier"/>
              </a:rPr>
              <a:t>CFI = Call Frame Information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.---------------.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CIE           | </a:t>
            </a:r>
            <a:r>
              <a:rPr lang="en-US" sz="1200" dirty="0" smtClean="0">
                <a:latin typeface="Courier"/>
                <a:cs typeface="Courier"/>
              </a:rPr>
              <a:t>|    </a:t>
            </a:r>
            <a:r>
              <a:rPr lang="en-US" sz="1200" dirty="0" smtClean="0">
                <a:latin typeface="Courier"/>
                <a:cs typeface="Courier"/>
              </a:rPr>
              <a:t>CIE = Common Information Entry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'--------------</a:t>
            </a:r>
            <a:r>
              <a:rPr lang="en-US" sz="1200" dirty="0" smtClean="0">
                <a:latin typeface="Courier"/>
                <a:cs typeface="Courier"/>
              </a:rPr>
              <a:t>-’ |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FDE           | |    FDE = Frame Description Entry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.-------. | </a:t>
            </a:r>
            <a:r>
              <a:rPr lang="en-US" sz="1200" dirty="0" smtClean="0">
                <a:latin typeface="Courier"/>
                <a:cs typeface="Courier"/>
              </a:rPr>
              <a:t>|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| *LSDA </a:t>
            </a:r>
            <a:r>
              <a:rPr lang="en-US" sz="1200" dirty="0" smtClean="0">
                <a:latin typeface="Courier"/>
                <a:cs typeface="Courier"/>
              </a:rPr>
              <a:t>| | |    </a:t>
            </a:r>
            <a:r>
              <a:rPr lang="en-US" sz="1200" dirty="0" smtClean="0">
                <a:latin typeface="Courier"/>
                <a:cs typeface="Courier"/>
              </a:rPr>
              <a:t>LSDA = Language Specific Data Area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'-------' | </a:t>
            </a:r>
            <a:r>
              <a:rPr lang="en-US" sz="1200" dirty="0" smtClean="0">
                <a:latin typeface="Courier"/>
                <a:cs typeface="Courier"/>
              </a:rPr>
              <a:t>|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'--------------</a:t>
            </a:r>
            <a:r>
              <a:rPr lang="en-US" sz="1200" dirty="0" smtClean="0">
                <a:latin typeface="Courier"/>
                <a:cs typeface="Courier"/>
              </a:rPr>
              <a:t>-’ |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FDE          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.-------.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| *LSDA |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'-------'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'---------------'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         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...          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'---------------'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FDE          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.-------.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| *LSDA |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|     '-------' |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|     '---------------' |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'-----------------------’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7117" y="3446560"/>
            <a:ext cx="4408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"The .</a:t>
            </a:r>
            <a:r>
              <a:rPr lang="en-US" dirty="0" err="1"/>
              <a:t>eh_frame</a:t>
            </a:r>
            <a:r>
              <a:rPr lang="en-US" dirty="0"/>
              <a:t> section shall contain 1 or more Call Frame Information (CFI) records. The number of records present shall be determined by size of the section as contained in the section header. Each CFI record contains a Common Information Entry (CIE) record followed by 1 or more Frame Description Entry (FDE) records. Both CIEs and FDEs shall be aligned to an addressing unit sized </a:t>
            </a:r>
            <a:r>
              <a:rPr lang="en-US" dirty="0" smtClean="0"/>
              <a:t>boundary”</a:t>
            </a:r>
          </a:p>
          <a:p>
            <a:r>
              <a:rPr lang="en-US" b="1" i="1" dirty="0"/>
              <a:t>Linux Standard Base Specification 1.3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5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FDE x CIE</a:t>
            </a:r>
            <a:endParaRPr lang="en-US" dirty="0"/>
          </a:p>
        </p:txBody>
      </p:sp>
      <p:pic>
        <p:nvPicPr>
          <p:cNvPr id="4" name="Content Placeholder 3" descr="fde_cie_structur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597" r="-99597"/>
          <a:stretch>
            <a:fillRect/>
          </a:stretch>
        </p:blipFill>
        <p:spPr>
          <a:xfrm>
            <a:off x="-2159000" y="1417638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3996267" y="2099733"/>
            <a:ext cx="50545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FDE (Frame Description Entry) exists for each logical</a:t>
            </a:r>
          </a:p>
          <a:p>
            <a:r>
              <a:rPr lang="en-US" dirty="0" smtClean="0"/>
              <a:t>Instruction block</a:t>
            </a:r>
          </a:p>
          <a:p>
            <a:endParaRPr lang="en-US" dirty="0"/>
          </a:p>
          <a:p>
            <a:r>
              <a:rPr lang="en-US" dirty="0" smtClean="0"/>
              <a:t>CIE (Common Information Entry) holds common</a:t>
            </a:r>
          </a:p>
          <a:p>
            <a:r>
              <a:rPr lang="en-US" dirty="0" smtClean="0"/>
              <a:t>Information between FDEs</a:t>
            </a:r>
          </a:p>
          <a:p>
            <a:endParaRPr lang="en-US" dirty="0"/>
          </a:p>
          <a:p>
            <a:r>
              <a:rPr lang="en-US" dirty="0" smtClean="0"/>
              <a:t>INSTRUCTIONS in FDE hold the DWARF </a:t>
            </a:r>
            <a:r>
              <a:rPr lang="en-US" dirty="0" err="1" smtClean="0"/>
              <a:t>bytecode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74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FDE x CIE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6267" y="1786467"/>
            <a:ext cx="50791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initial_location</a:t>
            </a:r>
            <a:r>
              <a:rPr lang="en-US" b="1" dirty="0" smtClean="0"/>
              <a:t>/</a:t>
            </a:r>
            <a:r>
              <a:rPr lang="en-US" b="1" dirty="0" err="1" smtClean="0"/>
              <a:t>address_range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Defines for which instructions this FDE applies</a:t>
            </a:r>
          </a:p>
          <a:p>
            <a:endParaRPr lang="en-US" dirty="0"/>
          </a:p>
          <a:p>
            <a:r>
              <a:rPr lang="en-US" b="1" dirty="0"/>
              <a:t>a</a:t>
            </a:r>
            <a:r>
              <a:rPr lang="en-US" b="1" dirty="0" smtClean="0"/>
              <a:t>ugmentation:</a:t>
            </a:r>
          </a:p>
          <a:p>
            <a:r>
              <a:rPr lang="en-US" dirty="0" smtClean="0"/>
              <a:t>Language-specific information</a:t>
            </a:r>
          </a:p>
          <a:p>
            <a:endParaRPr lang="en-US" dirty="0"/>
          </a:p>
          <a:p>
            <a:r>
              <a:rPr lang="en-US" b="1" dirty="0" err="1" smtClean="0"/>
              <a:t>return_address_register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Entry in a virtual table that defines the .text location</a:t>
            </a:r>
          </a:p>
          <a:p>
            <a:r>
              <a:rPr lang="en-US" dirty="0"/>
              <a:t>t</a:t>
            </a:r>
            <a:r>
              <a:rPr lang="en-US" dirty="0" smtClean="0"/>
              <a:t>o return to (</a:t>
            </a:r>
            <a:r>
              <a:rPr lang="en-US" dirty="0" err="1" smtClean="0"/>
              <a:t>eip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/>
              <a:t>i</a:t>
            </a:r>
            <a:r>
              <a:rPr lang="en-US" b="1" dirty="0" smtClean="0"/>
              <a:t>nstructions:</a:t>
            </a:r>
          </a:p>
          <a:p>
            <a:r>
              <a:rPr lang="en-US" dirty="0" smtClean="0"/>
              <a:t>Table rules.  Dwarf has a language to describe</a:t>
            </a:r>
          </a:p>
          <a:p>
            <a:r>
              <a:rPr lang="en-US" dirty="0" smtClean="0"/>
              <a:t>the table.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3" descr="fde_cie_stru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597" r="-99597"/>
          <a:stretch>
            <a:fillRect/>
          </a:stretch>
        </p:blipFill>
        <p:spPr>
          <a:xfrm>
            <a:off x="-2159000" y="1417638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Dwarf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Work as an assembly language (unexpected computations)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Turing-Complete Stack-Based Machine</a:t>
            </a:r>
          </a:p>
          <a:p>
            <a:endParaRPr lang="en-US" dirty="0"/>
          </a:p>
          <a:p>
            <a:r>
              <a:rPr lang="en-US" dirty="0" smtClean="0"/>
              <a:t>Can access memory and register values</a:t>
            </a:r>
          </a:p>
          <a:p>
            <a:endParaRPr lang="en-US" dirty="0"/>
          </a:p>
          <a:p>
            <a:r>
              <a:rPr lang="en-US" dirty="0" smtClean="0"/>
              <a:t>Have some limitations:</a:t>
            </a:r>
          </a:p>
          <a:p>
            <a:pPr lvl="1"/>
            <a:r>
              <a:rPr lang="en-US" dirty="0" smtClean="0"/>
              <a:t>Cannot write to register/memory (but we can force out-of-order code execution and obtain writes)</a:t>
            </a:r>
          </a:p>
          <a:p>
            <a:pPr lvl="1"/>
            <a:r>
              <a:rPr lang="en-US" dirty="0" smtClean="0"/>
              <a:t>Cannot call native code</a:t>
            </a:r>
          </a:p>
          <a:p>
            <a:pPr lvl="1"/>
            <a:r>
              <a:rPr lang="en-US" dirty="0" smtClean="0"/>
              <a:t>Cannot write to registers that are not </a:t>
            </a:r>
            <a:r>
              <a:rPr lang="en-US" dirty="0" err="1" smtClean="0"/>
              <a:t>callee</a:t>
            </a:r>
            <a:r>
              <a:rPr lang="en-US" dirty="0" smtClean="0"/>
              <a:t>-saved in the ABI (we can write to </a:t>
            </a:r>
            <a:r>
              <a:rPr lang="en-US" dirty="0" err="1" smtClean="0"/>
              <a:t>callee</a:t>
            </a:r>
            <a:r>
              <a:rPr lang="en-US" dirty="0" smtClean="0"/>
              <a:t>-saved </a:t>
            </a:r>
            <a:r>
              <a:rPr lang="en-US" smtClean="0"/>
              <a:t>register though)</a:t>
            </a:r>
            <a:endParaRPr lang="en-US" dirty="0" smtClean="0"/>
          </a:p>
          <a:p>
            <a:pPr lvl="1"/>
            <a:r>
              <a:rPr lang="en-US" dirty="0" smtClean="0"/>
              <a:t>GCC limits the stack to 64 words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Dwarf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DW_CFA_set_loc</a:t>
            </a:r>
            <a:r>
              <a:rPr lang="en-US" b="1" dirty="0" smtClean="0"/>
              <a:t> </a:t>
            </a:r>
            <a:r>
              <a:rPr lang="en-US" b="1" dirty="0"/>
              <a:t>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Next instructions apply to the first N bytes of the function</a:t>
            </a:r>
          </a:p>
          <a:p>
            <a:r>
              <a:rPr lang="en-US" b="1" dirty="0" err="1" smtClean="0"/>
              <a:t>DW_CFA_def</a:t>
            </a:r>
            <a:r>
              <a:rPr lang="en-US" b="1" dirty="0" err="1"/>
              <a:t>_</a:t>
            </a:r>
            <a:r>
              <a:rPr lang="en-US" b="1" dirty="0" err="1" smtClean="0"/>
              <a:t>cfa</a:t>
            </a:r>
            <a:r>
              <a:rPr lang="en-US" b="1" dirty="0" smtClean="0"/>
              <a:t> </a:t>
            </a:r>
            <a:r>
              <a:rPr lang="en-US" b="1" dirty="0"/>
              <a:t>R OFF</a:t>
            </a:r>
            <a:br>
              <a:rPr lang="en-US" b="1" dirty="0"/>
            </a:br>
            <a:r>
              <a:rPr lang="en-US" dirty="0" smtClean="0"/>
              <a:t>CFA is </a:t>
            </a:r>
            <a:r>
              <a:rPr lang="en-US" dirty="0" err="1" smtClean="0"/>
              <a:t>calculed</a:t>
            </a:r>
            <a:r>
              <a:rPr lang="en-US" dirty="0" smtClean="0"/>
              <a:t> starting from register R and offset OFF</a:t>
            </a:r>
          </a:p>
          <a:p>
            <a:r>
              <a:rPr lang="en-US" b="1" dirty="0" err="1" smtClean="0"/>
              <a:t>DW_CFA_offset</a:t>
            </a:r>
            <a:r>
              <a:rPr lang="en-US" b="1" dirty="0" smtClean="0"/>
              <a:t> </a:t>
            </a:r>
            <a:r>
              <a:rPr lang="en-US" b="1" dirty="0"/>
              <a:t>R OFF</a:t>
            </a:r>
            <a:br>
              <a:rPr lang="en-US" b="1" dirty="0"/>
            </a:br>
            <a:r>
              <a:rPr lang="en-US" dirty="0" smtClean="0"/>
              <a:t>Register R is </a:t>
            </a:r>
            <a:r>
              <a:rPr lang="en-US" dirty="0" err="1" smtClean="0"/>
              <a:t>restaured</a:t>
            </a:r>
            <a:r>
              <a:rPr lang="en-US" dirty="0" smtClean="0"/>
              <a:t> from the value in CFA OFF</a:t>
            </a:r>
          </a:p>
          <a:p>
            <a:r>
              <a:rPr lang="en-US" b="1" dirty="0" err="1" smtClean="0"/>
              <a:t>DW_CFA_register</a:t>
            </a:r>
            <a:r>
              <a:rPr lang="en-US" b="1" dirty="0" smtClean="0"/>
              <a:t> </a:t>
            </a:r>
            <a:r>
              <a:rPr lang="en-US" b="1" dirty="0"/>
              <a:t>R1 R2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Register R1 is </a:t>
            </a:r>
            <a:r>
              <a:rPr lang="en-US" dirty="0" err="1" smtClean="0"/>
              <a:t>restaured</a:t>
            </a:r>
            <a:r>
              <a:rPr lang="en-US" dirty="0" smtClean="0"/>
              <a:t> with the contents of R2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9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presentation combines ideas, research, discussions from the following personnel:</a:t>
            </a:r>
          </a:p>
          <a:p>
            <a:pPr lvl="1"/>
            <a:r>
              <a:rPr lang="en-US" dirty="0" smtClean="0"/>
              <a:t>Sergey </a:t>
            </a:r>
            <a:r>
              <a:rPr lang="en-US" dirty="0" err="1" smtClean="0"/>
              <a:t>Bratus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“</a:t>
            </a:r>
            <a:r>
              <a:rPr lang="en-US" dirty="0" smtClean="0"/>
              <a:t>Insecurity Theory</a:t>
            </a:r>
            <a:r>
              <a:rPr lang="en-US" dirty="0" smtClean="0"/>
              <a:t>”</a:t>
            </a:r>
            <a:r>
              <a:rPr lang="en-US" dirty="0" smtClean="0"/>
              <a:t>, </a:t>
            </a:r>
            <a:r>
              <a:rPr lang="en-US" dirty="0" smtClean="0"/>
              <a:t>Exploiting the Hard-working Dwarf)</a:t>
            </a:r>
          </a:p>
          <a:p>
            <a:pPr lvl="1"/>
            <a:r>
              <a:rPr lang="en-US" dirty="0" smtClean="0"/>
              <a:t>Meredith Patterson (</a:t>
            </a:r>
            <a:r>
              <a:rPr lang="en-US" dirty="0" err="1" smtClean="0"/>
              <a:t>Langsec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R.I.P. Len </a:t>
            </a:r>
            <a:r>
              <a:rPr lang="en-US" dirty="0" err="1" smtClean="0"/>
              <a:t>Sassaman</a:t>
            </a:r>
            <a:r>
              <a:rPr lang="en-US" dirty="0" smtClean="0"/>
              <a:t> (</a:t>
            </a:r>
            <a:r>
              <a:rPr lang="en-US" dirty="0" err="1" smtClean="0"/>
              <a:t>Langsec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James Oakley (Exploiting the Hard-working Dwarf -&gt; everything related to that, including Katana)</a:t>
            </a:r>
          </a:p>
          <a:p>
            <a:pPr lvl="1"/>
            <a:r>
              <a:rPr lang="en-US" dirty="0" smtClean="0"/>
              <a:t>Rodrigo Rubira Branco (Exploiting the Hard-working Dwarf -&gt; exploitation, implementation details, research organization)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9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table is back…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632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Each architecture register receives a DWARF equivalent (the mapping is architecture specific)</a:t>
            </a:r>
          </a:p>
          <a:p>
            <a:r>
              <a:rPr lang="en-US" dirty="0" smtClean="0"/>
              <a:t>Dwarf Instructions define rules for a column or advances to the next line (program location)</a:t>
            </a:r>
            <a:endParaRPr lang="en-US" dirty="0" smtClean="0">
              <a:effectLst/>
            </a:endParaRPr>
          </a:p>
          <a:p>
            <a:r>
              <a:rPr lang="en-US" dirty="0" smtClean="0"/>
              <a:t>In a FDE, lines heritage from instruction lines above them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81780"/>
              </p:ext>
            </p:extLst>
          </p:nvPr>
        </p:nvGraphicFramePr>
        <p:xfrm>
          <a:off x="1540601" y="4663440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59"/>
                <a:gridCol w="863248"/>
                <a:gridCol w="1012657"/>
                <a:gridCol w="1020957"/>
                <a:gridCol w="921352"/>
                <a:gridCol w="97132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rbp+16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0xf000f00a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rbp+16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*(cfa-8)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8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Dwarf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not anticipate all unwinding mechanisms of a system, the standard defines flexibility: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DW_CFA_expression</a:t>
            </a:r>
            <a:r>
              <a:rPr lang="en-US" dirty="0" smtClean="0"/>
              <a:t> </a:t>
            </a:r>
            <a:r>
              <a:rPr lang="en-US" dirty="0"/>
              <a:t>R EXPRESSION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 receives the value from the EXPRESSION result</a:t>
            </a:r>
          </a:p>
          <a:p>
            <a:pPr marL="457200" lvl="1" indent="0">
              <a:buNone/>
            </a:pPr>
            <a:endParaRPr lang="en-US" dirty="0" smtClean="0">
              <a:effectLst/>
            </a:endParaRPr>
          </a:p>
          <a:p>
            <a:pPr lvl="1"/>
            <a:r>
              <a:rPr lang="en-US" dirty="0" err="1" smtClean="0"/>
              <a:t>DW_CFA_val</a:t>
            </a:r>
            <a:r>
              <a:rPr lang="en-US" dirty="0" err="1"/>
              <a:t>_</a:t>
            </a:r>
            <a:r>
              <a:rPr lang="en-US" dirty="0" err="1" smtClean="0"/>
              <a:t>expression</a:t>
            </a:r>
            <a:r>
              <a:rPr lang="en-US" dirty="0" smtClean="0"/>
              <a:t> </a:t>
            </a:r>
            <a:r>
              <a:rPr lang="en-US" dirty="0"/>
              <a:t>R EXPRESSION 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 </a:t>
            </a:r>
            <a:r>
              <a:rPr lang="en-US" dirty="0"/>
              <a:t>restored to result of EXPRESSION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r>
              <a:rPr lang="en-US" dirty="0" smtClean="0"/>
              <a:t>Expressions have their own instructions:</a:t>
            </a:r>
            <a:endParaRPr lang="en-US" dirty="0"/>
          </a:p>
          <a:p>
            <a:pPr lvl="1"/>
            <a:r>
              <a:rPr lang="en-US" dirty="0" smtClean="0">
                <a:effectLst/>
              </a:rPr>
              <a:t>Constant Values: </a:t>
            </a:r>
            <a:r>
              <a:rPr lang="en-US" dirty="0" err="1" smtClean="0">
                <a:effectLst/>
              </a:rPr>
              <a:t>DW_OP_constu</a:t>
            </a:r>
            <a:r>
              <a:rPr lang="en-US" dirty="0" smtClean="0">
                <a:effectLst/>
              </a:rPr>
              <a:t>, DW_OP_const8s, </a:t>
            </a:r>
            <a:r>
              <a:rPr lang="en-US" dirty="0" err="1" smtClean="0">
                <a:effectLst/>
              </a:rPr>
              <a:t>etc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Arithmetic:  DW OP plus, DW OP </a:t>
            </a:r>
            <a:r>
              <a:rPr lang="en-US" dirty="0" err="1" smtClean="0"/>
              <a:t>mul</a:t>
            </a:r>
            <a:r>
              <a:rPr lang="en-US" dirty="0" smtClean="0"/>
              <a:t>, </a:t>
            </a:r>
            <a:r>
              <a:rPr lang="en-US" dirty="0" err="1" smtClean="0"/>
              <a:t>DW_OP_and</a:t>
            </a:r>
            <a:r>
              <a:rPr lang="en-US" dirty="0" smtClean="0"/>
              <a:t>, </a:t>
            </a:r>
            <a:r>
              <a:rPr lang="en-US" dirty="0" err="1" smtClean="0"/>
              <a:t>DW_OP_xor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Memory read:  </a:t>
            </a:r>
            <a:r>
              <a:rPr lang="en-US" dirty="0" err="1" smtClean="0"/>
              <a:t>DW_OP_deref</a:t>
            </a:r>
            <a:endParaRPr lang="en-US" dirty="0" smtClean="0"/>
          </a:p>
          <a:p>
            <a:pPr lvl="1"/>
            <a:r>
              <a:rPr lang="en-US" dirty="0" smtClean="0">
                <a:effectLst/>
              </a:rPr>
              <a:t>Register read: </a:t>
            </a:r>
            <a:r>
              <a:rPr lang="en-US" dirty="0" err="1" smtClean="0">
                <a:effectLst/>
              </a:rPr>
              <a:t>DW_OP_bregx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Flow Control:  </a:t>
            </a:r>
            <a:r>
              <a:rPr lang="en-US" dirty="0" err="1" smtClean="0"/>
              <a:t>DW_OP_le</a:t>
            </a:r>
            <a:r>
              <a:rPr lang="en-US" dirty="0" smtClean="0"/>
              <a:t>, </a:t>
            </a:r>
            <a:r>
              <a:rPr lang="en-US" dirty="0" err="1" smtClean="0"/>
              <a:t>DW_OP_skip</a:t>
            </a:r>
            <a:r>
              <a:rPr lang="en-US" dirty="0" smtClean="0"/>
              <a:t>, </a:t>
            </a:r>
            <a:r>
              <a:rPr lang="en-US" dirty="0" err="1" smtClean="0"/>
              <a:t>DW_OP_bra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Katana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18530"/>
            <a:ext cx="4711546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Emit a </a:t>
            </a:r>
            <a:r>
              <a:rPr lang="en-US" b="1" dirty="0" err="1" smtClean="0"/>
              <a:t>dwarfscript</a:t>
            </a:r>
            <a:r>
              <a:rPr lang="en-US" b="1" dirty="0" smtClean="0"/>
              <a:t> </a:t>
            </a:r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$</a:t>
            </a:r>
            <a:r>
              <a:rPr lang="en-US" dirty="0"/>
              <a:t>e=load "demo" </a:t>
            </a:r>
            <a:endParaRPr lang="en-US" dirty="0" smtClean="0"/>
          </a:p>
          <a:p>
            <a:r>
              <a:rPr lang="en-US" dirty="0" smtClean="0"/>
              <a:t>Loaded </a:t>
            </a:r>
            <a:r>
              <a:rPr lang="en-US" dirty="0"/>
              <a:t>ELF "demo" </a:t>
            </a:r>
            <a:endParaRPr lang="en-US" dirty="0" smtClean="0"/>
          </a:p>
          <a:p>
            <a:endParaRPr lang="en-US" b="1" dirty="0"/>
          </a:p>
          <a:p>
            <a:pPr marL="285750" indent="-285750">
              <a:buFont typeface="Wingdings" charset="0"/>
              <a:buChar char="Ø"/>
            </a:pPr>
            <a:r>
              <a:rPr lang="en-US" dirty="0" err="1" smtClean="0"/>
              <a:t>dwarfscript</a:t>
            </a:r>
            <a:r>
              <a:rPr lang="en-US" dirty="0" smtClean="0"/>
              <a:t> </a:t>
            </a:r>
            <a:r>
              <a:rPr lang="en-US" dirty="0"/>
              <a:t>emit ".</a:t>
            </a:r>
            <a:r>
              <a:rPr lang="en-US" dirty="0" err="1"/>
              <a:t>eh_frame</a:t>
            </a:r>
            <a:r>
              <a:rPr lang="en-US" dirty="0"/>
              <a:t>" $e "</a:t>
            </a:r>
            <a:r>
              <a:rPr lang="en-US" dirty="0" err="1"/>
              <a:t>demo.dws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 smtClean="0"/>
              <a:t>Wrote </a:t>
            </a:r>
            <a:r>
              <a:rPr lang="en-US" dirty="0" err="1"/>
              <a:t>dwarfscript</a:t>
            </a:r>
            <a:r>
              <a:rPr lang="en-US" dirty="0"/>
              <a:t> to </a:t>
            </a:r>
            <a:r>
              <a:rPr lang="en-US" dirty="0" err="1"/>
              <a:t>demo.dws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/>
              <a:t>Dwarfscript</a:t>
            </a:r>
            <a:r>
              <a:rPr lang="en-US" b="1" dirty="0"/>
              <a:t> assembler</a:t>
            </a:r>
            <a:endParaRPr lang="en-US" dirty="0" smtClean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$</a:t>
            </a:r>
            <a:r>
              <a:rPr lang="en-US" dirty="0" err="1"/>
              <a:t>ehframe</a:t>
            </a:r>
            <a:r>
              <a:rPr lang="en-US" dirty="0"/>
              <a:t>=</a:t>
            </a:r>
            <a:r>
              <a:rPr lang="en-US" dirty="0" err="1"/>
              <a:t>dwarfscript</a:t>
            </a:r>
            <a:r>
              <a:rPr lang="en-US" dirty="0"/>
              <a:t> compile "</a:t>
            </a:r>
            <a:r>
              <a:rPr lang="en-US" dirty="0" err="1"/>
              <a:t>demo.dws</a:t>
            </a:r>
            <a:r>
              <a:rPr lang="en-US" dirty="0"/>
              <a:t>" </a:t>
            </a:r>
            <a:endParaRPr lang="en-US" dirty="0" smtClean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replace </a:t>
            </a:r>
            <a:r>
              <a:rPr lang="en-US" dirty="0"/>
              <a:t>section $e ".</a:t>
            </a:r>
            <a:r>
              <a:rPr lang="en-US" dirty="0" err="1"/>
              <a:t>eh_frame</a:t>
            </a:r>
            <a:r>
              <a:rPr lang="en-US" dirty="0"/>
              <a:t>" $</a:t>
            </a:r>
            <a:r>
              <a:rPr lang="en-US" dirty="0" err="1"/>
              <a:t>ehframe</a:t>
            </a:r>
            <a:r>
              <a:rPr lang="en-US" dirty="0"/>
              <a:t>[0] </a:t>
            </a:r>
            <a:endParaRPr lang="en-US" dirty="0" smtClean="0"/>
          </a:p>
          <a:p>
            <a:r>
              <a:rPr lang="en-US" dirty="0" smtClean="0"/>
              <a:t>Replaced </a:t>
            </a:r>
            <a:r>
              <a:rPr lang="en-US" dirty="0"/>
              <a:t>section ".</a:t>
            </a:r>
            <a:r>
              <a:rPr lang="en-US" dirty="0" err="1"/>
              <a:t>eh_frame</a:t>
            </a:r>
            <a:r>
              <a:rPr lang="en-US" dirty="0"/>
              <a:t>"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save </a:t>
            </a:r>
            <a:r>
              <a:rPr lang="en-US" dirty="0"/>
              <a:t>$e "</a:t>
            </a:r>
            <a:r>
              <a:rPr lang="en-US" dirty="0" err="1"/>
              <a:t>demo_rebuilt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 smtClean="0"/>
              <a:t>Saved </a:t>
            </a:r>
            <a:r>
              <a:rPr lang="en-US" dirty="0"/>
              <a:t>ELF object to "</a:t>
            </a:r>
            <a:r>
              <a:rPr lang="en-US" dirty="0" err="1"/>
              <a:t>demo_rebuilt</a:t>
            </a:r>
            <a:r>
              <a:rPr lang="en-US" dirty="0"/>
              <a:t>"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!</a:t>
            </a:r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err="1"/>
              <a:t>demo_rebuilt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6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Katana you can see and modify unwind tables in an easy way</a:t>
            </a:r>
          </a:p>
          <a:p>
            <a:pPr lvl="1"/>
            <a:r>
              <a:rPr lang="en-US" dirty="0" smtClean="0"/>
              <a:t>Control the unwinding flow (how the call stack is handled)</a:t>
            </a:r>
          </a:p>
          <a:p>
            <a:pPr lvl="1"/>
            <a:r>
              <a:rPr lang="en-US" dirty="0" smtClean="0"/>
              <a:t>Avoid an exception handler to execute another one</a:t>
            </a:r>
          </a:p>
          <a:p>
            <a:pPr lvl="1"/>
            <a:r>
              <a:rPr lang="en-US" dirty="0" smtClean="0"/>
              <a:t>Redirect exceptions</a:t>
            </a:r>
            <a:endParaRPr lang="en-US" dirty="0"/>
          </a:p>
          <a:p>
            <a:pPr lvl="1"/>
            <a:r>
              <a:rPr lang="en-US" dirty="0" smtClean="0"/>
              <a:t>Find/solve symbols</a:t>
            </a:r>
          </a:p>
          <a:p>
            <a:pPr lvl="1"/>
            <a:r>
              <a:rPr lang="en-US" dirty="0" smtClean="0"/>
              <a:t>Calculate relocations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4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function foo is responsible for an exception</a:t>
            </a:r>
          </a:p>
          <a:p>
            <a:pPr lvl="1"/>
            <a:r>
              <a:rPr lang="en-US" dirty="0" smtClean="0"/>
              <a:t>Change flow to function bar</a:t>
            </a:r>
          </a:p>
          <a:p>
            <a:pPr lvl="1"/>
            <a:r>
              <a:rPr lang="en-US" dirty="0" smtClean="0"/>
              <a:t>Thru static analysis, we see that bar is at 0x600DF00D</a:t>
            </a:r>
          </a:p>
          <a:p>
            <a:pPr lvl="1"/>
            <a:r>
              <a:rPr lang="en-US" dirty="0" smtClean="0"/>
              <a:t>In the FDE, we change:</a:t>
            </a:r>
          </a:p>
          <a:p>
            <a:pPr marL="914400" lvl="2" indent="0">
              <a:buNone/>
            </a:pPr>
            <a:r>
              <a:rPr lang="en-US" dirty="0" err="1" smtClean="0"/>
              <a:t>DW_CFA_offset</a:t>
            </a:r>
            <a:r>
              <a:rPr lang="en-US" dirty="0" smtClean="0"/>
              <a:t> r16 1</a:t>
            </a:r>
          </a:p>
          <a:p>
            <a:pPr lvl="1"/>
            <a:r>
              <a:rPr lang="en-US" dirty="0" smtClean="0"/>
              <a:t>To:</a:t>
            </a:r>
          </a:p>
          <a:p>
            <a:pPr marL="914400" lvl="2" indent="0">
              <a:buNone/>
            </a:pPr>
            <a:r>
              <a:rPr lang="en-US" dirty="0" err="1" smtClean="0"/>
              <a:t>DW_CFA_val</a:t>
            </a:r>
            <a:r>
              <a:rPr lang="en-US" dirty="0" err="1"/>
              <a:t>_</a:t>
            </a:r>
            <a:r>
              <a:rPr lang="en-US" dirty="0" err="1" smtClean="0"/>
              <a:t>expression</a:t>
            </a:r>
            <a:r>
              <a:rPr lang="en-US" dirty="0" smtClean="0"/>
              <a:t> r16 </a:t>
            </a:r>
          </a:p>
          <a:p>
            <a:pPr marL="914400" lvl="2" indent="0">
              <a:buNone/>
            </a:pPr>
            <a:r>
              <a:rPr lang="en-US" dirty="0"/>
              <a:t>b</a:t>
            </a:r>
            <a:r>
              <a:rPr lang="en-US" dirty="0" smtClean="0"/>
              <a:t>egin EXPRESSION</a:t>
            </a:r>
          </a:p>
          <a:p>
            <a:pPr marL="914400" lvl="2" indent="0">
              <a:buNone/>
            </a:pPr>
            <a:r>
              <a:rPr lang="en-US" dirty="0" err="1" smtClean="0"/>
              <a:t>DW_OP_constu</a:t>
            </a:r>
            <a:r>
              <a:rPr lang="en-US" dirty="0" smtClean="0"/>
              <a:t> 0x600DF00D</a:t>
            </a:r>
          </a:p>
          <a:p>
            <a:pPr marL="914400" lvl="2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nd</a:t>
            </a:r>
            <a:r>
              <a:rPr lang="en-US" dirty="0" smtClean="0"/>
              <a:t> EXPRESSION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9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gcc_except_table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redirected only to ‘catch’ blocks</a:t>
            </a:r>
          </a:p>
          <a:p>
            <a:endParaRPr lang="en-US" dirty="0"/>
          </a:p>
          <a:p>
            <a:r>
              <a:rPr lang="en-US" dirty="0" smtClean="0"/>
              <a:t>The .</a:t>
            </a:r>
            <a:r>
              <a:rPr lang="en-US" dirty="0" err="1" smtClean="0"/>
              <a:t>gcc_except_table</a:t>
            </a:r>
            <a:r>
              <a:rPr lang="en-US" dirty="0" smtClean="0"/>
              <a:t> hold language-specific data (where the exception handlers are)</a:t>
            </a:r>
          </a:p>
          <a:p>
            <a:pPr lvl="1"/>
            <a:r>
              <a:rPr lang="en-US" dirty="0" smtClean="0"/>
              <a:t>Interpreted by the personality routines</a:t>
            </a:r>
          </a:p>
          <a:p>
            <a:pPr lvl="1"/>
            <a:r>
              <a:rPr lang="en-US" dirty="0" smtClean="0"/>
              <a:t>We can stop an exception at any time</a:t>
            </a:r>
          </a:p>
          <a:p>
            <a:pPr lvl="1"/>
            <a:r>
              <a:rPr lang="en-US" dirty="0" smtClean="0"/>
              <a:t>Unlike the .</a:t>
            </a:r>
            <a:r>
              <a:rPr lang="en-US" dirty="0" err="1" smtClean="0"/>
              <a:t>eh_frame</a:t>
            </a:r>
            <a:r>
              <a:rPr lang="en-US" dirty="0" smtClean="0"/>
              <a:t>, do not have standards</a:t>
            </a:r>
          </a:p>
          <a:p>
            <a:pPr lvl="1"/>
            <a:r>
              <a:rPr lang="en-US" dirty="0" smtClean="0"/>
              <a:t>There is no documentation, so let’s see the code ;)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500" dirty="0" smtClean="0">
                <a:latin typeface="Calibri (Body)"/>
                <a:cs typeface="Calibri (Body)"/>
              </a:rPr>
              <a:t>While compiling a program using GCC, do:</a:t>
            </a:r>
          </a:p>
          <a:p>
            <a:pPr marL="457200" lvl="1" indent="0">
              <a:buNone/>
            </a:pPr>
            <a:r>
              <a:rPr lang="en-US" sz="6500" dirty="0" smtClean="0">
                <a:latin typeface="Calibri (Body)"/>
                <a:cs typeface="Calibri (Body)"/>
              </a:rPr>
              <a:t>--save-temps –</a:t>
            </a:r>
            <a:r>
              <a:rPr lang="en-US" sz="6500" dirty="0" err="1" smtClean="0">
                <a:latin typeface="Calibri (Body)"/>
                <a:cs typeface="Calibri (Body)"/>
              </a:rPr>
              <a:t>fverbose-asm</a:t>
            </a:r>
            <a:r>
              <a:rPr lang="en-US" sz="6500" dirty="0" smtClean="0">
                <a:latin typeface="Calibri (Body)"/>
                <a:cs typeface="Calibri (Body)"/>
              </a:rPr>
              <a:t> –</a:t>
            </a:r>
            <a:r>
              <a:rPr lang="en-US" sz="6500" dirty="0" err="1" smtClean="0">
                <a:latin typeface="Calibri (Body)"/>
                <a:cs typeface="Calibri (Body)"/>
              </a:rPr>
              <a:t>dA</a:t>
            </a:r>
            <a:r>
              <a:rPr lang="en-US" sz="6500" dirty="0" smtClean="0">
                <a:latin typeface="Calibri (Body)"/>
                <a:cs typeface="Calibri (Body)"/>
              </a:rPr>
              <a:t> </a:t>
            </a:r>
          </a:p>
          <a:p>
            <a:endParaRPr lang="en-US" dirty="0">
              <a:latin typeface="Calibri (Body)"/>
              <a:cs typeface="Calibri (Body)"/>
            </a:endParaRPr>
          </a:p>
          <a:p>
            <a:pPr marL="0" indent="0">
              <a:buNone/>
            </a:pPr>
            <a:endParaRPr lang="en-US" dirty="0" smtClean="0">
              <a:effectLst/>
              <a:latin typeface="Calibri (Body)"/>
              <a:cs typeface="Calibri (Body)"/>
            </a:endParaRPr>
          </a:p>
          <a:p>
            <a:pPr marL="0" indent="0">
              <a:buNone/>
            </a:pPr>
            <a:r>
              <a:rPr lang="en-US" i="1" dirty="0" smtClean="0">
                <a:latin typeface="Calibri (Body)"/>
                <a:cs typeface="Calibri (Body)"/>
              </a:rPr>
              <a:t>	</a:t>
            </a:r>
            <a:r>
              <a:rPr lang="en-US" sz="6400" dirty="0" smtClean="0">
                <a:latin typeface="Calibri (Body)"/>
                <a:cs typeface="Calibri (Body)"/>
              </a:rPr>
              <a:t>.</a:t>
            </a:r>
            <a:r>
              <a:rPr lang="en-US" sz="6400" dirty="0">
                <a:latin typeface="Calibri (Body)"/>
                <a:cs typeface="Calibri (Body)"/>
              </a:rPr>
              <a:t>section .gcc_except_table,"a",@</a:t>
            </a:r>
            <a:r>
              <a:rPr lang="en-US" sz="6400" dirty="0" err="1">
                <a:latin typeface="Calibri (Body)"/>
                <a:cs typeface="Calibri (Body)"/>
              </a:rPr>
              <a:t>progbits</a:t>
            </a:r>
            <a:r>
              <a:rPr lang="en-US" sz="6400" dirty="0">
                <a:latin typeface="Calibri (Body)"/>
                <a:cs typeface="Calibri (Body)"/>
              </a:rPr>
              <a:t> </a:t>
            </a:r>
            <a:endParaRPr lang="en-US" sz="6400" dirty="0" smtClean="0">
              <a:effectLst/>
              <a:latin typeface="Calibri (Body)"/>
              <a:cs typeface="Calibri (Body)"/>
            </a:endParaRPr>
          </a:p>
          <a:p>
            <a:pPr marL="0" indent="0">
              <a:buNone/>
            </a:pP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align </a:t>
            </a:r>
            <a:r>
              <a:rPr lang="en-US" sz="6400" dirty="0" smtClean="0">
                <a:latin typeface="Calibri (Body)"/>
                <a:cs typeface="Calibri (Body)"/>
              </a:rPr>
              <a:t>4</a:t>
            </a:r>
          </a:p>
          <a:p>
            <a:pPr marL="0" indent="0">
              <a:buNone/>
            </a:pPr>
            <a:r>
              <a:rPr lang="en-US" sz="6400" dirty="0" smtClean="0">
                <a:latin typeface="Calibri (Body)"/>
                <a:cs typeface="Calibri (Body)"/>
              </a:rPr>
              <a:t> </a:t>
            </a:r>
            <a:r>
              <a:rPr lang="en-US" sz="6400" dirty="0">
                <a:latin typeface="Calibri (Body)"/>
                <a:cs typeface="Calibri (Body)"/>
              </a:rPr>
              <a:t>.LLSDA963: </a:t>
            </a:r>
            <a:endParaRPr lang="en-US" sz="6400" dirty="0" smtClean="0">
              <a:effectLst/>
              <a:latin typeface="Calibri (Body)"/>
              <a:cs typeface="Calibri (Body)"/>
            </a:endParaRPr>
          </a:p>
          <a:p>
            <a:pPr marL="0" indent="0">
              <a:buNone/>
            </a:pP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byte 0xff # @</a:t>
            </a:r>
            <a:r>
              <a:rPr lang="en-US" sz="6400" dirty="0" err="1">
                <a:latin typeface="Calibri (Body)"/>
                <a:cs typeface="Calibri (Body)"/>
              </a:rPr>
              <a:t>LPStart</a:t>
            </a:r>
            <a:r>
              <a:rPr lang="en-US" sz="6400" dirty="0">
                <a:latin typeface="Calibri (Body)"/>
                <a:cs typeface="Calibri (Body)"/>
              </a:rPr>
              <a:t> format (omit)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byte 0x3 # @</a:t>
            </a:r>
            <a:r>
              <a:rPr lang="en-US" sz="6400" dirty="0" err="1">
                <a:latin typeface="Calibri (Body)"/>
                <a:cs typeface="Calibri (Body)"/>
              </a:rPr>
              <a:t>TType</a:t>
            </a:r>
            <a:r>
              <a:rPr lang="en-US" sz="6400" dirty="0">
                <a:latin typeface="Calibri (Body)"/>
                <a:cs typeface="Calibri (Body)"/>
              </a:rPr>
              <a:t> format (udata4)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.uleb128.</a:t>
            </a:r>
            <a:r>
              <a:rPr lang="en-US" sz="6400" dirty="0">
                <a:latin typeface="Calibri (Body)"/>
                <a:cs typeface="Calibri (Body)"/>
              </a:rPr>
              <a:t>LLSDATT963−.LLSDATTD963 # @</a:t>
            </a:r>
            <a:r>
              <a:rPr lang="en-US" sz="6400" dirty="0" err="1">
                <a:latin typeface="Calibri (Body)"/>
                <a:cs typeface="Calibri (Body)"/>
              </a:rPr>
              <a:t>TType</a:t>
            </a:r>
            <a:r>
              <a:rPr lang="en-US" sz="6400" dirty="0">
                <a:latin typeface="Calibri (Body)"/>
                <a:cs typeface="Calibri (Body)"/>
              </a:rPr>
              <a:t> base offset </a:t>
            </a:r>
            <a:endParaRPr lang="en-US" sz="6400" dirty="0" smtClean="0">
              <a:effectLst/>
              <a:latin typeface="Calibri (Body)"/>
              <a:cs typeface="Calibri (Body)"/>
            </a:endParaRPr>
          </a:p>
          <a:p>
            <a:pPr marL="0" indent="0">
              <a:buNone/>
            </a:pPr>
            <a:r>
              <a:rPr lang="en-US" sz="6400" dirty="0">
                <a:latin typeface="Calibri (Body)"/>
                <a:cs typeface="Calibri (Body)"/>
              </a:rPr>
              <a:t>.LLSDATTD963: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byte 0x1 # call−site format (uleb128)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uleb128 .LLSDACSE963−.LLSDACSB963 # Call−site table length </a:t>
            </a:r>
            <a:endParaRPr lang="en-US" sz="6400" dirty="0" smtClean="0">
              <a:effectLst/>
              <a:latin typeface="Calibri (Body)"/>
              <a:cs typeface="Calibri (Body)"/>
            </a:endParaRPr>
          </a:p>
          <a:p>
            <a:pPr marL="0" indent="0">
              <a:buNone/>
            </a:pPr>
            <a:r>
              <a:rPr lang="en-US" sz="6400" dirty="0">
                <a:latin typeface="Calibri (Body)"/>
                <a:cs typeface="Calibri (Body)"/>
              </a:rPr>
              <a:t>.LLSDACSB963: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uleb128 .LEHB0−.LFB963 # region 0 start .uleb128 .LEHE0−.LEHB0 # length .uleb128 .L6−.LFB963 # landing pad .uleb128 0x1 # action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uleb128 .LEHB1−.LFB963 # region 1 start .uleb128 .LEHE1−.LEHB1 # length .uleb128 0x0 # landing pad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uleb128 0x0 # action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uleb128 .LEHB2−.LFB963 # region 2 start .uleb128 .LEHE2−.LEHB2 # length .uleb128 .L7−.LFB963 # landing pad .uleb128 0x0 # action </a:t>
            </a:r>
            <a:endParaRPr lang="en-US" sz="6400" dirty="0" smtClean="0">
              <a:effectLst/>
              <a:latin typeface="Calibri (Body)"/>
              <a:cs typeface="Calibri (Body)"/>
            </a:endParaRPr>
          </a:p>
          <a:p>
            <a:pPr marL="0" indent="0">
              <a:buNone/>
            </a:pPr>
            <a:r>
              <a:rPr lang="en-US" sz="6400" dirty="0">
                <a:latin typeface="Calibri (Body)"/>
                <a:cs typeface="Calibri (Body)"/>
              </a:rPr>
              <a:t>.LLSDACSE963: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byte 0x1 # Action record table .byte 0x0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align 4</a:t>
            </a:r>
            <a:br>
              <a:rPr lang="en-US" sz="6400" dirty="0">
                <a:latin typeface="Calibri (Body)"/>
                <a:cs typeface="Calibri (Body)"/>
              </a:rPr>
            </a:br>
            <a:r>
              <a:rPr lang="en-US" sz="6400" dirty="0" smtClean="0">
                <a:latin typeface="Calibri (Body)"/>
                <a:cs typeface="Calibri (Body)"/>
              </a:rPr>
              <a:t>	.</a:t>
            </a:r>
            <a:r>
              <a:rPr lang="en-US" sz="6400" dirty="0">
                <a:latin typeface="Calibri (Body)"/>
                <a:cs typeface="Calibri (Body)"/>
              </a:rPr>
              <a:t>long _</a:t>
            </a:r>
            <a:r>
              <a:rPr lang="en-US" sz="6400" dirty="0" err="1">
                <a:latin typeface="Calibri (Body)"/>
                <a:cs typeface="Calibri (Body)"/>
              </a:rPr>
              <a:t>ZTIi</a:t>
            </a:r>
            <a:r>
              <a:rPr lang="en-US" sz="6400" dirty="0">
                <a:latin typeface="Calibri (Body)"/>
                <a:cs typeface="Calibri (Body)"/>
              </a:rPr>
              <a:t> </a:t>
            </a:r>
            <a:endParaRPr lang="en-US" sz="6400" dirty="0" smtClean="0">
              <a:effectLst/>
              <a:latin typeface="Calibri (Body)"/>
              <a:cs typeface="Calibri (Body)"/>
            </a:endParaRPr>
          </a:p>
          <a:p>
            <a:endParaRPr lang="en-US" dirty="0"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6467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9" name="Content Placeholder 8" descr="LSD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>
          <a:xfrm>
            <a:off x="-441174" y="1204457"/>
            <a:ext cx="9470464" cy="5596193"/>
          </a:xfrm>
        </p:spPr>
      </p:pic>
    </p:spTree>
    <p:extLst>
      <p:ext uri="{BB962C8B-B14F-4D97-AF65-F5344CB8AC3E}">
        <p14:creationId xmlns:p14="http://schemas.microsoft.com/office/powerpoint/2010/main" val="407950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Flow</a:t>
            </a:r>
            <a:endParaRPr lang="en-US" dirty="0"/>
          </a:p>
        </p:txBody>
      </p:sp>
      <p:pic>
        <p:nvPicPr>
          <p:cNvPr id="4" name="Content Placeholder 3" descr="exception_path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60" b="-377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506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are not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that call throw() just call:</a:t>
            </a:r>
          </a:p>
          <a:p>
            <a:pPr lvl="1"/>
            <a:r>
              <a:rPr lang="en-US" dirty="0" smtClean="0"/>
              <a:t>__</a:t>
            </a:r>
            <a:r>
              <a:rPr lang="en-US" dirty="0" err="1" smtClean="0"/>
              <a:t>cxa_allocate_exception</a:t>
            </a:r>
            <a:r>
              <a:rPr lang="en-US" dirty="0" smtClean="0"/>
              <a:t>() -&gt; To allocate space using </a:t>
            </a:r>
            <a:r>
              <a:rPr lang="en-US" dirty="0" err="1" smtClean="0"/>
              <a:t>malloc</a:t>
            </a:r>
            <a:r>
              <a:rPr lang="en-US" dirty="0" smtClean="0"/>
              <a:t> (or buffers in the .</a:t>
            </a:r>
            <a:r>
              <a:rPr lang="en-US" dirty="0" err="1" smtClean="0"/>
              <a:t>bss</a:t>
            </a:r>
            <a:r>
              <a:rPr lang="en-US" dirty="0" smtClean="0"/>
              <a:t> if </a:t>
            </a:r>
            <a:r>
              <a:rPr lang="en-US" dirty="0" err="1" smtClean="0"/>
              <a:t>malloc</a:t>
            </a:r>
            <a:r>
              <a:rPr lang="en-US" dirty="0" smtClean="0"/>
              <a:t> fails – </a:t>
            </a:r>
            <a:r>
              <a:rPr lang="en-US" dirty="0" err="1" smtClean="0"/>
              <a:t>gcc</a:t>
            </a:r>
            <a:r>
              <a:rPr lang="en-US" dirty="0" smtClean="0"/>
              <a:t>-xxx/</a:t>
            </a:r>
            <a:r>
              <a:rPr lang="en-US" dirty="0" err="1" smtClean="0"/>
              <a:t>libstd</a:t>
            </a:r>
            <a:r>
              <a:rPr lang="en-US" dirty="0" smtClean="0"/>
              <a:t>++v3/</a:t>
            </a:r>
            <a:r>
              <a:rPr lang="en-US" dirty="0" err="1" smtClean="0"/>
              <a:t>libsupc</a:t>
            </a:r>
            <a:r>
              <a:rPr lang="en-US" dirty="0" smtClean="0"/>
              <a:t>++/eh_alloc.:84)</a:t>
            </a:r>
          </a:p>
          <a:p>
            <a:pPr lvl="1"/>
            <a:r>
              <a:rPr lang="en-US" dirty="0" smtClean="0"/>
              <a:t>And then __</a:t>
            </a:r>
            <a:r>
              <a:rPr lang="en-US" dirty="0" err="1" smtClean="0"/>
              <a:t>cxa_throw</a:t>
            </a:r>
            <a:r>
              <a:rPr lang="en-US" dirty="0" smtClean="0"/>
              <a:t>() -&gt; That will go thru the frames until a handler for the exception is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1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exploitation is </a:t>
            </a:r>
            <a:r>
              <a:rPr lang="en-US" b="1" dirty="0" smtClean="0"/>
              <a:t>not generic</a:t>
            </a:r>
            <a:r>
              <a:rPr lang="en-US" dirty="0" smtClean="0"/>
              <a:t> anymore</a:t>
            </a:r>
          </a:p>
          <a:p>
            <a:r>
              <a:rPr lang="en-US" dirty="0" smtClean="0"/>
              <a:t>There are different exploitation primitives in different contexts</a:t>
            </a:r>
          </a:p>
          <a:p>
            <a:r>
              <a:rPr lang="en-US" dirty="0" smtClean="0"/>
              <a:t>A modern exploitation technique shows how to take advantage of those primitives</a:t>
            </a:r>
          </a:p>
          <a:p>
            <a:r>
              <a:rPr lang="en-US" dirty="0" smtClean="0"/>
              <a:t>Targets as written are capable of many more computations that intended.  </a:t>
            </a:r>
            <a:r>
              <a:rPr lang="en-US" b="1" dirty="0" smtClean="0"/>
              <a:t>Exploitation is proof of that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006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(assembly)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Dump of assembler code for function main:</a:t>
            </a:r>
          </a:p>
          <a:p>
            <a:pPr marL="0" indent="0">
              <a:buNone/>
            </a:pPr>
            <a:r>
              <a:rPr lang="en-US" dirty="0" smtClean="0"/>
              <a:t>   ...</a:t>
            </a:r>
          </a:p>
          <a:p>
            <a:pPr marL="0" indent="0">
              <a:buNone/>
            </a:pPr>
            <a:r>
              <a:rPr lang="en-US" dirty="0" smtClean="0"/>
              <a:t>   &lt;+9&gt;:     </a:t>
            </a:r>
            <a:r>
              <a:rPr lang="en-US" dirty="0" err="1" smtClean="0"/>
              <a:t>mov</a:t>
            </a:r>
            <a:r>
              <a:rPr lang="en-US" dirty="0" smtClean="0"/>
              <a:t>    $0x4,%edi                  #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thrown_size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# Allocates a new "__</a:t>
            </a:r>
            <a:r>
              <a:rPr lang="en-US" dirty="0" err="1" smtClean="0"/>
              <a:t>cxa_refcounted_exception</a:t>
            </a:r>
            <a:r>
              <a:rPr lang="en-US" dirty="0" smtClean="0"/>
              <a:t>" followed by 4 bytes; we</a:t>
            </a:r>
          </a:p>
          <a:p>
            <a:pPr marL="0" indent="0">
              <a:buNone/>
            </a:pPr>
            <a:r>
              <a:rPr lang="en-US" dirty="0" smtClean="0"/>
              <a:t>   # do a "throw(1)", 1 being an "</a:t>
            </a:r>
            <a:r>
              <a:rPr lang="en-US" dirty="0" err="1" smtClean="0"/>
              <a:t>int</a:t>
            </a:r>
            <a:r>
              <a:rPr lang="en-US" dirty="0" smtClean="0"/>
              <a:t>" occupies 4 bytes.</a:t>
            </a:r>
          </a:p>
          <a:p>
            <a:pPr marL="0" indent="0">
              <a:buNone/>
            </a:pPr>
            <a:r>
              <a:rPr lang="en-US" dirty="0" smtClean="0"/>
              <a:t>   &lt;+14&gt;:    </a:t>
            </a:r>
            <a:r>
              <a:rPr lang="en-US" dirty="0" err="1" smtClean="0"/>
              <a:t>callq</a:t>
            </a:r>
            <a:r>
              <a:rPr lang="en-US" dirty="0" smtClean="0"/>
              <a:t>  0x400930 &lt;__</a:t>
            </a:r>
            <a:r>
              <a:rPr lang="en-US" dirty="0" err="1" smtClean="0"/>
              <a:t>cxa_allocate_exception@plt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...</a:t>
            </a:r>
          </a:p>
          <a:p>
            <a:pPr marL="0" indent="0">
              <a:buNone/>
            </a:pPr>
            <a:r>
              <a:rPr lang="en-US" dirty="0" smtClean="0"/>
              <a:t>   &lt;+25&gt;:    </a:t>
            </a:r>
            <a:r>
              <a:rPr lang="en-US" dirty="0" err="1" smtClean="0"/>
              <a:t>mov</a:t>
            </a:r>
            <a:r>
              <a:rPr lang="en-US" dirty="0" smtClean="0"/>
              <a:t>    $0x0,%edx                  # void (*</a:t>
            </a:r>
            <a:r>
              <a:rPr lang="en-US" dirty="0" err="1" smtClean="0"/>
              <a:t>dest</a:t>
            </a:r>
            <a:r>
              <a:rPr lang="en-US" dirty="0" smtClean="0"/>
              <a:t>) (void *)</a:t>
            </a:r>
          </a:p>
          <a:p>
            <a:pPr marL="0" indent="0">
              <a:buNone/>
            </a:pPr>
            <a:r>
              <a:rPr lang="en-US" dirty="0" smtClean="0"/>
              <a:t>   &lt;+30&gt;:    </a:t>
            </a:r>
            <a:r>
              <a:rPr lang="en-US" dirty="0" err="1" smtClean="0"/>
              <a:t>mov</a:t>
            </a:r>
            <a:r>
              <a:rPr lang="en-US" dirty="0" smtClean="0"/>
              <a:t>    $0x6013c0,%esi             #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type_info</a:t>
            </a:r>
            <a:r>
              <a:rPr lang="en-US" dirty="0" smtClean="0"/>
              <a:t> *</a:t>
            </a:r>
            <a:r>
              <a:rPr lang="en-US" dirty="0" err="1" smtClean="0"/>
              <a:t>tinfo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&lt;+35&gt;:    </a:t>
            </a:r>
            <a:r>
              <a:rPr lang="en-US" dirty="0" err="1" smtClean="0"/>
              <a:t>mov</a:t>
            </a:r>
            <a:r>
              <a:rPr lang="en-US" dirty="0" smtClean="0"/>
              <a:t>    %</a:t>
            </a:r>
            <a:r>
              <a:rPr lang="en-US" dirty="0" err="1" smtClean="0"/>
              <a:t>rax</a:t>
            </a:r>
            <a:r>
              <a:rPr lang="en-US" dirty="0" smtClean="0"/>
              <a:t>,%</a:t>
            </a:r>
            <a:r>
              <a:rPr lang="en-US" dirty="0" err="1" smtClean="0"/>
              <a:t>rdi</a:t>
            </a:r>
            <a:r>
              <a:rPr lang="en-US" dirty="0" smtClean="0"/>
              <a:t>                  # void *</a:t>
            </a:r>
            <a:r>
              <a:rPr lang="en-US" dirty="0" err="1" smtClean="0"/>
              <a:t>obj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&lt;+38&gt;:    </a:t>
            </a:r>
            <a:r>
              <a:rPr lang="en-US" dirty="0" err="1" smtClean="0"/>
              <a:t>callq</a:t>
            </a:r>
            <a:r>
              <a:rPr lang="en-US" dirty="0" smtClean="0"/>
              <a:t>  0x400940 &lt;__</a:t>
            </a:r>
            <a:r>
              <a:rPr lang="en-US" dirty="0" err="1" smtClean="0"/>
              <a:t>cxa_throw@plt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0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r>
              <a:rPr lang="en-US" dirty="0" err="1" smtClean="0"/>
              <a:t>cxa_allocate_exception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Returns a pointer to a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__</a:t>
            </a:r>
            <a:r>
              <a:rPr lang="en-US" dirty="0" err="1" smtClean="0"/>
              <a:t>cxa_refcounted_exception</a:t>
            </a:r>
            <a:r>
              <a:rPr lang="en-US" dirty="0" smtClean="0"/>
              <a:t>, which </a:t>
            </a:r>
            <a:r>
              <a:rPr lang="en-US" dirty="0" err="1" smtClean="0"/>
              <a:t>helds</a:t>
            </a:r>
            <a:r>
              <a:rPr lang="en-US" dirty="0" smtClean="0"/>
              <a:t> a reference to an object __</a:t>
            </a:r>
            <a:r>
              <a:rPr lang="en-US" dirty="0" err="1" smtClean="0"/>
              <a:t>cxa_exception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__</a:t>
            </a:r>
            <a:r>
              <a:rPr lang="en-US" dirty="0" err="1" smtClean="0"/>
              <a:t>cxa_throw</a:t>
            </a:r>
            <a:r>
              <a:rPr lang="en-US" dirty="0" smtClean="0"/>
              <a:t>() is then executed to:</a:t>
            </a:r>
          </a:p>
          <a:p>
            <a:pPr lvl="1"/>
            <a:r>
              <a:rPr lang="en-US" dirty="0" smtClean="0"/>
              <a:t>Initialize the current context (register values)</a:t>
            </a:r>
          </a:p>
          <a:p>
            <a:pPr lvl="1"/>
            <a:r>
              <a:rPr lang="en-US" dirty="0" smtClean="0"/>
              <a:t>Iterate in the stack until it finds the exception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6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We've Shown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Ret-into-</a:t>
            </a:r>
            <a:r>
              <a:rPr lang="en-US" dirty="0" err="1" smtClean="0"/>
              <a:t>libc</a:t>
            </a:r>
            <a:endParaRPr lang="en-US" dirty="0" smtClean="0"/>
          </a:p>
          <a:p>
            <a:r>
              <a:rPr lang="en-US" dirty="0" smtClean="0"/>
              <a:t>Used the dynamic-linker already in Dwarf to find </a:t>
            </a:r>
            <a:r>
              <a:rPr lang="en-US" dirty="0" err="1" smtClean="0"/>
              <a:t>execvpe</a:t>
            </a:r>
            <a:endParaRPr lang="en-US" dirty="0" smtClean="0"/>
          </a:p>
          <a:p>
            <a:r>
              <a:rPr lang="en-US" dirty="0" smtClean="0"/>
              <a:t>Used Dwarf to prepare the stack</a:t>
            </a:r>
          </a:p>
          <a:p>
            <a:r>
              <a:rPr lang="en-US" dirty="0" smtClean="0"/>
              <a:t>In less than 200 bytes and less than 20 words in the stack </a:t>
            </a:r>
            <a:r>
              <a:rPr lang="en-US" dirty="0"/>
              <a:t>(showing that a 64-stack word limitation is not an obstacle)</a:t>
            </a:r>
            <a:endParaRPr lang="en-US" dirty="0" smtClean="0"/>
          </a:p>
          <a:p>
            <a:r>
              <a:rPr lang="en-US" dirty="0" smtClean="0"/>
              <a:t>Started in an offset of </a:t>
            </a:r>
            <a:r>
              <a:rPr lang="en-US" dirty="0" err="1" smtClean="0"/>
              <a:t>execvpe</a:t>
            </a:r>
            <a:r>
              <a:rPr lang="en-US" dirty="0" smtClean="0"/>
              <a:t> where they can control the Dwarf registers (and not in the function beginning)</a:t>
            </a:r>
          </a:p>
        </p:txBody>
      </p:sp>
    </p:spTree>
    <p:extLst>
      <p:ext uri="{BB962C8B-B14F-4D97-AF65-F5344CB8AC3E}">
        <p14:creationId xmlns:p14="http://schemas.microsoft.com/office/powerpoint/2010/main" val="302023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Old GCC had both, the .</a:t>
            </a:r>
            <a:r>
              <a:rPr lang="en-US" dirty="0" err="1" smtClean="0"/>
              <a:t>eh_frame</a:t>
            </a:r>
            <a:r>
              <a:rPr lang="en-US" dirty="0" smtClean="0"/>
              <a:t> and the .</a:t>
            </a:r>
            <a:r>
              <a:rPr lang="en-US" dirty="0" err="1" smtClean="0"/>
              <a:t>gcc_except_table</a:t>
            </a:r>
            <a:r>
              <a:rPr lang="en-US" dirty="0" smtClean="0"/>
              <a:t> as +W</a:t>
            </a:r>
          </a:p>
          <a:p>
            <a:endParaRPr lang="en-US" dirty="0"/>
          </a:p>
          <a:p>
            <a:r>
              <a:rPr lang="en-US" dirty="0" smtClean="0"/>
              <a:t>Well…</a:t>
            </a:r>
          </a:p>
          <a:p>
            <a:pPr lvl="1"/>
            <a:r>
              <a:rPr lang="en-US" dirty="0" err="1" smtClean="0"/>
              <a:t>Libgcc</a:t>
            </a:r>
            <a:r>
              <a:rPr lang="en-US" dirty="0" smtClean="0"/>
              <a:t>/</a:t>
            </a:r>
            <a:r>
              <a:rPr lang="en-US" dirty="0" err="1" smtClean="0"/>
              <a:t>libstdc</a:t>
            </a:r>
            <a:r>
              <a:rPr lang="en-US" dirty="0" smtClean="0"/>
              <a:t>++ need to find those areas in memory, right?</a:t>
            </a:r>
          </a:p>
          <a:p>
            <a:pPr lvl="1"/>
            <a:r>
              <a:rPr lang="en-US" dirty="0" smtClean="0"/>
              <a:t>The program header, GNU_EH_FRAME contains the .</a:t>
            </a:r>
            <a:r>
              <a:rPr lang="en-US" dirty="0" err="1" smtClean="0"/>
              <a:t>eh_frame</a:t>
            </a:r>
            <a:r>
              <a:rPr lang="en-US" dirty="0" smtClean="0"/>
              <a:t> location (</a:t>
            </a:r>
            <a:r>
              <a:rPr lang="en-US" dirty="0" err="1" smtClean="0"/>
              <a:t>dl_iterate_phdr</a:t>
            </a:r>
            <a:r>
              <a:rPr lang="en-US" dirty="0" smtClean="0"/>
              <a:t> is the function that finds it)</a:t>
            </a:r>
          </a:p>
          <a:p>
            <a:pPr lvl="1"/>
            <a:r>
              <a:rPr lang="en-US" dirty="0" err="1" smtClean="0"/>
              <a:t>Libgcc</a:t>
            </a:r>
            <a:r>
              <a:rPr lang="en-US" dirty="0" smtClean="0"/>
              <a:t> caches the value!</a:t>
            </a:r>
          </a:p>
        </p:txBody>
      </p:sp>
    </p:spTree>
    <p:extLst>
      <p:ext uri="{BB962C8B-B14F-4D97-AF65-F5344CB8AC3E}">
        <p14:creationId xmlns:p14="http://schemas.microsoft.com/office/powerpoint/2010/main" val="295676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can overwrite the cached value, we are able to control the exceptions and leverage everything already explained</a:t>
            </a:r>
          </a:p>
          <a:p>
            <a:r>
              <a:rPr lang="en-US" dirty="0" err="1" smtClean="0"/>
              <a:t>Libgcc</a:t>
            </a:r>
            <a:r>
              <a:rPr lang="en-US" dirty="0" smtClean="0"/>
              <a:t> does not export symbols, so we need to find an heuristic/reverse to find what to overwrite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0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pointer caching is done in: unwind-dw2-fde-glibc.c:</a:t>
            </a:r>
          </a:p>
          <a:p>
            <a:pPr marL="457200" lvl="1" indent="0">
              <a:buNone/>
            </a:pPr>
            <a:r>
              <a:rPr lang="en-US" dirty="0" smtClean="0"/>
              <a:t>#define FRAME_HDR_CACHE_SIZE 8</a:t>
            </a:r>
          </a:p>
          <a:p>
            <a:pPr marL="457200" lvl="1" indent="0">
              <a:buNone/>
            </a:pPr>
            <a:r>
              <a:rPr lang="en-US" dirty="0" smtClean="0"/>
              <a:t>...</a:t>
            </a:r>
          </a:p>
          <a:p>
            <a:pPr marL="457200" lvl="1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frame_hdr_cache_element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  _</a:t>
            </a:r>
            <a:r>
              <a:rPr lang="en-US" dirty="0" err="1" smtClean="0"/>
              <a:t>Unwind_Ptr</a:t>
            </a:r>
            <a:r>
              <a:rPr lang="en-US" dirty="0" smtClean="0"/>
              <a:t> </a:t>
            </a:r>
            <a:r>
              <a:rPr lang="en-US" dirty="0" err="1" smtClean="0"/>
              <a:t>pc_low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 _</a:t>
            </a:r>
            <a:r>
              <a:rPr lang="en-US" dirty="0" err="1" smtClean="0"/>
              <a:t>Unwind_Ptr</a:t>
            </a:r>
            <a:r>
              <a:rPr lang="en-US" dirty="0" smtClean="0"/>
              <a:t> </a:t>
            </a:r>
            <a:r>
              <a:rPr lang="en-US" dirty="0" err="1" smtClean="0"/>
              <a:t>pc_high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 _</a:t>
            </a:r>
            <a:r>
              <a:rPr lang="en-US" dirty="0" err="1" smtClean="0"/>
              <a:t>Unwind_Ptr</a:t>
            </a:r>
            <a:r>
              <a:rPr lang="en-US" dirty="0" smtClean="0"/>
              <a:t> </a:t>
            </a:r>
            <a:r>
              <a:rPr lang="en-US" dirty="0" err="1" smtClean="0"/>
              <a:t>load_base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ElfW</a:t>
            </a:r>
            <a:r>
              <a:rPr lang="en-US" dirty="0" smtClean="0"/>
              <a:t>(</a:t>
            </a:r>
            <a:r>
              <a:rPr lang="en-US" dirty="0" err="1" smtClean="0"/>
              <a:t>Phdr</a:t>
            </a:r>
            <a:r>
              <a:rPr lang="en-US" dirty="0" smtClean="0"/>
              <a:t>) *</a:t>
            </a:r>
            <a:r>
              <a:rPr lang="en-US" dirty="0" err="1" smtClean="0"/>
              <a:t>p_eh_frame_hdr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ElfW</a:t>
            </a:r>
            <a:r>
              <a:rPr lang="en-US" dirty="0" smtClean="0"/>
              <a:t>(</a:t>
            </a:r>
            <a:r>
              <a:rPr lang="en-US" dirty="0" err="1" smtClean="0"/>
              <a:t>Phdr</a:t>
            </a:r>
            <a:r>
              <a:rPr lang="en-US" dirty="0" smtClean="0"/>
              <a:t>) *</a:t>
            </a:r>
            <a:r>
              <a:rPr lang="en-US" dirty="0" err="1" smtClean="0"/>
              <a:t>p_dynamic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frame_hdr_cache_element</a:t>
            </a:r>
            <a:r>
              <a:rPr lang="en-US" dirty="0" smtClean="0"/>
              <a:t> *link;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  <a:r>
              <a:rPr lang="en-US" dirty="0" err="1" smtClean="0"/>
              <a:t>frame_hdr_cache</a:t>
            </a:r>
            <a:r>
              <a:rPr lang="en-US" dirty="0" smtClean="0"/>
              <a:t>[FRAME_HDR_CACHE_SIZE];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9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8 cache entries for the frame header</a:t>
            </a:r>
          </a:p>
          <a:p>
            <a:pPr lvl="1"/>
            <a:r>
              <a:rPr lang="en-US" dirty="0" smtClean="0"/>
              <a:t>Uses a Least Used Replacement Algorithm (_</a:t>
            </a:r>
            <a:r>
              <a:rPr lang="en-US" dirty="0" err="1" smtClean="0"/>
              <a:t>Unwind_IteratePhdr_Callback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Most recently used is the head of the list</a:t>
            </a:r>
          </a:p>
          <a:p>
            <a:pPr lvl="1"/>
            <a:endParaRPr lang="en-US" dirty="0"/>
          </a:p>
          <a:p>
            <a:r>
              <a:rPr lang="en-US" dirty="0" smtClean="0"/>
              <a:t>In the test environment, the </a:t>
            </a:r>
            <a:r>
              <a:rPr lang="en-US" dirty="0" err="1" smtClean="0"/>
              <a:t>frame_hdr_cache</a:t>
            </a:r>
            <a:r>
              <a:rPr lang="en-US" dirty="0" smtClean="0"/>
              <a:t> was at 0x6e0 bytes from the offset of the writable data segment of </a:t>
            </a:r>
            <a:r>
              <a:rPr lang="en-US" dirty="0" err="1" smtClean="0"/>
              <a:t>libgcc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the aforementioned array, with 48 bytes in size</a:t>
            </a:r>
          </a:p>
          <a:p>
            <a:endParaRPr lang="en-US" dirty="0" smtClean="0"/>
          </a:p>
          <a:p>
            <a:r>
              <a:rPr lang="en-US" dirty="0" smtClean="0"/>
              <a:t>The executable itself is the 3</a:t>
            </a:r>
            <a:r>
              <a:rPr lang="en-US" baseline="30000" dirty="0" smtClean="0"/>
              <a:t>rd</a:t>
            </a:r>
            <a:r>
              <a:rPr lang="en-US" dirty="0" smtClean="0"/>
              <a:t> element of the array (the first two are the </a:t>
            </a:r>
            <a:r>
              <a:rPr lang="en-US" dirty="0" err="1" smtClean="0"/>
              <a:t>libgcc</a:t>
            </a:r>
            <a:r>
              <a:rPr lang="en-US" dirty="0" smtClean="0"/>
              <a:t> and </a:t>
            </a:r>
            <a:r>
              <a:rPr lang="en-US" dirty="0" err="1" smtClean="0"/>
              <a:t>libstdc</a:t>
            </a:r>
            <a:r>
              <a:rPr lang="en-US" dirty="0" smtClean="0"/>
              <a:t>++)</a:t>
            </a:r>
          </a:p>
          <a:p>
            <a:endParaRPr lang="en-US" dirty="0"/>
          </a:p>
          <a:p>
            <a:r>
              <a:rPr lang="en-US" dirty="0" smtClean="0"/>
              <a:t>The offset for the writable data segment of </a:t>
            </a:r>
            <a:r>
              <a:rPr lang="en-US" dirty="0" err="1" smtClean="0"/>
              <a:t>libgcc</a:t>
            </a:r>
            <a:r>
              <a:rPr lang="en-US" dirty="0" smtClean="0"/>
              <a:t> can be found in this way (based in what we know):</a:t>
            </a:r>
          </a:p>
          <a:p>
            <a:pPr lvl="1"/>
            <a:r>
              <a:rPr lang="en-US" dirty="0" smtClean="0"/>
              <a:t>0x6e0+48*2=0x740</a:t>
            </a:r>
          </a:p>
          <a:p>
            <a:pPr lvl="1"/>
            <a:endParaRPr lang="en-US" dirty="0"/>
          </a:p>
          <a:p>
            <a:r>
              <a:rPr lang="en-US" dirty="0" smtClean="0"/>
              <a:t>The entry </a:t>
            </a:r>
            <a:r>
              <a:rPr lang="en-US" dirty="0" err="1" smtClean="0"/>
              <a:t>p_eh_frame_hdr</a:t>
            </a:r>
            <a:r>
              <a:rPr lang="en-US" dirty="0" smtClean="0"/>
              <a:t> that we want to overwrite is at 24 bytes of this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7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simplify the exploitation, it is interesting to align the structures in known offsets/controlled offsets: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eh_frame</a:t>
            </a:r>
            <a:r>
              <a:rPr lang="en-US" dirty="0" smtClean="0"/>
              <a:t> in the example aligned to start exactly at 0x50 bytes from the start of the .</a:t>
            </a:r>
            <a:r>
              <a:rPr lang="en-US" dirty="0" err="1" smtClean="0"/>
              <a:t>eh_frame_hdr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gcc_except_table</a:t>
            </a:r>
            <a:r>
              <a:rPr lang="en-US" dirty="0" smtClean="0"/>
              <a:t> aligned to start exactly at 0x200 bytes from the start of the .</a:t>
            </a:r>
            <a:r>
              <a:rPr lang="en-US" dirty="0" err="1" smtClean="0"/>
              <a:t>eh_frame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9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We need the value of EBP, so we going to use a </a:t>
            </a:r>
            <a:r>
              <a:rPr lang="en-US" dirty="0" err="1" smtClean="0"/>
              <a:t>memleak</a:t>
            </a:r>
            <a:r>
              <a:rPr lang="en-US" dirty="0" smtClean="0"/>
              <a:t>.  It can be achieved  in different ways, depending on the target program (e.g.: overwriting parameters to </a:t>
            </a:r>
            <a:r>
              <a:rPr lang="en-US" dirty="0" err="1" smtClean="0"/>
              <a:t>printf</a:t>
            </a:r>
            <a:r>
              <a:rPr lang="en-US" dirty="0" smtClean="0"/>
              <a:t>-like functions, or if the vulnerability is a format string, which is our sample case)</a:t>
            </a:r>
          </a:p>
          <a:p>
            <a:endParaRPr lang="en-US" dirty="0" smtClean="0"/>
          </a:p>
          <a:p>
            <a:r>
              <a:rPr lang="en-US" dirty="0" smtClean="0"/>
              <a:t>To calculate the EBP_PREVIOUS we use %</a:t>
            </a:r>
            <a:r>
              <a:rPr lang="en-US" dirty="0" err="1" smtClean="0"/>
              <a:t>llx</a:t>
            </a:r>
            <a:r>
              <a:rPr lang="en-US" dirty="0" smtClean="0"/>
              <a:t> (format string), so we use 4 bytes of space in the buffer and advance the stack pointer in 8 bytes (so the premise for exploiting the sample program is to manage to leak the EBP):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#to get the value of </a:t>
            </a:r>
            <a:r>
              <a:rPr lang="en-US" dirty="0" err="1" smtClean="0"/>
              <a:t>ebp_previous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instr</a:t>
            </a:r>
            <a:r>
              <a:rPr lang="en-US" dirty="0" smtClean="0"/>
              <a:t>=r"%llx%llx%llx%llx%llx%llx%llx%llx%llx%llx%llx%llx%llx%llx%llx%llx%llx%llx%llx%llx%llx%llx%llx%llx%llx%llx%x%x"</a:t>
            </a:r>
          </a:p>
          <a:p>
            <a:pPr marL="0" indent="0">
              <a:buNone/>
            </a:pPr>
            <a:r>
              <a:rPr lang="en-US" dirty="0" err="1" smtClean="0"/>
              <a:t>proc.sendline</a:t>
            </a:r>
            <a:r>
              <a:rPr lang="en-US" dirty="0" smtClean="0"/>
              <a:t>(</a:t>
            </a:r>
            <a:r>
              <a:rPr lang="en-US" dirty="0" err="1" smtClean="0"/>
              <a:t>instr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proc.expect</a:t>
            </a:r>
            <a:r>
              <a:rPr lang="en-US" dirty="0" smtClean="0"/>
              <a:t>("unknown command: [0-9a-f]* ([0-9a-f]*).*")</a:t>
            </a:r>
          </a:p>
          <a:p>
            <a:pPr marL="0" indent="0">
              <a:buNone/>
            </a:pPr>
            <a:r>
              <a:rPr lang="en-US" dirty="0" err="1" smtClean="0"/>
              <a:t>ebp_previous</a:t>
            </a:r>
            <a:r>
              <a:rPr lang="en-US" dirty="0" smtClean="0"/>
              <a:t>=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proc.match.group</a:t>
            </a:r>
            <a:r>
              <a:rPr lang="en-US" dirty="0" smtClean="0"/>
              <a:t>(1),16)</a:t>
            </a:r>
          </a:p>
          <a:p>
            <a:pPr marL="0" indent="0">
              <a:buNone/>
            </a:pPr>
            <a:r>
              <a:rPr lang="en-US" dirty="0" smtClean="0"/>
              <a:t>info("\</a:t>
            </a:r>
            <a:r>
              <a:rPr lang="en-US" dirty="0" err="1" smtClean="0"/>
              <a:t>nfound</a:t>
            </a:r>
            <a:r>
              <a:rPr lang="en-US" dirty="0" smtClean="0"/>
              <a:t> </a:t>
            </a:r>
            <a:r>
              <a:rPr lang="en-US" dirty="0" err="1" smtClean="0"/>
              <a:t>ebp_previous</a:t>
            </a:r>
            <a:r>
              <a:rPr lang="en-US" dirty="0" smtClean="0"/>
              <a:t> = 0x%x" % </a:t>
            </a:r>
            <a:r>
              <a:rPr lang="en-US" dirty="0" err="1" smtClean="0"/>
              <a:t>ebp_previous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Memleak</a:t>
            </a:r>
            <a:endParaRPr lang="en-US" dirty="0"/>
          </a:p>
        </p:txBody>
      </p:sp>
      <p:pic>
        <p:nvPicPr>
          <p:cNvPr id="4" name="Picture 3" descr="exploit-diagram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67" y="1601466"/>
            <a:ext cx="5484877" cy="48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8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Bit of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i="1" dirty="0"/>
              <a:t>Trustworthiness  </a:t>
            </a:r>
            <a:r>
              <a:rPr lang="en-US" dirty="0"/>
              <a:t>of a computer system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what the system can and cannot compute</a:t>
            </a:r>
          </a:p>
          <a:p>
            <a:pPr lvl="1"/>
            <a:r>
              <a:rPr lang="en-US" dirty="0"/>
              <a:t>Can the system decide if an input is </a:t>
            </a:r>
            <a:br>
              <a:rPr lang="en-US" dirty="0"/>
            </a:br>
            <a:r>
              <a:rPr lang="en-US" dirty="0"/>
              <a:t>invalid/unexpected/malicious &amp; reject it?</a:t>
            </a:r>
          </a:p>
          <a:p>
            <a:pPr lvl="1"/>
            <a:r>
              <a:rPr lang="en-US" dirty="0"/>
              <a:t>Will program perform only </a:t>
            </a:r>
            <a:r>
              <a:rPr lang="en-US" i="1" dirty="0"/>
              <a:t>expected </a:t>
            </a:r>
            <a:r>
              <a:rPr lang="en-US" dirty="0"/>
              <a:t>computations, </a:t>
            </a:r>
            <a:br>
              <a:rPr lang="en-US" dirty="0"/>
            </a:br>
            <a:r>
              <a:rPr lang="en-US" dirty="0"/>
              <a:t>or </a:t>
            </a:r>
            <a:r>
              <a:rPr lang="en-US" i="1" dirty="0"/>
              <a:t>malicious </a:t>
            </a:r>
            <a:r>
              <a:rPr lang="en-US" dirty="0"/>
              <a:t>ones too</a:t>
            </a:r>
            <a:r>
              <a:rPr lang="en-US" dirty="0" smtClean="0"/>
              <a:t>?</a:t>
            </a:r>
            <a:endParaRPr lang="en-US" i="1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i="1" dirty="0"/>
              <a:t>Exploitation is setting up, instantiating, and programming a </a:t>
            </a:r>
            <a:r>
              <a:rPr lang="en-US" b="1" i="1" u="sng" dirty="0"/>
              <a:t>weird </a:t>
            </a:r>
            <a:r>
              <a:rPr lang="en-US" b="1" i="1" u="sng" dirty="0" smtClean="0"/>
              <a:t>machine</a:t>
            </a:r>
          </a:p>
          <a:p>
            <a:pPr lvl="1"/>
            <a:r>
              <a:rPr lang="en-US" dirty="0"/>
              <a:t>A part of the target is overwhelmed by crafted input and enters an </a:t>
            </a:r>
            <a:r>
              <a:rPr lang="en-US" b="1" dirty="0"/>
              <a:t>unexpected </a:t>
            </a:r>
            <a:r>
              <a:rPr lang="en-US" dirty="0"/>
              <a:t>but </a:t>
            </a:r>
            <a:r>
              <a:rPr lang="en-US" b="1" dirty="0" err="1" smtClean="0"/>
              <a:t>manipulable</a:t>
            </a:r>
            <a:r>
              <a:rPr lang="en-US" b="1" dirty="0" smtClean="0"/>
              <a:t>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5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know the size of the previous frame (disassembling), so we are capable of calculate the EBP of our frame:</a:t>
            </a:r>
          </a:p>
          <a:p>
            <a:pPr lvl="1"/>
            <a:r>
              <a:rPr lang="en-US" dirty="0" err="1" smtClean="0"/>
              <a:t>ebp</a:t>
            </a:r>
            <a:r>
              <a:rPr lang="en-US" dirty="0" smtClean="0"/>
              <a:t>=</a:t>
            </a:r>
            <a:r>
              <a:rPr lang="en-US" dirty="0" err="1" smtClean="0"/>
              <a:t>ebp_previous</a:t>
            </a:r>
            <a:r>
              <a:rPr lang="en-US" dirty="0" smtClean="0"/>
              <a:t>-PREV_FRAME_SIZE</a:t>
            </a:r>
          </a:p>
          <a:p>
            <a:endParaRPr lang="en-US" dirty="0" smtClean="0"/>
          </a:p>
          <a:p>
            <a:r>
              <a:rPr lang="en-US" dirty="0" smtClean="0"/>
              <a:t>With our frame address, we can calculate the address of </a:t>
            </a:r>
            <a:r>
              <a:rPr lang="en-US" dirty="0" err="1" smtClean="0"/>
              <a:t>libgcc</a:t>
            </a:r>
            <a:r>
              <a:rPr lang="en-US" dirty="0" smtClean="0"/>
              <a:t>, since we know the offsets:</a:t>
            </a:r>
            <a:endParaRPr lang="en-US" dirty="0"/>
          </a:p>
          <a:p>
            <a:pPr lvl="1"/>
            <a:r>
              <a:rPr lang="en-US" dirty="0" err="1" smtClean="0"/>
              <a:t>libgcc_reveal_location</a:t>
            </a:r>
            <a:r>
              <a:rPr lang="en-US" dirty="0" smtClean="0"/>
              <a:t>=</a:t>
            </a:r>
            <a:r>
              <a:rPr lang="en-US" dirty="0" err="1" smtClean="0"/>
              <a:t>ebp</a:t>
            </a:r>
            <a:r>
              <a:rPr lang="en-US" dirty="0" smtClean="0"/>
              <a:t>-LIBGCC_REVEAL_EBP_OFFSET;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value that reveals the .text location of the </a:t>
            </a:r>
            <a:r>
              <a:rPr lang="en-US" dirty="0" err="1" smtClean="0"/>
              <a:t>libgcc</a:t>
            </a:r>
            <a:r>
              <a:rPr lang="en-US" dirty="0" smtClean="0"/>
              <a:t> is at 0xffffc798 (discovered in the previous slide), and it is 0x679 above ESP and 0x750 above EBP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libgcc</a:t>
            </a:r>
            <a:r>
              <a:rPr lang="en-US" dirty="0" smtClean="0"/>
              <a:t> base is calculated using the previously revealed address and masking the 3 low nibbles.  We also use a fixed value to adjust the result (found thru disassembly):</a:t>
            </a:r>
            <a:endParaRPr lang="en-US" dirty="0"/>
          </a:p>
          <a:p>
            <a:pPr lvl="1"/>
            <a:r>
              <a:rPr lang="en-US" dirty="0" err="1" smtClean="0"/>
              <a:t>libgcc_base</a:t>
            </a:r>
            <a:r>
              <a:rPr lang="en-US" dirty="0" smtClean="0"/>
              <a:t>=(</a:t>
            </a:r>
            <a:r>
              <a:rPr lang="en-US" dirty="0" err="1" smtClean="0"/>
              <a:t>libgcc_revealed</a:t>
            </a:r>
            <a:r>
              <a:rPr lang="en-US" dirty="0" smtClean="0"/>
              <a:t> &amp; 0xFFFFF000) - LIBGCC_REVEAL_ADJUST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separation between .text and .data segments in </a:t>
            </a:r>
            <a:r>
              <a:rPr lang="en-US" dirty="0" err="1" smtClean="0"/>
              <a:t>libgcc</a:t>
            </a:r>
            <a:r>
              <a:rPr lang="en-US" dirty="0" smtClean="0"/>
              <a:t> is 0x19000 (x86):</a:t>
            </a:r>
          </a:p>
          <a:p>
            <a:pPr lvl="1"/>
            <a:r>
              <a:rPr lang="en-US" dirty="0" err="1" smtClean="0"/>
              <a:t>libgcc_data_base</a:t>
            </a:r>
            <a:r>
              <a:rPr lang="en-US" dirty="0" smtClean="0"/>
              <a:t>=</a:t>
            </a:r>
            <a:r>
              <a:rPr lang="en-US" dirty="0" err="1" smtClean="0"/>
              <a:t>libgcc_base+LIBGCC_DATA_OFFSET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5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Overwriting the Frame Header Cache</a:t>
            </a:r>
            <a:endParaRPr lang="en-US" dirty="0"/>
          </a:p>
        </p:txBody>
      </p:sp>
      <p:pic>
        <p:nvPicPr>
          <p:cNvPr id="4" name="Picture 3" descr="exploit-diagram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5" y="1531350"/>
            <a:ext cx="8366943" cy="52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2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Finally, we find the </a:t>
            </a:r>
            <a:r>
              <a:rPr lang="en-US" dirty="0" err="1" smtClean="0"/>
              <a:t>frame_hdr_cache</a:t>
            </a:r>
            <a:r>
              <a:rPr lang="en-US" dirty="0" smtClean="0"/>
              <a:t> and the respective </a:t>
            </a:r>
            <a:r>
              <a:rPr lang="en-US" dirty="0" err="1" smtClean="0"/>
              <a:t>p_eh_frame_hdr</a:t>
            </a:r>
            <a:r>
              <a:rPr lang="en-US" dirty="0" smtClean="0"/>
              <a:t> from the </a:t>
            </a:r>
            <a:r>
              <a:rPr lang="en-US" dirty="0" err="1" smtClean="0"/>
              <a:t>libgcc_data_base</a:t>
            </a:r>
            <a:r>
              <a:rPr lang="en-US" dirty="0" smtClean="0"/>
              <a:t>, as previously described:</a:t>
            </a:r>
          </a:p>
          <a:p>
            <a:pPr lvl="1"/>
            <a:r>
              <a:rPr lang="en-US" dirty="0" err="1" smtClean="0"/>
              <a:t>frame_hdr_cache</a:t>
            </a:r>
            <a:r>
              <a:rPr lang="en-US" dirty="0" smtClean="0"/>
              <a:t>=</a:t>
            </a:r>
            <a:r>
              <a:rPr lang="en-US" dirty="0" err="1" smtClean="0"/>
              <a:t>libgcc_data_base+CACHE_LIBGCC_OFFSET</a:t>
            </a:r>
            <a:endParaRPr lang="en-US" dirty="0"/>
          </a:p>
          <a:p>
            <a:pPr lvl="1"/>
            <a:r>
              <a:rPr lang="en-US" dirty="0" err="1" smtClean="0"/>
              <a:t>p_eh_frame_hdr</a:t>
            </a:r>
            <a:r>
              <a:rPr lang="en-US" dirty="0" smtClean="0"/>
              <a:t>=</a:t>
            </a:r>
            <a:r>
              <a:rPr lang="en-US" dirty="0" err="1" smtClean="0"/>
              <a:t>frame_hdr_cache+CACHE_ENTRY_SIZE</a:t>
            </a:r>
            <a:r>
              <a:rPr lang="en-US" dirty="0" smtClean="0"/>
              <a:t>*PREVIOUS_CACHE_ENTRIES+OFFSET_IN_CACHE_ENTRY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2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demo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The Dwarf payload is injected in the dictionary been </a:t>
            </a:r>
            <a:r>
              <a:rPr lang="en-US" sz="2200" dirty="0" err="1"/>
              <a:t>readed</a:t>
            </a:r>
            <a:r>
              <a:rPr lang="en-US" sz="2200" dirty="0"/>
              <a:t> by the target program (instead of using a </a:t>
            </a:r>
            <a:r>
              <a:rPr lang="en-US" sz="2200" dirty="0" err="1"/>
              <a:t>shellcode</a:t>
            </a:r>
            <a:r>
              <a:rPr lang="en-US" sz="2200" dirty="0"/>
              <a:t>).  We find the pointers, overwrite the caching target address and the desired catch block is executed.</a:t>
            </a:r>
            <a:endParaRPr lang="en-US" sz="2200" dirty="0" smtClean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With </a:t>
            </a:r>
            <a:r>
              <a:rPr lang="en-US" sz="2200" dirty="0" smtClean="0"/>
              <a:t>all the values, we redirect the execution:</a:t>
            </a:r>
          </a:p>
          <a:p>
            <a:pPr lvl="1"/>
            <a:r>
              <a:rPr lang="en-US" sz="2200" dirty="0" smtClean="0"/>
              <a:t>Function </a:t>
            </a:r>
            <a:r>
              <a:rPr lang="en-US" sz="2200" dirty="0" err="1" smtClean="0"/>
              <a:t>doWork</a:t>
            </a:r>
            <a:r>
              <a:rPr lang="en-US" sz="2200" dirty="0" smtClean="0"/>
              <a:t> </a:t>
            </a:r>
            <a:r>
              <a:rPr lang="en-US" sz="2200" dirty="0" smtClean="0"/>
              <a:t>throws an exception</a:t>
            </a:r>
          </a:p>
          <a:p>
            <a:pPr lvl="1"/>
            <a:r>
              <a:rPr lang="en-US" sz="2200" dirty="0" smtClean="0"/>
              <a:t>We redirect it to </a:t>
            </a:r>
            <a:r>
              <a:rPr lang="en-US" sz="2200" dirty="0" err="1" smtClean="0"/>
              <a:t>I_am_never_called</a:t>
            </a:r>
            <a:endParaRPr lang="en-US" sz="2200" dirty="0" smtClean="0"/>
          </a:p>
          <a:p>
            <a:pPr marL="457200" lvl="1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017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a Write N you can overwrite the .</a:t>
            </a:r>
            <a:r>
              <a:rPr lang="en-US" dirty="0" err="1" smtClean="0"/>
              <a:t>eh_frame</a:t>
            </a:r>
            <a:r>
              <a:rPr lang="en-US" dirty="0" smtClean="0"/>
              <a:t> entirely (if it is +W, what is not normal in new systems)</a:t>
            </a:r>
          </a:p>
          <a:p>
            <a:r>
              <a:rPr lang="en-US" dirty="0" smtClean="0"/>
              <a:t>You can overwrite the .</a:t>
            </a:r>
            <a:r>
              <a:rPr lang="en-US" dirty="0" err="1" smtClean="0"/>
              <a:t>eh_frame</a:t>
            </a:r>
            <a:r>
              <a:rPr lang="en-US" dirty="0" smtClean="0"/>
              <a:t> using a </a:t>
            </a:r>
            <a:r>
              <a:rPr lang="en-US" dirty="0" err="1" smtClean="0"/>
              <a:t>shellcode</a:t>
            </a:r>
            <a:endParaRPr lang="en-US" dirty="0" smtClean="0"/>
          </a:p>
          <a:p>
            <a:r>
              <a:rPr lang="en-US" dirty="0" smtClean="0"/>
              <a:t>You can use a </a:t>
            </a:r>
            <a:r>
              <a:rPr lang="en-US" dirty="0" err="1" smtClean="0"/>
              <a:t>stagered</a:t>
            </a:r>
            <a:r>
              <a:rPr lang="en-US" dirty="0" smtClean="0"/>
              <a:t> ret-into-lib to remap the .</a:t>
            </a:r>
            <a:r>
              <a:rPr lang="en-US" dirty="0" err="1" smtClean="0"/>
              <a:t>eh_frame</a:t>
            </a:r>
            <a:r>
              <a:rPr lang="en-US" dirty="0" smtClean="0"/>
              <a:t> as +W and then overwrite it</a:t>
            </a:r>
          </a:p>
        </p:txBody>
      </p:sp>
    </p:spTree>
    <p:extLst>
      <p:ext uri="{BB962C8B-B14F-4D97-AF65-F5344CB8AC3E}">
        <p14:creationId xmlns:p14="http://schemas.microsoft.com/office/powerpoint/2010/main" val="281540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87" y="183827"/>
            <a:ext cx="8873492" cy="27443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END! Really is !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katana.nongnu.org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rrbranco</a:t>
            </a:r>
            <a:r>
              <a:rPr lang="en-US" dirty="0" smtClean="0"/>
              <a:t>/defcon2012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8319"/>
            <a:ext cx="6400800" cy="27723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James Oakley (Electron)</a:t>
            </a:r>
          </a:p>
          <a:p>
            <a:r>
              <a:rPr lang="en-US" dirty="0"/>
              <a:t>Electron100 *</a:t>
            </a:r>
            <a:r>
              <a:rPr lang="en-US" dirty="0" err="1"/>
              <a:t>noSPAM</a:t>
            </a:r>
            <a:r>
              <a:rPr lang="en-US" dirty="0"/>
              <a:t>* </a:t>
            </a:r>
            <a:r>
              <a:rPr lang="en-US" dirty="0" err="1"/>
              <a:t>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Rodrigo Rubira Branco (@</a:t>
            </a:r>
            <a:r>
              <a:rPr lang="en-US" dirty="0" err="1"/>
              <a:t>BSDaemon</a:t>
            </a:r>
            <a:r>
              <a:rPr lang="en-US" dirty="0"/>
              <a:t>)</a:t>
            </a:r>
          </a:p>
          <a:p>
            <a:r>
              <a:rPr lang="en-US" dirty="0" err="1"/>
              <a:t>rodrigo</a:t>
            </a:r>
            <a:r>
              <a:rPr lang="en-US" dirty="0"/>
              <a:t> *</a:t>
            </a:r>
            <a:r>
              <a:rPr lang="en-US" dirty="0" err="1"/>
              <a:t>noSPAM</a:t>
            </a:r>
            <a:r>
              <a:rPr lang="en-US" dirty="0"/>
              <a:t>* </a:t>
            </a:r>
            <a:r>
              <a:rPr lang="en-US" dirty="0" err="1"/>
              <a:t>kernelhacking.com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Sergey </a:t>
            </a:r>
            <a:r>
              <a:rPr lang="en-US" dirty="0" err="1"/>
              <a:t>Bratus</a:t>
            </a:r>
            <a:r>
              <a:rPr lang="en-US" dirty="0"/>
              <a:t> (</a:t>
            </a:r>
            <a:r>
              <a:rPr lang="en-US" dirty="0" err="1"/>
              <a:t>Sbratus</a:t>
            </a:r>
            <a:r>
              <a:rPr lang="en-US" dirty="0"/>
              <a:t>)</a:t>
            </a:r>
          </a:p>
          <a:p>
            <a:r>
              <a:rPr lang="en-US" dirty="0"/>
              <a:t>Sergey *</a:t>
            </a:r>
            <a:r>
              <a:rPr lang="en-US" dirty="0" err="1"/>
              <a:t>noSPAM</a:t>
            </a:r>
            <a:r>
              <a:rPr lang="en-US" dirty="0"/>
              <a:t>* </a:t>
            </a:r>
            <a:r>
              <a:rPr lang="en-US" dirty="0" err="1"/>
              <a:t>cs.dartmouth.edu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3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Exploitation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part of the target is overwhelmed by crafted input and enters an </a:t>
            </a:r>
            <a:r>
              <a:rPr lang="en-US" b="1" dirty="0"/>
              <a:t>unexpected </a:t>
            </a:r>
            <a:r>
              <a:rPr lang="en-US" dirty="0"/>
              <a:t>but </a:t>
            </a:r>
            <a:r>
              <a:rPr lang="en-US" b="1" dirty="0" err="1" smtClean="0"/>
              <a:t>manipulable</a:t>
            </a:r>
            <a:r>
              <a:rPr lang="en-US" b="1" dirty="0" smtClean="0"/>
              <a:t> </a:t>
            </a:r>
            <a:r>
              <a:rPr lang="en-US" dirty="0"/>
              <a:t>state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Primitives</a:t>
            </a:r>
            <a:r>
              <a:rPr lang="en-US" dirty="0" smtClean="0"/>
              <a:t> are exposed</a:t>
            </a:r>
            <a:endParaRPr lang="en-US" dirty="0"/>
          </a:p>
          <a:p>
            <a:pPr lvl="1"/>
            <a:r>
              <a:rPr lang="en-US" dirty="0" smtClean="0"/>
              <a:t>Memory corruption, </a:t>
            </a:r>
            <a:r>
              <a:rPr lang="en-US" dirty="0" smtClean="0"/>
              <a:t>unexpected </a:t>
            </a:r>
            <a:r>
              <a:rPr lang="en-US" dirty="0" smtClean="0"/>
              <a:t>control flows,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From a formal model point of view, primitives supply extra state and/or transitions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A “weird machine” is </a:t>
            </a:r>
            <a:r>
              <a:rPr lang="en-US" dirty="0" smtClean="0"/>
              <a:t>unleashed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more powerful</a:t>
            </a:r>
            <a:r>
              <a:rPr lang="en-US" dirty="0"/>
              <a:t>, programmable </a:t>
            </a:r>
            <a:r>
              <a:rPr lang="en-US" b="1" dirty="0"/>
              <a:t>execution environment </a:t>
            </a:r>
            <a:r>
              <a:rPr lang="en-US" dirty="0"/>
              <a:t>than intended or expected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10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Weird Machine is Born!</a:t>
            </a:r>
            <a:endParaRPr lang="en-US" dirty="0"/>
          </a:p>
        </p:txBody>
      </p:sp>
      <p:pic>
        <p:nvPicPr>
          <p:cNvPr id="4" name="Picture 3" descr="Chestbursterbab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07" y="1111106"/>
            <a:ext cx="5003800" cy="58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5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Exploiting Additional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Finally we are in our talk line…</a:t>
            </a:r>
          </a:p>
          <a:p>
            <a:endParaRPr lang="en-US" dirty="0"/>
          </a:p>
          <a:p>
            <a:r>
              <a:rPr lang="en-US" dirty="0" smtClean="0"/>
              <a:t>There are many computations inside a program that can be used to subvert the code execution (and some of then has nothing to do with the original code itself)</a:t>
            </a:r>
          </a:p>
          <a:p>
            <a:endParaRPr lang="en-US" dirty="0"/>
          </a:p>
          <a:p>
            <a:r>
              <a:rPr lang="en-US" dirty="0" smtClean="0"/>
              <a:t>ROP is not new, exploits are using it since 2000 (maybe even before)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3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*nix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Binaries compiled with GCC and that support exception handling have Dwarf </a:t>
            </a:r>
            <a:r>
              <a:rPr lang="en-US" dirty="0" err="1" smtClean="0"/>
              <a:t>bytecode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Describe the stack frame layout</a:t>
            </a:r>
          </a:p>
          <a:p>
            <a:pPr lvl="1"/>
            <a:r>
              <a:rPr lang="en-US" dirty="0" smtClean="0"/>
              <a:t>Interpreted to unwind the stack after an exception occurs</a:t>
            </a:r>
          </a:p>
          <a:p>
            <a:endParaRPr lang="en-US" dirty="0"/>
          </a:p>
          <a:p>
            <a:r>
              <a:rPr lang="en-US" dirty="0" smtClean="0"/>
              <a:t>The process image includes the Dwarf interpreter (part of the GNU C++ runtime)</a:t>
            </a:r>
          </a:p>
          <a:p>
            <a:endParaRPr lang="en-US" dirty="0"/>
          </a:p>
          <a:p>
            <a:r>
              <a:rPr lang="en-US" dirty="0" err="1" smtClean="0"/>
              <a:t>Bytecode</a:t>
            </a:r>
            <a:r>
              <a:rPr lang="en-US" dirty="0" smtClean="0"/>
              <a:t> can be written to force the interpreter to perform any computation (Turing-Complete), including, but not limited to, setup a library/system call modifying registers such as stack and base pointers   -&gt; See James and Sergey previous work on Dwarf Trojans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7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James Oakley and Sergey </a:t>
            </a:r>
            <a:r>
              <a:rPr lang="en-US" dirty="0" err="1" smtClean="0"/>
              <a:t>Bratus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Proved that Dwarf can replace code creating a Trojan completely using Dwarf </a:t>
            </a:r>
            <a:r>
              <a:rPr lang="en-US" dirty="0" err="1" smtClean="0"/>
              <a:t>bytecode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Proved that Dwarf is a complete development environment:</a:t>
            </a:r>
          </a:p>
          <a:p>
            <a:pPr lvl="1"/>
            <a:r>
              <a:rPr lang="en-US" dirty="0" smtClean="0"/>
              <a:t>Can read memory</a:t>
            </a:r>
          </a:p>
          <a:p>
            <a:pPr lvl="1"/>
            <a:r>
              <a:rPr lang="en-US" dirty="0" smtClean="0"/>
              <a:t>Can compute with values from memory/registers</a:t>
            </a:r>
          </a:p>
          <a:p>
            <a:pPr lvl="1"/>
            <a:r>
              <a:rPr lang="en-US" dirty="0" smtClean="0"/>
              <a:t>Can influence the flow of execution of a process</a:t>
            </a:r>
          </a:p>
        </p:txBody>
      </p:sp>
    </p:spTree>
    <p:extLst>
      <p:ext uri="{BB962C8B-B14F-4D97-AF65-F5344CB8AC3E}">
        <p14:creationId xmlns:p14="http://schemas.microsoft.com/office/powerpoint/2010/main" val="259447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3107</Words>
  <Application>Microsoft Macintosh PowerPoint</Application>
  <PresentationFormat>On-screen Show (4:3)</PresentationFormat>
  <Paragraphs>432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Overwriting the Exception Handling Cache Pointer - Dwarf Oriented Programming</vt:lpstr>
      <vt:lpstr>Credits</vt:lpstr>
      <vt:lpstr>Motivation</vt:lpstr>
      <vt:lpstr>A Bit of Theory</vt:lpstr>
      <vt:lpstr>Software Exploitation</vt:lpstr>
      <vt:lpstr>Weird Machine is Born!</vt:lpstr>
      <vt:lpstr>Exploiting Additional Computations</vt:lpstr>
      <vt:lpstr>*nix Exception Handling</vt:lpstr>
      <vt:lpstr>James Oakley and Sergey Bratus</vt:lpstr>
      <vt:lpstr>ELF</vt:lpstr>
      <vt:lpstr>Dwarf</vt:lpstr>
      <vt:lpstr>Linux Exception Handling</vt:lpstr>
      <vt:lpstr>.eh_frame</vt:lpstr>
      <vt:lpstr>Size Limitations</vt:lpstr>
      <vt:lpstr>.eh_frame</vt:lpstr>
      <vt:lpstr>FDE x CIE</vt:lpstr>
      <vt:lpstr>FDE x CIE</vt:lpstr>
      <vt:lpstr>Dwarf Instructions</vt:lpstr>
      <vt:lpstr>Dwarf Programming</vt:lpstr>
      <vt:lpstr>And the table is back…</vt:lpstr>
      <vt:lpstr>Dwarf Expressions</vt:lpstr>
      <vt:lpstr>Katana</vt:lpstr>
      <vt:lpstr>So what?</vt:lpstr>
      <vt:lpstr>Example</vt:lpstr>
      <vt:lpstr>.gcc_except_table</vt:lpstr>
      <vt:lpstr>Assembly</vt:lpstr>
      <vt:lpstr>Layout</vt:lpstr>
      <vt:lpstr>Exception Handling Flow</vt:lpstr>
      <vt:lpstr>Exceptions are not asynchronous</vt:lpstr>
      <vt:lpstr>Proving (assembly)</vt:lpstr>
      <vt:lpstr>__cxa_allocate_exception()</vt:lpstr>
      <vt:lpstr>What We've Shown Before</vt:lpstr>
      <vt:lpstr>What else can be done?</vt:lpstr>
      <vt:lpstr>Fake EH</vt:lpstr>
      <vt:lpstr>Caching</vt:lpstr>
      <vt:lpstr>Caching</vt:lpstr>
      <vt:lpstr>Exploiting</vt:lpstr>
      <vt:lpstr>Memleak</vt:lpstr>
      <vt:lpstr>Memleak</vt:lpstr>
      <vt:lpstr>Heuristics</vt:lpstr>
      <vt:lpstr>More Heuristics</vt:lpstr>
      <vt:lpstr>Overwriting the Frame Header Cache</vt:lpstr>
      <vt:lpstr>Finalizing</vt:lpstr>
      <vt:lpstr>In the demo case</vt:lpstr>
      <vt:lpstr>Other possibilities</vt:lpstr>
      <vt:lpstr>THE END! Really is !?  http://katana.nongnu.org https://github.com/rrbranco/defcon2012</vt:lpstr>
    </vt:vector>
  </TitlesOfParts>
  <Company>Qualys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Exploração Bizarra de Recursos Computacionais Incomuns em Software ou “Como criar um título randômicamente atraente”</dc:title>
  <dc:creator>Rodrigo Rubira Branco</dc:creator>
  <cp:lastModifiedBy>Rodrigo Rubira Branco</cp:lastModifiedBy>
  <cp:revision>187</cp:revision>
  <dcterms:created xsi:type="dcterms:W3CDTF">2012-05-02T20:49:46Z</dcterms:created>
  <dcterms:modified xsi:type="dcterms:W3CDTF">2012-07-28T18:07:39Z</dcterms:modified>
</cp:coreProperties>
</file>