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64" r:id="rId2"/>
    <p:sldId id="263" r:id="rId3"/>
    <p:sldId id="256" r:id="rId4"/>
    <p:sldId id="262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1E1B-A302-40B6-AAFD-1F78B92B6EF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8099-F0E1-4DEF-BF98-0738380E9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1E1B-A302-40B6-AAFD-1F78B92B6EF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8099-F0E1-4DEF-BF98-0738380E9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7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1E1B-A302-40B6-AAFD-1F78B92B6EF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8099-F0E1-4DEF-BF98-0738380E995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250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1E1B-A302-40B6-AAFD-1F78B92B6EF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8099-F0E1-4DEF-BF98-0738380E9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0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1E1B-A302-40B6-AAFD-1F78B92B6EF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8099-F0E1-4DEF-BF98-0738380E99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029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1E1B-A302-40B6-AAFD-1F78B92B6EF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8099-F0E1-4DEF-BF98-0738380E9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1E1B-A302-40B6-AAFD-1F78B92B6EF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8099-F0E1-4DEF-BF98-0738380E9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5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1E1B-A302-40B6-AAFD-1F78B92B6EF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8099-F0E1-4DEF-BF98-0738380E9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1E1B-A302-40B6-AAFD-1F78B92B6EF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8099-F0E1-4DEF-BF98-0738380E9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1E1B-A302-40B6-AAFD-1F78B92B6EF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8099-F0E1-4DEF-BF98-0738380E9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1E1B-A302-40B6-AAFD-1F78B92B6EF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8099-F0E1-4DEF-BF98-0738380E9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1E1B-A302-40B6-AAFD-1F78B92B6EF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8099-F0E1-4DEF-BF98-0738380E9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4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1E1B-A302-40B6-AAFD-1F78B92B6EF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8099-F0E1-4DEF-BF98-0738380E9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1E1B-A302-40B6-AAFD-1F78B92B6EF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8099-F0E1-4DEF-BF98-0738380E9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1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1E1B-A302-40B6-AAFD-1F78B92B6EF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8099-F0E1-4DEF-BF98-0738380E9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3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1E1B-A302-40B6-AAFD-1F78B92B6EF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8099-F0E1-4DEF-BF98-0738380E9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B1E1B-A302-40B6-AAFD-1F78B92B6EF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F18099-F0E1-4DEF-BF98-0738380E9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4759"/>
            <a:ext cx="9144000" cy="2387600"/>
          </a:xfrm>
        </p:spPr>
        <p:txBody>
          <a:bodyPr/>
          <a:lstStyle/>
          <a:p>
            <a:r>
              <a:rPr lang="en-US" dirty="0" smtClean="0"/>
              <a:t>Exploring INTEL SGX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6104" y="4733942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Praveen </a:t>
            </a:r>
            <a:r>
              <a:rPr lang="en-US" dirty="0" err="1" smtClean="0"/>
              <a:t>Keshava</a:t>
            </a:r>
            <a:r>
              <a:rPr lang="en-US" dirty="0" smtClean="0"/>
              <a:t> Murthy</a:t>
            </a:r>
          </a:p>
          <a:p>
            <a:pPr algn="r"/>
            <a:r>
              <a:rPr lang="en-US" dirty="0" smtClean="0"/>
              <a:t>Aboobacker Rizwan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2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36" y="286972"/>
            <a:ext cx="10515600" cy="1241733"/>
          </a:xfrm>
        </p:spPr>
        <p:txBody>
          <a:bodyPr/>
          <a:lstStyle/>
          <a:p>
            <a:pPr algn="ctr"/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498" y="1466864"/>
            <a:ext cx="10681677" cy="478301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Creating an app and hosting it in the cloud platform involves many levels of trust</a:t>
            </a:r>
          </a:p>
          <a:p>
            <a:pPr lvl="1"/>
            <a:r>
              <a:rPr lang="en-US" sz="2400" dirty="0" smtClean="0"/>
              <a:t>Operating System, cloud provider, other applications in the cloud.</a:t>
            </a:r>
            <a:endParaRPr lang="en-US" sz="2400" dirty="0"/>
          </a:p>
          <a:p>
            <a:r>
              <a:rPr lang="en-US" sz="2400" dirty="0" smtClean="0"/>
              <a:t>Provides a huge attack surface</a:t>
            </a:r>
            <a:r>
              <a:rPr lang="en-US" sz="2400" dirty="0" smtClean="0"/>
              <a:t> with potential bad code</a:t>
            </a:r>
            <a:r>
              <a:rPr lang="en-US" sz="2400" dirty="0" smtClean="0"/>
              <a:t> for adversaries.</a:t>
            </a:r>
          </a:p>
          <a:p>
            <a:r>
              <a:rPr lang="en-US" sz="2400" dirty="0" smtClean="0"/>
              <a:t>Secure remote computation is an unsolved problem</a:t>
            </a:r>
          </a:p>
          <a:p>
            <a:r>
              <a:rPr lang="en-US" sz="2400" dirty="0" smtClean="0"/>
              <a:t>Hardware support reduces this trust level</a:t>
            </a:r>
          </a:p>
          <a:p>
            <a:pPr lvl="1"/>
            <a:r>
              <a:rPr lang="en-US" sz="2400" dirty="0" smtClean="0"/>
              <a:t>Need to trust only the processor which substantially reduces the attack surface.</a:t>
            </a:r>
          </a:p>
          <a:p>
            <a:r>
              <a:rPr lang="en-US" sz="2400" dirty="0" smtClean="0"/>
              <a:t>Intel SGX preserve the confidentiality and integrity of sensitive code and data</a:t>
            </a:r>
          </a:p>
          <a:p>
            <a:pPr lvl="1"/>
            <a:r>
              <a:rPr lang="en-US" sz="2400" dirty="0" smtClean="0"/>
              <a:t>By creating isolated enclaves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6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8421"/>
            <a:ext cx="9144000" cy="487496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Intel SGX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5918"/>
            <a:ext cx="9144000" cy="5721438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131" y="1411141"/>
            <a:ext cx="4919090" cy="4097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26" y="1376036"/>
            <a:ext cx="3755280" cy="41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722170"/>
            <a:ext cx="9144000" cy="487496"/>
          </a:xfrm>
        </p:spPr>
        <p:txBody>
          <a:bodyPr>
            <a:noAutofit/>
          </a:bodyPr>
          <a:lstStyle/>
          <a:p>
            <a:r>
              <a:rPr lang="en-US" sz="3600" dirty="0" smtClean="0"/>
              <a:t>Previous Work related to Trusted Execution Environment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5918"/>
            <a:ext cx="9144000" cy="572143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IBM 4765 Secure </a:t>
            </a:r>
            <a:r>
              <a:rPr lang="en-US" dirty="0" smtClean="0"/>
              <a:t>Coprocessor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r>
              <a:rPr lang="en-US" sz="2000" dirty="0"/>
              <a:t>The IBM 4765 secure coprocessor consists of an entire</a:t>
            </a:r>
          </a:p>
          <a:p>
            <a:r>
              <a:rPr lang="en-US" sz="2000" dirty="0"/>
              <a:t>computer system placed inside an enclosure that can deter and detect</a:t>
            </a:r>
          </a:p>
          <a:p>
            <a:r>
              <a:rPr lang="en-US" sz="2000" dirty="0"/>
              <a:t>physical attacks.</a:t>
            </a:r>
            <a:endParaRPr lang="en-US" sz="2000" dirty="0" smtClean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522" y="1269077"/>
            <a:ext cx="6490953" cy="327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2170"/>
            <a:ext cx="9144000" cy="487496"/>
          </a:xfrm>
        </p:spPr>
        <p:txBody>
          <a:bodyPr>
            <a:noAutofit/>
          </a:bodyPr>
          <a:lstStyle/>
          <a:p>
            <a:r>
              <a:rPr lang="en-US" sz="3600" dirty="0" smtClean="0"/>
              <a:t>Previous Work related to Trusted Execution Environment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5918"/>
            <a:ext cx="9144000" cy="572143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ARM </a:t>
            </a:r>
            <a:r>
              <a:rPr lang="en-US" dirty="0" smtClean="0"/>
              <a:t>TrustZone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Smartphone </a:t>
            </a:r>
            <a:r>
              <a:rPr lang="en-US" dirty="0"/>
              <a:t>SoC design based on TrustZone. The</a:t>
            </a:r>
          </a:p>
          <a:p>
            <a:r>
              <a:rPr lang="en-US" dirty="0"/>
              <a:t>red IP blocks are TrustZone-aware.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372" y="1453414"/>
            <a:ext cx="5602310" cy="33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4852"/>
            <a:ext cx="9144000" cy="487496"/>
          </a:xfrm>
        </p:spPr>
        <p:txBody>
          <a:bodyPr>
            <a:noAutofit/>
          </a:bodyPr>
          <a:lstStyle/>
          <a:p>
            <a:r>
              <a:rPr lang="en-US" sz="3600" dirty="0" smtClean="0"/>
              <a:t>Previous Work related to Trusted Execution Environment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5918"/>
            <a:ext cx="9144000" cy="572143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XOM </a:t>
            </a:r>
            <a:r>
              <a:rPr lang="en-US" sz="2000" dirty="0" smtClean="0"/>
              <a:t>Architecture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Introduced DRAM encryption, container execution, HMAC functionality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No Paging support. Not tolerant to hardware exceptions like page fault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Trusted Platform </a:t>
            </a:r>
            <a:r>
              <a:rPr lang="en-US" sz="2000" dirty="0" smtClean="0"/>
              <a:t>Module ( TPM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Introduced Software Attestation Model with attestation key stored in tamper resistant chip - </a:t>
            </a:r>
            <a:r>
              <a:rPr lang="en-US" sz="2000" dirty="0"/>
              <a:t>Static Root of Trust for </a:t>
            </a:r>
            <a:r>
              <a:rPr lang="en-US" sz="2000" dirty="0" smtClean="0"/>
              <a:t>Measurements ( SRTM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TPM Measured Boot Feature and TPM Verified Boot feature.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Intel’s Trusted Execution </a:t>
            </a:r>
            <a:r>
              <a:rPr lang="en-US" sz="2000" dirty="0" smtClean="0"/>
              <a:t>Technology ( TXT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TXT requires a TPM chip with an extended </a:t>
            </a:r>
            <a:r>
              <a:rPr lang="en-US" sz="2000" dirty="0" smtClean="0"/>
              <a:t>register to store SRTM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a </a:t>
            </a:r>
            <a:r>
              <a:rPr lang="en-US" sz="2000" dirty="0" smtClean="0"/>
              <a:t>TXT VM </a:t>
            </a:r>
            <a:r>
              <a:rPr lang="en-US" sz="2000" dirty="0"/>
              <a:t>is initialized, it updates TPM registers that </a:t>
            </a:r>
            <a:r>
              <a:rPr lang="en-US" sz="2000" dirty="0" smtClean="0"/>
              <a:t>make up </a:t>
            </a:r>
            <a:r>
              <a:rPr lang="en-US" sz="2000" dirty="0"/>
              <a:t>the Dynamic Root of Trust Measurement (DRTM</a:t>
            </a:r>
            <a:r>
              <a:rPr lang="en-US" sz="2000" dirty="0" smtClean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Vulnerable to physical DRAM attacks as no DRAM encryption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Aegis Secure Processor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Bastian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8421"/>
            <a:ext cx="9144000" cy="487496"/>
          </a:xfrm>
        </p:spPr>
        <p:txBody>
          <a:bodyPr>
            <a:noAutofit/>
          </a:bodyPr>
          <a:lstStyle/>
          <a:p>
            <a:r>
              <a:rPr lang="en-US" sz="3600" dirty="0"/>
              <a:t>Intel SGX in Context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5918"/>
            <a:ext cx="9144000" cy="572143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No </a:t>
            </a:r>
            <a:r>
              <a:rPr lang="en-US" sz="2000" dirty="0"/>
              <a:t>modifications to the processor’s critical </a:t>
            </a:r>
            <a:r>
              <a:rPr lang="en-US" sz="2000" dirty="0" smtClean="0"/>
              <a:t>execution path.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SGX’s </a:t>
            </a:r>
            <a:r>
              <a:rPr lang="en-US" sz="2000" dirty="0"/>
              <a:t>TCB consists of the CPU’s microcode </a:t>
            </a:r>
            <a:r>
              <a:rPr lang="en-US" sz="2000" dirty="0" smtClean="0"/>
              <a:t>and a </a:t>
            </a:r>
            <a:r>
              <a:rPr lang="en-US" sz="2000" dirty="0"/>
              <a:t>few privileged </a:t>
            </a:r>
            <a:r>
              <a:rPr lang="en-US" sz="2000" dirty="0" smtClean="0"/>
              <a:t>containers.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SGX </a:t>
            </a:r>
            <a:r>
              <a:rPr lang="en-US" sz="2000" dirty="0"/>
              <a:t>always </a:t>
            </a:r>
            <a:r>
              <a:rPr lang="en-US" sz="2000" dirty="0" smtClean="0"/>
              <a:t>flushes TLB’s during context switch between trusted and untrusted software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SGX uses Bastion Architecture approach of maintaining inverted page map </a:t>
            </a:r>
            <a:r>
              <a:rPr lang="en-US" sz="2000" dirty="0"/>
              <a:t>to reject address translations for memory </a:t>
            </a:r>
            <a:r>
              <a:rPr lang="en-US" sz="2000" dirty="0" smtClean="0"/>
              <a:t>that does </a:t>
            </a:r>
            <a:r>
              <a:rPr lang="en-US" sz="2000" dirty="0"/>
              <a:t>not </a:t>
            </a:r>
            <a:r>
              <a:rPr lang="en-US" sz="2000" dirty="0" smtClean="0"/>
              <a:t>belong to </a:t>
            </a:r>
            <a:r>
              <a:rPr lang="en-US" sz="2000" dirty="0"/>
              <a:t>the current </a:t>
            </a:r>
            <a:r>
              <a:rPr lang="en-US" sz="2000" dirty="0" smtClean="0"/>
              <a:t>container.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SGX guarantees DRAM privacy, authentication, and freshness by virtue of a Memory Encryption Engine (MEE)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SGX’s </a:t>
            </a:r>
            <a:r>
              <a:rPr lang="en-US" sz="2000" dirty="0"/>
              <a:t>microcode ensures the privacy, </a:t>
            </a:r>
            <a:r>
              <a:rPr lang="en-US" sz="2000" dirty="0" smtClean="0"/>
              <a:t>authenticity, and </a:t>
            </a:r>
            <a:r>
              <a:rPr lang="en-US" sz="2000" dirty="0"/>
              <a:t>freshness of each container’s evicted </a:t>
            </a:r>
            <a:r>
              <a:rPr lang="en-US" sz="2000" dirty="0" smtClean="0"/>
              <a:t>pages using version-based </a:t>
            </a:r>
            <a:r>
              <a:rPr lang="en-US" sz="2000" dirty="0" err="1" smtClean="0"/>
              <a:t>Merkle</a:t>
            </a:r>
            <a:r>
              <a:rPr lang="en-US" sz="2000" dirty="0" smtClean="0"/>
              <a:t> tree.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SGX’s </a:t>
            </a:r>
            <a:r>
              <a:rPr lang="en-US" sz="2000" dirty="0"/>
              <a:t>software attestation is implemented </a:t>
            </a:r>
            <a:r>
              <a:rPr lang="en-US" sz="2000" dirty="0" smtClean="0"/>
              <a:t>using Intel’s </a:t>
            </a:r>
            <a:r>
              <a:rPr lang="en-US" sz="2000" dirty="0"/>
              <a:t>Enhanced Privacy ID (EPID) group </a:t>
            </a:r>
            <a:r>
              <a:rPr lang="en-US" sz="2000" dirty="0" smtClean="0"/>
              <a:t>signature scheme.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8421"/>
            <a:ext cx="9144000" cy="487496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Project Proposal Plan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5918"/>
            <a:ext cx="9144000" cy="572143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Explore Intel SGX </a:t>
            </a:r>
            <a:r>
              <a:rPr lang="en-US" sz="2400" dirty="0" smtClean="0"/>
              <a:t>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Familiarize Intel SGX </a:t>
            </a:r>
            <a:r>
              <a:rPr lang="en-US" sz="2400" dirty="0" smtClean="0"/>
              <a:t>programming</a:t>
            </a:r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Design and Develop a sample simple e-voting client – server application with server running on Intel SGX</a:t>
            </a:r>
            <a:r>
              <a:rPr lang="en-US" sz="24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Explore the SDK Support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Perform remote attestation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Find the limitations of Intel SGX during the implementation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Compare the performance with a normal </a:t>
            </a:r>
            <a:r>
              <a:rPr lang="en-US" sz="2400" dirty="0" smtClean="0"/>
              <a:t>application</a:t>
            </a:r>
            <a:endParaRPr lang="en-US" sz="2400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</TotalTime>
  <Words>434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Exploring INTEL SGX</vt:lpstr>
      <vt:lpstr>Motivation</vt:lpstr>
      <vt:lpstr>Intel SGX</vt:lpstr>
      <vt:lpstr>Previous Work related to Trusted Execution Environment</vt:lpstr>
      <vt:lpstr>Previous Work related to Trusted Execution Environment</vt:lpstr>
      <vt:lpstr>Previous Work related to Trusted Execution Environment</vt:lpstr>
      <vt:lpstr>Intel SGX in Context</vt:lpstr>
      <vt:lpstr>Project Proposal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Previous Work</dc:title>
  <dc:creator>Sanath</dc:creator>
  <cp:lastModifiedBy>Rizwan Aboobacker</cp:lastModifiedBy>
  <cp:revision>29</cp:revision>
  <dcterms:created xsi:type="dcterms:W3CDTF">2016-02-03T03:53:24Z</dcterms:created>
  <dcterms:modified xsi:type="dcterms:W3CDTF">2016-02-03T16:37:39Z</dcterms:modified>
</cp:coreProperties>
</file>