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56" r:id="rId3"/>
    <p:sldId id="258" r:id="rId4"/>
    <p:sldId id="259" r:id="rId5"/>
    <p:sldId id="260" r:id="rId6"/>
    <p:sldId id="261" r:id="rId7"/>
    <p:sldId id="262" r:id="rId8"/>
    <p:sldId id="263" r:id="rId9"/>
    <p:sldId id="264" r:id="rId10"/>
    <p:sldId id="267" r:id="rId11"/>
    <p:sldId id="265" r:id="rId12"/>
    <p:sldId id="266"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00" autoAdjust="0"/>
  </p:normalViewPr>
  <p:slideViewPr>
    <p:cSldViewPr>
      <p:cViewPr>
        <p:scale>
          <a:sx n="94" d="100"/>
          <a:sy n="94" d="100"/>
        </p:scale>
        <p:origin x="-2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04/07/2012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1504218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13</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That’s it! Create your deck.</a:t>
            </a:r>
          </a:p>
          <a:p>
            <a:r>
              <a:rPr lang="en-CA" dirty="0" smtClean="0"/>
              <a:t>Put it somewhere visible for all too see.</a:t>
            </a:r>
          </a:p>
          <a:p>
            <a:r>
              <a:rPr lang="en-CA" dirty="0" smtClean="0"/>
              <a:t>And update it when things change.</a:t>
            </a:r>
          </a:p>
          <a:p>
            <a:endParaRPr lang="en-CA" dirty="0" smtClean="0"/>
          </a:p>
          <a:p>
            <a:r>
              <a:rPr lang="en-CA" smtClean="0"/>
              <a:t>Good luck!</a:t>
            </a:r>
            <a:endParaRPr lang="en-CA"/>
          </a:p>
        </p:txBody>
      </p:sp>
      <p:sp>
        <p:nvSpPr>
          <p:cNvPr id="4" name="Slide Number Placeholder 3"/>
          <p:cNvSpPr>
            <a:spLocks noGrp="1"/>
          </p:cNvSpPr>
          <p:nvPr>
            <p:ph type="sldNum" sz="quarter" idx="10"/>
          </p:nvPr>
        </p:nvSpPr>
        <p:spPr/>
        <p:txBody>
          <a:bodyPr/>
          <a:lstStyle/>
          <a:p>
            <a:fld id="{95EFCE83-0D6D-418E-84F5-E30F60A7C7AC}" type="slidenum">
              <a:rPr lang="en-CA" smtClean="0"/>
              <a:pPr/>
              <a:t>14</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gilewarrior.wordpres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smtClean="0"/>
              <a:t>The Agile Inception Deck </a:t>
            </a:r>
            <a:endParaRPr lang="en-CA" dirty="0"/>
          </a:p>
        </p:txBody>
      </p:sp>
      <p:sp>
        <p:nvSpPr>
          <p:cNvPr id="5" name="Subtitle 4"/>
          <p:cNvSpPr>
            <a:spLocks noGrp="1"/>
          </p:cNvSpPr>
          <p:nvPr>
            <p:ph type="subTitle" idx="1"/>
          </p:nvPr>
        </p:nvSpPr>
        <p:spPr/>
        <p:txBody>
          <a:bodyPr/>
          <a:lstStyle/>
          <a:p>
            <a:r>
              <a:rPr lang="en-CA" dirty="0" smtClean="0"/>
              <a:t>Template</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nvGraphicFramePr>
        <p:xfrm>
          <a:off x="685800" y="1397000"/>
          <a:ext cx="7924800" cy="413512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1</a:t>
                      </a:r>
                      <a:endParaRPr lang="en-CA" dirty="0"/>
                    </a:p>
                  </a:txBody>
                  <a:tcPr/>
                </a:tc>
                <a:tc>
                  <a:txBody>
                    <a:bodyPr/>
                    <a:lstStyle/>
                    <a:p>
                      <a:r>
                        <a:rPr lang="en-CA" dirty="0" smtClean="0"/>
                        <a:t>Analyst</a:t>
                      </a:r>
                      <a:endParaRPr lang="en-CA" dirty="0"/>
                    </a:p>
                  </a:txBody>
                  <a:tcPr/>
                </a:tc>
                <a:tc>
                  <a:txBody>
                    <a:bodyPr/>
                    <a:lstStyle/>
                    <a:p>
                      <a:r>
                        <a:rPr lang="en-CA" dirty="0" smtClean="0"/>
                        <a:t>Comfortable</a:t>
                      </a:r>
                      <a:r>
                        <a:rPr lang="en-CA" baseline="0" dirty="0" smtClean="0"/>
                        <a:t> with just-in-time analysis.</a:t>
                      </a:r>
                    </a:p>
                    <a:p>
                      <a:r>
                        <a:rPr lang="en-CA" baseline="0" dirty="0" smtClean="0"/>
                        <a:t>Likes to test.</a:t>
                      </a:r>
                    </a:p>
                    <a:p>
                      <a:r>
                        <a:rPr lang="en-CA" baseline="0" dirty="0" smtClean="0"/>
                        <a:t>Comfortable with rapid iterative development.</a:t>
                      </a:r>
                      <a:endParaRPr lang="en-CA" dirty="0" smtClean="0"/>
                    </a:p>
                  </a:txBody>
                  <a:tcPr/>
                </a:tc>
              </a:tr>
              <a:tr h="370840">
                <a:tc>
                  <a:txBody>
                    <a:bodyPr/>
                    <a:lstStyle/>
                    <a:p>
                      <a:r>
                        <a:rPr lang="en-CA" dirty="0" smtClean="0"/>
                        <a:t>2</a:t>
                      </a:r>
                      <a:endParaRPr lang="en-CA" dirty="0"/>
                    </a:p>
                  </a:txBody>
                  <a:tcPr/>
                </a:tc>
                <a:tc>
                  <a:txBody>
                    <a:bodyPr/>
                    <a:lstStyle/>
                    <a:p>
                      <a:r>
                        <a:rPr lang="en-CA" dirty="0" smtClean="0"/>
                        <a:t>Developers</a:t>
                      </a:r>
                      <a:endParaRPr lang="en-CA" dirty="0"/>
                    </a:p>
                  </a:txBody>
                  <a:tcPr/>
                </a:tc>
                <a:tc>
                  <a:txBody>
                    <a:bodyPr/>
                    <a:lstStyle/>
                    <a:p>
                      <a:r>
                        <a:rPr lang="en-CA" dirty="0" smtClean="0"/>
                        <a:t>C#, MVC.NET,</a:t>
                      </a:r>
                      <a:r>
                        <a:rPr lang="en-CA" baseline="0" dirty="0" smtClean="0"/>
                        <a:t> </a:t>
                      </a:r>
                      <a:r>
                        <a:rPr lang="en-CA" baseline="0" dirty="0" err="1" smtClean="0"/>
                        <a:t>jQuery</a:t>
                      </a:r>
                      <a:r>
                        <a:rPr lang="en-CA" baseline="0" dirty="0" smtClean="0"/>
                        <a:t>, SQL</a:t>
                      </a:r>
                    </a:p>
                    <a:p>
                      <a:r>
                        <a:rPr lang="en-CA" baseline="0" dirty="0" smtClean="0"/>
                        <a:t>Unit testing, refactoring, TDD, continuous integration</a:t>
                      </a:r>
                      <a:endParaRPr lang="en-CA" dirty="0"/>
                    </a:p>
                  </a:txBody>
                  <a:tcPr/>
                </a:tc>
              </a:tr>
              <a:tr h="370840">
                <a:tc>
                  <a:txBody>
                    <a:bodyPr/>
                    <a:lstStyle/>
                    <a:p>
                      <a:r>
                        <a:rPr lang="en-CA" dirty="0" smtClean="0"/>
                        <a:t>0.5</a:t>
                      </a:r>
                      <a:endParaRPr lang="en-CA" dirty="0"/>
                    </a:p>
                  </a:txBody>
                  <a:tcPr/>
                </a:tc>
                <a:tc>
                  <a:txBody>
                    <a:bodyPr/>
                    <a:lstStyle/>
                    <a:p>
                      <a:r>
                        <a:rPr lang="en-CA" dirty="0" smtClean="0"/>
                        <a:t>Project manager</a:t>
                      </a:r>
                      <a:endParaRPr lang="en-CA" dirty="0"/>
                    </a:p>
                  </a:txBody>
                  <a:tcPr/>
                </a:tc>
                <a:tc>
                  <a:txBody>
                    <a:bodyPr/>
                    <a:lstStyle/>
                    <a:p>
                      <a:r>
                        <a:rPr lang="en-CA" dirty="0" smtClean="0"/>
                        <a:t>Responsible for outward facing</a:t>
                      </a:r>
                      <a:r>
                        <a:rPr lang="en-CA" baseline="0" dirty="0" smtClean="0"/>
                        <a:t> communication</a:t>
                      </a:r>
                    </a:p>
                    <a:p>
                      <a:r>
                        <a:rPr lang="en-CA" baseline="0" dirty="0" smtClean="0"/>
                        <a:t>Status reports, scope, budget, and reporting upwards</a:t>
                      </a:r>
                      <a:endParaRPr lang="en-CA" dirty="0"/>
                    </a:p>
                  </a:txBody>
                  <a:tcPr/>
                </a:tc>
              </a:tr>
              <a:tr h="370840">
                <a:tc>
                  <a:txBody>
                    <a:bodyPr/>
                    <a:lstStyle/>
                    <a:p>
                      <a:endParaRPr lang="en-CA"/>
                    </a:p>
                  </a:txBody>
                  <a:tcPr/>
                </a:tc>
                <a:tc>
                  <a:txBody>
                    <a:bodyPr/>
                    <a:lstStyle/>
                    <a:p>
                      <a:endParaRPr lang="en-CA" dirty="0"/>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480066" y="22098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233311" y="22199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2042311" y="28956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5" name="TextBox 14"/>
          <p:cNvSpPr txBox="1"/>
          <p:nvPr/>
        </p:nvSpPr>
        <p:spPr>
          <a:xfrm>
            <a:off x="43680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3492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nvGraphicFramePr>
        <p:xfrm>
          <a:off x="457200" y="415788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r h="377825">
                <a:tc>
                  <a:txBody>
                    <a:bodyPr/>
                    <a:lstStyle/>
                    <a:p>
                      <a:endParaRPr lang="en-CA" sz="2000" dirty="0"/>
                    </a:p>
                  </a:txBody>
                  <a:tcPr anchor="ctr"/>
                </a:tc>
                <a:tc>
                  <a:txBody>
                    <a:bodyPr/>
                    <a:lstStyle/>
                    <a:p>
                      <a:r>
                        <a:rPr lang="en-CA" sz="2400" dirty="0" smtClean="0"/>
                        <a:t>&lt;insert yours&gt;</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12" name="Group 29"/>
          <p:cNvGrpSpPr>
            <a:grpSpLocks/>
          </p:cNvGrpSpPr>
          <p:nvPr/>
        </p:nvGrpSpPr>
        <p:grpSpPr bwMode="auto">
          <a:xfrm>
            <a:off x="762000" y="6202363"/>
            <a:ext cx="2489200" cy="274637"/>
            <a:chOff x="1254" y="1536"/>
            <a:chExt cx="1698" cy="173"/>
          </a:xfrm>
        </p:grpSpPr>
        <p:sp>
          <p:nvSpPr>
            <p:cNvPr id="11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14" name="AutoShape 31"/>
            <p:cNvCxnSpPr>
              <a:cxnSpLocks noChangeShapeType="1"/>
              <a:stCxn id="113" idx="3"/>
              <a:endCxn id="11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1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1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23622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12192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8288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4478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20574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600200" y="5638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2209800" y="609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first release</a:t>
            </a:r>
            <a:endParaRPr lang="en-CA" dirty="0"/>
          </a:p>
        </p:txBody>
      </p:sp>
      <p:sp>
        <p:nvSpPr>
          <p:cNvPr id="4" name="Chevron 3"/>
          <p:cNvSpPr/>
          <p:nvPr/>
        </p:nvSpPr>
        <p:spPr>
          <a:xfrm>
            <a:off x="1438276"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2670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2482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2294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6848476" y="18288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438276" y="26670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257031" y="26670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010276" y="26771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1819276" y="33528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5" name="TextBox 14"/>
          <p:cNvSpPr txBox="1"/>
          <p:nvPr/>
        </p:nvSpPr>
        <p:spPr>
          <a:xfrm>
            <a:off x="41449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1261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8" name="TextBox 17"/>
          <p:cNvSpPr txBox="1"/>
          <p:nvPr/>
        </p:nvSpPr>
        <p:spPr>
          <a:xfrm>
            <a:off x="1383190" y="4114800"/>
            <a:ext cx="6313010" cy="707886"/>
          </a:xfrm>
          <a:prstGeom prst="rect">
            <a:avLst/>
          </a:prstGeom>
          <a:noFill/>
        </p:spPr>
        <p:txBody>
          <a:bodyPr wrap="none" rtlCol="0">
            <a:spAutoFit/>
          </a:bodyPr>
          <a:lstStyle/>
          <a:p>
            <a:r>
              <a:rPr lang="en-CA" sz="4000" dirty="0" smtClean="0">
                <a:latin typeface="Calibri Bold" pitchFamily="34" charset="0"/>
                <a:cs typeface="Calibri Bold" pitchFamily="34" charset="0"/>
              </a:rPr>
              <a:t>3 people, 3 ½ months, $250K</a:t>
            </a:r>
            <a:endParaRPr lang="en-CA" sz="4000" dirty="0">
              <a:latin typeface="Calibri Bold" pitchFamily="34" charset="0"/>
              <a:cs typeface="Calibri Bold" pitchFamily="34" charset="0"/>
            </a:endParaRPr>
          </a:p>
        </p:txBody>
      </p:sp>
      <p:pic>
        <p:nvPicPr>
          <p:cNvPr id="17" name="Picture 1"/>
          <p:cNvPicPr>
            <a:picLocks noChangeAspect="1" noChangeArrowheads="1"/>
          </p:cNvPicPr>
          <p:nvPr/>
        </p:nvPicPr>
        <p:blipFill>
          <a:blip r:embed="rId3" cstate="print"/>
          <a:srcRect/>
          <a:stretch>
            <a:fillRect/>
          </a:stretch>
        </p:blipFill>
        <p:spPr bwMode="auto">
          <a:xfrm>
            <a:off x="228600" y="3198813"/>
            <a:ext cx="1066800" cy="839787"/>
          </a:xfrm>
          <a:prstGeom prst="rect">
            <a:avLst/>
          </a:prstGeom>
          <a:noFill/>
          <a:ln w="12700" cap="flat">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 more</a:t>
            </a:r>
            <a:endParaRPr lang="en-CA" dirty="0"/>
          </a:p>
        </p:txBody>
      </p:sp>
      <p:sp>
        <p:nvSpPr>
          <p:cNvPr id="3" name="Content Placeholder 2"/>
          <p:cNvSpPr>
            <a:spLocks noGrp="1"/>
          </p:cNvSpPr>
          <p:nvPr>
            <p:ph idx="1"/>
          </p:nvPr>
        </p:nvSpPr>
        <p:spPr/>
        <p:txBody>
          <a:bodyPr/>
          <a:lstStyle/>
          <a:p>
            <a:r>
              <a:rPr lang="en-CA" dirty="0" smtClean="0">
                <a:hlinkClick r:id="rId3"/>
              </a:rPr>
              <a:t>http://agilewarrior.wordpress.com</a:t>
            </a:r>
            <a:endParaRPr lang="en-CA" dirty="0" smtClean="0"/>
          </a:p>
          <a:p>
            <a:r>
              <a:rPr lang="en-CA" dirty="0" smtClean="0"/>
              <a:t>Buy the book!</a:t>
            </a:r>
          </a:p>
          <a:p>
            <a:endParaRPr lang="en-CA" dirty="0" smtClean="0"/>
          </a:p>
          <a:p>
            <a:r>
              <a:rPr lang="en-CA" dirty="0" smtClean="0"/>
              <a:t>Twitter:</a:t>
            </a:r>
          </a:p>
          <a:p>
            <a:pPr lvl="1"/>
            <a:r>
              <a:rPr lang="en-CA" dirty="0" smtClean="0"/>
              <a:t>@</a:t>
            </a:r>
            <a:r>
              <a:rPr lang="en-CA" dirty="0" err="1" smtClean="0"/>
              <a:t>jrasmusson</a:t>
            </a:r>
            <a:endParaRPr lang="en-CA" dirty="0"/>
          </a:p>
        </p:txBody>
      </p:sp>
      <p:pic>
        <p:nvPicPr>
          <p:cNvPr id="4" name="Picture 3"/>
          <p:cNvPicPr>
            <a:picLocks noChangeAspect="1" noChangeArrowheads="1"/>
          </p:cNvPicPr>
          <p:nvPr/>
        </p:nvPicPr>
        <p:blipFill>
          <a:blip r:embed="rId4" cstate="print"/>
          <a:srcRect/>
          <a:stretch>
            <a:fillRect/>
          </a:stretch>
        </p:blipFill>
        <p:spPr bwMode="auto">
          <a:xfrm>
            <a:off x="4343400" y="2451100"/>
            <a:ext cx="2946400" cy="3797300"/>
          </a:xfrm>
          <a:prstGeom prst="rect">
            <a:avLst/>
          </a:prstGeom>
          <a:noFill/>
          <a:ln w="12700" cap="flat">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smtClean="0"/>
              <a:t>&lt;Your project name&gt;</a:t>
            </a:r>
            <a:endParaRPr lang="en-CA" dirty="0"/>
          </a:p>
        </p:txBody>
      </p:sp>
      <p:sp>
        <p:nvSpPr>
          <p:cNvPr id="3" name="Subtitle 2"/>
          <p:cNvSpPr>
            <a:spLocks noGrp="1"/>
          </p:cNvSpPr>
          <p:nvPr>
            <p:ph type="subTitle" idx="1"/>
          </p:nvPr>
        </p:nvSpPr>
        <p:spPr/>
        <p:txBody>
          <a:bodyPr/>
          <a:lstStyle/>
          <a:p>
            <a:r>
              <a:rPr lang="en-CA" dirty="0" smtClean="0"/>
              <a:t>&lt;Your sponsors&gt;</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p:txBody>
          <a:bodyPr/>
          <a:lstStyle/>
          <a:p>
            <a:r>
              <a:rPr lang="en-CA" dirty="0" smtClean="0"/>
              <a:t>Important reason #1</a:t>
            </a:r>
          </a:p>
          <a:p>
            <a:r>
              <a:rPr lang="en-CA" dirty="0" smtClean="0"/>
              <a:t>Important reason #2</a:t>
            </a:r>
          </a:p>
          <a:p>
            <a:r>
              <a:rPr lang="en-CA" dirty="0" smtClean="0"/>
              <a:t>Important reason #3</a:t>
            </a:r>
          </a:p>
        </p:txBody>
      </p:sp>
      <p:sp>
        <p:nvSpPr>
          <p:cNvPr id="4" name="TextBox 3"/>
          <p:cNvSpPr txBox="1"/>
          <p:nvPr/>
        </p:nvSpPr>
        <p:spPr>
          <a:xfrm>
            <a:off x="1447800" y="4800600"/>
            <a:ext cx="6496522" cy="646331"/>
          </a:xfrm>
          <a:prstGeom prst="rect">
            <a:avLst/>
          </a:prstGeom>
          <a:noFill/>
        </p:spPr>
        <p:txBody>
          <a:bodyPr wrap="none" rtlCol="0">
            <a:spAutoFit/>
          </a:bodyPr>
          <a:lstStyle/>
          <a:p>
            <a:r>
              <a:rPr lang="en-CA" sz="3600" dirty="0" smtClean="0"/>
              <a:t>&lt;#1 reason for doing this project&gt;</a:t>
            </a:r>
            <a:endParaRPr lang="en-CA" sz="3600" dirty="0"/>
          </a:p>
        </p:txBody>
      </p:sp>
      <p:pic>
        <p:nvPicPr>
          <p:cNvPr id="5" name="Picture 4"/>
          <p:cNvPicPr>
            <a:picLocks noChangeAspect="1" noChangeArrowheads="1"/>
          </p:cNvPicPr>
          <p:nvPr/>
        </p:nvPicPr>
        <p:blipFill>
          <a:blip r:embed="rId3" cstate="print"/>
          <a:srcRect/>
          <a:stretch>
            <a:fillRect/>
          </a:stretch>
        </p:blipFill>
        <p:spPr bwMode="auto">
          <a:xfrm>
            <a:off x="985838" y="4221088"/>
            <a:ext cx="7388225" cy="1512168"/>
          </a:xfrm>
          <a:prstGeom prst="rect">
            <a:avLst/>
          </a:prstGeom>
          <a:noFill/>
          <a:ln w="12700" cap="flat">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p:txBody>
          <a:bodyPr>
            <a:normAutofit lnSpcReduction="10000"/>
          </a:bodyPr>
          <a:lstStyle/>
          <a:p>
            <a:r>
              <a:rPr lang="en-CA" dirty="0" smtClean="0"/>
              <a:t>For </a:t>
            </a:r>
            <a:r>
              <a:rPr lang="en-CA" dirty="0" smtClean="0">
                <a:solidFill>
                  <a:srgbClr val="008000"/>
                </a:solidFill>
              </a:rPr>
              <a:t>[target customer]</a:t>
            </a:r>
          </a:p>
          <a:p>
            <a:r>
              <a:rPr lang="en-CA" dirty="0" smtClean="0"/>
              <a:t>who </a:t>
            </a:r>
            <a:r>
              <a:rPr lang="en-CA" dirty="0" smtClean="0">
                <a:solidFill>
                  <a:srgbClr val="008000"/>
                </a:solidFill>
              </a:rPr>
              <a:t>[statement of need or opportunity]</a:t>
            </a:r>
          </a:p>
          <a:p>
            <a:r>
              <a:rPr lang="en-CA" dirty="0" smtClean="0"/>
              <a:t>the </a:t>
            </a:r>
            <a:r>
              <a:rPr lang="en-CA" dirty="0" smtClean="0">
                <a:solidFill>
                  <a:srgbClr val="008000"/>
                </a:solidFill>
              </a:rPr>
              <a:t>[project name]</a:t>
            </a:r>
          </a:p>
          <a:p>
            <a:r>
              <a:rPr lang="en-CA" dirty="0" smtClean="0"/>
              <a:t>is a </a:t>
            </a:r>
            <a:r>
              <a:rPr lang="en-CA" dirty="0" smtClean="0">
                <a:solidFill>
                  <a:srgbClr val="008000"/>
                </a:solidFill>
              </a:rPr>
              <a:t>[product category]</a:t>
            </a:r>
          </a:p>
          <a:p>
            <a:r>
              <a:rPr lang="en-CA" dirty="0" smtClean="0"/>
              <a:t>that </a:t>
            </a:r>
            <a:r>
              <a:rPr lang="en-CA" dirty="0" smtClean="0">
                <a:solidFill>
                  <a:srgbClr val="008000"/>
                </a:solidFill>
              </a:rPr>
              <a:t>[key benefit, compelling reason to buy]</a:t>
            </a:r>
            <a:r>
              <a:rPr lang="en-CA" dirty="0" smtClean="0"/>
              <a:t>.</a:t>
            </a:r>
          </a:p>
          <a:p>
            <a:r>
              <a:rPr lang="en-CA" dirty="0" smtClean="0"/>
              <a:t>Unlike </a:t>
            </a:r>
            <a:r>
              <a:rPr lang="en-CA" dirty="0" smtClean="0">
                <a:solidFill>
                  <a:srgbClr val="008000"/>
                </a:solidFill>
              </a:rPr>
              <a:t>[primary competitive alternative]</a:t>
            </a:r>
          </a:p>
          <a:p>
            <a:r>
              <a:rPr lang="en-CA" dirty="0" smtClean="0"/>
              <a:t>our project </a:t>
            </a:r>
            <a:r>
              <a:rPr lang="en-CA" dirty="0" smtClean="0">
                <a:solidFill>
                  <a:srgbClr val="008000"/>
                </a:solidFill>
              </a:rPr>
              <a:t>[statement of primary differentiation]</a:t>
            </a:r>
            <a:r>
              <a:rPr lang="en-CA" dirty="0" smtClean="0"/>
              <a:t>.</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67000" y="1524000"/>
            <a:ext cx="38100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3276600" y="1915180"/>
            <a:ext cx="2599430" cy="523220"/>
          </a:xfrm>
          <a:prstGeom prst="rect">
            <a:avLst/>
          </a:prstGeom>
          <a:noFill/>
        </p:spPr>
        <p:txBody>
          <a:bodyPr wrap="none" rtlCol="0">
            <a:spAutoFit/>
          </a:bodyPr>
          <a:lstStyle/>
          <a:p>
            <a:r>
              <a:rPr lang="en-CA" sz="2800" dirty="0" smtClean="0"/>
              <a:t>&lt;product name&gt;</a:t>
            </a:r>
            <a:endParaRPr lang="en-CA" sz="2800" dirty="0"/>
          </a:p>
        </p:txBody>
      </p:sp>
      <p:sp>
        <p:nvSpPr>
          <p:cNvPr id="11" name="Rectangle 10"/>
          <p:cNvSpPr/>
          <p:nvPr/>
        </p:nvSpPr>
        <p:spPr>
          <a:xfrm>
            <a:off x="3124200" y="2514600"/>
            <a:ext cx="3048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655988" y="3058180"/>
            <a:ext cx="1784527" cy="523220"/>
          </a:xfrm>
          <a:prstGeom prst="rect">
            <a:avLst/>
          </a:prstGeom>
          <a:noFill/>
        </p:spPr>
        <p:txBody>
          <a:bodyPr wrap="none" rtlCol="0">
            <a:spAutoFit/>
          </a:bodyPr>
          <a:lstStyle/>
          <a:p>
            <a:r>
              <a:rPr lang="en-CA" sz="2800" dirty="0" smtClean="0"/>
              <a:t>fun picture</a:t>
            </a:r>
            <a:endParaRPr lang="en-CA" sz="2800" dirty="0"/>
          </a:p>
        </p:txBody>
      </p:sp>
      <p:sp>
        <p:nvSpPr>
          <p:cNvPr id="6" name="TextBox 5"/>
          <p:cNvSpPr txBox="1"/>
          <p:nvPr/>
        </p:nvSpPr>
        <p:spPr>
          <a:xfrm>
            <a:off x="3855967" y="4048780"/>
            <a:ext cx="1478033" cy="523220"/>
          </a:xfrm>
          <a:prstGeom prst="rect">
            <a:avLst/>
          </a:prstGeom>
          <a:noFill/>
        </p:spPr>
        <p:txBody>
          <a:bodyPr wrap="none" rtlCol="0">
            <a:spAutoFit/>
          </a:bodyPr>
          <a:lstStyle/>
          <a:p>
            <a:r>
              <a:rPr lang="en-CA" sz="2800" dirty="0" smtClean="0"/>
              <a:t>&lt;slogan&gt;</a:t>
            </a:r>
            <a:endParaRPr lang="en-CA" sz="2800" dirty="0"/>
          </a:p>
        </p:txBody>
      </p:sp>
      <p:sp>
        <p:nvSpPr>
          <p:cNvPr id="7" name="TextBox 6"/>
          <p:cNvSpPr txBox="1"/>
          <p:nvPr/>
        </p:nvSpPr>
        <p:spPr>
          <a:xfrm>
            <a:off x="3561422" y="4658380"/>
            <a:ext cx="2029786" cy="523220"/>
          </a:xfrm>
          <a:prstGeom prst="rect">
            <a:avLst/>
          </a:prstGeom>
          <a:noFill/>
        </p:spPr>
        <p:txBody>
          <a:bodyPr wrap="none" rtlCol="0">
            <a:spAutoFit/>
          </a:bodyPr>
          <a:lstStyle/>
          <a:p>
            <a:r>
              <a:rPr lang="en-CA" sz="2800" dirty="0" smtClean="0"/>
              <a:t>&lt;benefit #1&gt;</a:t>
            </a:r>
            <a:endParaRPr lang="en-CA" sz="2800" dirty="0"/>
          </a:p>
        </p:txBody>
      </p:sp>
      <p:sp>
        <p:nvSpPr>
          <p:cNvPr id="8" name="TextBox 7"/>
          <p:cNvSpPr txBox="1"/>
          <p:nvPr/>
        </p:nvSpPr>
        <p:spPr>
          <a:xfrm>
            <a:off x="3561422" y="5115580"/>
            <a:ext cx="2029786" cy="523220"/>
          </a:xfrm>
          <a:prstGeom prst="rect">
            <a:avLst/>
          </a:prstGeom>
          <a:noFill/>
        </p:spPr>
        <p:txBody>
          <a:bodyPr wrap="none" rtlCol="0">
            <a:spAutoFit/>
          </a:bodyPr>
          <a:lstStyle/>
          <a:p>
            <a:r>
              <a:rPr lang="en-CA" sz="2800" dirty="0" smtClean="0"/>
              <a:t>&lt;benefit #2&gt;</a:t>
            </a:r>
            <a:endParaRPr lang="en-CA" sz="2800" dirty="0"/>
          </a:p>
        </p:txBody>
      </p:sp>
      <p:sp>
        <p:nvSpPr>
          <p:cNvPr id="9" name="TextBox 8"/>
          <p:cNvSpPr txBox="1"/>
          <p:nvPr/>
        </p:nvSpPr>
        <p:spPr>
          <a:xfrm>
            <a:off x="3561422" y="5572780"/>
            <a:ext cx="2029786" cy="523220"/>
          </a:xfrm>
          <a:prstGeom prst="rect">
            <a:avLst/>
          </a:prstGeom>
          <a:noFill/>
        </p:spPr>
        <p:txBody>
          <a:bodyPr wrap="none" rtlCol="0">
            <a:spAutoFit/>
          </a:bodyPr>
          <a:lstStyle/>
          <a:p>
            <a:r>
              <a:rPr lang="en-CA" sz="2800" dirty="0" smtClean="0"/>
              <a:t>&lt;benefit #3&gt;</a:t>
            </a:r>
            <a:endParaRPr lang="en-CA"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nvGraphicFramePr>
        <p:xfrm>
          <a:off x="381000" y="1397000"/>
          <a:ext cx="8458200" cy="2804160"/>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370840">
                <a:tc>
                  <a:txBody>
                    <a:bodyPr/>
                    <a:lstStyle/>
                    <a:p>
                      <a:endParaRPr lang="en-CA" dirty="0"/>
                    </a:p>
                  </a:txBody>
                  <a:tcPr/>
                </a:tc>
                <a:tc>
                  <a:txBody>
                    <a:bodyPr/>
                    <a:lstStyle/>
                    <a:p>
                      <a:endParaRPr lang="en-CA" dirty="0"/>
                    </a:p>
                  </a:txBody>
                  <a:tcPr/>
                </a:tc>
              </a:tr>
              <a:tr h="370840">
                <a:tc>
                  <a:txBody>
                    <a:bodyPr/>
                    <a:lstStyle/>
                    <a:p>
                      <a:endParaRPr lang="en-CA" dirty="0"/>
                    </a:p>
                  </a:txBody>
                  <a:tcPr/>
                </a:tc>
                <a:tc>
                  <a:txBody>
                    <a:bodyPr/>
                    <a:lstStyle/>
                    <a:p>
                      <a:endParaRPr lang="en-CA" dirty="0"/>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dirty="0"/>
                    </a:p>
                  </a:txBody>
                  <a:tcPr/>
                </a:tc>
              </a:tr>
            </a:tbl>
          </a:graphicData>
        </a:graphic>
      </p:graphicFrame>
      <p:graphicFrame>
        <p:nvGraphicFramePr>
          <p:cNvPr id="5" name="Table 4"/>
          <p:cNvGraphicFramePr>
            <a:graphicFrameLocks noGrp="1"/>
          </p:cNvGraphicFramePr>
          <p:nvPr/>
        </p:nvGraphicFramePr>
        <p:xfrm>
          <a:off x="381000" y="4343400"/>
          <a:ext cx="8458200" cy="206248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en-CA" sz="3200" dirty="0" smtClean="0"/>
                        <a:t>UNRESOLVED</a:t>
                      </a:r>
                      <a:endParaRPr lang="en-CA" sz="2000" dirty="0"/>
                    </a:p>
                  </a:txBody>
                  <a:tcPr/>
                </a:tc>
              </a:tr>
              <a:tr h="370840">
                <a:tc>
                  <a:txBody>
                    <a:bodyPr/>
                    <a:lstStyle/>
                    <a:p>
                      <a:endParaRPr lang="en-CA" dirty="0"/>
                    </a:p>
                  </a:txBody>
                  <a:tcPr/>
                </a:tc>
              </a:tr>
              <a:tr h="370840">
                <a:tc>
                  <a:txBody>
                    <a:bodyPr/>
                    <a:lstStyle/>
                    <a:p>
                      <a:endParaRPr lang="en-CA"/>
                    </a:p>
                  </a:txBody>
                  <a:tcPr/>
                </a:tc>
              </a:tr>
              <a:tr h="370840">
                <a:tc>
                  <a:txBody>
                    <a:bodyPr/>
                    <a:lstStyle/>
                    <a:p>
                      <a:endParaRPr lang="en-CA"/>
                    </a:p>
                  </a:txBody>
                  <a:tcPr/>
                </a:tc>
              </a:tr>
              <a:tr h="370840">
                <a:tc>
                  <a:txBody>
                    <a:bodyPr/>
                    <a:lstStyle/>
                    <a:p>
                      <a:endParaRPr lang="en-CA"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276600" y="3124200"/>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Your core team</a:t>
            </a:r>
          </a:p>
        </p:txBody>
      </p:sp>
      <p:sp>
        <p:nvSpPr>
          <p:cNvPr id="17" name="Rectangle 4"/>
          <p:cNvSpPr>
            <a:spLocks/>
          </p:cNvSpPr>
          <p:nvPr/>
        </p:nvSpPr>
        <p:spPr bwMode="auto">
          <a:xfrm>
            <a:off x="6137275" y="3911600"/>
            <a:ext cx="1647825"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&lt;group#1&gt;</a:t>
            </a:r>
          </a:p>
        </p:txBody>
      </p:sp>
      <p:sp>
        <p:nvSpPr>
          <p:cNvPr id="18" name="Rectangle 5"/>
          <p:cNvSpPr>
            <a:spLocks/>
          </p:cNvSpPr>
          <p:nvPr/>
        </p:nvSpPr>
        <p:spPr bwMode="auto">
          <a:xfrm>
            <a:off x="838200" y="3276600"/>
            <a:ext cx="1546225"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&lt;team#2&gt;</a:t>
            </a:r>
          </a:p>
        </p:txBody>
      </p:sp>
      <p:sp>
        <p:nvSpPr>
          <p:cNvPr id="19" name="Rectangle 6"/>
          <p:cNvSpPr>
            <a:spLocks/>
          </p:cNvSpPr>
          <p:nvPr/>
        </p:nvSpPr>
        <p:spPr bwMode="auto">
          <a:xfrm>
            <a:off x="3200400" y="1828800"/>
            <a:ext cx="2438400"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&lt;community#3&gt;</a:t>
            </a:r>
          </a:p>
        </p:txBody>
      </p:sp>
      <p:sp>
        <p:nvSpPr>
          <p:cNvPr id="20" name="Rectangle 7"/>
          <p:cNvSpPr>
            <a:spLocks/>
          </p:cNvSpPr>
          <p:nvPr/>
        </p:nvSpPr>
        <p:spPr bwMode="auto">
          <a:xfrm>
            <a:off x="3276600" y="4352925"/>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6184900" y="19431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2209800" y="1908048"/>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572000" y="1831848"/>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4800600" y="2060448"/>
            <a:ext cx="1143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an 9"/>
          <p:cNvSpPr/>
          <p:nvPr/>
        </p:nvSpPr>
        <p:spPr>
          <a:xfrm>
            <a:off x="7086600" y="1679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7086600" y="3203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5670996" y="4790182"/>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5791200" y="585471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990600" y="1831848"/>
            <a:ext cx="800100" cy="927100"/>
          </a:xfrm>
          <a:prstGeom prst="rect">
            <a:avLst/>
          </a:prstGeom>
          <a:noFill/>
          <a:ln w="12700" cap="flat">
            <a:noFill/>
            <a:miter lim="800000"/>
            <a:headEnd/>
            <a:tailEnd/>
          </a:ln>
        </p:spPr>
      </p:pic>
      <p:sp>
        <p:nvSpPr>
          <p:cNvPr id="20" name="TextBox 19"/>
          <p:cNvSpPr txBox="1"/>
          <p:nvPr/>
        </p:nvSpPr>
        <p:spPr>
          <a:xfrm>
            <a:off x="7086600" y="486638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7086600" y="5628382"/>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26185" y="4495800"/>
            <a:ext cx="2040815" cy="1938992"/>
          </a:xfrm>
          <a:prstGeom prst="rect">
            <a:avLst/>
          </a:prstGeom>
          <a:noFill/>
        </p:spPr>
        <p:txBody>
          <a:bodyPr wrap="none" rtlCol="0">
            <a:spAutoFit/>
          </a:bodyPr>
          <a:lstStyle/>
          <a:p>
            <a:r>
              <a:rPr lang="en-CA" sz="2400" b="1" dirty="0" smtClean="0"/>
              <a:t>Technologies:</a:t>
            </a:r>
          </a:p>
          <a:p>
            <a:pPr>
              <a:buFontTx/>
              <a:buChar char="-"/>
            </a:pPr>
            <a:r>
              <a:rPr lang="en-CA" sz="2400" dirty="0" smtClean="0"/>
              <a:t> &lt;language&gt;</a:t>
            </a:r>
          </a:p>
          <a:p>
            <a:pPr>
              <a:buFontTx/>
              <a:buChar char="-"/>
            </a:pPr>
            <a:r>
              <a:rPr lang="en-CA" sz="2400" dirty="0" smtClean="0"/>
              <a:t> &lt;libraries&gt;</a:t>
            </a:r>
          </a:p>
          <a:p>
            <a:pPr>
              <a:buFontTx/>
              <a:buChar char="-"/>
            </a:pPr>
            <a:r>
              <a:rPr lang="en-CA" sz="2400" dirty="0" smtClean="0"/>
              <a:t> &lt;tools&gt;</a:t>
            </a:r>
          </a:p>
          <a:p>
            <a:pPr>
              <a:buFontTx/>
              <a:buChar char="-"/>
            </a:pPr>
            <a:r>
              <a:rPr lang="en-CA" sz="2400" dirty="0" smtClean="0"/>
              <a:t> &lt;technology&gt;</a:t>
            </a:r>
            <a:endParaRPr lang="en-CA"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&lt;scary thing #1&gt;</a:t>
            </a:r>
          </a:p>
          <a:p>
            <a:r>
              <a:rPr lang="en-CA" dirty="0" smtClean="0"/>
              <a:t>&lt;scary thing #2&gt;</a:t>
            </a:r>
          </a:p>
          <a:p>
            <a:r>
              <a:rPr lang="en-CA" dirty="0" smtClean="0"/>
              <a:t>&lt;scary thing #3&gt;</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1019</Words>
  <Application>Microsoft Office PowerPoint</Application>
  <PresentationFormat>On-screen Show (4:3)</PresentationFormat>
  <Paragraphs>169</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The Agile Inception Deck </vt:lpstr>
      <vt:lpstr>&lt;Your project name&gt;</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lpstr>Learn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Andrew Scholer</cp:lastModifiedBy>
  <cp:revision>49</cp:revision>
  <dcterms:created xsi:type="dcterms:W3CDTF">2006-08-16T00:00:00Z</dcterms:created>
  <dcterms:modified xsi:type="dcterms:W3CDTF">2012-07-04T21:39:29Z</dcterms:modified>
</cp:coreProperties>
</file>