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A3EC305-9850-4BDC-87CB-84648860DEF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3EC305-9850-4BDC-87CB-84648860DE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3EC305-9850-4BDC-87CB-84648860DE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3EC305-9850-4BDC-87CB-84648860DE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A3EC305-9850-4BDC-87CB-84648860DEF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3EC305-9850-4BDC-87CB-84648860DE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A3EC305-9850-4BDC-87CB-84648860DE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A3EC305-9850-4BDC-87CB-84648860DE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A3EC305-9850-4BDC-87CB-84648860DEF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3EC305-9850-4BDC-87CB-84648860DE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96DDBB0-9946-4D01-8295-1A970FF45F8B}" type="datetimeFigureOut">
              <a:rPr lang="en-US" smtClean="0"/>
              <a:pPr/>
              <a:t>4/12/2012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A3EC305-9850-4BDC-87CB-84648860DEF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96DDBB0-9946-4D01-8295-1A970FF45F8B}" type="datetimeFigureOut">
              <a:rPr lang="en-US" smtClean="0"/>
              <a:pPr/>
              <a:t>4/12/2012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A3EC305-9850-4BDC-87CB-84648860DEF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Informal Hypothesis Tests</a:t>
            </a:r>
            <a:endParaRPr lang="en-US" dirty="0"/>
          </a:p>
        </p:txBody>
      </p:sp>
      <p:sp>
        <p:nvSpPr>
          <p:cNvPr id="3" name="Subtitle 2"/>
          <p:cNvSpPr>
            <a:spLocks noGrp="1"/>
          </p:cNvSpPr>
          <p:nvPr>
            <p:ph type="subTitle" idx="1"/>
          </p:nvPr>
        </p:nvSpPr>
        <p:spPr/>
        <p:txBody>
          <a:bodyPr/>
          <a:lstStyle/>
          <a:p>
            <a:r>
              <a:rPr lang="en-US" dirty="0" smtClean="0"/>
              <a:t>Chapter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Basic Outline of Hypothesis Tests</a:t>
            </a:r>
          </a:p>
          <a:p>
            <a:pPr lvl="1"/>
            <a:r>
              <a:rPr lang="en-US" dirty="0" smtClean="0"/>
              <a:t>Identify your </a:t>
            </a:r>
            <a:r>
              <a:rPr lang="en-US" dirty="0" smtClean="0"/>
              <a:t>hypotheses</a:t>
            </a:r>
          </a:p>
          <a:p>
            <a:pPr lvl="1">
              <a:buNone/>
            </a:pPr>
            <a:endParaRPr lang="en-US" dirty="0" smtClean="0"/>
          </a:p>
          <a:p>
            <a:pPr lvl="1"/>
            <a:r>
              <a:rPr lang="en-US" dirty="0" smtClean="0"/>
              <a:t>Draw a sample (random</a:t>
            </a:r>
            <a:r>
              <a:rPr lang="en-US" dirty="0" smtClean="0"/>
              <a:t>)</a:t>
            </a:r>
          </a:p>
          <a:p>
            <a:pPr lvl="1">
              <a:buNone/>
            </a:pPr>
            <a:endParaRPr lang="en-US" dirty="0" smtClean="0"/>
          </a:p>
          <a:p>
            <a:pPr lvl="1"/>
            <a:r>
              <a:rPr lang="en-US" dirty="0" smtClean="0"/>
              <a:t>Assume your null hypothesis is </a:t>
            </a:r>
            <a:r>
              <a:rPr lang="en-US" dirty="0" smtClean="0"/>
              <a:t>true</a:t>
            </a:r>
          </a:p>
          <a:p>
            <a:pPr lvl="1">
              <a:buNone/>
            </a:pPr>
            <a:endParaRPr lang="en-US" dirty="0" smtClean="0"/>
          </a:p>
          <a:p>
            <a:pPr lvl="1"/>
            <a:r>
              <a:rPr lang="en-US" dirty="0" smtClean="0"/>
              <a:t>Determine how likely your sample is to occur under your null hypothesis</a:t>
            </a:r>
          </a:p>
          <a:p>
            <a:pPr lvl="2"/>
            <a:r>
              <a:rPr lang="en-US" dirty="0" smtClean="0"/>
              <a:t>Sampling </a:t>
            </a:r>
            <a:r>
              <a:rPr lang="en-US" dirty="0" smtClean="0"/>
              <a:t>Distributions</a:t>
            </a:r>
          </a:p>
          <a:p>
            <a:pPr lvl="2">
              <a:buNone/>
            </a:pPr>
            <a:endParaRPr lang="en-US" dirty="0" smtClean="0"/>
          </a:p>
          <a:p>
            <a:pPr lvl="1"/>
            <a:r>
              <a:rPr lang="en-US" dirty="0" smtClean="0"/>
              <a:t>If it is unlikely enough “rare event” under the null hypothesis and much more likely under the alternative (direction of alternative important) then we reject the null hypothesis</a:t>
            </a:r>
          </a:p>
          <a:p>
            <a:pPr lvl="1"/>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Imagine I show you a coin you’ve never seen before which I claim is fair.  We are going to make an even bet on a coin flip, but first you ask to test whether it is fair.  I agree to allow you to flip it 5 times first.</a:t>
            </a:r>
          </a:p>
          <a:p>
            <a:endParaRPr lang="en-US" dirty="0" smtClean="0"/>
          </a:p>
          <a:p>
            <a:r>
              <a:rPr lang="en-US" dirty="0" smtClean="0"/>
              <a:t>What are your hypotheses?</a:t>
            </a:r>
          </a:p>
          <a:p>
            <a:pPr>
              <a:buNone/>
            </a:pPr>
            <a:endParaRPr lang="en-US" dirty="0" smtClean="0"/>
          </a:p>
          <a:p>
            <a:r>
              <a:rPr lang="en-US" dirty="0" smtClean="0"/>
              <a:t>In five flips you receive {H,H,H,H,H}, will you take the even money bet if I pick heads?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(1.3, pg 9 in book)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Suppose you have developed a new and very expensive drug intended to cure some disease.  You wish to assess how well your drug performs compared to the standard drug.  You conduct an experiment (how?) and look at the proportion of cures.</a:t>
            </a:r>
          </a:p>
          <a:p>
            <a:endParaRPr lang="en-US" dirty="0" smtClean="0"/>
          </a:p>
          <a:p>
            <a:pPr lvl="1"/>
            <a:r>
              <a:rPr lang="en-US" dirty="0" smtClean="0"/>
              <a:t>What decisions would you make for possible results?  Equal cure rates?  Slightly more?  How large a results would you need?</a:t>
            </a:r>
          </a:p>
          <a:p>
            <a:pPr lvl="1">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Reaching Conclusions</a:t>
            </a:r>
            <a:endParaRPr lang="en-US" dirty="0"/>
          </a:p>
        </p:txBody>
      </p:sp>
      <p:sp>
        <p:nvSpPr>
          <p:cNvPr id="3" name="Content Placeholder 2"/>
          <p:cNvSpPr>
            <a:spLocks noGrp="1"/>
          </p:cNvSpPr>
          <p:nvPr>
            <p:ph idx="1"/>
          </p:nvPr>
        </p:nvSpPr>
        <p:spPr/>
        <p:txBody>
          <a:bodyPr/>
          <a:lstStyle/>
          <a:p>
            <a:r>
              <a:rPr lang="en-US" dirty="0" smtClean="0"/>
              <a:t>In statistics we are trying to determine if the results are statistically significant.</a:t>
            </a:r>
          </a:p>
          <a:p>
            <a:endParaRPr lang="en-US" dirty="0" smtClean="0"/>
          </a:p>
          <a:p>
            <a:r>
              <a:rPr lang="en-US" dirty="0" smtClean="0"/>
              <a:t>Definition: Statistically Significant</a:t>
            </a:r>
          </a:p>
          <a:p>
            <a:pPr lvl="1"/>
            <a:r>
              <a:rPr lang="en-US" dirty="0" smtClean="0"/>
              <a:t>If data is </a:t>
            </a:r>
            <a:r>
              <a:rPr lang="en-US" u="sng" dirty="0" smtClean="0"/>
              <a:t>statistically significant</a:t>
            </a:r>
            <a:r>
              <a:rPr lang="en-US" dirty="0" smtClean="0"/>
              <a:t>, this implies that it shows sufficient evidence (from a statistical standpoint) that the null hypothesis should be rejected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lstStyle/>
          <a:p>
            <a:r>
              <a:rPr lang="en-US" dirty="0" smtClean="0"/>
              <a:t>Notice that we make decision based on a “rare event,” not an “impossible event.”  Thus we can make mistakes.</a:t>
            </a:r>
          </a:p>
          <a:p>
            <a:endParaRPr lang="en-US" dirty="0" smtClean="0"/>
          </a:p>
          <a:p>
            <a:r>
              <a:rPr lang="en-US" dirty="0" smtClean="0"/>
              <a:t>What kind of mistakes can we make?</a:t>
            </a:r>
          </a:p>
          <a:p>
            <a:pPr lvl="1"/>
            <a:r>
              <a:rPr lang="en-US" dirty="0" smtClean="0"/>
              <a:t>Type I Error</a:t>
            </a:r>
          </a:p>
          <a:p>
            <a:pPr lvl="1"/>
            <a:r>
              <a:rPr lang="en-US" dirty="0" smtClean="0"/>
              <a:t>Type II Error</a:t>
            </a:r>
            <a:endParaRPr lang="en-US" dirty="0"/>
          </a:p>
        </p:txBody>
      </p:sp>
      <p:graphicFrame>
        <p:nvGraphicFramePr>
          <p:cNvPr id="4" name="Table 3"/>
          <p:cNvGraphicFramePr>
            <a:graphicFrameLocks noGrp="1"/>
          </p:cNvGraphicFramePr>
          <p:nvPr/>
        </p:nvGraphicFramePr>
        <p:xfrm>
          <a:off x="2362200" y="5334000"/>
          <a:ext cx="6096000" cy="1112520"/>
        </p:xfrm>
        <a:graphic>
          <a:graphicData uri="http://schemas.openxmlformats.org/drawingml/2006/table">
            <a:tbl>
              <a:tblPr firstRow="1" bandRow="1">
                <a:tableStyleId>{22838BEF-8BB2-4498-84A7-C5851F593DF1}</a:tableStyleId>
              </a:tblPr>
              <a:tblGrid>
                <a:gridCol w="1828800"/>
                <a:gridCol w="2133600"/>
                <a:gridCol w="2133600"/>
              </a:tblGrid>
              <a:tr h="370840">
                <a:tc>
                  <a:txBody>
                    <a:bodyPr/>
                    <a:lstStyle/>
                    <a:p>
                      <a:endParaRPr lang="en-US" dirty="0"/>
                    </a:p>
                  </a:txBody>
                  <a:tcPr/>
                </a:tc>
                <a:tc>
                  <a:txBody>
                    <a:bodyPr/>
                    <a:lstStyle/>
                    <a:p>
                      <a:r>
                        <a:rPr lang="en-US" dirty="0" smtClean="0"/>
                        <a:t>      is actually true</a:t>
                      </a:r>
                      <a:endParaRPr lang="en-US" dirty="0"/>
                    </a:p>
                  </a:txBody>
                  <a:tcPr/>
                </a:tc>
                <a:tc>
                  <a:txBody>
                    <a:bodyPr/>
                    <a:lstStyle/>
                    <a:p>
                      <a:r>
                        <a:rPr lang="en-US" dirty="0" smtClean="0"/>
                        <a:t>      is actually true</a:t>
                      </a:r>
                      <a:endParaRPr lang="en-US" dirty="0"/>
                    </a:p>
                  </a:txBody>
                  <a:tcPr/>
                </a:tc>
              </a:tr>
              <a:tr h="370840">
                <a:tc>
                  <a:txBody>
                    <a:bodyPr/>
                    <a:lstStyle/>
                    <a:p>
                      <a:r>
                        <a:rPr lang="en-US" dirty="0" smtClean="0"/>
                        <a:t>Reject </a:t>
                      </a:r>
                      <a:endParaRPr lang="en-US" dirty="0"/>
                    </a:p>
                  </a:txBody>
                  <a:tcPr/>
                </a:tc>
                <a:tc>
                  <a:txBody>
                    <a:bodyPr/>
                    <a:lstStyle/>
                    <a:p>
                      <a:pPr algn="ctr"/>
                      <a:r>
                        <a:rPr lang="en-US" i="1" u="sng" dirty="0" smtClean="0"/>
                        <a:t>Type I Error</a:t>
                      </a:r>
                      <a:endParaRPr lang="en-US" i="1" u="sng" dirty="0"/>
                    </a:p>
                  </a:txBody>
                  <a:tcPr/>
                </a:tc>
                <a:tc>
                  <a:txBody>
                    <a:bodyPr/>
                    <a:lstStyle/>
                    <a:p>
                      <a:pPr algn="ctr"/>
                      <a:r>
                        <a:rPr lang="en-US" i="1" dirty="0" smtClean="0"/>
                        <a:t>Correct</a:t>
                      </a:r>
                      <a:r>
                        <a:rPr lang="en-US" i="1" baseline="0" dirty="0" smtClean="0"/>
                        <a:t> Decision</a:t>
                      </a:r>
                      <a:endParaRPr lang="en-US" i="1" dirty="0"/>
                    </a:p>
                  </a:txBody>
                  <a:tcPr/>
                </a:tc>
              </a:tr>
              <a:tr h="370840">
                <a:tc>
                  <a:txBody>
                    <a:bodyPr/>
                    <a:lstStyle/>
                    <a:p>
                      <a:r>
                        <a:rPr lang="en-US" dirty="0" smtClean="0"/>
                        <a:t>Fail to Reject</a:t>
                      </a:r>
                      <a:endParaRPr lang="en-US" dirty="0"/>
                    </a:p>
                  </a:txBody>
                  <a:tcPr/>
                </a:tc>
                <a:tc>
                  <a:txBody>
                    <a:bodyPr/>
                    <a:lstStyle/>
                    <a:p>
                      <a:pPr algn="ctr"/>
                      <a:r>
                        <a:rPr lang="en-US" i="1" dirty="0" smtClean="0"/>
                        <a:t>Correct Decision</a:t>
                      </a:r>
                      <a:endParaRPr lang="en-US" i="1" dirty="0"/>
                    </a:p>
                  </a:txBody>
                  <a:tcPr/>
                </a:tc>
                <a:tc>
                  <a:txBody>
                    <a:bodyPr/>
                    <a:lstStyle/>
                    <a:p>
                      <a:pPr algn="ctr"/>
                      <a:r>
                        <a:rPr lang="en-US" i="1" u="sng" dirty="0" smtClean="0"/>
                        <a:t>Type II Error</a:t>
                      </a:r>
                      <a:endParaRPr lang="en-US" i="1" u="sng" dirty="0"/>
                    </a:p>
                  </a:txBody>
                  <a:tcPr/>
                </a:tc>
              </a:tr>
            </a:tbl>
          </a:graphicData>
        </a:graphic>
      </p:graphicFrame>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67200" y="5334000"/>
            <a:ext cx="321469" cy="381000"/>
          </a:xfrm>
          <a:prstGeom prst="rect">
            <a:avLst/>
          </a:prstGeom>
          <a:noFill/>
        </p:spPr>
      </p:pic>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00800" y="5334000"/>
            <a:ext cx="333375" cy="381000"/>
          </a:xfrm>
          <a:prstGeom prst="rect">
            <a:avLst/>
          </a:prstGeom>
          <a:noFill/>
        </p:spPr>
      </p:pic>
      <p:pic>
        <p:nvPicPr>
          <p:cNvPr id="1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24200" y="5715000"/>
            <a:ext cx="321469" cy="381000"/>
          </a:xfrm>
          <a:prstGeom prst="rect">
            <a:avLst/>
          </a:prstGeom>
          <a:noFill/>
        </p:spPr>
      </p:pic>
      <p:pic>
        <p:nvPicPr>
          <p:cNvPr id="12"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733800" y="6096000"/>
            <a:ext cx="321469" cy="381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p:txBody>
          <a:bodyPr/>
          <a:lstStyle/>
          <a:p>
            <a:r>
              <a:rPr lang="en-US" dirty="0" smtClean="0"/>
              <a:t>Type I Error</a:t>
            </a:r>
          </a:p>
          <a:p>
            <a:pPr lvl="1"/>
            <a:r>
              <a:rPr lang="en-US" dirty="0" smtClean="0"/>
              <a:t>A Type I Error is committed when we reject the null hypothesis when it is actually true</a:t>
            </a:r>
          </a:p>
          <a:p>
            <a:pPr lvl="1"/>
            <a:endParaRPr lang="en-US" dirty="0" smtClean="0"/>
          </a:p>
          <a:p>
            <a:r>
              <a:rPr lang="en-US" dirty="0" smtClean="0"/>
              <a:t>Type II Error</a:t>
            </a:r>
          </a:p>
          <a:p>
            <a:pPr lvl="1"/>
            <a:r>
              <a:rPr lang="en-US" dirty="0" smtClean="0"/>
              <a:t>A Type II Error is committed when we fail to reject the null hypothesis when the alternative hypothesis is actually true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smtClean="0"/>
              <a:t>U.S. Court system</a:t>
            </a:r>
          </a:p>
          <a:p>
            <a:pPr lvl="1"/>
            <a:r>
              <a:rPr lang="en-US" dirty="0" smtClean="0"/>
              <a:t>Hypotheses?</a:t>
            </a:r>
          </a:p>
          <a:p>
            <a:pPr lvl="1"/>
            <a:r>
              <a:rPr lang="en-US" dirty="0" smtClean="0"/>
              <a:t>Interpretation of a Type I Error? Type II Error?</a:t>
            </a:r>
          </a:p>
          <a:p>
            <a:pPr lvl="1"/>
            <a:endParaRPr lang="en-US" dirty="0" smtClean="0"/>
          </a:p>
          <a:p>
            <a:r>
              <a:rPr lang="en-US" dirty="0" smtClean="0"/>
              <a:t>Drug Example</a:t>
            </a:r>
          </a:p>
          <a:p>
            <a:pPr lvl="1"/>
            <a:r>
              <a:rPr lang="en-US" dirty="0" smtClean="0"/>
              <a:t>Interpretation of a Type I Error? Type II Error?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Example (Section 1.4)</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Let’s say that I have two bags filled with vouchers.</a:t>
            </a:r>
          </a:p>
          <a:p>
            <a:pPr lvl="1"/>
            <a:r>
              <a:rPr lang="en-US" dirty="0" smtClean="0"/>
              <a:t>Bag A: 1 x -$1000, 7 x $10, 6 x $20, 2 x $30, 2 x $40, 1 x $50, 1 x $60</a:t>
            </a:r>
          </a:p>
          <a:p>
            <a:pPr lvl="1"/>
            <a:endParaRPr lang="en-US" dirty="0" smtClean="0"/>
          </a:p>
          <a:p>
            <a:pPr lvl="1"/>
            <a:r>
              <a:rPr lang="en-US" dirty="0" smtClean="0"/>
              <a:t>Bag B: 1 x $10, 1 x $20, 2 x $30, 2 x $40, 6 x $50, 7 x $60, 1 x $1000</a:t>
            </a:r>
          </a:p>
          <a:p>
            <a:endParaRPr lang="en-US" dirty="0" smtClean="0"/>
          </a:p>
          <a:p>
            <a:r>
              <a:rPr lang="en-US" dirty="0" smtClean="0"/>
              <a:t>You are allowed to pick one bag, and you receive the value of the vouchers in the bag (you pay if it is negative)</a:t>
            </a:r>
          </a:p>
          <a:p>
            <a:endParaRPr lang="en-US" dirty="0" smtClean="0"/>
          </a:p>
          <a:p>
            <a:r>
              <a:rPr lang="en-US" dirty="0" smtClean="0"/>
              <a:t>You are allowed to select 1 voucher out of the bag (bag A) I show you, and then you must decide which bag to take.</a:t>
            </a:r>
          </a:p>
          <a:p>
            <a:endParaRPr lang="en-US" dirty="0" smtClean="0"/>
          </a:p>
          <a:p>
            <a:r>
              <a:rPr lang="en-US" dirty="0" smtClean="0"/>
              <a:t>Let’s formulate this as a hypothesis test </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Direction of Extreme</a:t>
            </a:r>
          </a:p>
          <a:p>
            <a:pPr lvl="1"/>
            <a:r>
              <a:rPr lang="en-US" dirty="0" smtClean="0"/>
              <a:t>The </a:t>
            </a:r>
            <a:r>
              <a:rPr lang="en-US" b="1" u="sng" dirty="0" smtClean="0"/>
              <a:t>Direction of Extreme </a:t>
            </a:r>
            <a:r>
              <a:rPr lang="en-US" dirty="0" smtClean="0"/>
              <a:t>(Alternative Hypothesis Direction) is the direction which lends more evidence to rejecting the null hypothesis</a:t>
            </a:r>
          </a:p>
          <a:p>
            <a:pPr lvl="1">
              <a:buNone/>
            </a:pPr>
            <a:endParaRPr lang="en-US" dirty="0" smtClean="0"/>
          </a:p>
          <a:p>
            <a:pPr lvl="1"/>
            <a:r>
              <a:rPr lang="en-US" dirty="0" smtClean="0"/>
              <a:t>i.e. it is the direction where samples are less likely to occur under the null hypothesis model and more likely to occur under the alternative hypothesis model</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Rejection Region</a:t>
            </a:r>
          </a:p>
          <a:p>
            <a:pPr lvl="1"/>
            <a:r>
              <a:rPr lang="en-US" dirty="0" smtClean="0"/>
              <a:t>A rejection region corresponds to all samples for which you will reject the null hypothesis if that sample is chosen</a:t>
            </a:r>
          </a:p>
          <a:p>
            <a:pPr lvl="1"/>
            <a:endParaRPr lang="en-US" dirty="0" smtClean="0"/>
          </a:p>
          <a:p>
            <a:r>
              <a:rPr lang="en-US" dirty="0" smtClean="0"/>
              <a:t>Fail to Reject Region</a:t>
            </a:r>
          </a:p>
          <a:p>
            <a:pPr lvl="1"/>
            <a:r>
              <a:rPr lang="en-US" dirty="0" smtClean="0"/>
              <a:t>A fail to reject region corresponds to all samples for which you will fail to reject the null hypothesis if that sample is chosen </a:t>
            </a:r>
          </a:p>
          <a:p>
            <a:pPr lvl="1"/>
            <a:endParaRPr lang="en-US" dirty="0" smtClean="0"/>
          </a:p>
          <a:p>
            <a:r>
              <a:rPr lang="en-US" dirty="0" smtClean="0"/>
              <a:t>Cutoff value/Critical Value</a:t>
            </a:r>
          </a:p>
          <a:p>
            <a:pPr lvl="1"/>
            <a:r>
              <a:rPr lang="en-US" dirty="0" smtClean="0"/>
              <a:t>The critical value is the point which marks the change from the fail to reject region to rejection region</a:t>
            </a:r>
          </a:p>
          <a:p>
            <a:pPr lvl="2"/>
            <a:r>
              <a:rPr lang="en-US" dirty="0" smtClean="0"/>
              <a:t>If discrete data, it is the first point inside the rejection region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Review</a:t>
            </a:r>
            <a:endParaRPr lang="en-US" dirty="0"/>
          </a:p>
        </p:txBody>
      </p:sp>
      <p:sp>
        <p:nvSpPr>
          <p:cNvPr id="3" name="Content Placeholder 2"/>
          <p:cNvSpPr>
            <a:spLocks noGrp="1"/>
          </p:cNvSpPr>
          <p:nvPr>
            <p:ph idx="1"/>
          </p:nvPr>
        </p:nvSpPr>
        <p:spPr/>
        <p:txBody>
          <a:bodyPr/>
          <a:lstStyle/>
          <a:p>
            <a:r>
              <a:rPr lang="en-US" dirty="0" smtClean="0"/>
              <a:t>Scientific Method</a:t>
            </a:r>
          </a:p>
          <a:p>
            <a:pPr lvl="1"/>
            <a:r>
              <a:rPr lang="en-US" dirty="0" smtClean="0"/>
              <a:t>Formulate Theories</a:t>
            </a:r>
          </a:p>
          <a:p>
            <a:pPr lvl="1"/>
            <a:r>
              <a:rPr lang="en-US" dirty="0" smtClean="0"/>
              <a:t>Collect Data</a:t>
            </a:r>
          </a:p>
          <a:p>
            <a:pPr lvl="1"/>
            <a:r>
              <a:rPr lang="en-US" dirty="0" smtClean="0"/>
              <a:t>Summarize Results</a:t>
            </a:r>
          </a:p>
          <a:p>
            <a:pPr lvl="1"/>
            <a:r>
              <a:rPr lang="en-US" dirty="0" smtClean="0"/>
              <a:t>Interpret Results &amp; Make Decision</a:t>
            </a:r>
          </a:p>
          <a:p>
            <a:pPr lvl="1"/>
            <a:endParaRPr lang="en-US" dirty="0" smtClean="0"/>
          </a:p>
          <a:p>
            <a:r>
              <a:rPr lang="en-US" dirty="0" smtClean="0"/>
              <a:t>Population vs. Sample</a:t>
            </a:r>
          </a:p>
          <a:p>
            <a:pPr lvl="1"/>
            <a:r>
              <a:rPr lang="en-US" dirty="0" smtClean="0"/>
              <a:t>Parameter vs. Statistic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l-GR" dirty="0" smtClean="0">
                <a:latin typeface="Times New Roman"/>
                <a:cs typeface="Times New Roman"/>
              </a:rPr>
              <a:t>α</a:t>
            </a:r>
            <a:r>
              <a:rPr lang="en-US" dirty="0" smtClean="0">
                <a:latin typeface="Times New Roman"/>
                <a:cs typeface="Times New Roman"/>
              </a:rPr>
              <a:t> / Significance Level</a:t>
            </a:r>
          </a:p>
          <a:p>
            <a:pPr lvl="1"/>
            <a:r>
              <a:rPr lang="en-US" dirty="0" smtClean="0">
                <a:cs typeface="Times New Roman"/>
              </a:rPr>
              <a:t>Your alpha value or significance level is the probability of committing a type I error in your statistical analysis</a:t>
            </a:r>
          </a:p>
          <a:p>
            <a:pPr lvl="1">
              <a:buNone/>
            </a:pPr>
            <a:endParaRPr lang="en-US" dirty="0" smtClean="0">
              <a:cs typeface="Times New Roman"/>
            </a:endParaRPr>
          </a:p>
          <a:p>
            <a:r>
              <a:rPr lang="el-GR" dirty="0" smtClean="0">
                <a:latin typeface="Times New Roman"/>
                <a:cs typeface="Times New Roman"/>
              </a:rPr>
              <a:t>β</a:t>
            </a:r>
            <a:endParaRPr lang="en-US" dirty="0" smtClean="0">
              <a:latin typeface="Times New Roman"/>
              <a:cs typeface="Times New Roman"/>
            </a:endParaRPr>
          </a:p>
          <a:p>
            <a:pPr lvl="1"/>
            <a:r>
              <a:rPr lang="en-US" dirty="0" smtClean="0"/>
              <a:t>Your beta value is the probability of committing a type II error in your statistical analysis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p-value</a:t>
            </a:r>
          </a:p>
          <a:p>
            <a:pPr lvl="1"/>
            <a:r>
              <a:rPr lang="en-US" dirty="0" smtClean="0"/>
              <a:t>A p-value is the probability associated with encountering your specific sample or any sample that is more extreme than your sample.</a:t>
            </a:r>
          </a:p>
          <a:p>
            <a:pPr lvl="1"/>
            <a:endParaRPr lang="en-US" dirty="0" smtClean="0"/>
          </a:p>
          <a:p>
            <a:pPr lvl="1"/>
            <a:r>
              <a:rPr lang="en-US" dirty="0" smtClean="0"/>
              <a:t>More extreme samples are determined by your direction of extreme (direction of your alternative hypothesis)</a:t>
            </a:r>
          </a:p>
          <a:p>
            <a:pPr lvl="1"/>
            <a:endParaRPr lang="en-US" dirty="0" smtClean="0"/>
          </a:p>
          <a:p>
            <a:pPr lvl="1"/>
            <a:r>
              <a:rPr lang="en-US" dirty="0" smtClean="0"/>
              <a:t>Very important concept, we will always use a p-value approach to </a:t>
            </a:r>
            <a:r>
              <a:rPr lang="en-US" smtClean="0"/>
              <a:t>statistical analysis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Definition: Null Hypothesis</a:t>
            </a:r>
          </a:p>
          <a:p>
            <a:pPr lvl="1"/>
            <a:r>
              <a:rPr lang="en-US" dirty="0" smtClean="0"/>
              <a:t>The Null Hypothesis (   ) is the conventional belief, the status quo, the prevailing viewpoint about a population parameter</a:t>
            </a:r>
          </a:p>
          <a:p>
            <a:pPr lvl="1"/>
            <a:endParaRPr lang="en-US" dirty="0" smtClean="0"/>
          </a:p>
          <a:p>
            <a:r>
              <a:rPr lang="en-US" dirty="0" smtClean="0"/>
              <a:t>Definition:  Alternative Hypothesis</a:t>
            </a:r>
          </a:p>
          <a:p>
            <a:pPr lvl="1"/>
            <a:r>
              <a:rPr lang="en-US" dirty="0" smtClean="0"/>
              <a:t>The Alternative Hypothesis or Research Hypothesis (Denoted:     ) is the hypothesis you are trying to prove about a population parameter</a:t>
            </a: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0" y="2133600"/>
            <a:ext cx="321469" cy="381000"/>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91150" y="4953000"/>
            <a:ext cx="400050" cy="457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You work at a manufacturing plant in charge of a machine which completes a task currently in an average of 6 minutes.  A new upgrade has been released which may speed up the machine.  You want to formulate a hypothesis test.</a:t>
            </a:r>
          </a:p>
          <a:p>
            <a:endParaRPr lang="en-US" dirty="0" smtClean="0"/>
          </a:p>
          <a:p>
            <a:pPr lvl="1"/>
            <a:r>
              <a:rPr lang="en-US" dirty="0" smtClean="0"/>
              <a:t>What are your null and alternative hypotheses?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r>
              <a:rPr lang="en-US" dirty="0" smtClean="0"/>
              <a:t>Suppose that you work for a company that produces cooking pots with an average life span of seven years.  To gain a competitive advantage, you suggest using a new material that claims to extend the life span of the pots.  You want to formulate a hypothesis test for this.</a:t>
            </a:r>
          </a:p>
          <a:p>
            <a:endParaRPr lang="en-US" dirty="0" smtClean="0"/>
          </a:p>
          <a:p>
            <a:pPr lvl="1"/>
            <a:r>
              <a:rPr lang="en-US" dirty="0" smtClean="0"/>
              <a:t>What are your null and alternative hypotheses?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The amount of liquid in a 20oz bottle of water has been called into question.  You want to formulate a hypothesis test to test this.</a:t>
            </a:r>
          </a:p>
          <a:p>
            <a:endParaRPr lang="en-US" dirty="0" smtClean="0"/>
          </a:p>
          <a:p>
            <a:pPr lvl="1"/>
            <a:r>
              <a:rPr lang="en-US" dirty="0" smtClean="0"/>
              <a:t>What are your null and alternative hypotheses?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Hypotheses</a:t>
            </a:r>
            <a:endParaRPr lang="en-US" dirty="0"/>
          </a:p>
        </p:txBody>
      </p:sp>
      <p:sp>
        <p:nvSpPr>
          <p:cNvPr id="3" name="Content Placeholder 2"/>
          <p:cNvSpPr>
            <a:spLocks noGrp="1"/>
          </p:cNvSpPr>
          <p:nvPr>
            <p:ph idx="1"/>
          </p:nvPr>
        </p:nvSpPr>
        <p:spPr/>
        <p:txBody>
          <a:bodyPr>
            <a:normAutofit lnSpcReduction="10000"/>
          </a:bodyPr>
          <a:lstStyle/>
          <a:p>
            <a:r>
              <a:rPr lang="en-US" dirty="0" smtClean="0"/>
              <a:t>The Alternative Hypotheses (   ) are what you are trying to prove.  They represent a change from the current state (the null hypothesis)</a:t>
            </a:r>
          </a:p>
          <a:p>
            <a:endParaRPr lang="en-US" dirty="0" smtClean="0"/>
          </a:p>
          <a:p>
            <a:r>
              <a:rPr lang="en-US" dirty="0" smtClean="0"/>
              <a:t>Alternative Hypotheses can be one of three forms:</a:t>
            </a:r>
          </a:p>
          <a:p>
            <a:pPr lvl="1"/>
            <a:r>
              <a:rPr lang="en-US" dirty="0" smtClean="0"/>
              <a:t>1-sided to right (&gt;) “greater than”</a:t>
            </a:r>
          </a:p>
          <a:p>
            <a:pPr lvl="1"/>
            <a:r>
              <a:rPr lang="en-US" dirty="0" smtClean="0"/>
              <a:t>1-sided to the left (&lt;) “less than”</a:t>
            </a:r>
          </a:p>
          <a:p>
            <a:pPr lvl="1"/>
            <a:r>
              <a:rPr lang="en-US" dirty="0" smtClean="0"/>
              <a:t>2-sided (≠) “not equal to” </a:t>
            </a:r>
            <a:endParaRPr lang="en-US" dirty="0"/>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86550" y="1524000"/>
            <a:ext cx="400050" cy="457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Tests</a:t>
            </a:r>
            <a:endParaRPr lang="en-US" dirty="0"/>
          </a:p>
        </p:txBody>
      </p:sp>
      <p:sp>
        <p:nvSpPr>
          <p:cNvPr id="3" name="Content Placeholder 2"/>
          <p:cNvSpPr>
            <a:spLocks noGrp="1"/>
          </p:cNvSpPr>
          <p:nvPr>
            <p:ph idx="1"/>
          </p:nvPr>
        </p:nvSpPr>
        <p:spPr/>
        <p:txBody>
          <a:bodyPr>
            <a:normAutofit lnSpcReduction="10000"/>
          </a:bodyPr>
          <a:lstStyle/>
          <a:p>
            <a:r>
              <a:rPr lang="en-US" dirty="0" smtClean="0"/>
              <a:t>The first steps to performing a hypothesis test is to identify the null and alternative hypotheses, and accurately identify the direction of the alternative hypothesis</a:t>
            </a:r>
          </a:p>
          <a:p>
            <a:endParaRPr lang="en-US" dirty="0" smtClean="0"/>
          </a:p>
          <a:p>
            <a:r>
              <a:rPr lang="en-US" dirty="0" smtClean="0"/>
              <a:t>Different directions will lead to different results, so it is important to carefully identify the direction of the alternative hypothesis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how do we decide which hypothesis to support?</a:t>
            </a:r>
          </a:p>
          <a:p>
            <a:pPr lvl="1"/>
            <a:r>
              <a:rPr lang="en-US" dirty="0" smtClean="0"/>
              <a:t>Consider each hypothesis as a model</a:t>
            </a:r>
          </a:p>
          <a:p>
            <a:pPr lvl="1">
              <a:buNone/>
            </a:pPr>
            <a:endParaRPr lang="en-US" dirty="0" smtClean="0"/>
          </a:p>
          <a:p>
            <a:pPr lvl="1"/>
            <a:r>
              <a:rPr lang="en-US" dirty="0" smtClean="0"/>
              <a:t>Which model would we start with?</a:t>
            </a:r>
          </a:p>
          <a:p>
            <a:pPr lvl="1"/>
            <a:endParaRPr lang="en-US" dirty="0" smtClean="0"/>
          </a:p>
          <a:p>
            <a:pPr lvl="1"/>
            <a:r>
              <a:rPr lang="en-US" dirty="0" smtClean="0"/>
              <a:t>What are we looking for?</a:t>
            </a:r>
          </a:p>
          <a:p>
            <a:pPr lvl="2"/>
            <a:r>
              <a:rPr lang="en-US" dirty="0" smtClean="0"/>
              <a:t>How can we calculate this?</a:t>
            </a:r>
          </a:p>
          <a:p>
            <a:pPr lvl="2"/>
            <a:endParaRPr lang="en-US" dirty="0" smtClean="0"/>
          </a:p>
          <a:p>
            <a:pPr lvl="1"/>
            <a:r>
              <a:rPr lang="en-US" dirty="0" smtClean="0"/>
              <a:t>Conclusion:</a:t>
            </a:r>
          </a:p>
          <a:p>
            <a:pPr lvl="2"/>
            <a:r>
              <a:rPr lang="en-US" dirty="0" smtClean="0"/>
              <a:t>Reject the null hypothesis / Fail to Reject null hypothesis</a:t>
            </a:r>
          </a:p>
          <a:p>
            <a:pPr lvl="3"/>
            <a:r>
              <a:rPr lang="en-US" dirty="0" smtClean="0"/>
              <a:t>NOT:  Accept one of the hypotheses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124</TotalTime>
  <Words>1196</Words>
  <Application>Microsoft Office PowerPoint</Application>
  <PresentationFormat>On-screen Show (4:3)</PresentationFormat>
  <Paragraphs>145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Informal Hypothesis Tests</vt:lpstr>
      <vt:lpstr>Some Review</vt:lpstr>
      <vt:lpstr>Hypothesis</vt:lpstr>
      <vt:lpstr>Example</vt:lpstr>
      <vt:lpstr>Example</vt:lpstr>
      <vt:lpstr>Example</vt:lpstr>
      <vt:lpstr>Alternative Hypotheses</vt:lpstr>
      <vt:lpstr>Hypothesis Tests</vt:lpstr>
      <vt:lpstr>Hypothesis Tests</vt:lpstr>
      <vt:lpstr>Hypothesis Tests</vt:lpstr>
      <vt:lpstr>Example</vt:lpstr>
      <vt:lpstr>Example (1.3, pg 9 in book)</vt:lpstr>
      <vt:lpstr>Reaching Conclusions</vt:lpstr>
      <vt:lpstr>Errors</vt:lpstr>
      <vt:lpstr>Errors</vt:lpstr>
      <vt:lpstr>Examples</vt:lpstr>
      <vt:lpstr>Simplified Example (Section 1.4)</vt:lpstr>
      <vt:lpstr>Definitions</vt:lpstr>
      <vt:lpstr>Definitions</vt:lpstr>
      <vt:lpstr>Definitions</vt:lpstr>
      <vt:lpstr>Definitions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Confidence Intervals</dc:title>
  <dc:creator>Jeremy</dc:creator>
  <cp:lastModifiedBy>Jeremy</cp:lastModifiedBy>
  <cp:revision>14</cp:revision>
  <dcterms:created xsi:type="dcterms:W3CDTF">2012-04-10T18:33:15Z</dcterms:created>
  <dcterms:modified xsi:type="dcterms:W3CDTF">2012-04-12T19:07:43Z</dcterms:modified>
</cp:coreProperties>
</file>