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0" r:id="rId5"/>
    <p:sldId id="261" r:id="rId6"/>
    <p:sldId id="259"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60" autoAdjust="0"/>
    <p:restoredTop sz="94660"/>
  </p:normalViewPr>
  <p:slideViewPr>
    <p:cSldViewPr>
      <p:cViewPr varScale="1">
        <p:scale>
          <a:sx n="110" d="100"/>
          <a:sy n="110" d="100"/>
        </p:scale>
        <p:origin x="-17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AF30630-BBE1-4C90-B960-50AD10D1AD23}" type="datetimeFigureOut">
              <a:rPr lang="en-US" smtClean="0"/>
              <a:pPr/>
              <a:t>2/7/2012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FFCCB3F-CA1C-4633-A586-E59645E3392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30630-BBE1-4C90-B960-50AD10D1AD23}" type="datetimeFigureOut">
              <a:rPr lang="en-US" smtClean="0"/>
              <a:pPr/>
              <a:t>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CCB3F-CA1C-4633-A586-E59645E339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30630-BBE1-4C90-B960-50AD10D1AD23}" type="datetimeFigureOut">
              <a:rPr lang="en-US" smtClean="0"/>
              <a:pPr/>
              <a:t>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CCB3F-CA1C-4633-A586-E59645E339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AF30630-BBE1-4C90-B960-50AD10D1AD23}" type="datetimeFigureOut">
              <a:rPr lang="en-US" smtClean="0"/>
              <a:pPr/>
              <a:t>2/7/2012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FCCB3F-CA1C-4633-A586-E59645E3392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F30630-BBE1-4C90-B960-50AD10D1AD23}" type="datetimeFigureOut">
              <a:rPr lang="en-US" smtClean="0"/>
              <a:pPr/>
              <a:t>2/7/2012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FFCCB3F-CA1C-4633-A586-E59645E3392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AF30630-BBE1-4C90-B960-50AD10D1AD23}" type="datetimeFigureOut">
              <a:rPr lang="en-US" smtClean="0"/>
              <a:pPr/>
              <a:t>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CCB3F-CA1C-4633-A586-E59645E3392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AF30630-BBE1-4C90-B960-50AD10D1AD23}" type="datetimeFigureOut">
              <a:rPr lang="en-US" smtClean="0"/>
              <a:pPr/>
              <a:t>2/7/2012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FCCB3F-CA1C-4633-A586-E59645E3392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F30630-BBE1-4C90-B960-50AD10D1AD23}" type="datetimeFigureOut">
              <a:rPr lang="en-US" smtClean="0"/>
              <a:pPr/>
              <a:t>2/7/2012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FCCB3F-CA1C-4633-A586-E59645E339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30630-BBE1-4C90-B960-50AD10D1AD23}" type="datetimeFigureOut">
              <a:rPr lang="en-US" smtClean="0"/>
              <a:pPr/>
              <a:t>2/7/2012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FCCB3F-CA1C-4633-A586-E59645E339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F30630-BBE1-4C90-B960-50AD10D1AD23}" type="datetimeFigureOut">
              <a:rPr lang="en-US" smtClean="0"/>
              <a:pPr/>
              <a:t>2/7/2012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FCCB3F-CA1C-4633-A586-E59645E3392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AF30630-BBE1-4C90-B960-50AD10D1AD23}" type="datetimeFigureOut">
              <a:rPr lang="en-US" smtClean="0"/>
              <a:pPr/>
              <a:t>2/7/2012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FFCCB3F-CA1C-4633-A586-E59645E3392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AF30630-BBE1-4C90-B960-50AD10D1AD23}" type="datetimeFigureOut">
              <a:rPr lang="en-US" smtClean="0"/>
              <a:pPr/>
              <a:t>2/7/2012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FFCCB3F-CA1C-4633-A586-E59645E3392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thedailyshow.com/watch/mon-august-17-2009/poll-bearer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File:ElectoralCollege1936.sv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mathdragon.net/kml/math/Statistics/Chapter_2/random_number_table.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mathdragon.net/kml/math/Statistics/Chapter_2/random_number_table.jp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838199"/>
          </a:xfrm>
        </p:spPr>
        <p:txBody>
          <a:bodyPr>
            <a:noAutofit/>
          </a:bodyPr>
          <a:lstStyle/>
          <a:p>
            <a:pPr algn="ctr"/>
            <a:r>
              <a:rPr lang="en-US" sz="5400" dirty="0" smtClean="0"/>
              <a:t>Sampling Method (Ch 2)</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have we learned?</a:t>
            </a:r>
            <a:endParaRPr lang="en-US" dirty="0"/>
          </a:p>
        </p:txBody>
      </p:sp>
      <p:sp>
        <p:nvSpPr>
          <p:cNvPr id="3" name="Content Placeholder 2"/>
          <p:cNvSpPr>
            <a:spLocks noGrp="1"/>
          </p:cNvSpPr>
          <p:nvPr>
            <p:ph sz="quarter" idx="1"/>
          </p:nvPr>
        </p:nvSpPr>
        <p:spPr/>
        <p:txBody>
          <a:bodyPr/>
          <a:lstStyle/>
          <a:p>
            <a:r>
              <a:rPr lang="en-US" dirty="0" smtClean="0"/>
              <a:t>When collecting data, it is important to know what your population is, so that you can understand what a representative sample is</a:t>
            </a:r>
          </a:p>
          <a:p>
            <a:r>
              <a:rPr lang="en-US" dirty="0" smtClean="0"/>
              <a:t>It is usually not possible to investigate every unit in the population, so we take a sample</a:t>
            </a:r>
          </a:p>
          <a:p>
            <a:r>
              <a:rPr lang="en-US" dirty="0" smtClean="0"/>
              <a:t>We may not know how large our population is</a:t>
            </a:r>
          </a:p>
          <a:p>
            <a:r>
              <a:rPr lang="en-US" dirty="0" smtClean="0"/>
              <a:t>We want to identify our sample size and our variable so that we know what we are measuring</a:t>
            </a:r>
          </a:p>
          <a:p>
            <a:r>
              <a:rPr lang="en-US" dirty="0" smtClean="0"/>
              <a:t>Thought needs to be put into sampling to make sure we get a good sample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our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Our goal in statistical analysis is to gather enough data to justify our claim</a:t>
            </a:r>
          </a:p>
          <a:p>
            <a:r>
              <a:rPr lang="en-US" dirty="0" smtClean="0"/>
              <a:t>Our claim is about some characteristic of our population</a:t>
            </a:r>
          </a:p>
          <a:p>
            <a:endParaRPr lang="en-US" dirty="0" smtClean="0"/>
          </a:p>
          <a:p>
            <a:r>
              <a:rPr lang="en-US" dirty="0" smtClean="0"/>
              <a:t>Definition: Parameter</a:t>
            </a:r>
          </a:p>
          <a:p>
            <a:pPr lvl="1"/>
            <a:r>
              <a:rPr lang="en-US" dirty="0" smtClean="0"/>
              <a:t>Parameter is the value of the variable of interest in our population</a:t>
            </a:r>
          </a:p>
          <a:p>
            <a:pPr lvl="1"/>
            <a:r>
              <a:rPr lang="en-US" dirty="0" smtClean="0"/>
              <a:t>If we took a census and calculated the variable of interest, this would be our parameter</a:t>
            </a:r>
          </a:p>
          <a:p>
            <a:pPr lvl="1"/>
            <a:r>
              <a:rPr lang="en-US" dirty="0" smtClean="0"/>
              <a:t>This is usually an unknown value</a:t>
            </a:r>
          </a:p>
          <a:p>
            <a:pPr lvl="2"/>
            <a:r>
              <a:rPr lang="en-US" dirty="0" smtClean="0"/>
              <a:t>TIP: p is for </a:t>
            </a:r>
            <a:r>
              <a:rPr lang="en-US" u="sng" dirty="0" smtClean="0"/>
              <a:t>P</a:t>
            </a:r>
            <a:r>
              <a:rPr lang="en-US" dirty="0" smtClean="0"/>
              <a:t>arameter of a </a:t>
            </a:r>
            <a:r>
              <a:rPr lang="en-US" u="sng" dirty="0" smtClean="0"/>
              <a:t>P</a:t>
            </a:r>
            <a:r>
              <a:rPr lang="en-US" dirty="0" smtClean="0"/>
              <a:t>opulation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use our data?</a:t>
            </a:r>
            <a:endParaRPr lang="en-US" dirty="0"/>
          </a:p>
        </p:txBody>
      </p:sp>
      <p:sp>
        <p:nvSpPr>
          <p:cNvPr id="3" name="Content Placeholder 2"/>
          <p:cNvSpPr>
            <a:spLocks noGrp="1"/>
          </p:cNvSpPr>
          <p:nvPr>
            <p:ph sz="quarter" idx="1"/>
          </p:nvPr>
        </p:nvSpPr>
        <p:spPr/>
        <p:txBody>
          <a:bodyPr/>
          <a:lstStyle/>
          <a:p>
            <a:r>
              <a:rPr lang="en-US" dirty="0" smtClean="0"/>
              <a:t>Since we normally can’t calculate our parameter directly, we will take a sample to </a:t>
            </a:r>
            <a:r>
              <a:rPr lang="en-US" u="sng" dirty="0" smtClean="0"/>
              <a:t>estimate</a:t>
            </a:r>
            <a:r>
              <a:rPr lang="en-US" dirty="0" smtClean="0"/>
              <a:t> it</a:t>
            </a:r>
          </a:p>
          <a:p>
            <a:endParaRPr lang="en-US" dirty="0" smtClean="0"/>
          </a:p>
          <a:p>
            <a:r>
              <a:rPr lang="en-US" dirty="0" smtClean="0"/>
              <a:t>Definition: Statistic</a:t>
            </a:r>
          </a:p>
          <a:p>
            <a:pPr lvl="1"/>
            <a:r>
              <a:rPr lang="en-US" dirty="0" smtClean="0"/>
              <a:t>A statistic is the value of our variable of interest for all units of the sample</a:t>
            </a:r>
          </a:p>
          <a:p>
            <a:pPr lvl="1"/>
            <a:r>
              <a:rPr lang="en-US" dirty="0" smtClean="0"/>
              <a:t>This is calculated from the units that make up our sample</a:t>
            </a:r>
          </a:p>
          <a:p>
            <a:pPr lvl="1"/>
            <a:r>
              <a:rPr lang="en-US" dirty="0" smtClean="0"/>
              <a:t>This is called a </a:t>
            </a:r>
            <a:r>
              <a:rPr lang="en-US" u="sng" dirty="0" smtClean="0"/>
              <a:t>point estimate</a:t>
            </a:r>
            <a:r>
              <a:rPr lang="en-US" dirty="0" smtClean="0"/>
              <a:t>* (will be important later)</a:t>
            </a:r>
          </a:p>
          <a:p>
            <a:pPr lvl="2"/>
            <a:r>
              <a:rPr lang="en-US" dirty="0" smtClean="0"/>
              <a:t>TIP: s is for </a:t>
            </a:r>
            <a:r>
              <a:rPr lang="en-US" u="sng" dirty="0" smtClean="0"/>
              <a:t>S</a:t>
            </a:r>
            <a:r>
              <a:rPr lang="en-US" dirty="0" smtClean="0"/>
              <a:t>tatistic of a </a:t>
            </a:r>
            <a:r>
              <a:rPr lang="en-US" u="sng" dirty="0" smtClean="0"/>
              <a:t>S</a:t>
            </a:r>
            <a:r>
              <a:rPr lang="en-US" dirty="0" smtClean="0"/>
              <a:t>ample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Samples</a:t>
            </a:r>
            <a:endParaRPr lang="en-US" dirty="0"/>
          </a:p>
        </p:txBody>
      </p:sp>
      <p:sp>
        <p:nvSpPr>
          <p:cNvPr id="3" name="Content Placeholder 2"/>
          <p:cNvSpPr>
            <a:spLocks noGrp="1"/>
          </p:cNvSpPr>
          <p:nvPr>
            <p:ph sz="quarter" idx="1"/>
          </p:nvPr>
        </p:nvSpPr>
        <p:spPr/>
        <p:txBody>
          <a:bodyPr/>
          <a:lstStyle/>
          <a:p>
            <a:r>
              <a:rPr lang="en-US" dirty="0" smtClean="0"/>
              <a:t>So we have figured out that we can use a representative sample to estimate a population parameter with a sample statistic</a:t>
            </a:r>
          </a:p>
          <a:p>
            <a:r>
              <a:rPr lang="en-US" dirty="0" smtClean="0"/>
              <a:t>But how do we get a representative sample?</a:t>
            </a:r>
          </a:p>
          <a:p>
            <a:pPr lvl="1"/>
            <a:r>
              <a:rPr lang="en-US" dirty="0" smtClean="0"/>
              <a:t>We will get to that in a little bit</a:t>
            </a:r>
          </a:p>
          <a:p>
            <a:pPr lvl="1"/>
            <a:r>
              <a:rPr lang="en-US" dirty="0" smtClean="0"/>
              <a:t>First we want to identify what can go wrong with our sample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a:t>
            </a:r>
            <a:endParaRPr lang="en-US" dirty="0"/>
          </a:p>
        </p:txBody>
      </p:sp>
      <p:sp>
        <p:nvSpPr>
          <p:cNvPr id="3" name="Content Placeholder 2"/>
          <p:cNvSpPr>
            <a:spLocks noGrp="1"/>
          </p:cNvSpPr>
          <p:nvPr>
            <p:ph sz="quarter" idx="1"/>
          </p:nvPr>
        </p:nvSpPr>
        <p:spPr/>
        <p:txBody>
          <a:bodyPr/>
          <a:lstStyle/>
          <a:p>
            <a:r>
              <a:rPr lang="en-US" dirty="0" smtClean="0"/>
              <a:t>Definition: Bias</a:t>
            </a:r>
          </a:p>
          <a:p>
            <a:pPr lvl="1"/>
            <a:r>
              <a:rPr lang="en-US" dirty="0" smtClean="0"/>
              <a:t>Bias is a tendency for a sampling method to improperly estimate the true parameter value in a particular direction</a:t>
            </a:r>
          </a:p>
          <a:p>
            <a:pPr lvl="2"/>
            <a:endParaRPr lang="en-US" dirty="0" smtClean="0"/>
          </a:p>
          <a:p>
            <a:pPr lvl="2"/>
            <a:r>
              <a:rPr lang="en-US" dirty="0" smtClean="0"/>
              <a:t>Stony Brook average height example</a:t>
            </a:r>
          </a:p>
          <a:p>
            <a:pPr lvl="3"/>
            <a:r>
              <a:rPr lang="en-US" dirty="0" smtClean="0"/>
              <a:t>If our sampling method consists of selecting only students from Math, we will tend to get a larger proportion of males in our sample than is representative in the population and thus our sampling procedure will tend to overestimate the true population</a:t>
            </a:r>
          </a:p>
          <a:p>
            <a:pPr lvl="4"/>
            <a:r>
              <a:rPr lang="en-US" dirty="0" smtClean="0"/>
              <a:t>Note that this is a tendency (in repeated sampling)</a:t>
            </a:r>
          </a:p>
          <a:p>
            <a:pPr lvl="4"/>
            <a:r>
              <a:rPr lang="en-US" dirty="0" smtClean="0"/>
              <a:t>It is possible that we choose a sample that is lower than the parameter value, but if we do this repeatedly, it will tend to be higher than the parameter value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Biased Sampling Methods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Consider the following:</a:t>
            </a:r>
          </a:p>
          <a:p>
            <a:pPr lvl="1"/>
            <a:r>
              <a:rPr lang="en-US" dirty="0" smtClean="0"/>
              <a:t>I want to determine the proportion (ratio/percentage) of students who wear glasses or contacts.  So, since it is easiest for me to talk to students in the front row of class, I will use the front row as my sample.  I will then use the proportion of students in the front row that wear glasses as the estimate for the number of students who wear glasses in the entire class.</a:t>
            </a:r>
          </a:p>
          <a:p>
            <a:pPr lvl="1"/>
            <a:endParaRPr lang="en-US" dirty="0" smtClean="0"/>
          </a:p>
          <a:p>
            <a:r>
              <a:rPr lang="en-US" dirty="0" smtClean="0"/>
              <a:t>Some Review:</a:t>
            </a:r>
          </a:p>
          <a:p>
            <a:pPr lvl="1"/>
            <a:r>
              <a:rPr lang="en-US" dirty="0" smtClean="0"/>
              <a:t>Population?		Sample?		Variable?</a:t>
            </a:r>
          </a:p>
          <a:p>
            <a:pPr lvl="1"/>
            <a:r>
              <a:rPr lang="en-US" dirty="0" smtClean="0"/>
              <a:t>Parameter?		Statistic?</a:t>
            </a:r>
          </a:p>
          <a:p>
            <a:pPr lvl="1"/>
            <a:endParaRPr lang="en-US" dirty="0" smtClean="0"/>
          </a:p>
          <a:p>
            <a:pPr lvl="1"/>
            <a:r>
              <a:rPr lang="en-US" dirty="0" smtClean="0"/>
              <a:t>What is the problem with this sampling method?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Convenience Sampling</a:t>
            </a:r>
            <a:endParaRPr lang="en-US" dirty="0"/>
          </a:p>
        </p:txBody>
      </p:sp>
      <p:sp>
        <p:nvSpPr>
          <p:cNvPr id="3" name="Content Placeholder 2"/>
          <p:cNvSpPr>
            <a:spLocks noGrp="1"/>
          </p:cNvSpPr>
          <p:nvPr>
            <p:ph sz="quarter" idx="1"/>
          </p:nvPr>
        </p:nvSpPr>
        <p:spPr/>
        <p:txBody>
          <a:bodyPr/>
          <a:lstStyle/>
          <a:p>
            <a:r>
              <a:rPr lang="en-US" dirty="0" smtClean="0"/>
              <a:t>This type of sampling is called </a:t>
            </a:r>
            <a:r>
              <a:rPr lang="en-US" u="sng" dirty="0" smtClean="0"/>
              <a:t>Convenience Sampling</a:t>
            </a:r>
            <a:endParaRPr lang="en-US" dirty="0" smtClean="0"/>
          </a:p>
          <a:p>
            <a:pPr lvl="1"/>
            <a:endParaRPr lang="en-US" dirty="0" smtClean="0"/>
          </a:p>
          <a:p>
            <a:pPr lvl="1">
              <a:buNone/>
            </a:pPr>
            <a:endParaRPr lang="en-US" dirty="0" smtClean="0"/>
          </a:p>
          <a:p>
            <a:r>
              <a:rPr lang="en-US" dirty="0" smtClean="0"/>
              <a:t>Convenience Sampling is where you sample units which are easiest for you to reach or measure.  In most cases, convenience samples will be biased in a particular direction.</a:t>
            </a:r>
          </a:p>
          <a:p>
            <a:pPr lvl="2"/>
            <a:endParaRPr lang="en-US" dirty="0" smtClean="0"/>
          </a:p>
          <a:p>
            <a:pPr lvl="2"/>
            <a:endParaRPr lang="en-US" dirty="0" smtClean="0"/>
          </a:p>
          <a:p>
            <a:r>
              <a:rPr lang="en-US" dirty="0" smtClean="0"/>
              <a:t>In the example of proportion of students who wear glasses, we would tend to overestimate the true </a:t>
            </a:r>
            <a:r>
              <a:rPr lang="en-US" dirty="0" err="1" smtClean="0"/>
              <a:t>paramter</a:t>
            </a:r>
            <a:r>
              <a:rPr lang="en-US" dirty="0" smtClean="0"/>
              <a:t> value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Biased Sampling Methods</a:t>
            </a:r>
            <a:endParaRPr lang="en-US" dirty="0"/>
          </a:p>
        </p:txBody>
      </p:sp>
      <p:sp>
        <p:nvSpPr>
          <p:cNvPr id="3" name="Content Placeholder 2"/>
          <p:cNvSpPr>
            <a:spLocks noGrp="1"/>
          </p:cNvSpPr>
          <p:nvPr>
            <p:ph sz="quarter" idx="1"/>
          </p:nvPr>
        </p:nvSpPr>
        <p:spPr/>
        <p:txBody>
          <a:bodyPr/>
          <a:lstStyle/>
          <a:p>
            <a:r>
              <a:rPr lang="en-US" dirty="0" smtClean="0"/>
              <a:t>Consider the following clip poking fun at a biased type of sampling:</a:t>
            </a:r>
          </a:p>
          <a:p>
            <a:pPr lvl="1"/>
            <a:r>
              <a:rPr lang="en-US" dirty="0" smtClean="0">
                <a:hlinkClick r:id="rId2"/>
              </a:rPr>
              <a:t>http://www.thedailyshow.com/watch/mon-august-17-2009/poll-bearers</a:t>
            </a:r>
            <a:r>
              <a:rPr lang="en-US" dirty="0" smtClean="0"/>
              <a:t> </a:t>
            </a:r>
          </a:p>
          <a:p>
            <a:pPr lvl="1"/>
            <a:endParaRPr lang="en-US" dirty="0" smtClean="0"/>
          </a:p>
          <a:p>
            <a:pPr lvl="1"/>
            <a:endParaRPr lang="en-US" dirty="0" smtClean="0"/>
          </a:p>
          <a:p>
            <a:pPr lvl="1"/>
            <a:r>
              <a:rPr lang="en-US" dirty="0" smtClean="0"/>
              <a:t>What is wrong with these types of polls?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 Sampling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This type of sampling is called </a:t>
            </a:r>
            <a:r>
              <a:rPr lang="en-US" u="sng" dirty="0" smtClean="0"/>
              <a:t>Volunteer Sampling</a:t>
            </a:r>
          </a:p>
          <a:p>
            <a:endParaRPr lang="en-US" u="sng" dirty="0" smtClean="0"/>
          </a:p>
          <a:p>
            <a:r>
              <a:rPr lang="en-US" dirty="0" smtClean="0"/>
              <a:t>Volunteer sampling is when you request that people write in/call in/text in to respond to the poll</a:t>
            </a:r>
          </a:p>
          <a:p>
            <a:pPr lvl="1"/>
            <a:r>
              <a:rPr lang="en-US" dirty="0" smtClean="0"/>
              <a:t>Tends to cause people with strong opinions to respond</a:t>
            </a:r>
          </a:p>
          <a:p>
            <a:pPr lvl="1"/>
            <a:r>
              <a:rPr lang="en-US" dirty="0" smtClean="0"/>
              <a:t>People who are indifferent will tend not to respond and they are usually biased in a certain direction</a:t>
            </a:r>
          </a:p>
          <a:p>
            <a:pPr lvl="1"/>
            <a:endParaRPr lang="en-US" dirty="0" smtClean="0"/>
          </a:p>
          <a:p>
            <a:pPr lvl="1"/>
            <a:r>
              <a:rPr lang="en-US" dirty="0" smtClean="0"/>
              <a:t>Clips were results of the shows’ television audience, which will tend to agree with the host and have a very strong opinion about it</a:t>
            </a:r>
          </a:p>
          <a:p>
            <a:pPr lvl="1"/>
            <a:r>
              <a:rPr lang="en-US" dirty="0" smtClean="0"/>
              <a:t>People who don’t agree with the host, probably aren’t watching and if they are, won’t respond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Literary Digest Poll of 1936</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This is one of the most commonly used examples in sampling classes to discuss the types of bias that can arise in poorly thought out sampling methods</a:t>
            </a:r>
          </a:p>
          <a:p>
            <a:endParaRPr lang="en-US" dirty="0" smtClean="0"/>
          </a:p>
          <a:p>
            <a:r>
              <a:rPr lang="en-US" dirty="0" smtClean="0"/>
              <a:t>Literary Digest had correctly predicted the winner of the previous 4 elections</a:t>
            </a:r>
          </a:p>
          <a:p>
            <a:r>
              <a:rPr lang="en-US" dirty="0" smtClean="0"/>
              <a:t>10 million people received the poll, Literary Digest readers, car owners and telephone owners</a:t>
            </a:r>
          </a:p>
          <a:p>
            <a:r>
              <a:rPr lang="en-US" dirty="0" smtClean="0"/>
              <a:t>2.3 million people responded!! (~45 million voted), this is a huge sample</a:t>
            </a:r>
          </a:p>
          <a:p>
            <a:r>
              <a:rPr lang="en-US" dirty="0" smtClean="0"/>
              <a:t>Literary Digest predicted Alf Landon (R) would defeat Franklin Delano Roosevelt (D) by a large margin (57 – 43) and (370 electoral votes)</a:t>
            </a:r>
          </a:p>
          <a:p>
            <a:endParaRPr lang="en-US" dirty="0" smtClean="0"/>
          </a:p>
          <a:p>
            <a:r>
              <a:rPr lang="en-US" dirty="0" smtClean="0"/>
              <a:t>Actual Results: </a:t>
            </a:r>
            <a:r>
              <a:rPr lang="en-US" dirty="0" smtClean="0">
                <a:hlinkClick r:id="rId2"/>
              </a:rPr>
              <a:t>http://en.wikipedia.org/wiki/File:ElectoralCollege1936.svg</a:t>
            </a:r>
            <a:endParaRPr lang="en-US" dirty="0" smtClean="0"/>
          </a:p>
          <a:p>
            <a:endParaRPr lang="en-US" dirty="0" smtClean="0"/>
          </a:p>
          <a:p>
            <a:r>
              <a:rPr lang="en-US" dirty="0" smtClean="0"/>
              <a:t>What went wrong???</a:t>
            </a:r>
          </a:p>
          <a:p>
            <a:endParaRPr lang="en-US" dirty="0" smtClean="0"/>
          </a:p>
          <a:p>
            <a:pPr lvl="1"/>
            <a:r>
              <a:rPr lang="en-US" dirty="0" smtClean="0"/>
              <a:t>For more information on this, a simple </a:t>
            </a:r>
            <a:r>
              <a:rPr lang="en-US" dirty="0" err="1" smtClean="0"/>
              <a:t>google</a:t>
            </a:r>
            <a:r>
              <a:rPr lang="en-US" dirty="0" smtClean="0"/>
              <a:t> search of “Literary Digest Poll of 1936” will produce many good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a:t>
            </a:r>
            <a:endParaRPr lang="en-US" dirty="0"/>
          </a:p>
        </p:txBody>
      </p:sp>
      <p:sp>
        <p:nvSpPr>
          <p:cNvPr id="3" name="Content Placeholder 2"/>
          <p:cNvSpPr>
            <a:spLocks noGrp="1"/>
          </p:cNvSpPr>
          <p:nvPr>
            <p:ph sz="quarter" idx="1"/>
          </p:nvPr>
        </p:nvSpPr>
        <p:spPr/>
        <p:txBody>
          <a:bodyPr/>
          <a:lstStyle/>
          <a:p>
            <a:r>
              <a:rPr lang="en-US" dirty="0" smtClean="0"/>
              <a:t>A procedure for how to properly analyze scientific phenomena</a:t>
            </a:r>
          </a:p>
          <a:p>
            <a:r>
              <a:rPr lang="en-US" dirty="0" smtClean="0"/>
              <a:t>Directly applied to statistical analysis it provides a good outline for how to conduct a thorough analysis of a problem</a:t>
            </a:r>
          </a:p>
          <a:p>
            <a:endParaRPr lang="en-US" dirty="0" smtClean="0"/>
          </a:p>
          <a:p>
            <a:pPr lvl="1"/>
            <a:r>
              <a:rPr lang="en-US" dirty="0" smtClean="0"/>
              <a:t>STEP 1: Formulate a Hypothesis</a:t>
            </a:r>
          </a:p>
          <a:p>
            <a:pPr lvl="1"/>
            <a:r>
              <a:rPr lang="en-US" dirty="0" smtClean="0"/>
              <a:t>STEP 2: Collect Data</a:t>
            </a:r>
          </a:p>
          <a:p>
            <a:pPr lvl="1"/>
            <a:r>
              <a:rPr lang="en-US" dirty="0" smtClean="0"/>
              <a:t>STEP 3: Summarize the results</a:t>
            </a:r>
          </a:p>
          <a:p>
            <a:pPr lvl="1"/>
            <a:r>
              <a:rPr lang="en-US" dirty="0" smtClean="0"/>
              <a:t>STEP 4: Interpret the results and make a decision</a:t>
            </a:r>
          </a:p>
          <a:p>
            <a:pPr lvl="2"/>
            <a:r>
              <a:rPr lang="en-US" dirty="0" smtClean="0"/>
              <a:t>Use the results to formulate a new hypothesis and so 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Bias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Problem 1: Poor response rate</a:t>
            </a:r>
          </a:p>
          <a:p>
            <a:pPr lvl="1"/>
            <a:r>
              <a:rPr lang="en-US" dirty="0" smtClean="0"/>
              <a:t>The response rate for the poll was only 23%, despite the fact that 2.3 million people responded</a:t>
            </a:r>
          </a:p>
          <a:p>
            <a:pPr lvl="1"/>
            <a:r>
              <a:rPr lang="en-US" dirty="0" smtClean="0"/>
              <a:t>When you have a poor response rate, you need to identify if the people who are not responding to the poll are biased in a certain way</a:t>
            </a:r>
          </a:p>
          <a:p>
            <a:pPr lvl="1"/>
            <a:endParaRPr lang="en-US" dirty="0" smtClean="0"/>
          </a:p>
          <a:p>
            <a:pPr lvl="1"/>
            <a:r>
              <a:rPr lang="en-US" dirty="0" smtClean="0"/>
              <a:t>This is called Non-Response Bias</a:t>
            </a:r>
          </a:p>
          <a:p>
            <a:pPr lvl="2"/>
            <a:r>
              <a:rPr lang="en-US" u="sng" dirty="0" smtClean="0"/>
              <a:t>Non-Response Bias </a:t>
            </a:r>
            <a:r>
              <a:rPr lang="en-US" dirty="0" smtClean="0"/>
              <a:t>is when your sample is not representative due to a particular type of unit choosing not to respond to the volunteer sample</a:t>
            </a:r>
          </a:p>
          <a:p>
            <a:pPr lvl="2"/>
            <a:endParaRPr lang="en-US" dirty="0" smtClean="0"/>
          </a:p>
          <a:p>
            <a:pPr lvl="1"/>
            <a:r>
              <a:rPr lang="en-US" dirty="0" smtClean="0"/>
              <a:t>In the Literary Digest Poll, people who didn’t respond were not upset with the current president (FDR) and therefore were more likely to be Democrat than Republican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Bias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Problem 2: The 10 million people selected for the survey were not representative of the population</a:t>
            </a:r>
          </a:p>
          <a:p>
            <a:pPr lvl="1"/>
            <a:r>
              <a:rPr lang="en-US" dirty="0" smtClean="0"/>
              <a:t>While 10 million people were selected, they were selected from Literary Digest readers, car owners and telephone owners</a:t>
            </a:r>
          </a:p>
          <a:p>
            <a:pPr lvl="1"/>
            <a:r>
              <a:rPr lang="en-US" dirty="0" smtClean="0"/>
              <a:t>This group of people were far wealthier than the average family at that time (middle of the great depression) and tended to be Republican voters at that time</a:t>
            </a:r>
          </a:p>
          <a:p>
            <a:pPr lvl="1"/>
            <a:endParaRPr lang="en-US" dirty="0" smtClean="0"/>
          </a:p>
          <a:p>
            <a:pPr lvl="1"/>
            <a:r>
              <a:rPr lang="en-US" dirty="0" smtClean="0"/>
              <a:t>This is called Selection Bias</a:t>
            </a:r>
          </a:p>
          <a:p>
            <a:pPr lvl="2"/>
            <a:r>
              <a:rPr lang="en-US" u="sng" dirty="0" smtClean="0"/>
              <a:t>Selection Bias </a:t>
            </a:r>
            <a:r>
              <a:rPr lang="en-US" dirty="0" smtClean="0"/>
              <a:t>is when your sample is not representative due to consciously or unconsciously selecting a particular type(s) of unit for your survey and excluding other types of units.</a:t>
            </a:r>
          </a:p>
          <a:p>
            <a:pPr lvl="2"/>
            <a:endParaRPr lang="en-US" dirty="0" smtClean="0"/>
          </a:p>
          <a:p>
            <a:pPr lvl="1"/>
            <a:r>
              <a:rPr lang="en-US" dirty="0" smtClean="0"/>
              <a:t>Since FDR’s policies were geared toward the poor and those most affected by the great depression, those who were wealthier were unhappy with the policies and thus would tend to vote Republican at that time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Literary Digest Poll of 1936</a:t>
            </a:r>
            <a:endParaRPr lang="en-US" dirty="0"/>
          </a:p>
        </p:txBody>
      </p:sp>
      <p:sp>
        <p:nvSpPr>
          <p:cNvPr id="3" name="Content Placeholder 2"/>
          <p:cNvSpPr>
            <a:spLocks noGrp="1"/>
          </p:cNvSpPr>
          <p:nvPr>
            <p:ph sz="quarter" idx="1"/>
          </p:nvPr>
        </p:nvSpPr>
        <p:spPr/>
        <p:txBody>
          <a:bodyPr/>
          <a:lstStyle/>
          <a:p>
            <a:r>
              <a:rPr lang="en-US" dirty="0" smtClean="0"/>
              <a:t>Between these two types of sampling bias: selection bias and non-response bias, as well as conducting a volunteer sample all led to a very inaccurate result for the poll.</a:t>
            </a:r>
          </a:p>
          <a:p>
            <a:endParaRPr lang="en-US" dirty="0" smtClean="0"/>
          </a:p>
          <a:p>
            <a:r>
              <a:rPr lang="en-US" dirty="0" smtClean="0"/>
              <a:t>This actually led to the demise of the Literary Digest</a:t>
            </a:r>
          </a:p>
          <a:p>
            <a:pPr>
              <a:buNone/>
            </a:pPr>
            <a:endParaRPr lang="en-US" dirty="0" smtClean="0"/>
          </a:p>
          <a:p>
            <a:r>
              <a:rPr lang="en-US" dirty="0" smtClean="0"/>
              <a:t>In addition, this was when Gallup, who had started a polling company in 1935 became a national polling name, and using scientific techniques, correctly predicted the results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Bias</a:t>
            </a:r>
            <a:endParaRPr lang="en-US" dirty="0"/>
          </a:p>
        </p:txBody>
      </p:sp>
      <p:sp>
        <p:nvSpPr>
          <p:cNvPr id="3" name="Content Placeholder 2"/>
          <p:cNvSpPr>
            <a:spLocks noGrp="1"/>
          </p:cNvSpPr>
          <p:nvPr>
            <p:ph sz="quarter" idx="1"/>
          </p:nvPr>
        </p:nvSpPr>
        <p:spPr/>
        <p:txBody>
          <a:bodyPr/>
          <a:lstStyle/>
          <a:p>
            <a:r>
              <a:rPr lang="en-US" dirty="0" smtClean="0"/>
              <a:t>Consider the following survey method:</a:t>
            </a:r>
          </a:p>
          <a:p>
            <a:endParaRPr lang="en-US" dirty="0" smtClean="0"/>
          </a:p>
          <a:p>
            <a:pPr lvl="1"/>
            <a:r>
              <a:rPr lang="en-US" dirty="0" smtClean="0"/>
              <a:t>I am interested in determining how teachers feel about weekly HW assignments.  So I start by reading my carefully selected representative sample an excerpt from a study on how excessive HW is detrimental to student’s ability to retain material.  Then I survey them.</a:t>
            </a:r>
          </a:p>
          <a:p>
            <a:pPr lvl="1"/>
            <a:endParaRPr lang="en-US" dirty="0" smtClean="0"/>
          </a:p>
          <a:p>
            <a:pPr lvl="1"/>
            <a:r>
              <a:rPr lang="en-US" dirty="0" smtClean="0"/>
              <a:t>Will I get an accurate response?  Why not?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Bias</a:t>
            </a:r>
            <a:endParaRPr lang="en-US" dirty="0"/>
          </a:p>
        </p:txBody>
      </p:sp>
      <p:sp>
        <p:nvSpPr>
          <p:cNvPr id="3" name="Content Placeholder 2"/>
          <p:cNvSpPr>
            <a:spLocks noGrp="1"/>
          </p:cNvSpPr>
          <p:nvPr>
            <p:ph sz="quarter" idx="1"/>
          </p:nvPr>
        </p:nvSpPr>
        <p:spPr/>
        <p:txBody>
          <a:bodyPr/>
          <a:lstStyle/>
          <a:p>
            <a:r>
              <a:rPr lang="en-US" dirty="0" smtClean="0"/>
              <a:t>This is a form of </a:t>
            </a:r>
            <a:r>
              <a:rPr lang="en-US" u="sng" dirty="0" smtClean="0"/>
              <a:t>Response Bias</a:t>
            </a:r>
            <a:endParaRPr lang="en-US" dirty="0" smtClean="0"/>
          </a:p>
          <a:p>
            <a:pPr lvl="1"/>
            <a:r>
              <a:rPr lang="en-US" dirty="0" smtClean="0"/>
              <a:t>Response bias is where the situation the subjects are put in or the wording of the questions asked, tend to push subjects to respond in a certain way.</a:t>
            </a:r>
          </a:p>
          <a:p>
            <a:pPr lvl="1"/>
            <a:endParaRPr lang="en-US" dirty="0" smtClean="0"/>
          </a:p>
          <a:p>
            <a:pPr lvl="1"/>
            <a:endParaRPr lang="en-US" dirty="0" smtClean="0"/>
          </a:p>
          <a:p>
            <a:r>
              <a:rPr lang="en-US" dirty="0" smtClean="0"/>
              <a:t>In the previous example, citing a report against HW will tend to lead to the subjects responding in a negative way to the question, thus distorting the true opinion and bias my results toward an unfavorable position on weekly HW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Bias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Response Bias can take on many forms</a:t>
            </a:r>
          </a:p>
          <a:p>
            <a:pPr lvl="1"/>
            <a:r>
              <a:rPr lang="en-US" dirty="0" smtClean="0"/>
              <a:t>Person conducting the interview:</a:t>
            </a:r>
          </a:p>
          <a:p>
            <a:pPr lvl="2"/>
            <a:r>
              <a:rPr lang="en-US" dirty="0" smtClean="0"/>
              <a:t>If I am trying to determine how many student’s copy HW from one another, it would induce a response bias if I am the one doing the interviewing or if their results are not anonymous</a:t>
            </a:r>
          </a:p>
          <a:p>
            <a:pPr lvl="1">
              <a:buNone/>
            </a:pPr>
            <a:endParaRPr lang="en-US" dirty="0" smtClean="0"/>
          </a:p>
          <a:p>
            <a:pPr lvl="1"/>
            <a:r>
              <a:rPr lang="en-US" dirty="0" smtClean="0"/>
              <a:t>Wording of Questions:</a:t>
            </a:r>
          </a:p>
          <a:p>
            <a:pPr lvl="2"/>
            <a:r>
              <a:rPr lang="en-US" dirty="0" smtClean="0"/>
              <a:t>Every year almost 100,000 people have to go to the hospital due to ingestion of food that comes from Company X.  Should Company X be forced to take their food off the market?</a:t>
            </a:r>
          </a:p>
          <a:p>
            <a:pPr lvl="2"/>
            <a:endParaRPr lang="en-US" dirty="0" smtClean="0"/>
          </a:p>
          <a:p>
            <a:pPr lvl="2"/>
            <a:r>
              <a:rPr lang="en-US" dirty="0" smtClean="0"/>
              <a:t>Every year almost 100 million people have access to affordable food and are therefore able to feed their families thank to Company X.  Yet people are trying to stop Company X from producing food.  Should Company X be forced to take their food off the market?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Bias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Response Bias can take on many forms</a:t>
            </a:r>
          </a:p>
          <a:p>
            <a:pPr lvl="1"/>
            <a:r>
              <a:rPr lang="en-US" dirty="0" smtClean="0"/>
              <a:t>Sensitivity of the question</a:t>
            </a:r>
          </a:p>
          <a:p>
            <a:pPr lvl="2"/>
            <a:r>
              <a:rPr lang="en-US" dirty="0" smtClean="0"/>
              <a:t>If I am interested in determining the number of people that have extra-marital affairs, I need to be aware that people may not answer truthfully</a:t>
            </a:r>
          </a:p>
          <a:p>
            <a:pPr lvl="2"/>
            <a:r>
              <a:rPr lang="en-US" dirty="0" smtClean="0"/>
              <a:t>This is a form of Response Bias</a:t>
            </a:r>
          </a:p>
          <a:p>
            <a:pPr lvl="1">
              <a:buNone/>
            </a:pPr>
            <a:endParaRPr lang="en-US" dirty="0" smtClean="0"/>
          </a:p>
          <a:p>
            <a:pPr lvl="1"/>
            <a:r>
              <a:rPr lang="en-US" dirty="0" smtClean="0"/>
              <a:t>Warner’s Randomized Response</a:t>
            </a:r>
          </a:p>
          <a:p>
            <a:pPr lvl="2"/>
            <a:r>
              <a:rPr lang="en-US" dirty="0" smtClean="0"/>
              <a:t>Question Sensitivity can be addressed from a probabilistic method known as Warner’s Randomized Response</a:t>
            </a:r>
          </a:p>
          <a:p>
            <a:pPr lvl="3"/>
            <a:r>
              <a:rPr lang="en-US" dirty="0" smtClean="0"/>
              <a:t>Idea: I ask a sensitive question, but before the subject responds, they conduct a random process (</a:t>
            </a:r>
            <a:r>
              <a:rPr lang="en-US" dirty="0" err="1" smtClean="0"/>
              <a:t>ie</a:t>
            </a:r>
            <a:r>
              <a:rPr lang="en-US" dirty="0" smtClean="0"/>
              <a:t>, roll a die) and then they answer either yes, no or truthfully based on the particular outcome of the random process</a:t>
            </a:r>
          </a:p>
          <a:p>
            <a:pPr lvl="3"/>
            <a:r>
              <a:rPr lang="en-US" dirty="0" smtClean="0"/>
              <a:t>Then the number of Yes/No responses can be compared to the long-run probability of that response to determine a true value for the number of “yes” in the population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Warner’s Randomized Response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Example: I want to investigate how many students copy HW answers from another student.</a:t>
            </a:r>
          </a:p>
          <a:p>
            <a:endParaRPr lang="en-US" dirty="0" smtClean="0"/>
          </a:p>
          <a:p>
            <a:pPr lvl="1"/>
            <a:r>
              <a:rPr lang="en-US" dirty="0" smtClean="0"/>
              <a:t>I bring the student in and I ask them to roll a die, but not let me see the result, then I ask them if they have ever copied HW from another student and presented it as their own:</a:t>
            </a:r>
          </a:p>
          <a:p>
            <a:pPr lvl="2"/>
            <a:r>
              <a:rPr lang="en-US" dirty="0" smtClean="0"/>
              <a:t>If they rolled a 1 or a 2, they answer truthfully</a:t>
            </a:r>
          </a:p>
          <a:p>
            <a:pPr lvl="2"/>
            <a:r>
              <a:rPr lang="en-US" dirty="0" smtClean="0"/>
              <a:t>If they rolled a 3 or a 4, they answer “yes”</a:t>
            </a:r>
          </a:p>
          <a:p>
            <a:pPr lvl="2"/>
            <a:r>
              <a:rPr lang="en-US" dirty="0" smtClean="0"/>
              <a:t>If they rolled a 5 or a 6, they answer “no”</a:t>
            </a:r>
          </a:p>
          <a:p>
            <a:pPr lvl="2"/>
            <a:endParaRPr lang="en-US" dirty="0" smtClean="0"/>
          </a:p>
          <a:p>
            <a:pPr lvl="2"/>
            <a:r>
              <a:rPr lang="en-US" dirty="0" smtClean="0"/>
              <a:t>I can not tell from their response, whether they have ever done this (student’s will be less likely to lie in this situation)</a:t>
            </a:r>
          </a:p>
          <a:p>
            <a:pPr lvl="2"/>
            <a:endParaRPr lang="en-US" dirty="0" smtClean="0"/>
          </a:p>
          <a:p>
            <a:pPr lvl="2"/>
            <a:r>
              <a:rPr lang="en-US" dirty="0" smtClean="0"/>
              <a:t>Now, using conditional probabilities and the law of total probability, we can estimate the truthful value of student’s who have ever copied HW</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Warner’s Randomized Response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From last class we know:</a:t>
            </a:r>
          </a:p>
          <a:p>
            <a:pPr lvl="1"/>
            <a:r>
              <a:rPr lang="en-US" dirty="0" smtClean="0"/>
              <a:t>P(Yes) = 	P(Yes|1 or 2)P(1 or 2) + P(Yes|3 or 4)P(3 or 4) + </a:t>
            </a:r>
          </a:p>
          <a:p>
            <a:pPr>
              <a:buNone/>
            </a:pPr>
            <a:r>
              <a:rPr lang="en-US" dirty="0" smtClean="0"/>
              <a:t>			P(Yes | 5 or 6)P(5 or 6)</a:t>
            </a:r>
          </a:p>
          <a:p>
            <a:pPr lvl="1"/>
            <a:r>
              <a:rPr lang="en-US" dirty="0" smtClean="0"/>
              <a:t>P(Yes) = P(Yes|1 or 2)(1/3) + 1*(1/3) + 0*(</a:t>
            </a:r>
            <a:r>
              <a:rPr lang="en-US" smtClean="0"/>
              <a:t>1/3)</a:t>
            </a:r>
          </a:p>
          <a:p>
            <a:pPr lvl="1">
              <a:buNone/>
            </a:pPr>
            <a:endParaRPr lang="en-US" dirty="0" smtClean="0"/>
          </a:p>
          <a:p>
            <a:pPr lvl="1"/>
            <a:r>
              <a:rPr lang="en-US" dirty="0" smtClean="0"/>
              <a:t>We have an estimate for P(Yes) from our sample and thus we can solve for P(Yes | 1 or 2), which is the probability we are interested in</a:t>
            </a:r>
          </a:p>
          <a:p>
            <a:pPr lvl="1"/>
            <a:endParaRPr lang="en-US" dirty="0" smtClean="0"/>
          </a:p>
          <a:p>
            <a:pPr lvl="1"/>
            <a:r>
              <a:rPr lang="en-US" dirty="0" smtClean="0"/>
              <a:t>P(Yes | 1 or 2) = [P(Yes)/(1/3)] – 1</a:t>
            </a:r>
          </a:p>
          <a:p>
            <a:pPr lvl="1"/>
            <a:endParaRPr lang="en-US" dirty="0" smtClean="0"/>
          </a:p>
          <a:p>
            <a:pPr lvl="1"/>
            <a:r>
              <a:rPr lang="en-US" dirty="0" smtClean="0"/>
              <a:t>Modifications to this method with the same idea are also used, see Example 7.8 in your book (Page 446) if you are interested in one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eliminate Bias?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So, we see that there are many different types of Bias that arise if we do not carefully select our sample</a:t>
            </a:r>
          </a:p>
          <a:p>
            <a:endParaRPr lang="en-US" dirty="0" smtClean="0"/>
          </a:p>
          <a:p>
            <a:r>
              <a:rPr lang="en-US" dirty="0" smtClean="0"/>
              <a:t>So, how can we correct for this problem of Bias?</a:t>
            </a:r>
          </a:p>
          <a:p>
            <a:pPr lvl="1"/>
            <a:r>
              <a:rPr lang="en-US" dirty="0" smtClean="0"/>
              <a:t>Answer: We use probability based sampling methods</a:t>
            </a:r>
          </a:p>
          <a:p>
            <a:pPr lvl="1"/>
            <a:r>
              <a:rPr lang="en-US" dirty="0" smtClean="0"/>
              <a:t>We utilize the technique of letting a method based on random chance choose the specific sample we collect data</a:t>
            </a:r>
          </a:p>
          <a:p>
            <a:pPr lvl="1"/>
            <a:endParaRPr lang="en-US" dirty="0" smtClean="0"/>
          </a:p>
          <a:p>
            <a:r>
              <a:rPr lang="en-US" dirty="0" smtClean="0"/>
              <a:t>Definition: Probability Sampling Method</a:t>
            </a:r>
          </a:p>
          <a:p>
            <a:pPr lvl="1"/>
            <a:r>
              <a:rPr lang="en-US" dirty="0" smtClean="0"/>
              <a:t>A probability Sampling Method is a sampling method conducted in such a way that every unit in the population has a non-zero and known chance or being selected into the sample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Data</a:t>
            </a:r>
            <a:endParaRPr lang="en-US" dirty="0"/>
          </a:p>
        </p:txBody>
      </p:sp>
      <p:sp>
        <p:nvSpPr>
          <p:cNvPr id="3" name="Content Placeholder 2"/>
          <p:cNvSpPr>
            <a:spLocks noGrp="1"/>
          </p:cNvSpPr>
          <p:nvPr>
            <p:ph sz="quarter" idx="1"/>
          </p:nvPr>
        </p:nvSpPr>
        <p:spPr/>
        <p:txBody>
          <a:bodyPr/>
          <a:lstStyle/>
          <a:p>
            <a:r>
              <a:rPr lang="en-US" dirty="0" smtClean="0"/>
              <a:t>This chapter will focus on STEP 2: Collecting Data</a:t>
            </a:r>
          </a:p>
          <a:p>
            <a:r>
              <a:rPr lang="en-US" dirty="0" smtClean="0"/>
              <a:t>Once we have a hypothesis, we need to collect representative data to evaluate our claim</a:t>
            </a:r>
          </a:p>
          <a:p>
            <a:r>
              <a:rPr lang="en-US" dirty="0" smtClean="0"/>
              <a:t>Without evidence, we are unable to justify the decision we are making</a:t>
            </a:r>
          </a:p>
          <a:p>
            <a:r>
              <a:rPr lang="en-US" dirty="0" smtClean="0"/>
              <a:t>In later chapters, the data will be summarized and analyzed to help us statistically justify our hypothesis</a:t>
            </a:r>
          </a:p>
          <a:p>
            <a:endParaRPr lang="en-US" dirty="0" smtClean="0"/>
          </a:p>
          <a:p>
            <a:r>
              <a:rPr lang="en-US" dirty="0" smtClean="0"/>
              <a:t>First, we have to make sure we collect meaningful data that is representative of our proposed hypothesis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Sampling</a:t>
            </a:r>
            <a:endParaRPr lang="en-US" dirty="0"/>
          </a:p>
        </p:txBody>
      </p:sp>
      <p:sp>
        <p:nvSpPr>
          <p:cNvPr id="3" name="Content Placeholder 2"/>
          <p:cNvSpPr>
            <a:spLocks noGrp="1"/>
          </p:cNvSpPr>
          <p:nvPr>
            <p:ph sz="quarter" idx="1"/>
          </p:nvPr>
        </p:nvSpPr>
        <p:spPr/>
        <p:txBody>
          <a:bodyPr/>
          <a:lstStyle/>
          <a:p>
            <a:r>
              <a:rPr lang="en-US" dirty="0" smtClean="0"/>
              <a:t>When randomization is introduced into the sampling procedure, it makes it harder for the sample to incur bias (though not impossible)</a:t>
            </a:r>
          </a:p>
          <a:p>
            <a:endParaRPr lang="en-US" dirty="0" smtClean="0"/>
          </a:p>
          <a:p>
            <a:r>
              <a:rPr lang="en-US" dirty="0" smtClean="0"/>
              <a:t>We refer to any sampling method based off of a random process or utilizing probability as being a “Random Sampling procedure”</a:t>
            </a:r>
          </a:p>
          <a:p>
            <a:endParaRPr lang="en-US" dirty="0" smtClean="0"/>
          </a:p>
          <a:p>
            <a:r>
              <a:rPr lang="en-US" dirty="0" smtClean="0"/>
              <a:t>Most good sampling methods are based off of a randomization sampling scheme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Random Sampling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Simple Random Sample (SRS)</a:t>
            </a:r>
          </a:p>
          <a:p>
            <a:pPr lvl="1"/>
            <a:r>
              <a:rPr lang="en-US" dirty="0" smtClean="0"/>
              <a:t>Most basic form of random sampling</a:t>
            </a:r>
          </a:p>
          <a:p>
            <a:endParaRPr lang="en-US" dirty="0" smtClean="0"/>
          </a:p>
          <a:p>
            <a:r>
              <a:rPr lang="en-US" dirty="0" smtClean="0"/>
              <a:t>Systematic Sampling</a:t>
            </a:r>
          </a:p>
          <a:p>
            <a:pPr lvl="1"/>
            <a:r>
              <a:rPr lang="en-US" dirty="0" smtClean="0"/>
              <a:t>List-based sampling</a:t>
            </a:r>
          </a:p>
          <a:p>
            <a:pPr>
              <a:buNone/>
            </a:pPr>
            <a:endParaRPr lang="en-US" dirty="0" smtClean="0"/>
          </a:p>
          <a:p>
            <a:r>
              <a:rPr lang="en-US" dirty="0" smtClean="0"/>
              <a:t>Stratified Random Sampling</a:t>
            </a:r>
          </a:p>
          <a:p>
            <a:pPr lvl="1"/>
            <a:r>
              <a:rPr lang="en-US" dirty="0" smtClean="0"/>
              <a:t>Breaking the units into groups, then sampling units from each group</a:t>
            </a:r>
          </a:p>
          <a:p>
            <a:pPr lvl="1"/>
            <a:endParaRPr lang="en-US" dirty="0" smtClean="0"/>
          </a:p>
          <a:p>
            <a:r>
              <a:rPr lang="en-US" dirty="0" smtClean="0"/>
              <a:t>Cluster Sampling</a:t>
            </a:r>
          </a:p>
          <a:p>
            <a:pPr lvl="1"/>
            <a:r>
              <a:rPr lang="en-US" dirty="0" smtClean="0"/>
              <a:t>Breaking units into clusters, then sampling the clusters and taking every unit from within the selected clusters</a:t>
            </a:r>
          </a:p>
          <a:p>
            <a:pPr lvl="1"/>
            <a:r>
              <a:rPr lang="en-US" dirty="0" smtClean="0"/>
              <a:t>Note this is different than Stratified Random Sampling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normAutofit/>
          </a:bodyPr>
          <a:lstStyle/>
          <a:p>
            <a:r>
              <a:rPr lang="en-US" dirty="0" smtClean="0"/>
              <a:t>Definition: Simple Random Sample (SRS)</a:t>
            </a:r>
          </a:p>
          <a:p>
            <a:pPr lvl="1"/>
            <a:r>
              <a:rPr lang="en-US" dirty="0" smtClean="0"/>
              <a:t>An SRS is a sampling method such that every sample of size n from the population, has the same probability of being chosen</a:t>
            </a:r>
          </a:p>
          <a:p>
            <a:pPr lvl="1"/>
            <a:endParaRPr lang="en-US" dirty="0" smtClean="0"/>
          </a:p>
          <a:p>
            <a:r>
              <a:rPr lang="en-US" dirty="0" smtClean="0"/>
              <a:t>Example: Raffle</a:t>
            </a:r>
          </a:p>
          <a:p>
            <a:pPr lvl="1"/>
            <a:r>
              <a:rPr lang="en-US" dirty="0" smtClean="0"/>
              <a:t>Each student gets a ticket with a number on it</a:t>
            </a:r>
          </a:p>
          <a:p>
            <a:pPr lvl="1"/>
            <a:r>
              <a:rPr lang="en-US" dirty="0" smtClean="0"/>
              <a:t>Then I randomly select one of the numbers (effectively selecting a sample of size 1)</a:t>
            </a:r>
          </a:p>
          <a:p>
            <a:pPr lvl="1"/>
            <a:r>
              <a:rPr lang="en-US" dirty="0" smtClean="0"/>
              <a:t>Every student (</a:t>
            </a:r>
            <a:r>
              <a:rPr lang="en-US" dirty="0" err="1" smtClean="0"/>
              <a:t>ie</a:t>
            </a:r>
            <a:r>
              <a:rPr lang="en-US" dirty="0" smtClean="0"/>
              <a:t>: Sample of size 1) has the same chance of being chosen</a:t>
            </a:r>
          </a:p>
          <a:p>
            <a:pPr lvl="1"/>
            <a:r>
              <a:rPr lang="en-US" dirty="0" smtClean="0"/>
              <a:t>What is this chance, assuming there are 40 students?  1/40</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lstStyle/>
          <a:p>
            <a:r>
              <a:rPr lang="en-US" dirty="0" smtClean="0"/>
              <a:t>Example: </a:t>
            </a:r>
          </a:p>
          <a:p>
            <a:pPr lvl="1"/>
            <a:r>
              <a:rPr lang="en-US" dirty="0" smtClean="0"/>
              <a:t>I have a bag, with 4 different colored balls in it, a Red, Blue, Yellow and Green ball.</a:t>
            </a:r>
          </a:p>
          <a:p>
            <a:pPr lvl="1"/>
            <a:r>
              <a:rPr lang="en-US" dirty="0" smtClean="0"/>
              <a:t>I randomly reach in the bag and select a ball, then put the ball aside, then I randomly reach in the bag and select another.</a:t>
            </a:r>
          </a:p>
          <a:p>
            <a:pPr lvl="1"/>
            <a:endParaRPr lang="en-US" dirty="0" smtClean="0"/>
          </a:p>
          <a:p>
            <a:pPr lvl="1"/>
            <a:r>
              <a:rPr lang="en-US" dirty="0" smtClean="0"/>
              <a:t>What is the sample space?</a:t>
            </a:r>
          </a:p>
          <a:p>
            <a:pPr lvl="1"/>
            <a:r>
              <a:rPr lang="en-US" dirty="0" smtClean="0"/>
              <a:t>What is the probability of each sample?</a:t>
            </a:r>
          </a:p>
          <a:p>
            <a:pPr lvl="1">
              <a:buNone/>
            </a:pPr>
            <a:endParaRPr lang="en-US" dirty="0" smtClean="0"/>
          </a:p>
          <a:p>
            <a:pPr lvl="1"/>
            <a:r>
              <a:rPr lang="en-US" dirty="0" smtClean="0"/>
              <a:t>Since each sample of size 2 has the sample probability, this is a SRS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normAutofit fontScale="92500"/>
          </a:bodyPr>
          <a:lstStyle/>
          <a:p>
            <a:r>
              <a:rPr lang="en-US" dirty="0" smtClean="0"/>
              <a:t>In the last example, we put the first sampled ball aside before sampling the next, this is called </a:t>
            </a:r>
            <a:r>
              <a:rPr lang="en-US" b="1" u="sng" dirty="0" smtClean="0"/>
              <a:t>SRSWOR</a:t>
            </a:r>
            <a:r>
              <a:rPr lang="en-US" dirty="0" smtClean="0"/>
              <a:t> (Simple Random Sampling Without </a:t>
            </a:r>
            <a:r>
              <a:rPr lang="en-US" dirty="0" err="1" smtClean="0"/>
              <a:t>Replacment</a:t>
            </a:r>
            <a:r>
              <a:rPr lang="en-US" dirty="0" smtClean="0"/>
              <a:t>)</a:t>
            </a:r>
          </a:p>
          <a:p>
            <a:endParaRPr lang="en-US" dirty="0" smtClean="0"/>
          </a:p>
          <a:p>
            <a:r>
              <a:rPr lang="en-US" dirty="0" smtClean="0"/>
              <a:t>What if we had put the first ball back in the bag before sampling the second?</a:t>
            </a:r>
          </a:p>
          <a:p>
            <a:pPr lvl="1"/>
            <a:r>
              <a:rPr lang="en-US" dirty="0" smtClean="0"/>
              <a:t>Sample Space?</a:t>
            </a:r>
          </a:p>
          <a:p>
            <a:pPr lvl="1"/>
            <a:r>
              <a:rPr lang="en-US" dirty="0" smtClean="0"/>
              <a:t>Probability of each Sample?</a:t>
            </a:r>
          </a:p>
          <a:p>
            <a:pPr lvl="1"/>
            <a:r>
              <a:rPr lang="en-US" dirty="0" smtClean="0"/>
              <a:t>Is this still an SRS?  Why?</a:t>
            </a:r>
          </a:p>
          <a:p>
            <a:pPr lvl="1">
              <a:buNone/>
            </a:pPr>
            <a:endParaRPr lang="en-US" dirty="0" smtClean="0"/>
          </a:p>
          <a:p>
            <a:pPr lvl="1"/>
            <a:r>
              <a:rPr lang="en-US" dirty="0" smtClean="0"/>
              <a:t>This is called </a:t>
            </a:r>
            <a:r>
              <a:rPr lang="en-US" b="1" u="sng" dirty="0" smtClean="0"/>
              <a:t>SRSWR</a:t>
            </a:r>
            <a:r>
              <a:rPr lang="en-US" dirty="0" smtClean="0"/>
              <a:t> (Simple Random Sampling with Replacement)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How do we conduct a SRS?</a:t>
            </a:r>
          </a:p>
          <a:p>
            <a:endParaRPr lang="en-US" dirty="0" smtClean="0"/>
          </a:p>
          <a:p>
            <a:pPr marL="777240" lvl="1" indent="-457200">
              <a:buAutoNum type="arabicParenR"/>
            </a:pPr>
            <a:r>
              <a:rPr lang="en-US" dirty="0" smtClean="0"/>
              <a:t>Assign each unit in the population an ID number, note that each ID should contain the same number of digits</a:t>
            </a:r>
          </a:p>
          <a:p>
            <a:pPr marL="777240" lvl="1" indent="-457200">
              <a:buAutoNum type="arabicParenR"/>
            </a:pPr>
            <a:r>
              <a:rPr lang="en-US" dirty="0" smtClean="0"/>
              <a:t>Use a random number generator to select the number of IDs needed to achieve a sample of the desired size</a:t>
            </a:r>
          </a:p>
          <a:p>
            <a:pPr marL="777240" lvl="1" indent="-457200">
              <a:buAutoNum type="arabicParenR"/>
            </a:pPr>
            <a:r>
              <a:rPr lang="en-US" dirty="0" smtClean="0"/>
              <a:t>Select the units for the sample based on the IDs selected by the random number generator</a:t>
            </a:r>
          </a:p>
          <a:p>
            <a:pPr marL="777240" lvl="1" indent="-457200">
              <a:buAutoNum type="arabicParenR"/>
            </a:pPr>
            <a:endParaRPr lang="en-US" dirty="0" smtClean="0"/>
          </a:p>
          <a:p>
            <a:pPr marL="777240" lvl="1" indent="-457200">
              <a:buNone/>
            </a:pPr>
            <a:r>
              <a:rPr lang="en-US" dirty="0" smtClean="0"/>
              <a:t>		**This is the same idea as a lottery, like how the letter/number combinations are selected in bingo games, or in state run lotteries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 Tables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Step 2 is to use a Random Number Generator to select the IDs</a:t>
            </a:r>
          </a:p>
          <a:p>
            <a:endParaRPr lang="en-US" dirty="0" smtClean="0"/>
          </a:p>
          <a:p>
            <a:r>
              <a:rPr lang="en-US" dirty="0" smtClean="0"/>
              <a:t>You can use a random number table like on page 100 in your text or available at </a:t>
            </a:r>
            <a:r>
              <a:rPr lang="en-US" dirty="0" smtClean="0">
                <a:hlinkClick r:id="rId2"/>
              </a:rPr>
              <a:t>Random Number Table</a:t>
            </a:r>
            <a:endParaRPr lang="en-US" dirty="0" smtClean="0"/>
          </a:p>
          <a:p>
            <a:pPr lvl="1"/>
            <a:r>
              <a:rPr lang="en-US" dirty="0" smtClean="0"/>
              <a:t>Method:</a:t>
            </a:r>
          </a:p>
          <a:p>
            <a:pPr marL="777240" lvl="1" indent="-457200">
              <a:buAutoNum type="arabicParenR"/>
            </a:pPr>
            <a:r>
              <a:rPr lang="en-US" dirty="0" smtClean="0"/>
              <a:t>Find the number of digits in the largest ID you have assigned and set X equal to this </a:t>
            </a:r>
          </a:p>
          <a:p>
            <a:pPr marL="777240" lvl="1" indent="-457200">
              <a:buAutoNum type="arabicParenR"/>
            </a:pPr>
            <a:r>
              <a:rPr lang="en-US" dirty="0" smtClean="0"/>
              <a:t>From the designated starting point, read X digits at a time</a:t>
            </a:r>
          </a:p>
          <a:p>
            <a:pPr marL="777240" lvl="1" indent="-457200">
              <a:buAutoNum type="arabicParenR"/>
            </a:pPr>
            <a:r>
              <a:rPr lang="en-US" dirty="0" smtClean="0"/>
              <a:t>If the ID read off the table matches one of the IDs in your population, select that unit</a:t>
            </a:r>
          </a:p>
          <a:p>
            <a:pPr marL="777240" lvl="1" indent="-457200">
              <a:buAutoNum type="arabicParenR"/>
            </a:pPr>
            <a:r>
              <a:rPr lang="en-US" dirty="0" smtClean="0"/>
              <a:t>Now move to the next X digits, whether or not you selected an ID with the first one</a:t>
            </a:r>
          </a:p>
          <a:p>
            <a:pPr marL="777240" lvl="1" indent="-457200">
              <a:buAutoNum type="arabicParenR"/>
            </a:pPr>
            <a:r>
              <a:rPr lang="en-US" dirty="0" smtClean="0"/>
              <a:t>Continue until you have selected the desired number of units for your sample</a:t>
            </a:r>
          </a:p>
          <a:p>
            <a:pPr algn="r">
              <a:buNone/>
            </a:pPr>
            <a:r>
              <a:rPr lang="en-US" sz="1400" dirty="0" smtClean="0"/>
              <a:t>Random number table source: http://www.mathdragon.net</a:t>
            </a:r>
          </a:p>
          <a:p>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lstStyle/>
          <a:p>
            <a:r>
              <a:rPr lang="en-US" dirty="0" smtClean="0"/>
              <a:t>Example</a:t>
            </a:r>
          </a:p>
          <a:p>
            <a:pPr lvl="1"/>
            <a:r>
              <a:rPr lang="en-US" dirty="0" smtClean="0"/>
              <a:t>John has 10 close friends, but can only select 3 to go with him to the game.  He decides to do this as fairly as possible and so he chooses to utilize a Simple Random Sampling Technique</a:t>
            </a:r>
          </a:p>
          <a:p>
            <a:pPr lvl="1"/>
            <a:endParaRPr lang="en-US" dirty="0" smtClean="0"/>
          </a:p>
          <a:p>
            <a:pPr lvl="1"/>
            <a:endParaRPr lang="en-US" dirty="0" smtClean="0"/>
          </a:p>
          <a:p>
            <a:pPr lvl="1"/>
            <a:endParaRPr lang="en-US" dirty="0" smtClean="0"/>
          </a:p>
          <a:p>
            <a:pPr marL="777240" lvl="1" indent="-457200">
              <a:buNone/>
            </a:pPr>
            <a:r>
              <a:rPr lang="en-US" dirty="0" smtClean="0"/>
              <a:t>1) Assign IDs to each unit in the population</a:t>
            </a:r>
          </a:p>
          <a:p>
            <a:pPr marL="777240" lvl="1" indent="-457200">
              <a:buNone/>
            </a:pPr>
            <a:endParaRPr lang="en-US" dirty="0" smtClean="0"/>
          </a:p>
          <a:p>
            <a:pPr lvl="1">
              <a:buNone/>
            </a:pPr>
            <a:endParaRPr lang="en-US" dirty="0" smtClean="0"/>
          </a:p>
          <a:p>
            <a:pPr lvl="1">
              <a:buNone/>
            </a:pPr>
            <a:endParaRPr lang="en-US" dirty="0"/>
          </a:p>
        </p:txBody>
      </p:sp>
      <p:graphicFrame>
        <p:nvGraphicFramePr>
          <p:cNvPr id="4" name="Table 3"/>
          <p:cNvGraphicFramePr>
            <a:graphicFrameLocks noGrp="1"/>
          </p:cNvGraphicFramePr>
          <p:nvPr/>
        </p:nvGraphicFramePr>
        <p:xfrm>
          <a:off x="2286000" y="3200400"/>
          <a:ext cx="5029200" cy="741680"/>
        </p:xfrm>
        <a:graphic>
          <a:graphicData uri="http://schemas.openxmlformats.org/drawingml/2006/table">
            <a:tbl>
              <a:tblPr firstRow="1" bandRow="1">
                <a:tableStyleId>{5C22544A-7EE6-4342-B048-85BDC9FD1C3A}</a:tableStyleId>
              </a:tblPr>
              <a:tblGrid>
                <a:gridCol w="1005840"/>
                <a:gridCol w="1005840"/>
                <a:gridCol w="1005840"/>
                <a:gridCol w="1005840"/>
                <a:gridCol w="1005840"/>
              </a:tblGrid>
              <a:tr h="370840">
                <a:tc>
                  <a:txBody>
                    <a:bodyPr/>
                    <a:lstStyle/>
                    <a:p>
                      <a:pPr algn="ctr"/>
                      <a:r>
                        <a:rPr lang="en-US" dirty="0" smtClean="0"/>
                        <a:t>Alex</a:t>
                      </a:r>
                      <a:endParaRPr lang="en-US" dirty="0"/>
                    </a:p>
                  </a:txBody>
                  <a:tcPr/>
                </a:tc>
                <a:tc>
                  <a:txBody>
                    <a:bodyPr/>
                    <a:lstStyle/>
                    <a:p>
                      <a:pPr algn="ctr"/>
                      <a:r>
                        <a:rPr lang="en-US" dirty="0" smtClean="0"/>
                        <a:t>Beth</a:t>
                      </a:r>
                      <a:endParaRPr lang="en-US" dirty="0"/>
                    </a:p>
                  </a:txBody>
                  <a:tcPr/>
                </a:tc>
                <a:tc>
                  <a:txBody>
                    <a:bodyPr/>
                    <a:lstStyle/>
                    <a:p>
                      <a:pPr algn="ctr"/>
                      <a:r>
                        <a:rPr lang="en-US" dirty="0" smtClean="0"/>
                        <a:t>Chris</a:t>
                      </a:r>
                      <a:endParaRPr lang="en-US" dirty="0"/>
                    </a:p>
                  </a:txBody>
                  <a:tcPr/>
                </a:tc>
                <a:tc>
                  <a:txBody>
                    <a:bodyPr/>
                    <a:lstStyle/>
                    <a:p>
                      <a:pPr algn="ctr"/>
                      <a:r>
                        <a:rPr lang="en-US" dirty="0" smtClean="0"/>
                        <a:t>Diane</a:t>
                      </a:r>
                      <a:endParaRPr lang="en-US" dirty="0"/>
                    </a:p>
                  </a:txBody>
                  <a:tcPr/>
                </a:tc>
                <a:tc>
                  <a:txBody>
                    <a:bodyPr/>
                    <a:lstStyle/>
                    <a:p>
                      <a:pPr algn="ctr"/>
                      <a:r>
                        <a:rPr lang="en-US" dirty="0" smtClean="0"/>
                        <a:t>Eric</a:t>
                      </a:r>
                      <a:endParaRPr lang="en-US" dirty="0"/>
                    </a:p>
                  </a:txBody>
                  <a:tcPr/>
                </a:tc>
              </a:tr>
              <a:tr h="370840">
                <a:tc>
                  <a:txBody>
                    <a:bodyPr/>
                    <a:lstStyle/>
                    <a:p>
                      <a:pPr algn="ctr"/>
                      <a:r>
                        <a:rPr lang="en-US" dirty="0" smtClean="0"/>
                        <a:t>Fran</a:t>
                      </a:r>
                      <a:endParaRPr lang="en-US" dirty="0"/>
                    </a:p>
                  </a:txBody>
                  <a:tcPr/>
                </a:tc>
                <a:tc>
                  <a:txBody>
                    <a:bodyPr/>
                    <a:lstStyle/>
                    <a:p>
                      <a:pPr algn="ctr"/>
                      <a:r>
                        <a:rPr lang="en-US" dirty="0" smtClean="0"/>
                        <a:t>Greg</a:t>
                      </a:r>
                      <a:endParaRPr lang="en-US" dirty="0"/>
                    </a:p>
                  </a:txBody>
                  <a:tcPr/>
                </a:tc>
                <a:tc>
                  <a:txBody>
                    <a:bodyPr/>
                    <a:lstStyle/>
                    <a:p>
                      <a:pPr algn="ctr"/>
                      <a:r>
                        <a:rPr lang="en-US" dirty="0" smtClean="0"/>
                        <a:t>Helen</a:t>
                      </a:r>
                      <a:endParaRPr lang="en-US" dirty="0"/>
                    </a:p>
                  </a:txBody>
                  <a:tcPr/>
                </a:tc>
                <a:tc>
                  <a:txBody>
                    <a:bodyPr/>
                    <a:lstStyle/>
                    <a:p>
                      <a:pPr algn="ctr"/>
                      <a:r>
                        <a:rPr lang="en-US" dirty="0" smtClean="0"/>
                        <a:t>Isaac</a:t>
                      </a:r>
                      <a:endParaRPr lang="en-US" dirty="0"/>
                    </a:p>
                  </a:txBody>
                  <a:tcPr/>
                </a:tc>
                <a:tc>
                  <a:txBody>
                    <a:bodyPr/>
                    <a:lstStyle/>
                    <a:p>
                      <a:pPr algn="ctr"/>
                      <a:r>
                        <a:rPr lang="en-US" dirty="0" smtClean="0"/>
                        <a:t>Julia</a:t>
                      </a:r>
                      <a:endParaRPr lang="en-US" dirty="0"/>
                    </a:p>
                  </a:txBody>
                  <a:tcPr/>
                </a:tc>
              </a:tr>
            </a:tbl>
          </a:graphicData>
        </a:graphic>
      </p:graphicFrame>
      <p:graphicFrame>
        <p:nvGraphicFramePr>
          <p:cNvPr id="5" name="Table 4"/>
          <p:cNvGraphicFramePr>
            <a:graphicFrameLocks noGrp="1"/>
          </p:cNvGraphicFramePr>
          <p:nvPr/>
        </p:nvGraphicFramePr>
        <p:xfrm>
          <a:off x="2057400" y="4800600"/>
          <a:ext cx="5410200" cy="741680"/>
        </p:xfrm>
        <a:graphic>
          <a:graphicData uri="http://schemas.openxmlformats.org/drawingml/2006/table">
            <a:tbl>
              <a:tblPr firstRow="1" bandRow="1">
                <a:tableStyleId>{5C22544A-7EE6-4342-B048-85BDC9FD1C3A}</a:tableStyleId>
              </a:tblPr>
              <a:tblGrid>
                <a:gridCol w="1082040"/>
                <a:gridCol w="1082040"/>
                <a:gridCol w="1082040"/>
                <a:gridCol w="1082040"/>
                <a:gridCol w="1082040"/>
              </a:tblGrid>
              <a:tr h="370840">
                <a:tc>
                  <a:txBody>
                    <a:bodyPr/>
                    <a:lstStyle/>
                    <a:p>
                      <a:pPr algn="ctr"/>
                      <a:r>
                        <a:rPr lang="en-US" dirty="0" smtClean="0"/>
                        <a:t>0    Alex</a:t>
                      </a:r>
                      <a:endParaRPr lang="en-US" dirty="0"/>
                    </a:p>
                  </a:txBody>
                  <a:tcPr/>
                </a:tc>
                <a:tc>
                  <a:txBody>
                    <a:bodyPr/>
                    <a:lstStyle/>
                    <a:p>
                      <a:pPr algn="ctr"/>
                      <a:r>
                        <a:rPr lang="en-US" dirty="0" smtClean="0"/>
                        <a:t>1    Beth</a:t>
                      </a:r>
                      <a:endParaRPr lang="en-US" dirty="0"/>
                    </a:p>
                  </a:txBody>
                  <a:tcPr/>
                </a:tc>
                <a:tc>
                  <a:txBody>
                    <a:bodyPr/>
                    <a:lstStyle/>
                    <a:p>
                      <a:pPr algn="ctr"/>
                      <a:r>
                        <a:rPr lang="en-US" dirty="0" smtClean="0"/>
                        <a:t>2    Chris</a:t>
                      </a:r>
                      <a:endParaRPr lang="en-US" dirty="0"/>
                    </a:p>
                  </a:txBody>
                  <a:tcPr/>
                </a:tc>
                <a:tc>
                  <a:txBody>
                    <a:bodyPr/>
                    <a:lstStyle/>
                    <a:p>
                      <a:pPr algn="ctr"/>
                      <a:r>
                        <a:rPr lang="en-US" dirty="0" smtClean="0"/>
                        <a:t>3    Diane</a:t>
                      </a:r>
                      <a:endParaRPr lang="en-US" dirty="0"/>
                    </a:p>
                  </a:txBody>
                  <a:tcPr/>
                </a:tc>
                <a:tc>
                  <a:txBody>
                    <a:bodyPr/>
                    <a:lstStyle/>
                    <a:p>
                      <a:pPr algn="ctr"/>
                      <a:r>
                        <a:rPr lang="en-US" dirty="0" smtClean="0"/>
                        <a:t>4    Eric</a:t>
                      </a:r>
                      <a:endParaRPr lang="en-US" dirty="0"/>
                    </a:p>
                  </a:txBody>
                  <a:tcPr/>
                </a:tc>
              </a:tr>
              <a:tr h="370840">
                <a:tc>
                  <a:txBody>
                    <a:bodyPr/>
                    <a:lstStyle/>
                    <a:p>
                      <a:pPr algn="ctr"/>
                      <a:r>
                        <a:rPr lang="en-US" dirty="0" smtClean="0"/>
                        <a:t>5    Fran</a:t>
                      </a:r>
                      <a:endParaRPr lang="en-US" dirty="0"/>
                    </a:p>
                  </a:txBody>
                  <a:tcPr/>
                </a:tc>
                <a:tc>
                  <a:txBody>
                    <a:bodyPr/>
                    <a:lstStyle/>
                    <a:p>
                      <a:pPr algn="ctr"/>
                      <a:r>
                        <a:rPr lang="en-US" dirty="0" smtClean="0"/>
                        <a:t>6    Greg</a:t>
                      </a:r>
                      <a:endParaRPr lang="en-US" dirty="0"/>
                    </a:p>
                  </a:txBody>
                  <a:tcPr/>
                </a:tc>
                <a:tc>
                  <a:txBody>
                    <a:bodyPr/>
                    <a:lstStyle/>
                    <a:p>
                      <a:pPr algn="ctr"/>
                      <a:r>
                        <a:rPr lang="en-US" dirty="0" smtClean="0"/>
                        <a:t>7    Helen</a:t>
                      </a:r>
                      <a:endParaRPr lang="en-US" dirty="0"/>
                    </a:p>
                  </a:txBody>
                  <a:tcPr/>
                </a:tc>
                <a:tc>
                  <a:txBody>
                    <a:bodyPr/>
                    <a:lstStyle/>
                    <a:p>
                      <a:pPr algn="ctr"/>
                      <a:r>
                        <a:rPr lang="en-US" dirty="0" smtClean="0"/>
                        <a:t>8    Isaac</a:t>
                      </a:r>
                      <a:endParaRPr lang="en-US" dirty="0"/>
                    </a:p>
                  </a:txBody>
                  <a:tcPr/>
                </a:tc>
                <a:tc>
                  <a:txBody>
                    <a:bodyPr/>
                    <a:lstStyle/>
                    <a:p>
                      <a:pPr algn="ctr"/>
                      <a:r>
                        <a:rPr lang="en-US" dirty="0" smtClean="0"/>
                        <a:t>9    Julia</a:t>
                      </a:r>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normAutofit fontScale="85000" lnSpcReduction="20000"/>
          </a:bodyPr>
          <a:lstStyle/>
          <a:p>
            <a:pPr marL="514350" indent="-514350">
              <a:buNone/>
            </a:pPr>
            <a:r>
              <a:rPr lang="en-US" dirty="0" smtClean="0"/>
              <a:t>2) Use the Random Number table starting at Line 116</a:t>
            </a:r>
          </a:p>
          <a:p>
            <a:pPr>
              <a:buNone/>
            </a:pPr>
            <a:endParaRPr lang="en-US" dirty="0" smtClean="0"/>
          </a:p>
          <a:p>
            <a:pPr>
              <a:buNone/>
            </a:pPr>
            <a:r>
              <a:rPr lang="en-US" dirty="0" smtClean="0"/>
              <a:t>		</a:t>
            </a:r>
            <a:r>
              <a:rPr lang="en-US" dirty="0" smtClean="0">
                <a:solidFill>
                  <a:schemeClr val="bg1"/>
                </a:solidFill>
              </a:rPr>
              <a:t>1	4	</a:t>
            </a:r>
            <a:r>
              <a:rPr lang="en-US" dirty="0" smtClean="0">
                <a:solidFill>
                  <a:srgbClr val="FFFF00"/>
                </a:solidFill>
              </a:rPr>
              <a:t>4*</a:t>
            </a:r>
            <a:r>
              <a:rPr lang="en-US" dirty="0" smtClean="0">
                <a:solidFill>
                  <a:schemeClr val="bg1"/>
                </a:solidFill>
              </a:rPr>
              <a:t>	 5</a:t>
            </a:r>
            <a:endParaRPr lang="en-US" u="sng" dirty="0" smtClean="0">
              <a:solidFill>
                <a:schemeClr val="bg1"/>
              </a:solidFill>
            </a:endParaRPr>
          </a:p>
          <a:p>
            <a:pPr>
              <a:buNone/>
            </a:pPr>
            <a:r>
              <a:rPr lang="en-US" dirty="0" smtClean="0"/>
              <a:t>			</a:t>
            </a:r>
            <a:r>
              <a:rPr lang="en-US" sz="2000" dirty="0" smtClean="0">
                <a:solidFill>
                  <a:srgbClr val="FFFF00"/>
                </a:solidFill>
              </a:rPr>
              <a:t>*ignore this one, since we are sampling without replacement</a:t>
            </a:r>
          </a:p>
          <a:p>
            <a:pPr>
              <a:buNone/>
            </a:pPr>
            <a:endParaRPr lang="en-US" sz="2000" dirty="0" smtClean="0">
              <a:solidFill>
                <a:srgbClr val="FFFF00"/>
              </a:solidFill>
            </a:endParaRPr>
          </a:p>
          <a:p>
            <a:pPr>
              <a:buNone/>
            </a:pPr>
            <a:r>
              <a:rPr lang="en-US" dirty="0" smtClean="0"/>
              <a:t>3) So we select ID 1, 4 and 5 which are {Alex, Eric and Fran}</a:t>
            </a:r>
          </a:p>
          <a:p>
            <a:pPr>
              <a:buNone/>
            </a:pPr>
            <a:endParaRPr lang="en-US" dirty="0" smtClean="0"/>
          </a:p>
          <a:p>
            <a:pPr>
              <a:buNone/>
            </a:pPr>
            <a:r>
              <a:rPr lang="en-US" dirty="0" smtClean="0"/>
              <a:t>Notes:  </a:t>
            </a:r>
          </a:p>
          <a:p>
            <a:pPr marL="514350" indent="-514350">
              <a:buFont typeface="+mj-lt"/>
              <a:buAutoNum type="arabicPeriod"/>
            </a:pPr>
            <a:r>
              <a:rPr lang="en-US" dirty="0" smtClean="0"/>
              <a:t>I will always want sampling without replacement unless I explicitly state otherwise</a:t>
            </a:r>
          </a:p>
          <a:p>
            <a:pPr marL="514350" indent="-514350">
              <a:buFont typeface="+mj-lt"/>
              <a:buAutoNum type="arabicPeriod"/>
            </a:pPr>
            <a:r>
              <a:rPr lang="en-US" dirty="0" smtClean="0"/>
              <a:t>I decided to label “0” – “9” instead of  “01” – “10”, so that I could take 1 number at a time from the Random Number Table, both methods would be correct, but I will be throwing out so many numbers with the second ordering, it will be time consuming</a:t>
            </a:r>
          </a:p>
          <a:p>
            <a:pPr marL="514350" indent="-514350">
              <a:buFont typeface="+mj-lt"/>
              <a:buAutoNum type="arabicPeriod"/>
            </a:pPr>
            <a:endParaRPr lang="en-US" dirty="0" smtClean="0"/>
          </a:p>
          <a:p>
            <a:pPr>
              <a:buNone/>
            </a:pPr>
            <a:endParaRPr lang="en-US" dirty="0" smtClean="0"/>
          </a:p>
          <a:p>
            <a:pPr>
              <a:buNone/>
            </a:pPr>
            <a:endParaRPr lang="en-US" dirty="0" smtClean="0"/>
          </a:p>
          <a:p>
            <a:pPr>
              <a:buNone/>
            </a:pPr>
            <a:endParaRPr lang="en-US" sz="2000" dirty="0">
              <a:solidFill>
                <a:srgbClr val="FFFF00"/>
              </a:solidFill>
            </a:endParaRPr>
          </a:p>
        </p:txBody>
      </p:sp>
      <p:pic>
        <p:nvPicPr>
          <p:cNvPr id="5" name="Picture 2"/>
          <p:cNvPicPr>
            <a:picLocks noChangeAspect="1" noChangeArrowheads="1"/>
          </p:cNvPicPr>
          <p:nvPr/>
        </p:nvPicPr>
        <p:blipFill>
          <a:blip r:embed="rId2" cstate="print"/>
          <a:srcRect t="33096" b="63333"/>
          <a:stretch>
            <a:fillRect/>
          </a:stretch>
        </p:blipFill>
        <p:spPr bwMode="auto">
          <a:xfrm>
            <a:off x="1066800" y="1981200"/>
            <a:ext cx="7326216" cy="381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Random Sampling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Advantages</a:t>
            </a:r>
          </a:p>
          <a:p>
            <a:pPr lvl="1"/>
            <a:r>
              <a:rPr lang="en-US" dirty="0" smtClean="0"/>
              <a:t>It’s easy…hence the name “simple”</a:t>
            </a:r>
          </a:p>
          <a:p>
            <a:pPr lvl="1"/>
            <a:r>
              <a:rPr lang="en-US" dirty="0" smtClean="0"/>
              <a:t>It is “fair”, every unit in the population is equally likely to end up in the sample</a:t>
            </a:r>
          </a:p>
          <a:p>
            <a:pPr lvl="1"/>
            <a:r>
              <a:rPr lang="en-US" dirty="0" smtClean="0"/>
              <a:t>It helps to eliminate bias, by utilizing randomness to allow for impartiality, the human component is removed from the sampling procedure</a:t>
            </a:r>
          </a:p>
          <a:p>
            <a:r>
              <a:rPr lang="en-US" dirty="0" smtClean="0"/>
              <a:t>Disadvantages</a:t>
            </a:r>
          </a:p>
          <a:p>
            <a:pPr lvl="1"/>
            <a:r>
              <a:rPr lang="en-US" dirty="0" smtClean="0"/>
              <a:t>As your population grows in size, it becomes increasingly more difficult to apply</a:t>
            </a:r>
          </a:p>
          <a:p>
            <a:pPr lvl="1"/>
            <a:r>
              <a:rPr lang="en-US" dirty="0" smtClean="0"/>
              <a:t>Need a list of the population that is accurate and complete</a:t>
            </a:r>
          </a:p>
          <a:p>
            <a:pPr lvl="1"/>
            <a:r>
              <a:rPr lang="en-US" dirty="0" smtClean="0"/>
              <a:t>Does not take any additional information about the population into account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Let’s say I want to investigate the average height of a student at Stony Brook University</a:t>
            </a:r>
          </a:p>
          <a:p>
            <a:endParaRPr lang="en-US" dirty="0" smtClean="0"/>
          </a:p>
          <a:p>
            <a:r>
              <a:rPr lang="en-US" dirty="0" smtClean="0"/>
              <a:t>How can I determine it?</a:t>
            </a:r>
          </a:p>
          <a:p>
            <a:pPr lvl="1"/>
            <a:r>
              <a:rPr lang="en-US" dirty="0" smtClean="0"/>
              <a:t>I can conduct a </a:t>
            </a:r>
            <a:r>
              <a:rPr lang="en-US" b="1" u="sng" dirty="0" smtClean="0"/>
              <a:t>Census</a:t>
            </a:r>
            <a:r>
              <a:rPr lang="en-US" dirty="0" smtClean="0"/>
              <a:t> which is a fancy word for measuring every student at Stony Brook and then from that calculating the average height</a:t>
            </a:r>
          </a:p>
          <a:p>
            <a:pPr lvl="1"/>
            <a:r>
              <a:rPr lang="en-US" dirty="0" smtClean="0"/>
              <a:t>How can I find time and money to measure over 25,000+ students?</a:t>
            </a:r>
          </a:p>
          <a:p>
            <a:pPr lvl="1"/>
            <a:r>
              <a:rPr lang="en-US" dirty="0" smtClean="0"/>
              <a:t>Better option: Take a well thought out small subset of the students, and measure all of them.  Take their average height to be the average height of all students at Stony Brook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lstStyle/>
          <a:p>
            <a:r>
              <a:rPr lang="en-US" dirty="0" smtClean="0"/>
              <a:t>If our data is organized in a list form, we can use Systematic Sampling to select a random sample</a:t>
            </a:r>
          </a:p>
          <a:p>
            <a:pPr lvl="1"/>
            <a:r>
              <a:rPr lang="en-US" dirty="0" smtClean="0"/>
              <a:t>Examples:</a:t>
            </a:r>
          </a:p>
          <a:p>
            <a:pPr lvl="2"/>
            <a:r>
              <a:rPr lang="en-US" dirty="0" smtClean="0"/>
              <a:t>Students from a University Class (from the class roster list)</a:t>
            </a:r>
          </a:p>
          <a:p>
            <a:pPr lvl="2"/>
            <a:r>
              <a:rPr lang="en-US" dirty="0" smtClean="0"/>
              <a:t>Bottles in a case coming out of a factory (from the box location)</a:t>
            </a:r>
          </a:p>
          <a:p>
            <a:pPr lvl="2"/>
            <a:r>
              <a:rPr lang="en-US" dirty="0" smtClean="0"/>
              <a:t>People flying on an airplane (seat location)</a:t>
            </a:r>
          </a:p>
          <a:p>
            <a:pPr lvl="2"/>
            <a:endParaRPr lang="en-US" dirty="0" smtClean="0"/>
          </a:p>
          <a:p>
            <a:pPr lvl="1"/>
            <a:r>
              <a:rPr lang="en-US" dirty="0" smtClean="0"/>
              <a:t>Systematic Sampling (1 in k)</a:t>
            </a:r>
          </a:p>
          <a:p>
            <a:pPr lvl="2"/>
            <a:r>
              <a:rPr lang="en-US" dirty="0" smtClean="0"/>
              <a:t>Idea: Since we have an organized list of the population, we will just randomly select a number, called k and then sample every </a:t>
            </a:r>
            <a:r>
              <a:rPr lang="en-US" dirty="0" err="1" smtClean="0"/>
              <a:t>kth</a:t>
            </a:r>
            <a:r>
              <a:rPr lang="en-US" dirty="0" smtClean="0"/>
              <a:t> observation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lstStyle/>
          <a:p>
            <a:r>
              <a:rPr lang="en-US" dirty="0" smtClean="0"/>
              <a:t>Method</a:t>
            </a:r>
          </a:p>
          <a:p>
            <a:pPr marL="777240" lvl="1" indent="-457200">
              <a:buAutoNum type="arabicParenR"/>
            </a:pPr>
            <a:r>
              <a:rPr lang="en-US" dirty="0" smtClean="0"/>
              <a:t>Organize your population in a list (ideally, this is done naturally)</a:t>
            </a:r>
          </a:p>
          <a:p>
            <a:pPr marL="777240" lvl="1" indent="-457200">
              <a:buAutoNum type="arabicParenR"/>
            </a:pPr>
            <a:r>
              <a:rPr lang="en-US" dirty="0" smtClean="0"/>
              <a:t>Identify your population size N</a:t>
            </a:r>
          </a:p>
          <a:p>
            <a:pPr marL="777240" lvl="1" indent="-457200">
              <a:buAutoNum type="arabicParenR"/>
            </a:pPr>
            <a:r>
              <a:rPr lang="en-US" dirty="0" smtClean="0"/>
              <a:t>Identify your desired sample size n</a:t>
            </a:r>
          </a:p>
          <a:p>
            <a:pPr marL="777240" lvl="1" indent="-457200">
              <a:buAutoNum type="arabicParenR"/>
            </a:pPr>
            <a:r>
              <a:rPr lang="en-US" dirty="0" smtClean="0"/>
              <a:t>Determine your skip size k = N/n</a:t>
            </a:r>
          </a:p>
          <a:p>
            <a:pPr marL="777240" lvl="1" indent="-457200">
              <a:buAutoNum type="arabicParenR"/>
            </a:pPr>
            <a:r>
              <a:rPr lang="en-US" dirty="0" smtClean="0"/>
              <a:t>Randomly select a number from 1 to k (a Random Number Table can be used here)</a:t>
            </a:r>
          </a:p>
          <a:p>
            <a:pPr marL="777240" lvl="1" indent="-457200">
              <a:buAutoNum type="arabicParenR"/>
            </a:pPr>
            <a:r>
              <a:rPr lang="en-US" dirty="0" smtClean="0"/>
              <a:t>Take that observation and every </a:t>
            </a:r>
            <a:r>
              <a:rPr lang="en-US" dirty="0" err="1" smtClean="0"/>
              <a:t>kth</a:t>
            </a:r>
            <a:r>
              <a:rPr lang="en-US" dirty="0" smtClean="0"/>
              <a:t> observation after that until you have completed your list, this is your sample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lstStyle/>
          <a:p>
            <a:r>
              <a:rPr lang="en-US" dirty="0" smtClean="0"/>
              <a:t>Example: I want to try to determine the proportion of pages that have an Algorithm on it in Computational Geometry in C (a textbook).</a:t>
            </a:r>
          </a:p>
          <a:p>
            <a:pPr lvl="1"/>
            <a:r>
              <a:rPr lang="en-US" dirty="0" smtClean="0"/>
              <a:t>There are 376 pages in the textbook</a:t>
            </a:r>
          </a:p>
          <a:p>
            <a:pPr lvl="1"/>
            <a:r>
              <a:rPr lang="en-US" dirty="0" smtClean="0"/>
              <a:t>I want a sample of size 8</a:t>
            </a:r>
          </a:p>
          <a:p>
            <a:pPr lvl="1"/>
            <a:r>
              <a:rPr lang="en-US" dirty="0" smtClean="0"/>
              <a:t>My skip size is 376/8 = 47</a:t>
            </a:r>
          </a:p>
          <a:p>
            <a:pPr lvl="1"/>
            <a:endParaRPr lang="en-US" dirty="0" smtClean="0"/>
          </a:p>
          <a:p>
            <a:pPr lvl="1"/>
            <a:r>
              <a:rPr lang="en-US" dirty="0" smtClean="0"/>
              <a:t>I randomly choose a number between 1 and 47</a:t>
            </a:r>
          </a:p>
          <a:p>
            <a:pPr lvl="3"/>
            <a:r>
              <a:rPr lang="en-US" dirty="0" smtClean="0"/>
              <a:t>Using line 115 from the </a:t>
            </a:r>
            <a:r>
              <a:rPr lang="en-US" dirty="0" smtClean="0">
                <a:hlinkClick r:id="rId2"/>
              </a:rPr>
              <a:t>Random Number Table</a:t>
            </a:r>
            <a:r>
              <a:rPr lang="en-US" dirty="0" smtClean="0"/>
              <a:t>, I select 04 </a:t>
            </a:r>
            <a:r>
              <a:rPr lang="en-US" dirty="0" smtClean="0">
                <a:sym typeface="Wingdings" pitchFamily="2" charset="2"/>
              </a:rPr>
              <a:t> 4</a:t>
            </a:r>
          </a:p>
          <a:p>
            <a:pPr lvl="1"/>
            <a:r>
              <a:rPr lang="en-US" dirty="0" smtClean="0">
                <a:sym typeface="Wingdings" pitchFamily="2" charset="2"/>
              </a:rPr>
              <a:t>So my sample is 4, 51, 98, 145, 192, 239, 286, 333</a:t>
            </a:r>
          </a:p>
          <a:p>
            <a:pPr lvl="1"/>
            <a:r>
              <a:rPr lang="en-US" dirty="0" smtClean="0">
                <a:sym typeface="Wingdings" pitchFamily="2" charset="2"/>
              </a:rPr>
              <a:t>(N, Y, N, N, N, N, N, N)  1/8 = 0.125 is my point estimate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normAutofit fontScale="92500"/>
          </a:bodyPr>
          <a:lstStyle/>
          <a:p>
            <a:r>
              <a:rPr lang="en-US" dirty="0" smtClean="0"/>
              <a:t>Is Systematic Sampling a SRS?  Why or why not?</a:t>
            </a:r>
          </a:p>
          <a:p>
            <a:pPr lvl="1"/>
            <a:r>
              <a:rPr lang="en-US" dirty="0" smtClean="0"/>
              <a:t>What is the probability of any page being selected for the sample?</a:t>
            </a:r>
          </a:p>
          <a:p>
            <a:pPr lvl="2"/>
            <a:r>
              <a:rPr lang="en-US" dirty="0" smtClean="0"/>
              <a:t>1/47</a:t>
            </a:r>
          </a:p>
          <a:p>
            <a:pPr lvl="1"/>
            <a:r>
              <a:rPr lang="en-US" dirty="0" smtClean="0"/>
              <a:t>Does every sample of size n have the same chance of being chosen?</a:t>
            </a:r>
          </a:p>
          <a:p>
            <a:pPr lvl="2"/>
            <a:r>
              <a:rPr lang="en-US" dirty="0" smtClean="0"/>
              <a:t>No, a sample of pages {2, 3, 4, 5, 6, 7, 8, 9}has zero chance of being chosen, since the only randomization is selecting the first page between 1 and the skip value of 47</a:t>
            </a:r>
          </a:p>
          <a:p>
            <a:pPr lvl="3"/>
            <a:r>
              <a:rPr lang="en-US" dirty="0" smtClean="0"/>
              <a:t>Then we select every 47</a:t>
            </a:r>
            <a:r>
              <a:rPr lang="en-US" baseline="30000" dirty="0" smtClean="0"/>
              <a:t>th</a:t>
            </a:r>
            <a:r>
              <a:rPr lang="en-US" dirty="0" smtClean="0"/>
              <a:t> page after that, so we cannot select pages next to one another</a:t>
            </a:r>
          </a:p>
          <a:p>
            <a:pPr lvl="1"/>
            <a:r>
              <a:rPr lang="en-US" dirty="0" smtClean="0"/>
              <a:t>Therefore a systematic sample is not a SRS</a:t>
            </a:r>
          </a:p>
          <a:p>
            <a:pPr lvl="1"/>
            <a:r>
              <a:rPr lang="en-US" dirty="0" smtClean="0"/>
              <a:t>It is a probabilistic sampling method that reduces or eliminates bias since each unit in the population has a known and non-zero chance of being chosen into the sample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normAutofit/>
          </a:bodyPr>
          <a:lstStyle/>
          <a:p>
            <a:r>
              <a:rPr lang="en-US" dirty="0" smtClean="0"/>
              <a:t>Summary</a:t>
            </a:r>
          </a:p>
          <a:p>
            <a:pPr lvl="1"/>
            <a:r>
              <a:rPr lang="en-US" dirty="0" smtClean="0"/>
              <a:t>1 in k sampling since we are taking 1 out of every k units</a:t>
            </a:r>
          </a:p>
          <a:p>
            <a:pPr lvl="1"/>
            <a:r>
              <a:rPr lang="en-US" dirty="0" smtClean="0"/>
              <a:t>k = N/n</a:t>
            </a:r>
          </a:p>
          <a:p>
            <a:pPr lvl="1"/>
            <a:r>
              <a:rPr lang="en-US" dirty="0" smtClean="0"/>
              <a:t>Can be used when we have an ordered list of the units in the population</a:t>
            </a:r>
          </a:p>
          <a:p>
            <a:pPr lvl="1"/>
            <a:r>
              <a:rPr lang="en-US" dirty="0" smtClean="0"/>
              <a:t>Not a Simple Random Sample, since not every possible combination of units can be chosen for the sample</a:t>
            </a:r>
          </a:p>
          <a:p>
            <a:pPr lvl="1"/>
            <a:r>
              <a:rPr lang="en-US" dirty="0" smtClean="0"/>
              <a:t>The randomization in this method is in selecting the starting point between 1 and k</a:t>
            </a:r>
          </a:p>
          <a:p>
            <a:pPr lvl="1"/>
            <a:endParaRPr lang="en-US" dirty="0" smtClean="0"/>
          </a:p>
          <a:p>
            <a:pPr lvl="1">
              <a:buNone/>
            </a:pPr>
            <a:endParaRPr lang="en-US" dirty="0" smtClean="0"/>
          </a:p>
          <a:p>
            <a:pPr lvl="1"/>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Systematic Sampling (1 in k sampling)</a:t>
            </a:r>
            <a:endParaRPr lang="en-US" dirty="0"/>
          </a:p>
        </p:txBody>
      </p:sp>
      <p:sp>
        <p:nvSpPr>
          <p:cNvPr id="3" name="Content Placeholder 2"/>
          <p:cNvSpPr>
            <a:spLocks noGrp="1"/>
          </p:cNvSpPr>
          <p:nvPr>
            <p:ph sz="quarter" idx="1"/>
          </p:nvPr>
        </p:nvSpPr>
        <p:spPr/>
        <p:txBody>
          <a:bodyPr/>
          <a:lstStyle/>
          <a:p>
            <a:r>
              <a:rPr lang="en-US" dirty="0" smtClean="0"/>
              <a:t>Advantages</a:t>
            </a:r>
          </a:p>
          <a:p>
            <a:pPr lvl="1"/>
            <a:r>
              <a:rPr lang="en-US" dirty="0" smtClean="0"/>
              <a:t>Very easy to sample from large datasets (where SRS may be too costly/time consuming), especially if we have the list in electronic form (database)</a:t>
            </a:r>
          </a:p>
          <a:p>
            <a:pPr lvl="1"/>
            <a:r>
              <a:rPr lang="en-US" dirty="0" smtClean="0"/>
              <a:t>Simple method, easy to understand</a:t>
            </a:r>
          </a:p>
          <a:p>
            <a:r>
              <a:rPr lang="en-US" dirty="0" smtClean="0"/>
              <a:t>Disadvantages</a:t>
            </a:r>
          </a:p>
          <a:p>
            <a:pPr lvl="1"/>
            <a:r>
              <a:rPr lang="en-US" dirty="0" smtClean="0"/>
              <a:t>Only available if we have our population in list format</a:t>
            </a:r>
          </a:p>
          <a:p>
            <a:pPr lvl="1"/>
            <a:r>
              <a:rPr lang="en-US" dirty="0" smtClean="0"/>
              <a:t>**Warning: this can lead to a biased sample (next slide)</a:t>
            </a:r>
          </a:p>
          <a:p>
            <a:pPr lvl="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Biased Systematic Sample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 want to determine the average amount of water in a “20 oz” bottle of water contained in my most recent shipment.  Note that a shipment contains 20 cases of 20 bottles each, laid out in the following format:</a:t>
            </a:r>
          </a:p>
          <a:p>
            <a:endParaRPr lang="en-US" dirty="0" smtClean="0"/>
          </a:p>
          <a:p>
            <a:pPr>
              <a:buNone/>
            </a:pPr>
            <a:endParaRPr lang="en-US" dirty="0" smtClean="0"/>
          </a:p>
          <a:p>
            <a:pPr>
              <a:buNone/>
            </a:pPr>
            <a:endParaRPr lang="en-US" dirty="0" smtClean="0"/>
          </a:p>
          <a:p>
            <a:pPr>
              <a:buNone/>
            </a:pPr>
            <a:endParaRPr lang="en-US" dirty="0" smtClean="0"/>
          </a:p>
          <a:p>
            <a:r>
              <a:rPr lang="en-US" dirty="0" smtClean="0"/>
              <a:t>You decide to take a sample of 20, so your skip is 20</a:t>
            </a:r>
          </a:p>
          <a:p>
            <a:r>
              <a:rPr lang="en-US" dirty="0" smtClean="0"/>
              <a:t>Now you randomly select 5 as your starting value.  So you are taking the bottle in position 5 in each case</a:t>
            </a:r>
          </a:p>
          <a:p>
            <a:pPr lvl="1"/>
            <a:r>
              <a:rPr lang="en-US" dirty="0" smtClean="0"/>
              <a:t>Why is this a problem??</a:t>
            </a:r>
          </a:p>
          <a:p>
            <a:pPr lvl="1"/>
            <a:endParaRPr lang="en-US" dirty="0" smtClean="0"/>
          </a:p>
          <a:p>
            <a:r>
              <a:rPr lang="en-US" dirty="0" smtClean="0"/>
              <a:t>So, you have to be careful that you do not create a biased sample by the way you set up a Systematic Sample</a:t>
            </a:r>
          </a:p>
          <a:p>
            <a:endParaRPr lang="en-US" dirty="0"/>
          </a:p>
        </p:txBody>
      </p:sp>
      <p:graphicFrame>
        <p:nvGraphicFramePr>
          <p:cNvPr id="4" name="Table 3"/>
          <p:cNvGraphicFramePr>
            <a:graphicFrameLocks noGrp="1"/>
          </p:cNvGraphicFramePr>
          <p:nvPr/>
        </p:nvGraphicFramePr>
        <p:xfrm>
          <a:off x="3733800" y="2362200"/>
          <a:ext cx="1828800" cy="1219200"/>
        </p:xfrm>
        <a:graphic>
          <a:graphicData uri="http://schemas.openxmlformats.org/drawingml/2006/table">
            <a:tbl>
              <a:tblPr firstRow="1" bandRow="1">
                <a:tableStyleId>{C4B1156A-380E-4F78-BDF5-A606A8083BF9}</a:tableStyleId>
              </a:tblPr>
              <a:tblGrid>
                <a:gridCol w="365760"/>
                <a:gridCol w="365760"/>
                <a:gridCol w="365760"/>
                <a:gridCol w="365760"/>
                <a:gridCol w="365760"/>
              </a:tblGrid>
              <a:tr h="232410">
                <a:tc>
                  <a:txBody>
                    <a:bodyPr/>
                    <a:lstStyle/>
                    <a:p>
                      <a:pPr algn="ctr"/>
                      <a:r>
                        <a:rPr lang="en-US" sz="1400" b="0" dirty="0" smtClean="0"/>
                        <a:t>1</a:t>
                      </a:r>
                      <a:endParaRPr lang="en-US" sz="1400" b="0" dirty="0"/>
                    </a:p>
                  </a:txBody>
                  <a:tcPr anchor="ctr"/>
                </a:tc>
                <a:tc>
                  <a:txBody>
                    <a:bodyPr/>
                    <a:lstStyle/>
                    <a:p>
                      <a:pPr algn="ctr"/>
                      <a:r>
                        <a:rPr lang="en-US" sz="1400" b="0" dirty="0" smtClean="0"/>
                        <a:t>2</a:t>
                      </a:r>
                      <a:endParaRPr lang="en-US" sz="1400" b="0" dirty="0"/>
                    </a:p>
                  </a:txBody>
                  <a:tcPr anchor="ctr"/>
                </a:tc>
                <a:tc>
                  <a:txBody>
                    <a:bodyPr/>
                    <a:lstStyle/>
                    <a:p>
                      <a:pPr algn="ctr"/>
                      <a:r>
                        <a:rPr lang="en-US" sz="1400" b="0" dirty="0" smtClean="0"/>
                        <a:t>3</a:t>
                      </a:r>
                      <a:endParaRPr lang="en-US" sz="1400" b="0" dirty="0"/>
                    </a:p>
                  </a:txBody>
                  <a:tcPr anchor="ctr"/>
                </a:tc>
                <a:tc>
                  <a:txBody>
                    <a:bodyPr/>
                    <a:lstStyle/>
                    <a:p>
                      <a:pPr algn="ctr"/>
                      <a:r>
                        <a:rPr lang="en-US" sz="1400" b="0" dirty="0" smtClean="0"/>
                        <a:t>4</a:t>
                      </a:r>
                      <a:endParaRPr lang="en-US" sz="1400" b="0" dirty="0"/>
                    </a:p>
                  </a:txBody>
                  <a:tcPr anchor="ctr"/>
                </a:tc>
                <a:tc>
                  <a:txBody>
                    <a:bodyPr/>
                    <a:lstStyle/>
                    <a:p>
                      <a:pPr algn="ctr"/>
                      <a:r>
                        <a:rPr lang="en-US" sz="1400" b="0" dirty="0" smtClean="0"/>
                        <a:t>5</a:t>
                      </a:r>
                      <a:endParaRPr lang="en-US" sz="1400" b="0" dirty="0"/>
                    </a:p>
                  </a:txBody>
                  <a:tcPr anchor="ctr"/>
                </a:tc>
              </a:tr>
              <a:tr h="232410">
                <a:tc>
                  <a:txBody>
                    <a:bodyPr/>
                    <a:lstStyle/>
                    <a:p>
                      <a:pPr algn="ctr"/>
                      <a:r>
                        <a:rPr lang="en-US" sz="1400" b="0" dirty="0" smtClean="0"/>
                        <a:t>6</a:t>
                      </a:r>
                      <a:endParaRPr lang="en-US" sz="1400" b="0" dirty="0"/>
                    </a:p>
                  </a:txBody>
                  <a:tcPr anchor="ctr"/>
                </a:tc>
                <a:tc>
                  <a:txBody>
                    <a:bodyPr/>
                    <a:lstStyle/>
                    <a:p>
                      <a:pPr algn="ctr"/>
                      <a:r>
                        <a:rPr lang="en-US" sz="1400" b="0" dirty="0" smtClean="0"/>
                        <a:t>7</a:t>
                      </a:r>
                      <a:endParaRPr lang="en-US" sz="1400" b="0" dirty="0"/>
                    </a:p>
                  </a:txBody>
                  <a:tcPr anchor="ctr"/>
                </a:tc>
                <a:tc>
                  <a:txBody>
                    <a:bodyPr/>
                    <a:lstStyle/>
                    <a:p>
                      <a:pPr algn="ctr"/>
                      <a:r>
                        <a:rPr lang="en-US" sz="1400" b="0" dirty="0" smtClean="0"/>
                        <a:t>8</a:t>
                      </a:r>
                      <a:endParaRPr lang="en-US" sz="1400" b="0" dirty="0"/>
                    </a:p>
                  </a:txBody>
                  <a:tcPr anchor="ctr"/>
                </a:tc>
                <a:tc>
                  <a:txBody>
                    <a:bodyPr/>
                    <a:lstStyle/>
                    <a:p>
                      <a:pPr algn="ctr"/>
                      <a:r>
                        <a:rPr lang="en-US" sz="1400" b="0" dirty="0" smtClean="0"/>
                        <a:t>9</a:t>
                      </a:r>
                      <a:endParaRPr lang="en-US" sz="1400" b="0" dirty="0"/>
                    </a:p>
                  </a:txBody>
                  <a:tcPr anchor="ctr"/>
                </a:tc>
                <a:tc>
                  <a:txBody>
                    <a:bodyPr/>
                    <a:lstStyle/>
                    <a:p>
                      <a:pPr algn="ctr"/>
                      <a:r>
                        <a:rPr lang="en-US" sz="1400" b="0" dirty="0" smtClean="0"/>
                        <a:t>10</a:t>
                      </a:r>
                      <a:endParaRPr lang="en-US" sz="1400" b="0" dirty="0"/>
                    </a:p>
                  </a:txBody>
                  <a:tcPr anchor="ctr"/>
                </a:tc>
              </a:tr>
              <a:tr h="232410">
                <a:tc>
                  <a:txBody>
                    <a:bodyPr/>
                    <a:lstStyle/>
                    <a:p>
                      <a:pPr algn="ctr"/>
                      <a:r>
                        <a:rPr lang="en-US" sz="1400" b="0" dirty="0" smtClean="0"/>
                        <a:t>11</a:t>
                      </a:r>
                      <a:endParaRPr lang="en-US" sz="1400" b="0" dirty="0"/>
                    </a:p>
                  </a:txBody>
                  <a:tcPr anchor="ctr"/>
                </a:tc>
                <a:tc>
                  <a:txBody>
                    <a:bodyPr/>
                    <a:lstStyle/>
                    <a:p>
                      <a:pPr algn="ctr"/>
                      <a:r>
                        <a:rPr lang="en-US" sz="1400" b="0" dirty="0" smtClean="0"/>
                        <a:t>12</a:t>
                      </a:r>
                      <a:endParaRPr lang="en-US" sz="1400" b="0" dirty="0"/>
                    </a:p>
                  </a:txBody>
                  <a:tcPr anchor="ctr"/>
                </a:tc>
                <a:tc>
                  <a:txBody>
                    <a:bodyPr/>
                    <a:lstStyle/>
                    <a:p>
                      <a:pPr algn="ctr"/>
                      <a:r>
                        <a:rPr lang="en-US" sz="1400" b="0" dirty="0" smtClean="0"/>
                        <a:t>13</a:t>
                      </a:r>
                      <a:endParaRPr lang="en-US" sz="1400" b="0" dirty="0"/>
                    </a:p>
                  </a:txBody>
                  <a:tcPr anchor="ctr"/>
                </a:tc>
                <a:tc>
                  <a:txBody>
                    <a:bodyPr/>
                    <a:lstStyle/>
                    <a:p>
                      <a:pPr algn="ctr"/>
                      <a:r>
                        <a:rPr lang="en-US" sz="1400" b="0" dirty="0" smtClean="0"/>
                        <a:t>14</a:t>
                      </a:r>
                      <a:endParaRPr lang="en-US" sz="1400" b="0" dirty="0"/>
                    </a:p>
                  </a:txBody>
                  <a:tcPr anchor="ctr"/>
                </a:tc>
                <a:tc>
                  <a:txBody>
                    <a:bodyPr/>
                    <a:lstStyle/>
                    <a:p>
                      <a:pPr algn="ctr"/>
                      <a:r>
                        <a:rPr lang="en-US" sz="1400" b="0" dirty="0" smtClean="0"/>
                        <a:t>15</a:t>
                      </a:r>
                      <a:endParaRPr lang="en-US" sz="1400" b="0" dirty="0"/>
                    </a:p>
                  </a:txBody>
                  <a:tcPr anchor="ctr"/>
                </a:tc>
              </a:tr>
              <a:tr h="232410">
                <a:tc>
                  <a:txBody>
                    <a:bodyPr/>
                    <a:lstStyle/>
                    <a:p>
                      <a:pPr algn="ctr"/>
                      <a:r>
                        <a:rPr lang="en-US" sz="1400" b="0" dirty="0" smtClean="0"/>
                        <a:t>16</a:t>
                      </a:r>
                      <a:endParaRPr lang="en-US" sz="1400" b="0" dirty="0"/>
                    </a:p>
                  </a:txBody>
                  <a:tcPr anchor="ctr"/>
                </a:tc>
                <a:tc>
                  <a:txBody>
                    <a:bodyPr/>
                    <a:lstStyle/>
                    <a:p>
                      <a:pPr algn="ctr"/>
                      <a:r>
                        <a:rPr lang="en-US" sz="1400" b="0" dirty="0" smtClean="0"/>
                        <a:t>17</a:t>
                      </a:r>
                      <a:endParaRPr lang="en-US" sz="1400" b="0" dirty="0"/>
                    </a:p>
                  </a:txBody>
                  <a:tcPr anchor="ctr"/>
                </a:tc>
                <a:tc>
                  <a:txBody>
                    <a:bodyPr/>
                    <a:lstStyle/>
                    <a:p>
                      <a:pPr algn="ctr"/>
                      <a:r>
                        <a:rPr lang="en-US" sz="1400" b="0" dirty="0" smtClean="0"/>
                        <a:t>18</a:t>
                      </a:r>
                      <a:endParaRPr lang="en-US" sz="1400" b="0" dirty="0"/>
                    </a:p>
                  </a:txBody>
                  <a:tcPr anchor="ctr"/>
                </a:tc>
                <a:tc>
                  <a:txBody>
                    <a:bodyPr/>
                    <a:lstStyle/>
                    <a:p>
                      <a:pPr algn="ctr"/>
                      <a:r>
                        <a:rPr lang="en-US" sz="1400" b="0" dirty="0" smtClean="0"/>
                        <a:t>19</a:t>
                      </a:r>
                      <a:endParaRPr lang="en-US" sz="1400" b="0" dirty="0"/>
                    </a:p>
                  </a:txBody>
                  <a:tcPr anchor="ctr"/>
                </a:tc>
                <a:tc>
                  <a:txBody>
                    <a:bodyPr/>
                    <a:lstStyle/>
                    <a:p>
                      <a:pPr algn="ctr"/>
                      <a:r>
                        <a:rPr lang="en-US" sz="1400" b="0" dirty="0" smtClean="0"/>
                        <a:t>20</a:t>
                      </a:r>
                      <a:endParaRPr lang="en-US" sz="1400" b="0" dirty="0"/>
                    </a:p>
                  </a:txBody>
                  <a:tcPr anchor="ct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Example</a:t>
            </a:r>
          </a:p>
          <a:p>
            <a:pPr lvl="1"/>
            <a:r>
              <a:rPr lang="en-US" dirty="0" smtClean="0"/>
              <a:t>I want to calculate the average height of a group of 20 students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r>
              <a:rPr lang="en-US" dirty="0" smtClean="0"/>
              <a:t>I select 4 students at random using an SRS method</a:t>
            </a:r>
          </a:p>
          <a:p>
            <a:pPr lvl="2"/>
            <a:r>
              <a:rPr lang="en-US" dirty="0" smtClean="0"/>
              <a:t>However, in this case I may end up with my random sample consisting of all male students or all female students</a:t>
            </a:r>
          </a:p>
          <a:p>
            <a:pPr lvl="2"/>
            <a:r>
              <a:rPr lang="en-US" dirty="0" smtClean="0"/>
              <a:t>Since this is random, it will still be unbiased, but it will have </a:t>
            </a:r>
            <a:r>
              <a:rPr lang="en-US" u="sng" dirty="0" smtClean="0"/>
              <a:t>increased variability</a:t>
            </a:r>
            <a:r>
              <a:rPr lang="en-US" dirty="0" smtClean="0"/>
              <a:t> (repeated sampling in this manner, will have a larger range of values)</a:t>
            </a:r>
            <a:endParaRPr lang="en-US" u="sng" dirty="0" smtClean="0"/>
          </a:p>
        </p:txBody>
      </p:sp>
      <p:graphicFrame>
        <p:nvGraphicFramePr>
          <p:cNvPr id="4" name="Table 3"/>
          <p:cNvGraphicFramePr>
            <a:graphicFrameLocks noGrp="1"/>
          </p:cNvGraphicFramePr>
          <p:nvPr/>
        </p:nvGraphicFramePr>
        <p:xfrm>
          <a:off x="1219200" y="2133600"/>
          <a:ext cx="7239000" cy="2194560"/>
        </p:xfrm>
        <a:graphic>
          <a:graphicData uri="http://schemas.openxmlformats.org/drawingml/2006/table">
            <a:tbl>
              <a:tblPr firstRow="1" bandRow="1">
                <a:tableStyleId>{D7AC3CCA-C797-4891-BE02-D94E43425B78}</a:tableStyleId>
              </a:tblPr>
              <a:tblGrid>
                <a:gridCol w="1206500"/>
                <a:gridCol w="1206500"/>
                <a:gridCol w="1206500"/>
                <a:gridCol w="1206500"/>
                <a:gridCol w="1206500"/>
                <a:gridCol w="1206500"/>
              </a:tblGrid>
              <a:tr h="247650">
                <a:tc>
                  <a:txBody>
                    <a:bodyPr/>
                    <a:lstStyle/>
                    <a:p>
                      <a:pPr algn="ctr"/>
                      <a:r>
                        <a:rPr lang="en-US" sz="1200" b="0" dirty="0" smtClean="0"/>
                        <a:t>01    Amy (F)</a:t>
                      </a:r>
                      <a:endParaRPr lang="en-US" sz="1200" b="0" dirty="0"/>
                    </a:p>
                  </a:txBody>
                  <a:tcPr/>
                </a:tc>
                <a:tc>
                  <a:txBody>
                    <a:bodyPr/>
                    <a:lstStyle/>
                    <a:p>
                      <a:pPr algn="ctr"/>
                      <a:r>
                        <a:rPr lang="en-US" sz="1200" b="0" dirty="0" smtClean="0"/>
                        <a:t>62 in</a:t>
                      </a:r>
                      <a:endParaRPr lang="en-US" sz="1200" b="0" dirty="0"/>
                    </a:p>
                  </a:txBody>
                  <a:tcPr/>
                </a:tc>
                <a:tc>
                  <a:txBody>
                    <a:bodyPr/>
                    <a:lstStyle/>
                    <a:p>
                      <a:pPr algn="ctr"/>
                      <a:r>
                        <a:rPr lang="en-US" sz="1200" b="0" dirty="0" smtClean="0"/>
                        <a:t>09    Irene (F)</a:t>
                      </a:r>
                      <a:endParaRPr lang="en-US" sz="1200" b="0" dirty="0"/>
                    </a:p>
                  </a:txBody>
                  <a:tcPr/>
                </a:tc>
                <a:tc>
                  <a:txBody>
                    <a:bodyPr/>
                    <a:lstStyle/>
                    <a:p>
                      <a:pPr algn="ctr"/>
                      <a:r>
                        <a:rPr lang="en-US" sz="1200" b="0" dirty="0" smtClean="0"/>
                        <a:t>68 in</a:t>
                      </a:r>
                      <a:endParaRPr lang="en-US" sz="1200" b="0" dirty="0"/>
                    </a:p>
                  </a:txBody>
                  <a:tcPr/>
                </a:tc>
                <a:tc>
                  <a:txBody>
                    <a:bodyPr/>
                    <a:lstStyle/>
                    <a:p>
                      <a:pPr algn="ctr"/>
                      <a:r>
                        <a:rPr lang="en-US" sz="1200" b="0" dirty="0" smtClean="0"/>
                        <a:t>17    </a:t>
                      </a:r>
                      <a:r>
                        <a:rPr lang="en-US" sz="1200" b="0" dirty="0" err="1" smtClean="0"/>
                        <a:t>Quintin</a:t>
                      </a:r>
                      <a:r>
                        <a:rPr lang="en-US" sz="1200" b="0" dirty="0" smtClean="0"/>
                        <a:t> (M)</a:t>
                      </a:r>
                      <a:endParaRPr lang="en-US" sz="1200" b="0" dirty="0"/>
                    </a:p>
                  </a:txBody>
                  <a:tcPr/>
                </a:tc>
                <a:tc>
                  <a:txBody>
                    <a:bodyPr/>
                    <a:lstStyle/>
                    <a:p>
                      <a:pPr algn="ctr"/>
                      <a:r>
                        <a:rPr lang="en-US" sz="1200" b="0" dirty="0" smtClean="0"/>
                        <a:t>71 in</a:t>
                      </a:r>
                      <a:endParaRPr lang="en-US" sz="1200" b="0" dirty="0"/>
                    </a:p>
                  </a:txBody>
                  <a:tcPr/>
                </a:tc>
              </a:tr>
              <a:tr h="247650">
                <a:tc>
                  <a:txBody>
                    <a:bodyPr/>
                    <a:lstStyle/>
                    <a:p>
                      <a:pPr algn="ctr"/>
                      <a:r>
                        <a:rPr lang="en-US" sz="1200" dirty="0" smtClean="0"/>
                        <a:t>02    Ben (M)</a:t>
                      </a:r>
                    </a:p>
                  </a:txBody>
                  <a:tcPr/>
                </a:tc>
                <a:tc>
                  <a:txBody>
                    <a:bodyPr/>
                    <a:lstStyle/>
                    <a:p>
                      <a:pPr algn="ctr"/>
                      <a:r>
                        <a:rPr lang="en-US" sz="1200" dirty="0" smtClean="0"/>
                        <a:t>66 in</a:t>
                      </a:r>
                      <a:endParaRPr lang="en-US" sz="1200" dirty="0"/>
                    </a:p>
                  </a:txBody>
                  <a:tcPr/>
                </a:tc>
                <a:tc>
                  <a:txBody>
                    <a:bodyPr/>
                    <a:lstStyle/>
                    <a:p>
                      <a:pPr algn="ctr"/>
                      <a:r>
                        <a:rPr lang="en-US" sz="1200" dirty="0" smtClean="0"/>
                        <a:t>10    Jack (M)</a:t>
                      </a:r>
                      <a:endParaRPr lang="en-US" sz="1200" dirty="0"/>
                    </a:p>
                  </a:txBody>
                  <a:tcPr/>
                </a:tc>
                <a:tc>
                  <a:txBody>
                    <a:bodyPr/>
                    <a:lstStyle/>
                    <a:p>
                      <a:pPr algn="ctr"/>
                      <a:r>
                        <a:rPr lang="en-US" sz="1200" dirty="0" smtClean="0"/>
                        <a:t>71 in</a:t>
                      </a:r>
                      <a:endParaRPr lang="en-US" sz="1200" dirty="0"/>
                    </a:p>
                  </a:txBody>
                  <a:tcPr/>
                </a:tc>
                <a:tc>
                  <a:txBody>
                    <a:bodyPr/>
                    <a:lstStyle/>
                    <a:p>
                      <a:pPr algn="ctr"/>
                      <a:r>
                        <a:rPr lang="en-US" sz="1200" dirty="0" smtClean="0"/>
                        <a:t>18    Rachel (F)</a:t>
                      </a:r>
                      <a:endParaRPr lang="en-US" sz="1200" dirty="0"/>
                    </a:p>
                  </a:txBody>
                  <a:tcPr/>
                </a:tc>
                <a:tc>
                  <a:txBody>
                    <a:bodyPr/>
                    <a:lstStyle/>
                    <a:p>
                      <a:pPr algn="ctr"/>
                      <a:r>
                        <a:rPr lang="en-US" sz="1200" dirty="0" smtClean="0"/>
                        <a:t>66 in</a:t>
                      </a:r>
                      <a:endParaRPr lang="en-US" sz="1200" dirty="0"/>
                    </a:p>
                  </a:txBody>
                  <a:tcPr/>
                </a:tc>
              </a:tr>
              <a:tr h="247650">
                <a:tc>
                  <a:txBody>
                    <a:bodyPr/>
                    <a:lstStyle/>
                    <a:p>
                      <a:pPr algn="ctr"/>
                      <a:r>
                        <a:rPr lang="en-US" sz="1200" dirty="0" smtClean="0"/>
                        <a:t>03</a:t>
                      </a:r>
                      <a:r>
                        <a:rPr lang="en-US" sz="1200" baseline="0" dirty="0" smtClean="0"/>
                        <a:t>    </a:t>
                      </a:r>
                      <a:r>
                        <a:rPr lang="en-US" sz="1200" dirty="0" smtClean="0"/>
                        <a:t>Claire (F)</a:t>
                      </a:r>
                      <a:endParaRPr lang="en-US" sz="1200" dirty="0"/>
                    </a:p>
                  </a:txBody>
                  <a:tcPr/>
                </a:tc>
                <a:tc>
                  <a:txBody>
                    <a:bodyPr/>
                    <a:lstStyle/>
                    <a:p>
                      <a:pPr algn="ctr"/>
                      <a:r>
                        <a:rPr lang="en-US" sz="1200" dirty="0" smtClean="0"/>
                        <a:t>67 in</a:t>
                      </a:r>
                      <a:endParaRPr lang="en-US" sz="1200" dirty="0"/>
                    </a:p>
                  </a:txBody>
                  <a:tcPr/>
                </a:tc>
                <a:tc>
                  <a:txBody>
                    <a:bodyPr/>
                    <a:lstStyle/>
                    <a:p>
                      <a:pPr algn="ctr"/>
                      <a:r>
                        <a:rPr lang="en-US" sz="1200" dirty="0" smtClean="0"/>
                        <a:t>11    Katie (F)</a:t>
                      </a:r>
                      <a:endParaRPr lang="en-US" sz="1200" dirty="0"/>
                    </a:p>
                  </a:txBody>
                  <a:tcPr/>
                </a:tc>
                <a:tc>
                  <a:txBody>
                    <a:bodyPr/>
                    <a:lstStyle/>
                    <a:p>
                      <a:pPr algn="ctr"/>
                      <a:r>
                        <a:rPr lang="en-US" sz="1200" dirty="0" smtClean="0"/>
                        <a:t>61 in</a:t>
                      </a:r>
                      <a:endParaRPr lang="en-US" sz="1200" dirty="0"/>
                    </a:p>
                  </a:txBody>
                  <a:tcPr/>
                </a:tc>
                <a:tc>
                  <a:txBody>
                    <a:bodyPr/>
                    <a:lstStyle/>
                    <a:p>
                      <a:pPr algn="ctr"/>
                      <a:r>
                        <a:rPr lang="en-US" sz="1200" dirty="0" smtClean="0"/>
                        <a:t>19    Steve (M)</a:t>
                      </a:r>
                      <a:endParaRPr lang="en-US" sz="1200" dirty="0"/>
                    </a:p>
                  </a:txBody>
                  <a:tcPr/>
                </a:tc>
                <a:tc>
                  <a:txBody>
                    <a:bodyPr/>
                    <a:lstStyle/>
                    <a:p>
                      <a:pPr algn="ctr"/>
                      <a:r>
                        <a:rPr lang="en-US" sz="1200" dirty="0" smtClean="0"/>
                        <a:t>68 in</a:t>
                      </a:r>
                      <a:endParaRPr lang="en-US" sz="1200" dirty="0"/>
                    </a:p>
                  </a:txBody>
                  <a:tcPr/>
                </a:tc>
              </a:tr>
              <a:tr h="247650">
                <a:tc>
                  <a:txBody>
                    <a:bodyPr/>
                    <a:lstStyle/>
                    <a:p>
                      <a:pPr algn="ctr"/>
                      <a:r>
                        <a:rPr lang="en-US" sz="1200" dirty="0" smtClean="0"/>
                        <a:t>04    Dan (M)</a:t>
                      </a:r>
                      <a:endParaRPr lang="en-US" sz="1200" dirty="0"/>
                    </a:p>
                  </a:txBody>
                  <a:tcPr/>
                </a:tc>
                <a:tc>
                  <a:txBody>
                    <a:bodyPr/>
                    <a:lstStyle/>
                    <a:p>
                      <a:pPr algn="ctr"/>
                      <a:r>
                        <a:rPr lang="en-US" sz="1200" dirty="0" smtClean="0"/>
                        <a:t>69 in</a:t>
                      </a:r>
                      <a:endParaRPr lang="en-US" sz="1200" dirty="0"/>
                    </a:p>
                  </a:txBody>
                  <a:tcPr/>
                </a:tc>
                <a:tc>
                  <a:txBody>
                    <a:bodyPr/>
                    <a:lstStyle/>
                    <a:p>
                      <a:pPr algn="ctr"/>
                      <a:r>
                        <a:rPr lang="en-US" sz="1200" dirty="0" smtClean="0"/>
                        <a:t>12    Leon (M)</a:t>
                      </a:r>
                      <a:endParaRPr lang="en-US" sz="1200" dirty="0"/>
                    </a:p>
                  </a:txBody>
                  <a:tcPr/>
                </a:tc>
                <a:tc>
                  <a:txBody>
                    <a:bodyPr/>
                    <a:lstStyle/>
                    <a:p>
                      <a:pPr algn="ctr"/>
                      <a:r>
                        <a:rPr lang="en-US" sz="1200" dirty="0" smtClean="0"/>
                        <a:t>66 in</a:t>
                      </a:r>
                      <a:endParaRPr lang="en-US" sz="1200" dirty="0"/>
                    </a:p>
                  </a:txBody>
                  <a:tcPr/>
                </a:tc>
                <a:tc>
                  <a:txBody>
                    <a:bodyPr/>
                    <a:lstStyle/>
                    <a:p>
                      <a:pPr algn="ctr"/>
                      <a:r>
                        <a:rPr lang="en-US" sz="1200" dirty="0" smtClean="0"/>
                        <a:t>20    Terrie (F)</a:t>
                      </a:r>
                      <a:endParaRPr lang="en-US" sz="1200" dirty="0"/>
                    </a:p>
                  </a:txBody>
                  <a:tcPr/>
                </a:tc>
                <a:tc>
                  <a:txBody>
                    <a:bodyPr/>
                    <a:lstStyle/>
                    <a:p>
                      <a:pPr algn="ctr"/>
                      <a:r>
                        <a:rPr lang="en-US" sz="1200" dirty="0" smtClean="0"/>
                        <a:t>60 in</a:t>
                      </a:r>
                      <a:endParaRPr lang="en-US" sz="1200" dirty="0"/>
                    </a:p>
                  </a:txBody>
                  <a:tcPr/>
                </a:tc>
              </a:tr>
              <a:tr h="247650">
                <a:tc>
                  <a:txBody>
                    <a:bodyPr/>
                    <a:lstStyle/>
                    <a:p>
                      <a:pPr algn="ctr"/>
                      <a:r>
                        <a:rPr lang="en-US" sz="1200" dirty="0" smtClean="0"/>
                        <a:t>05    Emily (F)</a:t>
                      </a:r>
                      <a:endParaRPr lang="en-US" sz="1200" dirty="0"/>
                    </a:p>
                  </a:txBody>
                  <a:tcPr/>
                </a:tc>
                <a:tc>
                  <a:txBody>
                    <a:bodyPr/>
                    <a:lstStyle/>
                    <a:p>
                      <a:pPr algn="ctr"/>
                      <a:r>
                        <a:rPr lang="en-US" sz="1200" dirty="0" smtClean="0"/>
                        <a:t>64 in</a:t>
                      </a:r>
                      <a:endParaRPr lang="en-US" sz="1200" dirty="0"/>
                    </a:p>
                  </a:txBody>
                  <a:tcPr/>
                </a:tc>
                <a:tc>
                  <a:txBody>
                    <a:bodyPr/>
                    <a:lstStyle/>
                    <a:p>
                      <a:pPr algn="ctr"/>
                      <a:r>
                        <a:rPr lang="en-US" sz="1200" dirty="0" smtClean="0"/>
                        <a:t>13    Molly (F)</a:t>
                      </a:r>
                      <a:endParaRPr lang="en-US" sz="1200" dirty="0"/>
                    </a:p>
                  </a:txBody>
                  <a:tcPr/>
                </a:tc>
                <a:tc>
                  <a:txBody>
                    <a:bodyPr/>
                    <a:lstStyle/>
                    <a:p>
                      <a:pPr algn="ctr"/>
                      <a:r>
                        <a:rPr lang="en-US" sz="1200" dirty="0" smtClean="0"/>
                        <a:t>66 in</a:t>
                      </a:r>
                      <a:endParaRPr lang="en-US" sz="1200" dirty="0"/>
                    </a:p>
                  </a:txBody>
                  <a:tcPr/>
                </a:tc>
                <a:tc>
                  <a:txBody>
                    <a:bodyPr/>
                    <a:lstStyle/>
                    <a:p>
                      <a:pPr algn="ctr"/>
                      <a:endParaRPr lang="en-US" sz="1200"/>
                    </a:p>
                  </a:txBody>
                  <a:tcPr/>
                </a:tc>
                <a:tc>
                  <a:txBody>
                    <a:bodyPr/>
                    <a:lstStyle/>
                    <a:p>
                      <a:pPr algn="ctr"/>
                      <a:r>
                        <a:rPr lang="en-US" sz="1200" dirty="0" smtClean="0"/>
                        <a:t> </a:t>
                      </a:r>
                      <a:endParaRPr lang="en-US" sz="1200" dirty="0"/>
                    </a:p>
                  </a:txBody>
                  <a:tcPr/>
                </a:tc>
              </a:tr>
              <a:tr h="247650">
                <a:tc>
                  <a:txBody>
                    <a:bodyPr/>
                    <a:lstStyle/>
                    <a:p>
                      <a:pPr algn="ctr"/>
                      <a:r>
                        <a:rPr lang="en-US" sz="1200" dirty="0" smtClean="0"/>
                        <a:t>06    Frank (M)</a:t>
                      </a:r>
                      <a:endParaRPr lang="en-US" sz="1200" dirty="0"/>
                    </a:p>
                  </a:txBody>
                  <a:tcPr/>
                </a:tc>
                <a:tc>
                  <a:txBody>
                    <a:bodyPr/>
                    <a:lstStyle/>
                    <a:p>
                      <a:pPr algn="ctr"/>
                      <a:r>
                        <a:rPr lang="en-US" sz="1200" dirty="0" smtClean="0"/>
                        <a:t>72 in</a:t>
                      </a:r>
                      <a:endParaRPr lang="en-US" sz="1200" dirty="0"/>
                    </a:p>
                  </a:txBody>
                  <a:tcPr/>
                </a:tc>
                <a:tc>
                  <a:txBody>
                    <a:bodyPr/>
                    <a:lstStyle/>
                    <a:p>
                      <a:pPr algn="ctr"/>
                      <a:r>
                        <a:rPr lang="en-US" sz="1200" dirty="0" smtClean="0"/>
                        <a:t>14    Nick (M)</a:t>
                      </a:r>
                      <a:endParaRPr lang="en-US" sz="1200" dirty="0"/>
                    </a:p>
                  </a:txBody>
                  <a:tcPr/>
                </a:tc>
                <a:tc>
                  <a:txBody>
                    <a:bodyPr/>
                    <a:lstStyle/>
                    <a:p>
                      <a:pPr algn="ctr"/>
                      <a:r>
                        <a:rPr lang="en-US" sz="1200" dirty="0" smtClean="0"/>
                        <a:t>68 in</a:t>
                      </a:r>
                      <a:endParaRPr lang="en-US" sz="1200" dirty="0"/>
                    </a:p>
                  </a:txBody>
                  <a:tcPr/>
                </a:tc>
                <a:tc>
                  <a:txBody>
                    <a:bodyPr/>
                    <a:lstStyle/>
                    <a:p>
                      <a:pPr algn="ctr"/>
                      <a:endParaRPr lang="en-US" sz="1200" dirty="0"/>
                    </a:p>
                  </a:txBody>
                  <a:tcPr/>
                </a:tc>
                <a:tc>
                  <a:txBody>
                    <a:bodyPr/>
                    <a:lstStyle/>
                    <a:p>
                      <a:pPr algn="ctr"/>
                      <a:endParaRPr lang="en-US" sz="1200"/>
                    </a:p>
                  </a:txBody>
                  <a:tcPr/>
                </a:tc>
              </a:tr>
              <a:tr h="247650">
                <a:tc>
                  <a:txBody>
                    <a:bodyPr/>
                    <a:lstStyle/>
                    <a:p>
                      <a:pPr algn="ctr"/>
                      <a:r>
                        <a:rPr lang="en-US" sz="1200" dirty="0" smtClean="0"/>
                        <a:t>07    Greta (F)</a:t>
                      </a:r>
                      <a:endParaRPr lang="en-US" sz="1200" dirty="0"/>
                    </a:p>
                  </a:txBody>
                  <a:tcPr/>
                </a:tc>
                <a:tc>
                  <a:txBody>
                    <a:bodyPr/>
                    <a:lstStyle/>
                    <a:p>
                      <a:pPr algn="ctr"/>
                      <a:r>
                        <a:rPr lang="en-US" sz="1200" dirty="0" smtClean="0"/>
                        <a:t>65 in</a:t>
                      </a:r>
                      <a:endParaRPr lang="en-US" sz="1200" dirty="0"/>
                    </a:p>
                  </a:txBody>
                  <a:tcPr/>
                </a:tc>
                <a:tc>
                  <a:txBody>
                    <a:bodyPr/>
                    <a:lstStyle/>
                    <a:p>
                      <a:pPr algn="ctr"/>
                      <a:r>
                        <a:rPr lang="en-US" sz="1200" dirty="0" smtClean="0"/>
                        <a:t>15    Ophelia (F)</a:t>
                      </a:r>
                      <a:endParaRPr lang="en-US" sz="1200" dirty="0"/>
                    </a:p>
                  </a:txBody>
                  <a:tcPr/>
                </a:tc>
                <a:tc>
                  <a:txBody>
                    <a:bodyPr/>
                    <a:lstStyle/>
                    <a:p>
                      <a:pPr algn="ctr"/>
                      <a:r>
                        <a:rPr lang="en-US" sz="1200" dirty="0" smtClean="0"/>
                        <a:t>63 in</a:t>
                      </a:r>
                      <a:endParaRPr lang="en-US" sz="1200" dirty="0"/>
                    </a:p>
                  </a:txBody>
                  <a:tcPr/>
                </a:tc>
                <a:tc>
                  <a:txBody>
                    <a:bodyPr/>
                    <a:lstStyle/>
                    <a:p>
                      <a:pPr algn="ctr"/>
                      <a:endParaRPr lang="en-US" sz="1200" dirty="0"/>
                    </a:p>
                  </a:txBody>
                  <a:tcPr/>
                </a:tc>
                <a:tc>
                  <a:txBody>
                    <a:bodyPr/>
                    <a:lstStyle/>
                    <a:p>
                      <a:pPr algn="ctr"/>
                      <a:endParaRPr lang="en-US" sz="1200" dirty="0"/>
                    </a:p>
                  </a:txBody>
                  <a:tcPr/>
                </a:tc>
              </a:tr>
              <a:tr h="247650">
                <a:tc>
                  <a:txBody>
                    <a:bodyPr/>
                    <a:lstStyle/>
                    <a:p>
                      <a:pPr algn="ctr"/>
                      <a:r>
                        <a:rPr lang="en-US" sz="1200" dirty="0" smtClean="0"/>
                        <a:t>08    Harry (M)</a:t>
                      </a:r>
                      <a:endParaRPr lang="en-US" sz="1200" dirty="0"/>
                    </a:p>
                  </a:txBody>
                  <a:tcPr/>
                </a:tc>
                <a:tc>
                  <a:txBody>
                    <a:bodyPr/>
                    <a:lstStyle/>
                    <a:p>
                      <a:pPr algn="ctr"/>
                      <a:r>
                        <a:rPr lang="en-US" sz="1200" dirty="0" smtClean="0"/>
                        <a:t>73 in</a:t>
                      </a:r>
                      <a:endParaRPr lang="en-US" sz="1200" dirty="0"/>
                    </a:p>
                  </a:txBody>
                  <a:tcPr/>
                </a:tc>
                <a:tc>
                  <a:txBody>
                    <a:bodyPr/>
                    <a:lstStyle/>
                    <a:p>
                      <a:pPr algn="ctr"/>
                      <a:r>
                        <a:rPr lang="en-US" sz="1200" dirty="0" smtClean="0"/>
                        <a:t>16    Paul (M)</a:t>
                      </a:r>
                      <a:endParaRPr lang="en-US" sz="1200" dirty="0"/>
                    </a:p>
                  </a:txBody>
                  <a:tcPr/>
                </a:tc>
                <a:tc>
                  <a:txBody>
                    <a:bodyPr/>
                    <a:lstStyle/>
                    <a:p>
                      <a:pPr algn="ctr"/>
                      <a:r>
                        <a:rPr lang="en-US" sz="1200" dirty="0" smtClean="0"/>
                        <a:t>72 in</a:t>
                      </a:r>
                      <a:endParaRPr lang="en-US" sz="1200" dirty="0"/>
                    </a:p>
                  </a:txBody>
                  <a:tcPr/>
                </a:tc>
                <a:tc>
                  <a:txBody>
                    <a:bodyPr/>
                    <a:lstStyle/>
                    <a:p>
                      <a:pPr algn="ctr"/>
                      <a:endParaRPr lang="en-US" sz="1200" dirty="0"/>
                    </a:p>
                  </a:txBody>
                  <a:tcPr/>
                </a:tc>
                <a:tc>
                  <a:txBody>
                    <a:bodyPr/>
                    <a:lstStyle/>
                    <a:p>
                      <a:pPr algn="ctr"/>
                      <a:endParaRPr lang="en-US" sz="1200" dirty="0"/>
                    </a:p>
                  </a:txBody>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Use Row 116 to select the 4 units for our sample</a:t>
            </a:r>
          </a:p>
          <a:p>
            <a:endParaRPr lang="en-US" dirty="0" smtClean="0"/>
          </a:p>
          <a:p>
            <a:pPr lvl="1"/>
            <a:r>
              <a:rPr lang="en-US" dirty="0" smtClean="0"/>
              <a:t>14, 09, 10, 06</a:t>
            </a:r>
          </a:p>
          <a:p>
            <a:pPr lvl="2"/>
            <a:r>
              <a:rPr lang="en-US" dirty="0" smtClean="0"/>
              <a:t>Nick (68), Irene (68), Jack (71), Frank (72)    </a:t>
            </a:r>
            <a:r>
              <a:rPr lang="en-US" dirty="0" smtClean="0">
                <a:sym typeface="Wingdings" pitchFamily="2" charset="2"/>
              </a:rPr>
              <a:t>    </a:t>
            </a:r>
            <a:r>
              <a:rPr lang="en-US" dirty="0" smtClean="0"/>
              <a:t>Point Estimate = 69.75 inches</a:t>
            </a:r>
          </a:p>
          <a:p>
            <a:pPr lvl="2"/>
            <a:endParaRPr lang="en-US" dirty="0" smtClean="0"/>
          </a:p>
          <a:p>
            <a:r>
              <a:rPr lang="en-US" dirty="0" smtClean="0"/>
              <a:t>What if I break them into two groups, men and women, and then take an SRS of 2 from each group</a:t>
            </a:r>
          </a:p>
          <a:p>
            <a:pPr lvl="1"/>
            <a:r>
              <a:rPr lang="en-US" dirty="0" smtClean="0"/>
              <a:t>This would be a Stratified Sample</a:t>
            </a:r>
          </a:p>
          <a:p>
            <a:pPr lvl="1"/>
            <a:r>
              <a:rPr lang="en-US" dirty="0" smtClean="0"/>
              <a:t>Using Row 115 to select the men (0 - 9) and then women (0 - 9) </a:t>
            </a:r>
          </a:p>
          <a:p>
            <a:pPr lvl="2"/>
            <a:r>
              <a:rPr lang="en-US" dirty="0" smtClean="0"/>
              <a:t>6, 1 for men		</a:t>
            </a:r>
            <a:r>
              <a:rPr lang="en-US" dirty="0" smtClean="0">
                <a:sym typeface="Wingdings" pitchFamily="2" charset="2"/>
              </a:rPr>
              <a:t> 	Nick (68), Dan (69)		</a:t>
            </a:r>
            <a:r>
              <a:rPr lang="en-US" dirty="0" err="1" smtClean="0">
                <a:sym typeface="Wingdings" pitchFamily="2" charset="2"/>
              </a:rPr>
              <a:t>Avg</a:t>
            </a:r>
            <a:r>
              <a:rPr lang="en-US" dirty="0" smtClean="0">
                <a:sym typeface="Wingdings" pitchFamily="2" charset="2"/>
              </a:rPr>
              <a:t>: 68.5 in</a:t>
            </a:r>
            <a:endParaRPr lang="en-US" dirty="0" smtClean="0"/>
          </a:p>
          <a:p>
            <a:pPr lvl="2"/>
            <a:r>
              <a:rPr lang="en-US" dirty="0" smtClean="0"/>
              <a:t>0, 4 for women	</a:t>
            </a:r>
            <a:r>
              <a:rPr lang="en-US" dirty="0" smtClean="0">
                <a:sym typeface="Wingdings" pitchFamily="2" charset="2"/>
              </a:rPr>
              <a:t>	Amy (62), Irene (68)		</a:t>
            </a:r>
            <a:r>
              <a:rPr lang="en-US" dirty="0" err="1" smtClean="0">
                <a:sym typeface="Wingdings" pitchFamily="2" charset="2"/>
              </a:rPr>
              <a:t>Avg</a:t>
            </a:r>
            <a:r>
              <a:rPr lang="en-US" dirty="0" smtClean="0">
                <a:sym typeface="Wingdings" pitchFamily="2" charset="2"/>
              </a:rPr>
              <a:t>: 65 in</a:t>
            </a:r>
          </a:p>
          <a:p>
            <a:pPr lvl="2"/>
            <a:r>
              <a:rPr lang="en-US" b="1" dirty="0" smtClean="0">
                <a:sym typeface="Wingdings" pitchFamily="2" charset="2"/>
              </a:rPr>
              <a:t>Overall average: 66.75 in</a:t>
            </a:r>
          </a:p>
          <a:p>
            <a:pPr lvl="2"/>
            <a:endParaRPr lang="en-US" dirty="0" smtClean="0">
              <a:sym typeface="Wingdings" pitchFamily="2" charset="2"/>
            </a:endParaRPr>
          </a:p>
          <a:p>
            <a:r>
              <a:rPr lang="en-US" dirty="0" smtClean="0">
                <a:sym typeface="Wingdings" pitchFamily="2" charset="2"/>
              </a:rPr>
              <a:t>True averages of the population</a:t>
            </a:r>
          </a:p>
          <a:p>
            <a:pPr lvl="1"/>
            <a:r>
              <a:rPr lang="en-US" dirty="0" smtClean="0">
                <a:sym typeface="Wingdings" pitchFamily="2" charset="2"/>
              </a:rPr>
              <a:t>M:  69.6 in		F:   64.2 in		Overall:	66.9 in</a:t>
            </a:r>
            <a:endParaRPr lang="en-US" dirty="0" smtClean="0"/>
          </a:p>
          <a:p>
            <a:pPr lvl="2"/>
            <a:endParaRPr lang="en-US" dirty="0"/>
          </a:p>
        </p:txBody>
      </p:sp>
      <p:pic>
        <p:nvPicPr>
          <p:cNvPr id="5" name="Picture 2"/>
          <p:cNvPicPr>
            <a:picLocks noChangeAspect="1" noChangeArrowheads="1"/>
          </p:cNvPicPr>
          <p:nvPr/>
        </p:nvPicPr>
        <p:blipFill>
          <a:blip r:embed="rId2" cstate="print"/>
          <a:srcRect t="33096" b="63333"/>
          <a:stretch>
            <a:fillRect/>
          </a:stretch>
        </p:blipFill>
        <p:spPr bwMode="auto">
          <a:xfrm>
            <a:off x="914400" y="1752600"/>
            <a:ext cx="7326216" cy="3810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lstStyle/>
          <a:p>
            <a:r>
              <a:rPr lang="en-US" dirty="0" smtClean="0"/>
              <a:t>Why will this work?</a:t>
            </a:r>
          </a:p>
          <a:p>
            <a:pPr lvl="1"/>
            <a:r>
              <a:rPr lang="en-US" dirty="0" smtClean="0"/>
              <a:t>It ensures that when we have differences between different types of units with respect to our variable of interest, we include units from each type, to get a better representation of our population</a:t>
            </a:r>
          </a:p>
          <a:p>
            <a:pPr lvl="1"/>
            <a:r>
              <a:rPr lang="en-US" dirty="0" smtClean="0"/>
              <a:t>By using a SRS within each group, we are still utilizing the benefit of randomness to reduce bias, but we are first considering what our population looks like</a:t>
            </a:r>
          </a:p>
          <a:p>
            <a:pPr lvl="1"/>
            <a:r>
              <a:rPr lang="en-US" dirty="0" smtClean="0"/>
              <a:t>We call the various groups within our population as “strata”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What does it mean to take a well thought out subset?</a:t>
            </a:r>
          </a:p>
          <a:p>
            <a:pPr lvl="1"/>
            <a:r>
              <a:rPr lang="en-US" dirty="0" smtClean="0"/>
              <a:t>I want a subset of students which represents the student body at Stony Brook well</a:t>
            </a:r>
          </a:p>
          <a:p>
            <a:pPr lvl="1"/>
            <a:endParaRPr lang="en-US" dirty="0" smtClean="0"/>
          </a:p>
          <a:p>
            <a:pPr lvl="1"/>
            <a:r>
              <a:rPr lang="en-US" dirty="0" smtClean="0"/>
              <a:t>What if I took a subset of only players on the basketball team?</a:t>
            </a:r>
          </a:p>
          <a:p>
            <a:pPr lvl="2"/>
            <a:r>
              <a:rPr lang="en-US" dirty="0" smtClean="0"/>
              <a:t>Basketball players are much taller than the average population</a:t>
            </a:r>
          </a:p>
          <a:p>
            <a:pPr lvl="1"/>
            <a:r>
              <a:rPr lang="en-US" dirty="0" smtClean="0"/>
              <a:t>What if I took a subset of only students from Math majors?</a:t>
            </a:r>
          </a:p>
          <a:p>
            <a:pPr lvl="2"/>
            <a:r>
              <a:rPr lang="en-US" dirty="0" smtClean="0"/>
              <a:t>Math majors tend to have a larger percentage of male students than the school</a:t>
            </a:r>
          </a:p>
          <a:p>
            <a:pPr lvl="2"/>
            <a:endParaRPr lang="en-US" dirty="0" smtClean="0"/>
          </a:p>
          <a:p>
            <a:pPr lvl="1"/>
            <a:r>
              <a:rPr lang="en-US" dirty="0" smtClean="0"/>
              <a:t>I want to eliminate bias (this we will talk about in more detail later)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Method</a:t>
            </a:r>
          </a:p>
          <a:p>
            <a:pPr marL="777240" lvl="1" indent="-457200">
              <a:buAutoNum type="arabicParenR"/>
            </a:pPr>
            <a:r>
              <a:rPr lang="en-US" dirty="0" smtClean="0"/>
              <a:t>Define a partition (recall: Partition Rule) of our population and identify each partition as a “Stratum”</a:t>
            </a:r>
          </a:p>
          <a:p>
            <a:pPr marL="777240" lvl="1" indent="-457200">
              <a:buAutoNum type="arabicParenR"/>
            </a:pPr>
            <a:r>
              <a:rPr lang="en-US" dirty="0" smtClean="0"/>
              <a:t>Put each unit into one and only one stratum</a:t>
            </a:r>
          </a:p>
          <a:p>
            <a:pPr marL="777240" lvl="1" indent="-457200">
              <a:buAutoNum type="arabicParenR"/>
            </a:pPr>
            <a:r>
              <a:rPr lang="en-US" dirty="0" smtClean="0"/>
              <a:t>Assign an ID to each unit within each stratum (the IDs in different stratum can be duplicated, but there must be 1 ID per unit within the same stratum)</a:t>
            </a:r>
          </a:p>
          <a:p>
            <a:pPr marL="777240" lvl="1" indent="-457200">
              <a:buAutoNum type="arabicParenR"/>
            </a:pPr>
            <a:r>
              <a:rPr lang="en-US" dirty="0" smtClean="0"/>
              <a:t>Conduct an SRS within each stratum</a:t>
            </a:r>
          </a:p>
          <a:p>
            <a:pPr marL="777240" lvl="1" indent="-457200">
              <a:buAutoNum type="arabicParenR"/>
            </a:pPr>
            <a:r>
              <a:rPr lang="en-US" dirty="0" smtClean="0"/>
              <a:t>Obtain a point estimate for each strata</a:t>
            </a:r>
          </a:p>
          <a:p>
            <a:pPr marL="777240" lvl="1" indent="-457200">
              <a:buAutoNum type="arabicParenR"/>
            </a:pPr>
            <a:r>
              <a:rPr lang="en-US" dirty="0" smtClean="0"/>
              <a:t>Combine the point estimates into an overall estimate using a weighted average based on the stratum proportions in the population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lstStyle/>
          <a:p>
            <a:r>
              <a:rPr lang="en-US" dirty="0" smtClean="0"/>
              <a:t>Example: After a case study was given to students in a statistics class, their enjoyment of the activity was asked of the students, the goal is to analyze the average enjoyment on a scale of 1 to 10</a:t>
            </a:r>
          </a:p>
          <a:p>
            <a:endParaRPr lang="en-US" dirty="0" smtClean="0"/>
          </a:p>
          <a:p>
            <a:endParaRPr lang="en-US" dirty="0" smtClean="0"/>
          </a:p>
          <a:p>
            <a:endParaRPr lang="en-US" dirty="0" smtClean="0"/>
          </a:p>
          <a:p>
            <a:endParaRPr lang="en-US" dirty="0" smtClean="0"/>
          </a:p>
          <a:p>
            <a:r>
              <a:rPr lang="en-US" dirty="0" smtClean="0"/>
              <a:t>We will stratify based on the Major of the students, sampling 1 unit from Business, 2 from </a:t>
            </a:r>
            <a:r>
              <a:rPr lang="en-US" dirty="0" err="1" smtClean="0"/>
              <a:t>Poli</a:t>
            </a:r>
            <a:r>
              <a:rPr lang="en-US" dirty="0" smtClean="0"/>
              <a:t> </a:t>
            </a:r>
            <a:r>
              <a:rPr lang="en-US" dirty="0" err="1" smtClean="0"/>
              <a:t>Sci</a:t>
            </a:r>
            <a:r>
              <a:rPr lang="en-US" dirty="0" smtClean="0"/>
              <a:t> and 2 from Psych</a:t>
            </a:r>
            <a:endParaRPr lang="en-US" dirty="0"/>
          </a:p>
        </p:txBody>
      </p:sp>
      <p:graphicFrame>
        <p:nvGraphicFramePr>
          <p:cNvPr id="4" name="Table 3"/>
          <p:cNvGraphicFramePr>
            <a:graphicFrameLocks noGrp="1"/>
          </p:cNvGraphicFramePr>
          <p:nvPr/>
        </p:nvGraphicFramePr>
        <p:xfrm>
          <a:off x="228600" y="3200400"/>
          <a:ext cx="8610597" cy="1463040"/>
        </p:xfrm>
        <a:graphic>
          <a:graphicData uri="http://schemas.openxmlformats.org/drawingml/2006/table">
            <a:tbl>
              <a:tblPr firstRow="1" bandRow="1">
                <a:tableStyleId>{D7AC3CCA-C797-4891-BE02-D94E43425B78}</a:tableStyleId>
              </a:tblPr>
              <a:tblGrid>
                <a:gridCol w="956733"/>
                <a:gridCol w="956733"/>
                <a:gridCol w="956733"/>
                <a:gridCol w="956733"/>
                <a:gridCol w="956733"/>
                <a:gridCol w="956733"/>
                <a:gridCol w="956733"/>
                <a:gridCol w="956733"/>
                <a:gridCol w="956733"/>
              </a:tblGrid>
              <a:tr h="247650">
                <a:tc>
                  <a:txBody>
                    <a:bodyPr/>
                    <a:lstStyle/>
                    <a:p>
                      <a:pPr algn="ctr"/>
                      <a:r>
                        <a:rPr lang="en-US" b="0" dirty="0" smtClean="0"/>
                        <a:t>Jack</a:t>
                      </a:r>
                      <a:endParaRPr lang="en-US" b="0" dirty="0"/>
                    </a:p>
                  </a:txBody>
                  <a:tcPr/>
                </a:tc>
                <a:tc>
                  <a:txBody>
                    <a:bodyPr/>
                    <a:lstStyle/>
                    <a:p>
                      <a:pPr algn="ctr"/>
                      <a:r>
                        <a:rPr lang="en-US" b="0" dirty="0" smtClean="0"/>
                        <a:t>Psych</a:t>
                      </a:r>
                      <a:endParaRPr lang="en-US" b="0" dirty="0"/>
                    </a:p>
                  </a:txBody>
                  <a:tcPr/>
                </a:tc>
                <a:tc>
                  <a:txBody>
                    <a:bodyPr/>
                    <a:lstStyle/>
                    <a:p>
                      <a:pPr algn="ctr"/>
                      <a:r>
                        <a:rPr lang="en-US" b="0" dirty="0" smtClean="0"/>
                        <a:t>8</a:t>
                      </a:r>
                      <a:endParaRPr lang="en-US" b="0" dirty="0"/>
                    </a:p>
                  </a:txBody>
                  <a:tcPr/>
                </a:tc>
                <a:tc>
                  <a:txBody>
                    <a:bodyPr/>
                    <a:lstStyle/>
                    <a:p>
                      <a:pPr algn="ctr"/>
                      <a:r>
                        <a:rPr lang="en-US" b="0" dirty="0" smtClean="0"/>
                        <a:t>Steve</a:t>
                      </a:r>
                      <a:endParaRPr lang="en-US" b="0" dirty="0"/>
                    </a:p>
                  </a:txBody>
                  <a:tcPr/>
                </a:tc>
                <a:tc>
                  <a:txBody>
                    <a:bodyPr/>
                    <a:lstStyle/>
                    <a:p>
                      <a:pPr algn="ctr"/>
                      <a:r>
                        <a:rPr lang="en-US" b="0" dirty="0" smtClean="0"/>
                        <a:t>Psych</a:t>
                      </a:r>
                      <a:endParaRPr lang="en-US" b="0" dirty="0"/>
                    </a:p>
                  </a:txBody>
                  <a:tcPr/>
                </a:tc>
                <a:tc>
                  <a:txBody>
                    <a:bodyPr/>
                    <a:lstStyle/>
                    <a:p>
                      <a:pPr algn="ctr"/>
                      <a:r>
                        <a:rPr lang="en-US" b="0" dirty="0" smtClean="0"/>
                        <a:t>10</a:t>
                      </a:r>
                      <a:endParaRPr lang="en-US" b="0" dirty="0"/>
                    </a:p>
                  </a:txBody>
                  <a:tcPr/>
                </a:tc>
                <a:tc>
                  <a:txBody>
                    <a:bodyPr/>
                    <a:lstStyle/>
                    <a:p>
                      <a:pPr algn="ctr"/>
                      <a:r>
                        <a:rPr lang="en-US" b="0" dirty="0" smtClean="0"/>
                        <a:t>Stanley</a:t>
                      </a:r>
                      <a:endParaRPr lang="en-US" b="0" dirty="0"/>
                    </a:p>
                  </a:txBody>
                  <a:tcPr/>
                </a:tc>
                <a:tc>
                  <a:txBody>
                    <a:bodyPr/>
                    <a:lstStyle/>
                    <a:p>
                      <a:pPr algn="ctr"/>
                      <a:r>
                        <a:rPr lang="en-US" b="0" dirty="0" err="1" smtClean="0"/>
                        <a:t>Pysch</a:t>
                      </a:r>
                      <a:endParaRPr lang="en-US" b="0" dirty="0"/>
                    </a:p>
                  </a:txBody>
                  <a:tcPr/>
                </a:tc>
                <a:tc>
                  <a:txBody>
                    <a:bodyPr/>
                    <a:lstStyle/>
                    <a:p>
                      <a:pPr algn="ctr"/>
                      <a:r>
                        <a:rPr lang="en-US" b="0" dirty="0" smtClean="0"/>
                        <a:t>10</a:t>
                      </a:r>
                      <a:endParaRPr lang="en-US" b="0" dirty="0"/>
                    </a:p>
                  </a:txBody>
                  <a:tcPr/>
                </a:tc>
              </a:tr>
              <a:tr h="247650">
                <a:tc>
                  <a:txBody>
                    <a:bodyPr/>
                    <a:lstStyle/>
                    <a:p>
                      <a:pPr algn="ctr"/>
                      <a:r>
                        <a:rPr lang="en-US" b="0" dirty="0" smtClean="0"/>
                        <a:t>April</a:t>
                      </a:r>
                      <a:endParaRPr lang="en-US" b="0" dirty="0"/>
                    </a:p>
                  </a:txBody>
                  <a:tcPr/>
                </a:tc>
                <a:tc>
                  <a:txBody>
                    <a:bodyPr/>
                    <a:lstStyle/>
                    <a:p>
                      <a:pPr algn="ctr"/>
                      <a:r>
                        <a:rPr lang="en-US" b="0" dirty="0" smtClean="0"/>
                        <a:t>Psych</a:t>
                      </a:r>
                      <a:endParaRPr lang="en-US" b="0" dirty="0"/>
                    </a:p>
                  </a:txBody>
                  <a:tcPr/>
                </a:tc>
                <a:tc>
                  <a:txBody>
                    <a:bodyPr/>
                    <a:lstStyle/>
                    <a:p>
                      <a:pPr algn="ctr"/>
                      <a:r>
                        <a:rPr lang="en-US" b="0" dirty="0" smtClean="0"/>
                        <a:t>9</a:t>
                      </a:r>
                      <a:endParaRPr lang="en-US" b="0" dirty="0"/>
                    </a:p>
                  </a:txBody>
                  <a:tcPr/>
                </a:tc>
                <a:tc>
                  <a:txBody>
                    <a:bodyPr/>
                    <a:lstStyle/>
                    <a:p>
                      <a:pPr algn="ctr"/>
                      <a:r>
                        <a:rPr lang="en-US" b="0" dirty="0" smtClean="0"/>
                        <a:t>Jenny</a:t>
                      </a:r>
                      <a:endParaRPr lang="en-US" b="0" dirty="0"/>
                    </a:p>
                  </a:txBody>
                  <a:tcPr/>
                </a:tc>
                <a:tc>
                  <a:txBody>
                    <a:bodyPr/>
                    <a:lstStyle/>
                    <a:p>
                      <a:pPr algn="ctr"/>
                      <a:r>
                        <a:rPr lang="en-US" b="0" dirty="0" err="1" smtClean="0"/>
                        <a:t>Poli</a:t>
                      </a:r>
                      <a:r>
                        <a:rPr lang="en-US" b="0" dirty="0" smtClean="0"/>
                        <a:t> </a:t>
                      </a:r>
                      <a:r>
                        <a:rPr lang="en-US" b="0" dirty="0" err="1" smtClean="0"/>
                        <a:t>Sci</a:t>
                      </a:r>
                      <a:endParaRPr lang="en-US" b="0" dirty="0"/>
                    </a:p>
                  </a:txBody>
                  <a:tcPr/>
                </a:tc>
                <a:tc>
                  <a:txBody>
                    <a:bodyPr/>
                    <a:lstStyle/>
                    <a:p>
                      <a:pPr algn="ctr"/>
                      <a:r>
                        <a:rPr lang="en-US" b="0" dirty="0" smtClean="0"/>
                        <a:t>3</a:t>
                      </a:r>
                      <a:endParaRPr lang="en-US" b="0" dirty="0"/>
                    </a:p>
                  </a:txBody>
                  <a:tcPr/>
                </a:tc>
                <a:tc>
                  <a:txBody>
                    <a:bodyPr/>
                    <a:lstStyle/>
                    <a:p>
                      <a:pPr algn="ctr"/>
                      <a:r>
                        <a:rPr lang="en-US" b="0" dirty="0" smtClean="0"/>
                        <a:t>Emma</a:t>
                      </a:r>
                      <a:endParaRPr lang="en-US" b="0" dirty="0"/>
                    </a:p>
                  </a:txBody>
                  <a:tcPr/>
                </a:tc>
                <a:tc>
                  <a:txBody>
                    <a:bodyPr/>
                    <a:lstStyle/>
                    <a:p>
                      <a:pPr algn="ctr"/>
                      <a:r>
                        <a:rPr lang="en-US" b="0" dirty="0" err="1" smtClean="0"/>
                        <a:t>Poli</a:t>
                      </a:r>
                      <a:r>
                        <a:rPr lang="en-US" b="0" dirty="0" smtClean="0"/>
                        <a:t> </a:t>
                      </a:r>
                      <a:r>
                        <a:rPr lang="en-US" b="0" dirty="0" err="1" smtClean="0"/>
                        <a:t>Sci</a:t>
                      </a:r>
                      <a:endParaRPr lang="en-US" b="0" dirty="0"/>
                    </a:p>
                  </a:txBody>
                  <a:tcPr/>
                </a:tc>
                <a:tc>
                  <a:txBody>
                    <a:bodyPr/>
                    <a:lstStyle/>
                    <a:p>
                      <a:pPr algn="ctr"/>
                      <a:r>
                        <a:rPr lang="en-US" b="0" dirty="0" smtClean="0"/>
                        <a:t>6</a:t>
                      </a:r>
                      <a:endParaRPr lang="en-US" b="0" dirty="0"/>
                    </a:p>
                  </a:txBody>
                  <a:tcPr/>
                </a:tc>
              </a:tr>
              <a:tr h="247650">
                <a:tc>
                  <a:txBody>
                    <a:bodyPr/>
                    <a:lstStyle/>
                    <a:p>
                      <a:pPr algn="ctr"/>
                      <a:r>
                        <a:rPr lang="en-US" b="0" dirty="0" smtClean="0"/>
                        <a:t>Claire</a:t>
                      </a:r>
                      <a:endParaRPr lang="en-US" b="0" dirty="0"/>
                    </a:p>
                  </a:txBody>
                  <a:tcPr/>
                </a:tc>
                <a:tc>
                  <a:txBody>
                    <a:bodyPr/>
                    <a:lstStyle/>
                    <a:p>
                      <a:pPr algn="ctr"/>
                      <a:r>
                        <a:rPr lang="en-US" b="0" dirty="0" smtClean="0"/>
                        <a:t>Business</a:t>
                      </a:r>
                      <a:endParaRPr lang="en-US" b="0" dirty="0"/>
                    </a:p>
                  </a:txBody>
                  <a:tcPr/>
                </a:tc>
                <a:tc>
                  <a:txBody>
                    <a:bodyPr/>
                    <a:lstStyle/>
                    <a:p>
                      <a:pPr algn="ctr"/>
                      <a:r>
                        <a:rPr lang="en-US" b="0" dirty="0" smtClean="0"/>
                        <a:t>2</a:t>
                      </a:r>
                      <a:endParaRPr lang="en-US" b="0" dirty="0"/>
                    </a:p>
                  </a:txBody>
                  <a:tcPr/>
                </a:tc>
                <a:tc>
                  <a:txBody>
                    <a:bodyPr/>
                    <a:lstStyle/>
                    <a:p>
                      <a:pPr algn="ctr"/>
                      <a:r>
                        <a:rPr lang="en-US" b="0" dirty="0" smtClean="0"/>
                        <a:t>Sam</a:t>
                      </a:r>
                      <a:endParaRPr lang="en-US" b="0" dirty="0"/>
                    </a:p>
                  </a:txBody>
                  <a:tcPr/>
                </a:tc>
                <a:tc>
                  <a:txBody>
                    <a:bodyPr/>
                    <a:lstStyle/>
                    <a:p>
                      <a:pPr algn="ctr"/>
                      <a:r>
                        <a:rPr lang="en-US" b="0" dirty="0" err="1" smtClean="0"/>
                        <a:t>Poli</a:t>
                      </a:r>
                      <a:r>
                        <a:rPr lang="en-US" b="0" dirty="0" smtClean="0"/>
                        <a:t> </a:t>
                      </a:r>
                      <a:r>
                        <a:rPr lang="en-US" b="0" dirty="0" err="1" smtClean="0"/>
                        <a:t>Sci</a:t>
                      </a:r>
                      <a:endParaRPr lang="en-US" b="0" dirty="0"/>
                    </a:p>
                  </a:txBody>
                  <a:tcPr/>
                </a:tc>
                <a:tc>
                  <a:txBody>
                    <a:bodyPr/>
                    <a:lstStyle/>
                    <a:p>
                      <a:pPr algn="ctr"/>
                      <a:r>
                        <a:rPr lang="en-US" b="0" dirty="0" smtClean="0"/>
                        <a:t>7</a:t>
                      </a:r>
                      <a:endParaRPr lang="en-US" b="0" dirty="0"/>
                    </a:p>
                  </a:txBody>
                  <a:tcPr/>
                </a:tc>
                <a:tc>
                  <a:txBody>
                    <a:bodyPr/>
                    <a:lstStyle/>
                    <a:p>
                      <a:pPr algn="ctr"/>
                      <a:r>
                        <a:rPr lang="en-US" b="0" dirty="0" smtClean="0"/>
                        <a:t>Julia</a:t>
                      </a:r>
                      <a:endParaRPr lang="en-US" b="0" dirty="0"/>
                    </a:p>
                  </a:txBody>
                  <a:tcPr/>
                </a:tc>
                <a:tc>
                  <a:txBody>
                    <a:bodyPr/>
                    <a:lstStyle/>
                    <a:p>
                      <a:pPr algn="ctr"/>
                      <a:r>
                        <a:rPr lang="en-US" b="0" dirty="0" smtClean="0"/>
                        <a:t>Psych</a:t>
                      </a:r>
                      <a:endParaRPr lang="en-US" b="0" dirty="0"/>
                    </a:p>
                  </a:txBody>
                  <a:tcPr/>
                </a:tc>
                <a:tc>
                  <a:txBody>
                    <a:bodyPr/>
                    <a:lstStyle/>
                    <a:p>
                      <a:pPr algn="ctr"/>
                      <a:r>
                        <a:rPr lang="en-US" b="0" dirty="0" smtClean="0"/>
                        <a:t>9</a:t>
                      </a:r>
                      <a:endParaRPr lang="en-US" b="0" dirty="0"/>
                    </a:p>
                  </a:txBody>
                  <a:tcPr/>
                </a:tc>
              </a:tr>
              <a:tr h="247650">
                <a:tc>
                  <a:txBody>
                    <a:bodyPr/>
                    <a:lstStyle/>
                    <a:p>
                      <a:pPr algn="ctr"/>
                      <a:r>
                        <a:rPr lang="en-US" b="0" dirty="0" smtClean="0"/>
                        <a:t>John</a:t>
                      </a:r>
                      <a:endParaRPr lang="en-US" b="0" dirty="0"/>
                    </a:p>
                  </a:txBody>
                  <a:tcPr/>
                </a:tc>
                <a:tc>
                  <a:txBody>
                    <a:bodyPr/>
                    <a:lstStyle/>
                    <a:p>
                      <a:pPr algn="ctr"/>
                      <a:r>
                        <a:rPr lang="en-US" b="0" dirty="0" err="1" smtClean="0"/>
                        <a:t>Poli</a:t>
                      </a:r>
                      <a:r>
                        <a:rPr lang="en-US" b="0" dirty="0" smtClean="0"/>
                        <a:t> </a:t>
                      </a:r>
                      <a:r>
                        <a:rPr lang="en-US" b="0" dirty="0" err="1" smtClean="0"/>
                        <a:t>Sci</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Lea</a:t>
                      </a:r>
                      <a:endParaRPr lang="en-US" b="0" dirty="0"/>
                    </a:p>
                  </a:txBody>
                  <a:tcPr/>
                </a:tc>
                <a:tc>
                  <a:txBody>
                    <a:bodyPr/>
                    <a:lstStyle/>
                    <a:p>
                      <a:pPr algn="ctr"/>
                      <a:r>
                        <a:rPr lang="en-US" b="0" dirty="0" smtClean="0"/>
                        <a:t>Business </a:t>
                      </a:r>
                      <a:endParaRPr lang="en-US" b="0" dirty="0"/>
                    </a:p>
                  </a:txBody>
                  <a:tcPr/>
                </a:tc>
                <a:tc>
                  <a:txBody>
                    <a:bodyPr/>
                    <a:lstStyle/>
                    <a:p>
                      <a:pPr algn="ctr"/>
                      <a:r>
                        <a:rPr lang="en-US" b="0" dirty="0" smtClean="0"/>
                        <a:t>1</a:t>
                      </a:r>
                      <a:endParaRPr lang="en-US" b="0" dirty="0"/>
                    </a:p>
                  </a:txBody>
                  <a:tcPr/>
                </a:tc>
                <a:tc>
                  <a:txBody>
                    <a:bodyPr/>
                    <a:lstStyle/>
                    <a:p>
                      <a:pPr algn="ctr"/>
                      <a:r>
                        <a:rPr lang="en-US" b="0" dirty="0" smtClean="0"/>
                        <a:t>Zach</a:t>
                      </a:r>
                      <a:endParaRPr lang="en-US" b="0" dirty="0"/>
                    </a:p>
                  </a:txBody>
                  <a:tcPr/>
                </a:tc>
                <a:tc>
                  <a:txBody>
                    <a:bodyPr/>
                    <a:lstStyle/>
                    <a:p>
                      <a:pPr algn="ctr"/>
                      <a:r>
                        <a:rPr lang="en-US" b="0" dirty="0" smtClean="0"/>
                        <a:t>Business</a:t>
                      </a:r>
                      <a:endParaRPr lang="en-US" b="0" dirty="0"/>
                    </a:p>
                  </a:txBody>
                  <a:tcPr/>
                </a:tc>
                <a:tc>
                  <a:txBody>
                    <a:bodyPr/>
                    <a:lstStyle/>
                    <a:p>
                      <a:pPr algn="ctr"/>
                      <a:r>
                        <a:rPr lang="en-US" b="0" dirty="0" smtClean="0"/>
                        <a:t>1</a:t>
                      </a:r>
                      <a:endParaRPr lang="en-US" b="0" dirty="0"/>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graphicFrame>
        <p:nvGraphicFramePr>
          <p:cNvPr id="4" name="Content Placeholder 3"/>
          <p:cNvGraphicFramePr>
            <a:graphicFrameLocks noGrp="1"/>
          </p:cNvGraphicFramePr>
          <p:nvPr>
            <p:ph sz="quarter" idx="1"/>
          </p:nvPr>
        </p:nvGraphicFramePr>
        <p:xfrm>
          <a:off x="1828800" y="3962400"/>
          <a:ext cx="5429250" cy="1706880"/>
        </p:xfrm>
        <a:graphic>
          <a:graphicData uri="http://schemas.openxmlformats.org/drawingml/2006/table">
            <a:tbl>
              <a:tblPr firstRow="1" bandRow="1">
                <a:tableStyleId>{5C22544A-7EE6-4342-B048-85BDC9FD1C3A}</a:tableStyleId>
              </a:tblPr>
              <a:tblGrid>
                <a:gridCol w="1809750"/>
                <a:gridCol w="1809750"/>
                <a:gridCol w="1809750"/>
              </a:tblGrid>
              <a:tr h="162232">
                <a:tc>
                  <a:txBody>
                    <a:bodyPr/>
                    <a:lstStyle/>
                    <a:p>
                      <a:pPr algn="ctr"/>
                      <a:r>
                        <a:rPr lang="en-US" dirty="0" smtClean="0"/>
                        <a:t>Strata</a:t>
                      </a:r>
                      <a:endParaRPr lang="en-US" dirty="0"/>
                    </a:p>
                  </a:txBody>
                  <a:tcPr/>
                </a:tc>
                <a:tc>
                  <a:txBody>
                    <a:bodyPr/>
                    <a:lstStyle/>
                    <a:p>
                      <a:pPr algn="ctr"/>
                      <a:r>
                        <a:rPr lang="en-US" dirty="0" smtClean="0"/>
                        <a:t>Strata Size</a:t>
                      </a:r>
                      <a:endParaRPr lang="en-US" dirty="0"/>
                    </a:p>
                  </a:txBody>
                  <a:tcPr/>
                </a:tc>
                <a:tc>
                  <a:txBody>
                    <a:bodyPr/>
                    <a:lstStyle/>
                    <a:p>
                      <a:pPr algn="ctr"/>
                      <a:r>
                        <a:rPr lang="en-US" dirty="0" smtClean="0"/>
                        <a:t>Strata Estimate</a:t>
                      </a:r>
                      <a:endParaRPr lang="en-US" dirty="0"/>
                    </a:p>
                  </a:txBody>
                  <a:tcPr/>
                </a:tc>
              </a:tr>
              <a:tr h="135194">
                <a:tc>
                  <a:txBody>
                    <a:bodyPr/>
                    <a:lstStyle/>
                    <a:p>
                      <a:pPr algn="ctr"/>
                      <a:r>
                        <a:rPr lang="en-US" sz="1400" dirty="0" smtClean="0"/>
                        <a:t>Psychology</a:t>
                      </a:r>
                    </a:p>
                  </a:txBody>
                  <a:tcPr/>
                </a:tc>
                <a:tc>
                  <a:txBody>
                    <a:bodyPr/>
                    <a:lstStyle/>
                    <a:p>
                      <a:pPr algn="ctr"/>
                      <a:r>
                        <a:rPr lang="en-US" sz="1400" dirty="0" smtClean="0"/>
                        <a:t>5</a:t>
                      </a:r>
                      <a:endParaRPr lang="en-US" sz="1400" dirty="0"/>
                    </a:p>
                  </a:txBody>
                  <a:tcPr/>
                </a:tc>
                <a:tc>
                  <a:txBody>
                    <a:bodyPr/>
                    <a:lstStyle/>
                    <a:p>
                      <a:pPr algn="ctr"/>
                      <a:r>
                        <a:rPr lang="en-US" sz="1400" dirty="0" smtClean="0"/>
                        <a:t>9</a:t>
                      </a:r>
                      <a:endParaRPr lang="en-US" sz="1400" dirty="0"/>
                    </a:p>
                  </a:txBody>
                  <a:tcPr/>
                </a:tc>
              </a:tr>
              <a:tr h="135194">
                <a:tc>
                  <a:txBody>
                    <a:bodyPr/>
                    <a:lstStyle/>
                    <a:p>
                      <a:pPr algn="ctr"/>
                      <a:r>
                        <a:rPr lang="en-US" sz="1400" dirty="0" smtClean="0"/>
                        <a:t>Political Science</a:t>
                      </a:r>
                    </a:p>
                  </a:txBody>
                  <a:tcPr/>
                </a:tc>
                <a:tc>
                  <a:txBody>
                    <a:bodyPr/>
                    <a:lstStyle/>
                    <a:p>
                      <a:pPr algn="ctr"/>
                      <a:r>
                        <a:rPr lang="en-US" sz="1400" dirty="0" smtClean="0"/>
                        <a:t>4</a:t>
                      </a:r>
                      <a:endParaRPr lang="en-US" sz="1400" dirty="0"/>
                    </a:p>
                  </a:txBody>
                  <a:tcPr/>
                </a:tc>
                <a:tc>
                  <a:txBody>
                    <a:bodyPr/>
                    <a:lstStyle/>
                    <a:p>
                      <a:pPr algn="ctr"/>
                      <a:r>
                        <a:rPr lang="en-US" sz="1400" dirty="0" smtClean="0"/>
                        <a:t>5.5</a:t>
                      </a:r>
                      <a:endParaRPr lang="en-US" sz="1400" dirty="0"/>
                    </a:p>
                  </a:txBody>
                  <a:tcPr/>
                </a:tc>
              </a:tr>
              <a:tr h="135194">
                <a:tc>
                  <a:txBody>
                    <a:bodyPr/>
                    <a:lstStyle/>
                    <a:p>
                      <a:pPr algn="ctr"/>
                      <a:r>
                        <a:rPr lang="en-US" sz="1400" dirty="0" smtClean="0"/>
                        <a:t>Business</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1</a:t>
                      </a:r>
                      <a:endParaRPr lang="en-US" sz="1400" dirty="0"/>
                    </a:p>
                  </a:txBody>
                  <a:tcPr/>
                </a:tc>
              </a:tr>
              <a:tr h="0">
                <a:tc>
                  <a:txBody>
                    <a:bodyPr/>
                    <a:lstStyle/>
                    <a:p>
                      <a:pPr algn="ctr"/>
                      <a:endParaRPr lang="en-US" sz="200" dirty="0"/>
                    </a:p>
                  </a:txBody>
                  <a:tcPr/>
                </a:tc>
                <a:tc>
                  <a:txBody>
                    <a:bodyPr/>
                    <a:lstStyle/>
                    <a:p>
                      <a:pPr algn="ctr"/>
                      <a:endParaRPr lang="en-US" sz="200" dirty="0"/>
                    </a:p>
                  </a:txBody>
                  <a:tcPr/>
                </a:tc>
                <a:tc>
                  <a:txBody>
                    <a:bodyPr/>
                    <a:lstStyle/>
                    <a:p>
                      <a:pPr algn="ctr"/>
                      <a:endParaRPr lang="en-US" sz="200" dirty="0"/>
                    </a:p>
                  </a:txBody>
                  <a:tcPr/>
                </a:tc>
              </a:tr>
              <a:tr h="135194">
                <a:tc>
                  <a:txBody>
                    <a:bodyPr/>
                    <a:lstStyle/>
                    <a:p>
                      <a:pPr algn="ctr"/>
                      <a:r>
                        <a:rPr lang="en-US" sz="1400" dirty="0" smtClean="0"/>
                        <a:t>Overall</a:t>
                      </a:r>
                      <a:endParaRPr lang="en-US" sz="1400" dirty="0"/>
                    </a:p>
                  </a:txBody>
                  <a:tcPr/>
                </a:tc>
                <a:tc>
                  <a:txBody>
                    <a:bodyPr/>
                    <a:lstStyle/>
                    <a:p>
                      <a:pPr algn="ctr"/>
                      <a:r>
                        <a:rPr lang="en-US" sz="1400" dirty="0" smtClean="0"/>
                        <a:t>12</a:t>
                      </a:r>
                      <a:endParaRPr lang="en-US" sz="1400" dirty="0"/>
                    </a:p>
                  </a:txBody>
                  <a:tcPr/>
                </a:tc>
                <a:tc>
                  <a:txBody>
                    <a:bodyPr/>
                    <a:lstStyle/>
                    <a:p>
                      <a:pPr algn="ctr"/>
                      <a:r>
                        <a:rPr lang="en-US" sz="1400" dirty="0" smtClean="0"/>
                        <a:t>5.833</a:t>
                      </a:r>
                      <a:endParaRPr lang="en-US" sz="1400" dirty="0"/>
                    </a:p>
                  </a:txBody>
                  <a:tcPr/>
                </a:tc>
              </a:tr>
            </a:tbl>
          </a:graphicData>
        </a:graphic>
      </p:graphicFrame>
      <p:pic>
        <p:nvPicPr>
          <p:cNvPr id="5" name="Picture 2"/>
          <p:cNvPicPr>
            <a:picLocks noChangeAspect="1" noChangeArrowheads="1"/>
          </p:cNvPicPr>
          <p:nvPr/>
        </p:nvPicPr>
        <p:blipFill>
          <a:blip r:embed="rId2" cstate="print"/>
          <a:srcRect t="33096" b="63333"/>
          <a:stretch>
            <a:fillRect/>
          </a:stretch>
        </p:blipFill>
        <p:spPr bwMode="auto">
          <a:xfrm>
            <a:off x="914400" y="1447800"/>
            <a:ext cx="7326216" cy="381000"/>
          </a:xfrm>
          <a:prstGeom prst="rect">
            <a:avLst/>
          </a:prstGeom>
          <a:noFill/>
          <a:ln w="9525">
            <a:noFill/>
            <a:miter lim="800000"/>
            <a:headEnd/>
            <a:tailEnd/>
          </a:ln>
        </p:spPr>
      </p:pic>
      <p:sp>
        <p:nvSpPr>
          <p:cNvPr id="6" name="TextBox 5"/>
          <p:cNvSpPr txBox="1"/>
          <p:nvPr/>
        </p:nvSpPr>
        <p:spPr>
          <a:xfrm>
            <a:off x="914400" y="1981200"/>
            <a:ext cx="7086600" cy="369332"/>
          </a:xfrm>
          <a:prstGeom prst="rect">
            <a:avLst/>
          </a:prstGeom>
          <a:noFill/>
        </p:spPr>
        <p:txBody>
          <a:bodyPr wrap="square" rtlCol="0">
            <a:spAutoFit/>
          </a:bodyPr>
          <a:lstStyle/>
          <a:p>
            <a:r>
              <a:rPr lang="en-US" dirty="0" smtClean="0"/>
              <a:t>Using Row 115, sampling </a:t>
            </a:r>
            <a:r>
              <a:rPr lang="en-US" dirty="0" err="1" smtClean="0"/>
              <a:t>Pysch</a:t>
            </a:r>
            <a:r>
              <a:rPr lang="en-US" dirty="0" smtClean="0"/>
              <a:t>, then Business, then </a:t>
            </a:r>
            <a:r>
              <a:rPr lang="en-US" dirty="0" err="1" smtClean="0"/>
              <a:t>Poli</a:t>
            </a:r>
            <a:r>
              <a:rPr lang="en-US" dirty="0" smtClean="0"/>
              <a:t> </a:t>
            </a:r>
            <a:r>
              <a:rPr lang="en-US" dirty="0" err="1" smtClean="0"/>
              <a:t>Sci</a:t>
            </a:r>
            <a:endParaRPr lang="en-US" dirty="0" smtClean="0"/>
          </a:p>
        </p:txBody>
      </p:sp>
      <p:graphicFrame>
        <p:nvGraphicFramePr>
          <p:cNvPr id="7" name="Table 6"/>
          <p:cNvGraphicFramePr>
            <a:graphicFrameLocks noGrp="1"/>
          </p:cNvGraphicFramePr>
          <p:nvPr/>
        </p:nvGraphicFramePr>
        <p:xfrm>
          <a:off x="228600" y="2438400"/>
          <a:ext cx="8610597" cy="1384151"/>
        </p:xfrm>
        <a:graphic>
          <a:graphicData uri="http://schemas.openxmlformats.org/drawingml/2006/table">
            <a:tbl>
              <a:tblPr firstRow="1" bandRow="1">
                <a:tableStyleId>{D7AC3CCA-C797-4891-BE02-D94E43425B78}</a:tableStyleId>
              </a:tblPr>
              <a:tblGrid>
                <a:gridCol w="956733"/>
                <a:gridCol w="956733"/>
                <a:gridCol w="956733"/>
                <a:gridCol w="956733"/>
                <a:gridCol w="956733"/>
                <a:gridCol w="956733"/>
                <a:gridCol w="956733"/>
                <a:gridCol w="956733"/>
                <a:gridCol w="956733"/>
              </a:tblGrid>
              <a:tr h="215153">
                <a:tc>
                  <a:txBody>
                    <a:bodyPr/>
                    <a:lstStyle/>
                    <a:p>
                      <a:pPr algn="ctr"/>
                      <a:r>
                        <a:rPr lang="en-US" sz="1200" b="1" dirty="0" smtClean="0"/>
                        <a:t>1</a:t>
                      </a:r>
                      <a:r>
                        <a:rPr lang="en-US" sz="1200" b="1" baseline="0" dirty="0" smtClean="0"/>
                        <a:t>        </a:t>
                      </a:r>
                      <a:r>
                        <a:rPr lang="en-US" sz="1200" b="1" dirty="0" smtClean="0"/>
                        <a:t>Jack</a:t>
                      </a:r>
                      <a:endParaRPr lang="en-US" sz="1200" b="1" dirty="0"/>
                    </a:p>
                  </a:txBody>
                  <a:tcPr/>
                </a:tc>
                <a:tc>
                  <a:txBody>
                    <a:bodyPr/>
                    <a:lstStyle/>
                    <a:p>
                      <a:pPr algn="ctr"/>
                      <a:r>
                        <a:rPr lang="en-US" sz="1200" b="1" dirty="0" smtClean="0"/>
                        <a:t>Psych</a:t>
                      </a:r>
                      <a:endParaRPr lang="en-US" sz="1200" b="1" dirty="0"/>
                    </a:p>
                  </a:txBody>
                  <a:tcPr/>
                </a:tc>
                <a:tc>
                  <a:txBody>
                    <a:bodyPr/>
                    <a:lstStyle/>
                    <a:p>
                      <a:pPr algn="ctr"/>
                      <a:r>
                        <a:rPr lang="en-US" sz="1200" b="1" dirty="0" smtClean="0"/>
                        <a:t>8</a:t>
                      </a:r>
                      <a:endParaRPr lang="en-US" sz="1200" b="1" dirty="0"/>
                    </a:p>
                  </a:txBody>
                  <a:tcPr/>
                </a:tc>
                <a:tc>
                  <a:txBody>
                    <a:bodyPr/>
                    <a:lstStyle/>
                    <a:p>
                      <a:pPr algn="ctr"/>
                      <a:r>
                        <a:rPr lang="en-US" sz="1200" b="1" dirty="0" smtClean="0"/>
                        <a:t>1      John</a:t>
                      </a:r>
                      <a:endParaRPr lang="en-US" sz="1200" b="1" dirty="0"/>
                    </a:p>
                  </a:txBody>
                  <a:tcPr/>
                </a:tc>
                <a:tc>
                  <a:txBody>
                    <a:bodyPr/>
                    <a:lstStyle/>
                    <a:p>
                      <a:pPr algn="ctr"/>
                      <a:r>
                        <a:rPr lang="en-US" sz="1200" b="1" dirty="0" err="1" smtClean="0"/>
                        <a:t>Poli</a:t>
                      </a:r>
                      <a:r>
                        <a:rPr lang="en-US" sz="1200" b="1" dirty="0" smtClean="0"/>
                        <a:t> </a:t>
                      </a:r>
                      <a:r>
                        <a:rPr lang="en-US" sz="1200" b="1" dirty="0" err="1" smtClean="0"/>
                        <a:t>Sci</a:t>
                      </a:r>
                      <a:endParaRPr lang="en-US" sz="1200" b="1" dirty="0"/>
                    </a:p>
                  </a:txBody>
                  <a:tcPr/>
                </a:tc>
                <a:tc>
                  <a:txBody>
                    <a:bodyPr/>
                    <a:lstStyle/>
                    <a:p>
                      <a:pPr algn="ctr"/>
                      <a:r>
                        <a:rPr lang="en-US" sz="1200" b="1" dirty="0" smtClean="0"/>
                        <a:t>5</a:t>
                      </a:r>
                      <a:endParaRPr lang="en-US" sz="1200" b="1" dirty="0"/>
                    </a:p>
                  </a:txBody>
                  <a:tcPr/>
                </a:tc>
                <a:tc>
                  <a:txBody>
                    <a:bodyPr/>
                    <a:lstStyle/>
                    <a:p>
                      <a:pPr algn="ctr"/>
                      <a:r>
                        <a:rPr lang="en-US" sz="1200" b="0" dirty="0" smtClean="0"/>
                        <a:t>1    Claire</a:t>
                      </a:r>
                      <a:endParaRPr lang="en-US" sz="1200" b="0" dirty="0"/>
                    </a:p>
                  </a:txBody>
                  <a:tcPr/>
                </a:tc>
                <a:tc>
                  <a:txBody>
                    <a:bodyPr/>
                    <a:lstStyle/>
                    <a:p>
                      <a:pPr algn="ctr"/>
                      <a:r>
                        <a:rPr lang="en-US" sz="1200" b="0" dirty="0" smtClean="0"/>
                        <a:t>Business</a:t>
                      </a:r>
                      <a:endParaRPr lang="en-US" sz="1200" b="0" dirty="0"/>
                    </a:p>
                  </a:txBody>
                  <a:tcPr/>
                </a:tc>
                <a:tc>
                  <a:txBody>
                    <a:bodyPr/>
                    <a:lstStyle/>
                    <a:p>
                      <a:pPr algn="ctr"/>
                      <a:r>
                        <a:rPr lang="en-US" sz="1200" b="0" dirty="0" smtClean="0"/>
                        <a:t>2</a:t>
                      </a:r>
                      <a:endParaRPr lang="en-US" sz="1200" b="0" dirty="0"/>
                    </a:p>
                  </a:txBody>
                  <a:tcPr/>
                </a:tc>
              </a:tr>
              <a:tr h="215153">
                <a:tc>
                  <a:txBody>
                    <a:bodyPr/>
                    <a:lstStyle/>
                    <a:p>
                      <a:pPr algn="ctr"/>
                      <a:r>
                        <a:rPr lang="en-US" sz="1200" b="0" dirty="0" smtClean="0"/>
                        <a:t>2       April</a:t>
                      </a:r>
                      <a:endParaRPr lang="en-US" sz="1200" b="0" dirty="0"/>
                    </a:p>
                  </a:txBody>
                  <a:tcPr/>
                </a:tc>
                <a:tc>
                  <a:txBody>
                    <a:bodyPr/>
                    <a:lstStyle/>
                    <a:p>
                      <a:pPr algn="ctr"/>
                      <a:r>
                        <a:rPr lang="en-US" sz="1200" b="0" dirty="0" smtClean="0"/>
                        <a:t>Psych</a:t>
                      </a:r>
                      <a:endParaRPr lang="en-US" sz="1200" b="0" dirty="0"/>
                    </a:p>
                  </a:txBody>
                  <a:tcPr/>
                </a:tc>
                <a:tc>
                  <a:txBody>
                    <a:bodyPr/>
                    <a:lstStyle/>
                    <a:p>
                      <a:pPr algn="ctr"/>
                      <a:r>
                        <a:rPr lang="en-US" sz="1200" b="0" dirty="0" smtClean="0"/>
                        <a:t>9</a:t>
                      </a:r>
                      <a:endParaRPr lang="en-US" sz="1200" b="0" dirty="0"/>
                    </a:p>
                  </a:txBody>
                  <a:tcPr/>
                </a:tc>
                <a:tc>
                  <a:txBody>
                    <a:bodyPr/>
                    <a:lstStyle/>
                    <a:p>
                      <a:pPr algn="ctr"/>
                      <a:r>
                        <a:rPr lang="en-US" sz="1200" b="0" dirty="0" smtClean="0"/>
                        <a:t>2</a:t>
                      </a:r>
                      <a:r>
                        <a:rPr lang="en-US" sz="1200" b="0" baseline="0" dirty="0" smtClean="0"/>
                        <a:t>     </a:t>
                      </a:r>
                      <a:r>
                        <a:rPr lang="en-US" sz="1200" b="0" dirty="0" smtClean="0"/>
                        <a:t>Jenny</a:t>
                      </a:r>
                      <a:endParaRPr lang="en-US" sz="1200" b="0" dirty="0"/>
                    </a:p>
                  </a:txBody>
                  <a:tcPr/>
                </a:tc>
                <a:tc>
                  <a:txBody>
                    <a:bodyPr/>
                    <a:lstStyle/>
                    <a:p>
                      <a:pPr algn="ctr"/>
                      <a:r>
                        <a:rPr lang="en-US" sz="1200" b="0" dirty="0" err="1" smtClean="0"/>
                        <a:t>Poli</a:t>
                      </a:r>
                      <a:r>
                        <a:rPr lang="en-US" sz="1200" b="0" dirty="0" smtClean="0"/>
                        <a:t> </a:t>
                      </a:r>
                      <a:r>
                        <a:rPr lang="en-US" sz="1200" b="0" dirty="0" err="1" smtClean="0"/>
                        <a:t>Sci</a:t>
                      </a:r>
                      <a:endParaRPr lang="en-US" sz="1200" b="0" dirty="0"/>
                    </a:p>
                  </a:txBody>
                  <a:tcPr/>
                </a:tc>
                <a:tc>
                  <a:txBody>
                    <a:bodyPr/>
                    <a:lstStyle/>
                    <a:p>
                      <a:pPr algn="ctr"/>
                      <a:r>
                        <a:rPr lang="en-US" sz="1200" b="0" dirty="0" smtClean="0"/>
                        <a:t>3</a:t>
                      </a:r>
                      <a:endParaRPr lang="en-US" sz="1200" b="0" dirty="0"/>
                    </a:p>
                  </a:txBody>
                  <a:tcPr/>
                </a:tc>
                <a:tc>
                  <a:txBody>
                    <a:bodyPr/>
                    <a:lstStyle/>
                    <a:p>
                      <a:pPr algn="ctr"/>
                      <a:r>
                        <a:rPr lang="en-US" sz="1200" b="0" dirty="0" smtClean="0"/>
                        <a:t>2        Lea</a:t>
                      </a:r>
                      <a:endParaRPr lang="en-US" sz="1200" b="0" dirty="0"/>
                    </a:p>
                  </a:txBody>
                  <a:tcPr/>
                </a:tc>
                <a:tc>
                  <a:txBody>
                    <a:bodyPr/>
                    <a:lstStyle/>
                    <a:p>
                      <a:pPr algn="ctr"/>
                      <a:r>
                        <a:rPr lang="en-US" sz="1200" b="0" dirty="0" smtClean="0"/>
                        <a:t>Business </a:t>
                      </a:r>
                      <a:endParaRPr lang="en-US" sz="1200" b="0" dirty="0"/>
                    </a:p>
                  </a:txBody>
                  <a:tcPr/>
                </a:tc>
                <a:tc>
                  <a:txBody>
                    <a:bodyPr/>
                    <a:lstStyle/>
                    <a:p>
                      <a:pPr algn="ctr"/>
                      <a:r>
                        <a:rPr lang="en-US" sz="1200" b="0" dirty="0" smtClean="0"/>
                        <a:t>1</a:t>
                      </a:r>
                      <a:endParaRPr lang="en-US" sz="1200" b="0" dirty="0"/>
                    </a:p>
                  </a:txBody>
                  <a:tcPr/>
                </a:tc>
              </a:tr>
              <a:tr h="215153">
                <a:tc>
                  <a:txBody>
                    <a:bodyPr/>
                    <a:lstStyle/>
                    <a:p>
                      <a:pPr algn="ctr"/>
                      <a:r>
                        <a:rPr lang="en-US" sz="1200" b="0" dirty="0" smtClean="0"/>
                        <a:t>3      Steve</a:t>
                      </a:r>
                      <a:endParaRPr lang="en-US" sz="1200" b="0" dirty="0"/>
                    </a:p>
                  </a:txBody>
                  <a:tcPr/>
                </a:tc>
                <a:tc>
                  <a:txBody>
                    <a:bodyPr/>
                    <a:lstStyle/>
                    <a:p>
                      <a:pPr algn="ctr"/>
                      <a:r>
                        <a:rPr lang="en-US" sz="1200" b="0" dirty="0" smtClean="0"/>
                        <a:t>Psych</a:t>
                      </a:r>
                      <a:endParaRPr lang="en-US" sz="1200" b="0" dirty="0"/>
                    </a:p>
                  </a:txBody>
                  <a:tcPr/>
                </a:tc>
                <a:tc>
                  <a:txBody>
                    <a:bodyPr/>
                    <a:lstStyle/>
                    <a:p>
                      <a:pPr algn="ctr"/>
                      <a:r>
                        <a:rPr lang="en-US" sz="1200" b="0" dirty="0" smtClean="0"/>
                        <a:t>10</a:t>
                      </a:r>
                      <a:endParaRPr lang="en-US" sz="1200" b="0" dirty="0"/>
                    </a:p>
                  </a:txBody>
                  <a:tcPr/>
                </a:tc>
                <a:tc>
                  <a:txBody>
                    <a:bodyPr/>
                    <a:lstStyle/>
                    <a:p>
                      <a:pPr algn="ctr"/>
                      <a:r>
                        <a:rPr lang="en-US" sz="1200" b="0" dirty="0" smtClean="0"/>
                        <a:t>3       Sam</a:t>
                      </a:r>
                      <a:endParaRPr lang="en-US" sz="1200" b="0" dirty="0"/>
                    </a:p>
                  </a:txBody>
                  <a:tcPr/>
                </a:tc>
                <a:tc>
                  <a:txBody>
                    <a:bodyPr/>
                    <a:lstStyle/>
                    <a:p>
                      <a:pPr algn="ctr"/>
                      <a:r>
                        <a:rPr lang="en-US" sz="1200" b="0" dirty="0" err="1" smtClean="0"/>
                        <a:t>Poli</a:t>
                      </a:r>
                      <a:r>
                        <a:rPr lang="en-US" sz="1200" b="0" dirty="0" smtClean="0"/>
                        <a:t> </a:t>
                      </a:r>
                      <a:r>
                        <a:rPr lang="en-US" sz="1200" b="0" dirty="0" err="1" smtClean="0"/>
                        <a:t>Sci</a:t>
                      </a:r>
                      <a:endParaRPr lang="en-US" sz="1200" b="0" dirty="0"/>
                    </a:p>
                  </a:txBody>
                  <a:tcPr/>
                </a:tc>
                <a:tc>
                  <a:txBody>
                    <a:bodyPr/>
                    <a:lstStyle/>
                    <a:p>
                      <a:pPr algn="ctr"/>
                      <a:r>
                        <a:rPr lang="en-US" sz="1200" b="0" dirty="0" smtClean="0"/>
                        <a:t>7</a:t>
                      </a:r>
                      <a:endParaRPr lang="en-US" sz="1200" b="0" dirty="0"/>
                    </a:p>
                  </a:txBody>
                  <a:tcPr/>
                </a:tc>
                <a:tc>
                  <a:txBody>
                    <a:bodyPr/>
                    <a:lstStyle/>
                    <a:p>
                      <a:pPr algn="ctr"/>
                      <a:r>
                        <a:rPr lang="en-US" sz="1200" b="1" dirty="0" smtClean="0"/>
                        <a:t>3      Zach</a:t>
                      </a:r>
                      <a:endParaRPr lang="en-US" sz="1200" b="1" dirty="0"/>
                    </a:p>
                  </a:txBody>
                  <a:tcPr/>
                </a:tc>
                <a:tc>
                  <a:txBody>
                    <a:bodyPr/>
                    <a:lstStyle/>
                    <a:p>
                      <a:pPr algn="ctr"/>
                      <a:r>
                        <a:rPr lang="en-US" sz="1200" b="1" dirty="0" smtClean="0"/>
                        <a:t>Business</a:t>
                      </a:r>
                      <a:endParaRPr lang="en-US" sz="1200" b="1" dirty="0"/>
                    </a:p>
                  </a:txBody>
                  <a:tcPr/>
                </a:tc>
                <a:tc>
                  <a:txBody>
                    <a:bodyPr/>
                    <a:lstStyle/>
                    <a:p>
                      <a:pPr algn="ctr"/>
                      <a:r>
                        <a:rPr lang="en-US" sz="1200" b="1" dirty="0" smtClean="0"/>
                        <a:t>1</a:t>
                      </a:r>
                      <a:endParaRPr lang="en-US" sz="1200" b="1" dirty="0"/>
                    </a:p>
                  </a:txBody>
                  <a:tcPr/>
                </a:tc>
              </a:tr>
              <a:tr h="0">
                <a:tc>
                  <a:txBody>
                    <a:bodyPr/>
                    <a:lstStyle/>
                    <a:p>
                      <a:pPr algn="ctr"/>
                      <a:r>
                        <a:rPr lang="en-US" sz="1200" b="1" dirty="0" smtClean="0"/>
                        <a:t>4</a:t>
                      </a:r>
                      <a:r>
                        <a:rPr lang="en-US" sz="1200" b="1" baseline="0" dirty="0" smtClean="0"/>
                        <a:t>   </a:t>
                      </a:r>
                      <a:r>
                        <a:rPr lang="en-US" sz="1200" b="1" dirty="0" smtClean="0"/>
                        <a:t>Stanley</a:t>
                      </a:r>
                      <a:endParaRPr lang="en-US" sz="1200" b="1" dirty="0"/>
                    </a:p>
                  </a:txBody>
                  <a:tcPr/>
                </a:tc>
                <a:tc>
                  <a:txBody>
                    <a:bodyPr/>
                    <a:lstStyle/>
                    <a:p>
                      <a:pPr algn="ctr"/>
                      <a:r>
                        <a:rPr lang="en-US" sz="1200" b="1" dirty="0" err="1" smtClean="0"/>
                        <a:t>Pysch</a:t>
                      </a:r>
                      <a:endParaRPr lang="en-US" sz="1200" b="1" dirty="0"/>
                    </a:p>
                  </a:txBody>
                  <a:tcPr/>
                </a:tc>
                <a:tc>
                  <a:txBody>
                    <a:bodyPr/>
                    <a:lstStyle/>
                    <a:p>
                      <a:pPr algn="ctr"/>
                      <a:r>
                        <a:rPr lang="en-US" sz="1200" b="1" dirty="0" smtClean="0"/>
                        <a:t>10</a:t>
                      </a:r>
                      <a:endParaRPr lang="en-US" sz="1200" b="1" dirty="0"/>
                    </a:p>
                  </a:txBody>
                  <a:tcPr/>
                </a:tc>
                <a:tc>
                  <a:txBody>
                    <a:bodyPr/>
                    <a:lstStyle/>
                    <a:p>
                      <a:pPr algn="ctr"/>
                      <a:r>
                        <a:rPr lang="en-US" sz="1200" b="1" dirty="0" smtClean="0"/>
                        <a:t>4    Emma</a:t>
                      </a:r>
                      <a:endParaRPr lang="en-US" sz="1200" b="1" dirty="0"/>
                    </a:p>
                  </a:txBody>
                  <a:tcPr/>
                </a:tc>
                <a:tc>
                  <a:txBody>
                    <a:bodyPr/>
                    <a:lstStyle/>
                    <a:p>
                      <a:pPr algn="ctr"/>
                      <a:r>
                        <a:rPr lang="en-US" sz="1200" b="1" dirty="0" err="1" smtClean="0"/>
                        <a:t>Poli</a:t>
                      </a:r>
                      <a:r>
                        <a:rPr lang="en-US" sz="1200" b="1" dirty="0" smtClean="0"/>
                        <a:t> </a:t>
                      </a:r>
                      <a:r>
                        <a:rPr lang="en-US" sz="1200" b="1" dirty="0" err="1" smtClean="0"/>
                        <a:t>Sci</a:t>
                      </a:r>
                      <a:endParaRPr lang="en-US" sz="1200" b="1" dirty="0"/>
                    </a:p>
                  </a:txBody>
                  <a:tcPr/>
                </a:tc>
                <a:tc>
                  <a:txBody>
                    <a:bodyPr/>
                    <a:lstStyle/>
                    <a:p>
                      <a:pPr algn="ctr"/>
                      <a:r>
                        <a:rPr lang="en-US" sz="1200" b="1" dirty="0" smtClean="0"/>
                        <a:t>6</a:t>
                      </a:r>
                      <a:endParaRPr lang="en-US" sz="1200" b="1"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tr>
              <a:tr h="286871">
                <a:tc>
                  <a:txBody>
                    <a:bodyPr/>
                    <a:lstStyle/>
                    <a:p>
                      <a:pPr algn="ctr"/>
                      <a:r>
                        <a:rPr lang="en-US" sz="1200" b="0" dirty="0" smtClean="0"/>
                        <a:t>5        Julia</a:t>
                      </a:r>
                      <a:endParaRPr lang="en-US" sz="1200" b="0" dirty="0"/>
                    </a:p>
                  </a:txBody>
                  <a:tcPr/>
                </a:tc>
                <a:tc>
                  <a:txBody>
                    <a:bodyPr/>
                    <a:lstStyle/>
                    <a:p>
                      <a:pPr algn="ctr"/>
                      <a:r>
                        <a:rPr lang="en-US" sz="1200" b="0" dirty="0" smtClean="0"/>
                        <a:t>Psych</a:t>
                      </a:r>
                      <a:endParaRPr lang="en-US" sz="1200" b="0" dirty="0"/>
                    </a:p>
                  </a:txBody>
                  <a:tcPr/>
                </a:tc>
                <a:tc>
                  <a:txBody>
                    <a:bodyPr/>
                    <a:lstStyle/>
                    <a:p>
                      <a:pPr algn="ctr"/>
                      <a:r>
                        <a:rPr lang="en-US" sz="1200" b="0" dirty="0" smtClean="0"/>
                        <a:t>9</a:t>
                      </a:r>
                      <a:endParaRPr lang="en-US" sz="1200" b="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r>
            </a:tbl>
          </a:graphicData>
        </a:graphic>
      </p:graphicFrame>
      <p:sp>
        <p:nvSpPr>
          <p:cNvPr id="8" name="TextBox 7"/>
          <p:cNvSpPr txBox="1"/>
          <p:nvPr/>
        </p:nvSpPr>
        <p:spPr>
          <a:xfrm>
            <a:off x="914400" y="5867400"/>
            <a:ext cx="7086600" cy="369332"/>
          </a:xfrm>
          <a:prstGeom prst="rect">
            <a:avLst/>
          </a:prstGeom>
          <a:noFill/>
        </p:spPr>
        <p:txBody>
          <a:bodyPr wrap="square" rtlCol="0">
            <a:spAutoFit/>
          </a:bodyPr>
          <a:lstStyle/>
          <a:p>
            <a:r>
              <a:rPr lang="en-US" dirty="0" smtClean="0"/>
              <a:t>Overall Estimate:</a:t>
            </a: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590800" y="5867400"/>
            <a:ext cx="3209925" cy="438150"/>
          </a:xfrm>
          <a:prstGeom prst="rect">
            <a:avLst/>
          </a:prstGeom>
          <a:noFill/>
        </p:spPr>
      </p:pic>
      <p:sp>
        <p:nvSpPr>
          <p:cNvPr id="1030"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lstStyle/>
          <a:p>
            <a:r>
              <a:rPr lang="en-US" dirty="0" smtClean="0"/>
              <a:t>Normal sample average</a:t>
            </a:r>
          </a:p>
          <a:p>
            <a:pPr lvl="1"/>
            <a:r>
              <a:rPr lang="en-US" dirty="0" smtClean="0"/>
              <a:t> </a:t>
            </a:r>
          </a:p>
          <a:p>
            <a:pPr lvl="1"/>
            <a:r>
              <a:rPr lang="en-US" dirty="0" smtClean="0"/>
              <a:t>This can be thought of as multiplying each observation in the sample by a weight (1/n)</a:t>
            </a:r>
          </a:p>
          <a:p>
            <a:pPr lvl="1"/>
            <a:r>
              <a:rPr lang="en-US" dirty="0" smtClean="0"/>
              <a:t>So a normal average is a special form a weighted average where all the weights are equal</a:t>
            </a:r>
          </a:p>
          <a:p>
            <a:r>
              <a:rPr lang="en-US" dirty="0" smtClean="0"/>
              <a:t>Weighted average</a:t>
            </a:r>
          </a:p>
          <a:p>
            <a:pPr lvl="1"/>
            <a:r>
              <a:rPr lang="en-US" dirty="0" smtClean="0"/>
              <a:t>Multiply each observation in the sample by a specified weight</a:t>
            </a:r>
          </a:p>
          <a:p>
            <a:pPr lvl="1"/>
            <a:r>
              <a:rPr lang="en-US" dirty="0" smtClean="0"/>
              <a:t>Requirements:</a:t>
            </a:r>
          </a:p>
          <a:p>
            <a:pPr lvl="2"/>
            <a:r>
              <a:rPr lang="en-US" dirty="0" smtClean="0"/>
              <a:t>The sum of the weights must equal 1</a:t>
            </a:r>
          </a:p>
          <a:p>
            <a:pPr lvl="2"/>
            <a:r>
              <a:rPr lang="en-US" dirty="0" smtClean="0"/>
              <a:t>Each weight must be between 0 and 1 (they are probabilities)</a:t>
            </a:r>
          </a:p>
          <a:p>
            <a:pPr lvl="1"/>
            <a:endParaRPr lang="en-US" dirty="0" smtClean="0"/>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0" y="1905000"/>
            <a:ext cx="2667000" cy="5334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lstStyle/>
          <a:p>
            <a:r>
              <a:rPr lang="en-US" dirty="0" smtClean="0"/>
              <a:t>To calculate the overall sample estimate we use a </a:t>
            </a:r>
            <a:r>
              <a:rPr lang="en-US" u="sng" dirty="0" smtClean="0"/>
              <a:t>weighted average</a:t>
            </a:r>
            <a:r>
              <a:rPr lang="en-US" dirty="0" smtClean="0"/>
              <a:t> where each strata point estimate is multiplied by the associated weight of that strata in the population.</a:t>
            </a:r>
          </a:p>
          <a:p>
            <a:r>
              <a:rPr lang="en-US" dirty="0" smtClean="0"/>
              <a:t>The weight is calculated as (</a:t>
            </a:r>
            <a:r>
              <a:rPr lang="en-US" b="1" i="1" dirty="0" smtClean="0"/>
              <a:t>Strata Size/Population Size</a:t>
            </a:r>
            <a:r>
              <a:rPr lang="en-US" dirty="0" smtClean="0"/>
              <a:t>)</a:t>
            </a:r>
          </a:p>
          <a:p>
            <a:endParaRPr lang="en-US" dirty="0" smtClean="0"/>
          </a:p>
          <a:p>
            <a:r>
              <a:rPr lang="en-US" dirty="0" smtClean="0"/>
              <a:t>One way to think about this:</a:t>
            </a:r>
          </a:p>
          <a:p>
            <a:pPr lvl="1"/>
            <a:r>
              <a:rPr lang="en-US" dirty="0" smtClean="0"/>
              <a:t>Once we have obtained a point estimate within the sample, we imagine extending that to every value in that stratum, so the natural weight is how often that will occur within the population, which is precisely (Strata Size/Population Size)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Sampling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Advantages</a:t>
            </a:r>
          </a:p>
          <a:p>
            <a:pPr lvl="1"/>
            <a:r>
              <a:rPr lang="en-US" dirty="0" smtClean="0"/>
              <a:t>Takes into account the different types of units within the population and makes sure they are included within the sample</a:t>
            </a:r>
          </a:p>
          <a:p>
            <a:pPr lvl="1"/>
            <a:r>
              <a:rPr lang="en-US" dirty="0" smtClean="0"/>
              <a:t>Gets you a more representative sample</a:t>
            </a:r>
          </a:p>
          <a:p>
            <a:pPr lvl="1"/>
            <a:r>
              <a:rPr lang="en-US" dirty="0" smtClean="0"/>
              <a:t>Can help increase the accuracy of your estimate by giving you control over how many of each type of unit to sample (sample more from a strata with larger variability than one where the units are basically the same)</a:t>
            </a:r>
          </a:p>
          <a:p>
            <a:r>
              <a:rPr lang="en-US" dirty="0" smtClean="0"/>
              <a:t>Disadvantages</a:t>
            </a:r>
          </a:p>
          <a:p>
            <a:pPr lvl="1"/>
            <a:r>
              <a:rPr lang="en-US" dirty="0" smtClean="0"/>
              <a:t>Can be costly to implement</a:t>
            </a:r>
          </a:p>
          <a:p>
            <a:pPr lvl="1"/>
            <a:r>
              <a:rPr lang="en-US" dirty="0" smtClean="0"/>
              <a:t>Requires a complete and accurate list of the entire population</a:t>
            </a:r>
          </a:p>
          <a:p>
            <a:pPr lvl="1"/>
            <a:endParaRPr lang="en-US" dirty="0" smtClean="0"/>
          </a:p>
          <a:p>
            <a:pPr lvl="1"/>
            <a:endParaRPr lang="en-US" dirty="0" smtClean="0"/>
          </a:p>
          <a:p>
            <a:r>
              <a:rPr lang="en-US" dirty="0" smtClean="0"/>
              <a:t>***Most useful when you have “less variance” among the units within the strata as compared to the rest of the population (the values are closer together within the strata as compared to the whole population)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Methods</a:t>
            </a:r>
            <a:endParaRPr lang="en-US" dirty="0"/>
          </a:p>
        </p:txBody>
      </p:sp>
      <p:sp>
        <p:nvSpPr>
          <p:cNvPr id="3" name="Content Placeholder 2"/>
          <p:cNvSpPr>
            <a:spLocks noGrp="1"/>
          </p:cNvSpPr>
          <p:nvPr>
            <p:ph sz="quarter" idx="1"/>
          </p:nvPr>
        </p:nvSpPr>
        <p:spPr/>
        <p:txBody>
          <a:bodyPr/>
          <a:lstStyle/>
          <a:p>
            <a:r>
              <a:rPr lang="en-US" dirty="0" smtClean="0"/>
              <a:t>In these methods we talked about so far, we always had the disadvantage that they can be costly to implement, especially as population size grows</a:t>
            </a:r>
          </a:p>
          <a:p>
            <a:r>
              <a:rPr lang="en-US" dirty="0" smtClean="0"/>
              <a:t>Also, we need an accurate and full list of our population in the previous methods</a:t>
            </a:r>
          </a:p>
          <a:p>
            <a:r>
              <a:rPr lang="en-US" dirty="0" smtClean="0"/>
              <a:t>If we have a situation where one of these above disadvantages is too much to overcome, we can use </a:t>
            </a:r>
            <a:r>
              <a:rPr lang="en-US" u="sng" dirty="0" smtClean="0"/>
              <a:t>Cluster Sampling</a:t>
            </a:r>
            <a:endParaRPr lang="en-US"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sz="quarter" idx="1"/>
          </p:nvPr>
        </p:nvSpPr>
        <p:spPr/>
        <p:txBody>
          <a:bodyPr/>
          <a:lstStyle/>
          <a:p>
            <a:r>
              <a:rPr lang="en-US" dirty="0" smtClean="0"/>
              <a:t>Idea</a:t>
            </a:r>
          </a:p>
          <a:p>
            <a:pPr lvl="1"/>
            <a:r>
              <a:rPr lang="en-US" dirty="0" smtClean="0"/>
              <a:t>In certain circumstances, our population is naturally divided into clusters (groups of individual units)</a:t>
            </a:r>
          </a:p>
          <a:p>
            <a:pPr lvl="1"/>
            <a:r>
              <a:rPr lang="en-US" dirty="0" smtClean="0"/>
              <a:t>Instead of listing all the units in the population and randomly selecting from them, instead consider each cluster of units as a single entity</a:t>
            </a:r>
          </a:p>
          <a:p>
            <a:pPr lvl="1"/>
            <a:r>
              <a:rPr lang="en-US" dirty="0" smtClean="0"/>
              <a:t>Then select a random sample of the clusters, and if a cluster is chosen for our sample, interview/measure the variable of interest for </a:t>
            </a:r>
            <a:r>
              <a:rPr lang="en-US" u="sng" dirty="0" smtClean="0"/>
              <a:t>EVERY</a:t>
            </a:r>
            <a:r>
              <a:rPr lang="en-US" dirty="0" smtClean="0"/>
              <a:t> unit within the cluster</a:t>
            </a:r>
          </a:p>
          <a:p>
            <a:pPr lvl="2"/>
            <a:r>
              <a:rPr lang="en-US" dirty="0" smtClean="0"/>
              <a:t>Note the difference here between cluster and stratified sampling</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Example</a:t>
            </a:r>
          </a:p>
          <a:p>
            <a:pPr lvl="1"/>
            <a:r>
              <a:rPr lang="en-US" dirty="0" smtClean="0"/>
              <a:t>I am interested in determining the proportion of psych majors in AMS 102 during a given semester.</a:t>
            </a:r>
          </a:p>
          <a:p>
            <a:pPr lvl="2"/>
            <a:r>
              <a:rPr lang="en-US" dirty="0" smtClean="0"/>
              <a:t>What is my population?</a:t>
            </a:r>
          </a:p>
          <a:p>
            <a:pPr lvl="1"/>
            <a:endParaRPr lang="en-US" dirty="0" smtClean="0"/>
          </a:p>
          <a:p>
            <a:pPr lvl="1"/>
            <a:r>
              <a:rPr lang="en-US" dirty="0" smtClean="0"/>
              <a:t>If I want to conduct an SRS, I would need to list every student in AMS 102 (amongst all 4 sections) and then randomly select say 20 students, then I would need to track down each of these 20 students and interview them to determine what their major is</a:t>
            </a:r>
          </a:p>
          <a:p>
            <a:pPr lvl="1"/>
            <a:endParaRPr lang="en-US" dirty="0" smtClean="0"/>
          </a:p>
          <a:p>
            <a:pPr lvl="1"/>
            <a:r>
              <a:rPr lang="en-US" dirty="0" smtClean="0"/>
              <a:t>Instead, if I utilize the natural grouping of sections (there are 4) I could randomly select 2 sections, then I would only have to travel to both classes and I could conduct a straw poll to get my estimate</a:t>
            </a:r>
          </a:p>
          <a:p>
            <a:pPr lvl="1"/>
            <a:endParaRPr lang="en-US" dirty="0" smtClean="0"/>
          </a:p>
          <a:p>
            <a:pPr lvl="1"/>
            <a:r>
              <a:rPr lang="en-US" dirty="0" smtClean="0"/>
              <a:t>This will allow me to include many more students in my sample at a lower cost (which will offset the possibility of bias amongst students in the same section)</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sz="quarter" idx="1"/>
          </p:nvPr>
        </p:nvSpPr>
        <p:spPr/>
        <p:txBody>
          <a:bodyPr/>
          <a:lstStyle/>
          <a:p>
            <a:r>
              <a:rPr lang="en-US" dirty="0" smtClean="0"/>
              <a:t>Method</a:t>
            </a:r>
          </a:p>
          <a:p>
            <a:pPr marL="777240" lvl="1" indent="-457200">
              <a:buAutoNum type="arabicParenR"/>
            </a:pPr>
            <a:r>
              <a:rPr lang="en-US" dirty="0" smtClean="0"/>
              <a:t>Identify the various clusters (a partition) within your population and assign them IDs</a:t>
            </a:r>
          </a:p>
          <a:p>
            <a:pPr marL="777240" lvl="1" indent="-457200">
              <a:buAutoNum type="arabicParenR"/>
            </a:pPr>
            <a:r>
              <a:rPr lang="en-US" dirty="0" smtClean="0"/>
              <a:t>Use a Randomization Method (Random Number Table) to randomly select your desired number of clusters</a:t>
            </a:r>
          </a:p>
          <a:p>
            <a:pPr marL="777240" lvl="1" indent="-457200">
              <a:buAutoNum type="arabicParenR"/>
            </a:pPr>
            <a:r>
              <a:rPr lang="en-US" dirty="0" smtClean="0"/>
              <a:t>Measure EVERY unit within the selected clusters</a:t>
            </a:r>
          </a:p>
          <a:p>
            <a:pPr marL="777240" lvl="1" indent="-457200">
              <a:buNone/>
            </a:pPr>
            <a:endParaRPr lang="en-US" dirty="0" smtClean="0"/>
          </a:p>
          <a:p>
            <a:pPr marL="777240" lvl="1" indent="-457200">
              <a:buNone/>
            </a:pPr>
            <a:endParaRPr lang="en-US" dirty="0" smtClean="0"/>
          </a:p>
          <a:p>
            <a:pPr marL="777240" lvl="1" indent="-457200">
              <a:buNone/>
            </a:pPr>
            <a:r>
              <a:rPr lang="en-US" dirty="0" smtClean="0"/>
              <a:t>**Cluster sampling estimates can get very complicated, so what we will focus on is the design and reasoning of how we conduct cluster sampling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How to collect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Definition: Population</a:t>
            </a:r>
          </a:p>
          <a:p>
            <a:pPr lvl="1"/>
            <a:r>
              <a:rPr lang="en-US" dirty="0" smtClean="0"/>
              <a:t>The population is the collection of objects (recall: sample space) about which we are trying to make a claim</a:t>
            </a:r>
          </a:p>
          <a:p>
            <a:pPr lvl="1"/>
            <a:r>
              <a:rPr lang="en-US" dirty="0" smtClean="0"/>
              <a:t>Despite the use of the word population, it does not have to be a group of people, any set of objects we are making a claim about is a population</a:t>
            </a:r>
          </a:p>
          <a:p>
            <a:pPr lvl="1"/>
            <a:r>
              <a:rPr lang="en-US" dirty="0" smtClean="0"/>
              <a:t>We use a capital “N” to denote the size of the population</a:t>
            </a:r>
          </a:p>
          <a:p>
            <a:pPr lvl="1"/>
            <a:endParaRPr lang="en-US" dirty="0" smtClean="0"/>
          </a:p>
          <a:p>
            <a:r>
              <a:rPr lang="en-US" dirty="0" smtClean="0"/>
              <a:t>Definition: Sample</a:t>
            </a:r>
          </a:p>
          <a:p>
            <a:pPr lvl="1"/>
            <a:r>
              <a:rPr lang="en-US" dirty="0" smtClean="0"/>
              <a:t>A sample is a subset of my population from which I am going to collect data to use as tools in my analysis</a:t>
            </a:r>
          </a:p>
          <a:p>
            <a:pPr lvl="1"/>
            <a:r>
              <a:rPr lang="en-US" dirty="0" smtClean="0"/>
              <a:t>We use a lower case “n” to denote the size of the sample</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Sampling</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Advantages</a:t>
            </a:r>
          </a:p>
          <a:p>
            <a:pPr lvl="1"/>
            <a:r>
              <a:rPr lang="en-US" dirty="0" smtClean="0"/>
              <a:t>Much less cost per unit which will allow us to sample more units</a:t>
            </a:r>
          </a:p>
          <a:p>
            <a:pPr lvl="1"/>
            <a:r>
              <a:rPr lang="en-US" dirty="0" smtClean="0"/>
              <a:t>Don’t need to have a list of the population</a:t>
            </a:r>
          </a:p>
          <a:p>
            <a:pPr lvl="2"/>
            <a:r>
              <a:rPr lang="en-US" dirty="0" smtClean="0"/>
              <a:t>Example: Customers in a store</a:t>
            </a:r>
          </a:p>
          <a:p>
            <a:pPr lvl="2"/>
            <a:endParaRPr lang="en-US" dirty="0" smtClean="0"/>
          </a:p>
          <a:p>
            <a:r>
              <a:rPr lang="en-US" dirty="0" smtClean="0"/>
              <a:t>Disadvantages</a:t>
            </a:r>
          </a:p>
          <a:p>
            <a:pPr lvl="1"/>
            <a:r>
              <a:rPr lang="en-US" dirty="0" smtClean="0"/>
              <a:t>Less accuracy due to possible relationship between units within a cluster</a:t>
            </a:r>
          </a:p>
          <a:p>
            <a:pPr lvl="1"/>
            <a:endParaRPr lang="en-US" dirty="0" smtClean="0"/>
          </a:p>
          <a:p>
            <a:r>
              <a:rPr lang="en-US" dirty="0" smtClean="0"/>
              <a:t>***</a:t>
            </a:r>
            <a:r>
              <a:rPr lang="en-US" dirty="0" smtClean="0"/>
              <a:t>Most useful when you have </a:t>
            </a:r>
            <a:r>
              <a:rPr lang="en-US" dirty="0" smtClean="0"/>
              <a:t>clusters which are good representations of the larger population, so that sampling from each cluster is like sampling a smaller version of our population</a:t>
            </a:r>
            <a:endParaRPr lang="en-US" dirty="0" smtClean="0"/>
          </a:p>
          <a:p>
            <a:pPr lvl="1"/>
            <a:endParaRPr lang="en-US"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a:t>
            </a:r>
            <a:r>
              <a:rPr lang="en-US" dirty="0" err="1" smtClean="0"/>
              <a:t>vs</a:t>
            </a:r>
            <a:r>
              <a:rPr lang="en-US" dirty="0" smtClean="0"/>
              <a:t> Cluster Sampling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It is common to confuse these two sampling methods</a:t>
            </a:r>
          </a:p>
          <a:p>
            <a:r>
              <a:rPr lang="en-US" dirty="0" smtClean="0"/>
              <a:t>Stratified</a:t>
            </a:r>
          </a:p>
          <a:p>
            <a:pPr lvl="1"/>
            <a:r>
              <a:rPr lang="en-US" dirty="0" smtClean="0"/>
              <a:t>We break our population into strata (groups that we think have similar measurements with respect to the variable)</a:t>
            </a:r>
          </a:p>
          <a:p>
            <a:pPr lvl="1"/>
            <a:r>
              <a:rPr lang="en-US" dirty="0" smtClean="0"/>
              <a:t>We take a random sample of units within the strata</a:t>
            </a:r>
          </a:p>
          <a:p>
            <a:pPr lvl="1"/>
            <a:r>
              <a:rPr lang="en-US" dirty="0" smtClean="0"/>
              <a:t>We need to have a list of every unit within the population</a:t>
            </a:r>
          </a:p>
          <a:p>
            <a:pPr lvl="1"/>
            <a:r>
              <a:rPr lang="en-US" dirty="0" smtClean="0"/>
              <a:t>Most useful when we have homogenous units within our strata</a:t>
            </a:r>
          </a:p>
          <a:p>
            <a:r>
              <a:rPr lang="en-US" dirty="0" smtClean="0"/>
              <a:t>Cluster</a:t>
            </a:r>
          </a:p>
          <a:p>
            <a:pPr lvl="1"/>
            <a:r>
              <a:rPr lang="en-US" dirty="0" smtClean="0"/>
              <a:t>Our population is naturally broken into clusters (</a:t>
            </a:r>
            <a:r>
              <a:rPr lang="en-US" dirty="0" err="1" smtClean="0"/>
              <a:t>ie</a:t>
            </a:r>
            <a:r>
              <a:rPr lang="en-US" dirty="0" smtClean="0"/>
              <a:t>, classrooms, neighborhoods, days of the week, …)</a:t>
            </a:r>
          </a:p>
          <a:p>
            <a:pPr lvl="1"/>
            <a:r>
              <a:rPr lang="en-US" dirty="0" smtClean="0"/>
              <a:t>We take a random sample of Clusters, then sample all units within the cluster</a:t>
            </a:r>
          </a:p>
          <a:p>
            <a:pPr lvl="1"/>
            <a:r>
              <a:rPr lang="en-US" dirty="0" smtClean="0"/>
              <a:t>Useful when we have very large populations or cannot identify all units within the population</a:t>
            </a:r>
          </a:p>
          <a:p>
            <a:pPr lvl="1"/>
            <a:r>
              <a:rPr lang="en-US" dirty="0" smtClean="0"/>
              <a:t>Most useful when we have heterogeneous units within our cluster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Sampling Language</a:t>
            </a:r>
          </a:p>
          <a:p>
            <a:pPr lvl="1"/>
            <a:r>
              <a:rPr lang="en-US" dirty="0" smtClean="0"/>
              <a:t>Population, Sample, Variable, Unit</a:t>
            </a:r>
          </a:p>
          <a:p>
            <a:pPr lvl="1">
              <a:buNone/>
            </a:pPr>
            <a:endParaRPr lang="en-US" dirty="0" smtClean="0"/>
          </a:p>
          <a:p>
            <a:r>
              <a:rPr lang="en-US" dirty="0" smtClean="0"/>
              <a:t>Types of Bias</a:t>
            </a:r>
          </a:p>
          <a:p>
            <a:pPr lvl="1"/>
            <a:r>
              <a:rPr lang="en-US" dirty="0" smtClean="0"/>
              <a:t>Response Bias, Non-Response Bias, Selection Bias, Convenience Samples, Volunteer Samples</a:t>
            </a:r>
          </a:p>
          <a:p>
            <a:pPr lvl="1"/>
            <a:r>
              <a:rPr lang="en-US" dirty="0" smtClean="0"/>
              <a:t>Sensitive Questions</a:t>
            </a:r>
          </a:p>
          <a:p>
            <a:pPr lvl="2"/>
            <a:r>
              <a:rPr lang="en-US" dirty="0" smtClean="0"/>
              <a:t>Warner’s Randomized Response</a:t>
            </a:r>
          </a:p>
          <a:p>
            <a:endParaRPr lang="en-US" dirty="0" smtClean="0"/>
          </a:p>
          <a:p>
            <a:r>
              <a:rPr lang="en-US" dirty="0" smtClean="0"/>
              <a:t>Probability Sampling Methods</a:t>
            </a:r>
          </a:p>
          <a:p>
            <a:pPr lvl="1"/>
            <a:r>
              <a:rPr lang="en-US" dirty="0" smtClean="0"/>
              <a:t>SRS</a:t>
            </a:r>
          </a:p>
          <a:p>
            <a:pPr lvl="1"/>
            <a:r>
              <a:rPr lang="en-US" dirty="0" smtClean="0"/>
              <a:t>Systematic (1 in k) sampling</a:t>
            </a:r>
          </a:p>
          <a:p>
            <a:pPr lvl="1"/>
            <a:r>
              <a:rPr lang="en-US" dirty="0" smtClean="0"/>
              <a:t>Stratified Sampling</a:t>
            </a:r>
          </a:p>
          <a:p>
            <a:pPr lvl="1"/>
            <a:r>
              <a:rPr lang="en-US" dirty="0" smtClean="0"/>
              <a:t>Cluster Sampling</a:t>
            </a:r>
          </a:p>
          <a:p>
            <a:pPr lvl="2"/>
            <a:r>
              <a:rPr lang="en-US" dirty="0" smtClean="0"/>
              <a:t>Difference between Cluster and Stratified Sampling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How to collect data</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Definition: Unit</a:t>
            </a:r>
          </a:p>
          <a:p>
            <a:pPr lvl="1"/>
            <a:r>
              <a:rPr lang="en-US" dirty="0" smtClean="0"/>
              <a:t>A unit is a single object in our population</a:t>
            </a:r>
          </a:p>
          <a:p>
            <a:pPr lvl="1"/>
            <a:r>
              <a:rPr lang="en-US" dirty="0" smtClean="0"/>
              <a:t>If the objects under study are people, a unit is also referred to as a subject</a:t>
            </a:r>
          </a:p>
          <a:p>
            <a:pPr lvl="2"/>
            <a:r>
              <a:rPr lang="en-US" dirty="0" smtClean="0"/>
              <a:t>In Stony Brook example, a unit/subject is a single student</a:t>
            </a:r>
          </a:p>
          <a:p>
            <a:pPr lvl="1"/>
            <a:endParaRPr lang="en-US" dirty="0" smtClean="0"/>
          </a:p>
          <a:p>
            <a:r>
              <a:rPr lang="en-US" dirty="0" smtClean="0"/>
              <a:t>Definition: Variable</a:t>
            </a:r>
          </a:p>
          <a:p>
            <a:pPr lvl="1"/>
            <a:r>
              <a:rPr lang="en-US" dirty="0" smtClean="0"/>
              <a:t>A variable is the type of information about the population we are trying to investigate</a:t>
            </a:r>
          </a:p>
          <a:p>
            <a:pPr lvl="1"/>
            <a:r>
              <a:rPr lang="en-US" dirty="0" smtClean="0"/>
              <a:t>This is also the piece of information we will gather from each unit in our sample</a:t>
            </a:r>
          </a:p>
          <a:p>
            <a:pPr lvl="2"/>
            <a:r>
              <a:rPr lang="en-US" dirty="0" smtClean="0"/>
              <a:t>In Stony Brook example, the variable is “height”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I am interested in determining the average weight of players on a football team (note there are 53 players on a football roster).  I weigh all the offensive linemen on the roster (10 total) and record their weights.  I then get an average weight of 290 lbs.  </a:t>
            </a:r>
          </a:p>
          <a:p>
            <a:endParaRPr lang="en-US" dirty="0" smtClean="0"/>
          </a:p>
          <a:p>
            <a:r>
              <a:rPr lang="en-US" dirty="0" smtClean="0"/>
              <a:t>What is the</a:t>
            </a:r>
          </a:p>
          <a:p>
            <a:pPr lvl="1"/>
            <a:r>
              <a:rPr lang="en-US" dirty="0" smtClean="0"/>
              <a:t>Population?	  All players on the football team: N = 53</a:t>
            </a:r>
          </a:p>
          <a:p>
            <a:pPr lvl="1"/>
            <a:r>
              <a:rPr lang="en-US" dirty="0" smtClean="0"/>
              <a:t>Sample?  All offensive linemen: n = 10</a:t>
            </a:r>
          </a:p>
          <a:p>
            <a:pPr lvl="1"/>
            <a:r>
              <a:rPr lang="en-US" dirty="0" smtClean="0"/>
              <a:t>Unit in the Sample?  Any of the offensive linemen we weighed</a:t>
            </a:r>
          </a:p>
          <a:p>
            <a:pPr lvl="1"/>
            <a:r>
              <a:rPr lang="en-US" dirty="0" smtClean="0"/>
              <a:t>Variable?   Weight</a:t>
            </a:r>
          </a:p>
          <a:p>
            <a:pPr lvl="1"/>
            <a:r>
              <a:rPr lang="en-US" dirty="0" smtClean="0"/>
              <a:t>Good Sample?  Probably not, offensive linemen tend to weigh more than the average player on the team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sz="quarter" idx="1"/>
          </p:nvPr>
        </p:nvSpPr>
        <p:spPr/>
        <p:txBody>
          <a:bodyPr/>
          <a:lstStyle/>
          <a:p>
            <a:r>
              <a:rPr lang="en-US" dirty="0" smtClean="0"/>
              <a:t>I want to determine on average how many weeks it takes whitening toothpaste to whiten my teeth two shades.  I take a sample of 15 whitening toothpastes and test them, measuring the number of weeks to achieve the desired level of whitening.</a:t>
            </a:r>
          </a:p>
          <a:p>
            <a:endParaRPr lang="en-US" dirty="0" smtClean="0"/>
          </a:p>
          <a:p>
            <a:r>
              <a:rPr lang="en-US" dirty="0" smtClean="0"/>
              <a:t>Population?	Population Size (N)?</a:t>
            </a:r>
          </a:p>
          <a:p>
            <a:r>
              <a:rPr lang="en-US" dirty="0" smtClean="0"/>
              <a:t>Sample?	Sample Size (n)?</a:t>
            </a:r>
          </a:p>
          <a:p>
            <a:r>
              <a:rPr lang="en-US" dirty="0" smtClean="0"/>
              <a:t>Variable?</a:t>
            </a:r>
          </a:p>
          <a:p>
            <a:r>
              <a:rPr lang="en-US" dirty="0" smtClean="0"/>
              <a:t>Is this a good sample?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1934</TotalTime>
  <Words>5611</Words>
  <Application>Microsoft Office PowerPoint</Application>
  <PresentationFormat>On-screen Show (4:3)</PresentationFormat>
  <Paragraphs>705</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Equity</vt:lpstr>
      <vt:lpstr>Sampling Method (Ch 2)</vt:lpstr>
      <vt:lpstr>Scientific Method</vt:lpstr>
      <vt:lpstr>Collect Data</vt:lpstr>
      <vt:lpstr>Collect Data</vt:lpstr>
      <vt:lpstr>Sampling</vt:lpstr>
      <vt:lpstr>Sampling: How to collect data</vt:lpstr>
      <vt:lpstr>Sampling: How to collect data</vt:lpstr>
      <vt:lpstr>Practice </vt:lpstr>
      <vt:lpstr>Practice</vt:lpstr>
      <vt:lpstr>What have we learned?</vt:lpstr>
      <vt:lpstr>How do we use our data?</vt:lpstr>
      <vt:lpstr>How do we use our data?</vt:lpstr>
      <vt:lpstr>Representative Samples</vt:lpstr>
      <vt:lpstr>Bias</vt:lpstr>
      <vt:lpstr>Types of Biased Sampling Methods</vt:lpstr>
      <vt:lpstr>Convenience Sampling</vt:lpstr>
      <vt:lpstr>Types of Biased Sampling Methods</vt:lpstr>
      <vt:lpstr>Volunteer Sampling</vt:lpstr>
      <vt:lpstr>Literary Digest Poll of 1936</vt:lpstr>
      <vt:lpstr>Sampling Bias</vt:lpstr>
      <vt:lpstr>Sampling Bias</vt:lpstr>
      <vt:lpstr>Literary Digest Poll of 1936</vt:lpstr>
      <vt:lpstr>Selection Bias</vt:lpstr>
      <vt:lpstr>Response Bias</vt:lpstr>
      <vt:lpstr>Response Bias</vt:lpstr>
      <vt:lpstr>Response Bias</vt:lpstr>
      <vt:lpstr>Warner’s Randomized Response</vt:lpstr>
      <vt:lpstr>Warner’s Randomized Response</vt:lpstr>
      <vt:lpstr>How do we eliminate Bias?</vt:lpstr>
      <vt:lpstr>Random Sampling</vt:lpstr>
      <vt:lpstr>Types of Random Sampling</vt:lpstr>
      <vt:lpstr>Simple Random Sampling</vt:lpstr>
      <vt:lpstr>Simple Random Sampling</vt:lpstr>
      <vt:lpstr>Simple Random Sampling</vt:lpstr>
      <vt:lpstr>Simple Random Sampling</vt:lpstr>
      <vt:lpstr>Random Number Tables</vt:lpstr>
      <vt:lpstr>Simple Random Sampling</vt:lpstr>
      <vt:lpstr>Simple Random Sampling</vt:lpstr>
      <vt:lpstr>Simple Random Sampling</vt:lpstr>
      <vt:lpstr>Systematic Sampling (1 in k sampling)</vt:lpstr>
      <vt:lpstr>Systematic Sampling (1 in k sampling)</vt:lpstr>
      <vt:lpstr>Systematic Sampling (1 in k sampling)</vt:lpstr>
      <vt:lpstr>Systematic Sampling (1 in k sampling)</vt:lpstr>
      <vt:lpstr>Systematic Sampling (1 in k sampling)</vt:lpstr>
      <vt:lpstr>Systematic Sampling (1 in k sampling)</vt:lpstr>
      <vt:lpstr>Biased Systematic Sample</vt:lpstr>
      <vt:lpstr>Stratified Sampling</vt:lpstr>
      <vt:lpstr>Stratified Sampling</vt:lpstr>
      <vt:lpstr>Stratified Sampling</vt:lpstr>
      <vt:lpstr>Stratified Sampling</vt:lpstr>
      <vt:lpstr>Stratified Sampling</vt:lpstr>
      <vt:lpstr>Stratified Sampling</vt:lpstr>
      <vt:lpstr>Stratified Sampling</vt:lpstr>
      <vt:lpstr>Stratified Sampling</vt:lpstr>
      <vt:lpstr>Stratified Sampling</vt:lpstr>
      <vt:lpstr>Sampling Methods</vt:lpstr>
      <vt:lpstr>Cluster Sampling</vt:lpstr>
      <vt:lpstr>Cluster Sampling</vt:lpstr>
      <vt:lpstr>Cluster Sampling</vt:lpstr>
      <vt:lpstr>Cluster Sampling</vt:lpstr>
      <vt:lpstr>Stratified vs Cluster Sampling</vt:lpstr>
      <vt:lpstr>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(Chapter 7)</dc:title>
  <dc:creator>Jeremy</dc:creator>
  <cp:lastModifiedBy>Jeremy</cp:lastModifiedBy>
  <cp:revision>114</cp:revision>
  <dcterms:created xsi:type="dcterms:W3CDTF">2012-01-26T20:27:12Z</dcterms:created>
  <dcterms:modified xsi:type="dcterms:W3CDTF">2012-02-07T22:40:29Z</dcterms:modified>
</cp:coreProperties>
</file>