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hart7.xml" ContentType="application/vnd.openxmlformats-officedocument.drawingml.chart+xml"/>
  <Override PartName="/ppt/slides/slide79.xml" ContentType="application/vnd.openxmlformats-officedocument.presentationml.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2" r:id="rId57"/>
    <p:sldId id="313" r:id="rId58"/>
    <p:sldId id="310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74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Book1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Fav. Color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spPr>
              <a:solidFill>
                <a:srgbClr val="00B050"/>
              </a:solidFill>
            </c:spPr>
          </c:dPt>
          <c:dPt>
            <c:idx val="2"/>
            <c:spPr>
              <a:solidFill>
                <a:srgbClr val="FFC000"/>
              </a:solidFill>
            </c:spPr>
          </c:dPt>
          <c:dPt>
            <c:idx val="3"/>
            <c:spPr>
              <a:solidFill>
                <a:srgbClr val="FF0000"/>
              </a:solidFill>
            </c:spPr>
          </c:dPt>
          <c:cat>
            <c:strRef>
              <c:f>Sheet1!$A$2:$A$5</c:f>
              <c:strCache>
                <c:ptCount val="4"/>
                <c:pt idx="0">
                  <c:v>Green</c:v>
                </c:pt>
                <c:pt idx="1">
                  <c:v>Blue</c:v>
                </c:pt>
                <c:pt idx="2">
                  <c:v>Orange</c:v>
                </c:pt>
                <c:pt idx="3">
                  <c:v>Red</c:v>
                </c:pt>
              </c:strCache>
            </c:strRef>
          </c:cat>
          <c:val>
            <c:numRef>
              <c:f>Sheet1!$B$2:$B$5</c:f>
              <c:numCache>
                <c:formatCode>0.00</c:formatCode>
                <c:ptCount val="4"/>
                <c:pt idx="0">
                  <c:v>0.42857142857142855</c:v>
                </c:pt>
                <c:pt idx="1">
                  <c:v>0.28571428571428614</c:v>
                </c:pt>
                <c:pt idx="2">
                  <c:v>0.14285714285714307</c:v>
                </c:pt>
                <c:pt idx="3">
                  <c:v>0.14285714285714307</c:v>
                </c:pt>
              </c:numCache>
            </c:numRef>
          </c:val>
        </c:ser>
        <c:firstSliceAng val="0"/>
      </c:pieChart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400">
                <a:solidFill>
                  <a:schemeClr val="bg1"/>
                </a:solidFill>
              </a:defRPr>
            </a:pPr>
            <a:r>
              <a:rPr lang="en-US" sz="1200" dirty="0" smtClean="0"/>
              <a:t>Increasing</a:t>
            </a:r>
            <a:r>
              <a:rPr lang="en-US" sz="1200" baseline="0" dirty="0" smtClean="0"/>
              <a:t> over time / Change in Center</a:t>
            </a:r>
            <a:endParaRPr lang="en-US" sz="120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More Variation over time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marker>
            <c:spPr>
              <a:solidFill>
                <a:prstClr val="black"/>
              </a:solidFill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5</c:v>
                </c:pt>
                <c:pt idx="4">
                  <c:v>7</c:v>
                </c:pt>
                <c:pt idx="5">
                  <c:v>5</c:v>
                </c:pt>
                <c:pt idx="6">
                  <c:v>6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8</c:v>
                </c:pt>
                <c:pt idx="11">
                  <c:v>9</c:v>
                </c:pt>
                <c:pt idx="12">
                  <c:v>15</c:v>
                </c:pt>
                <c:pt idx="13">
                  <c:v>12</c:v>
                </c:pt>
                <c:pt idx="14">
                  <c:v>13</c:v>
                </c:pt>
                <c:pt idx="15">
                  <c:v>16</c:v>
                </c:pt>
                <c:pt idx="16">
                  <c:v>14</c:v>
                </c:pt>
              </c:numCache>
            </c:numRef>
          </c:val>
        </c:ser>
        <c:marker val="1"/>
        <c:axId val="142568448"/>
        <c:axId val="142574720"/>
      </c:lineChart>
      <c:catAx>
        <c:axId val="142568448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142574720"/>
        <c:crosses val="autoZero"/>
        <c:auto val="1"/>
        <c:lblAlgn val="ctr"/>
        <c:lblOffset val="100"/>
      </c:catAx>
      <c:valAx>
        <c:axId val="1425747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142568448"/>
        <c:crosses val="autoZero"/>
        <c:crossBetween val="between"/>
      </c:valAx>
    </c:plotArea>
    <c:plotVisOnly val="1"/>
  </c:chart>
  <c:spPr>
    <a:solidFill>
      <a:schemeClr val="tx1">
        <a:lumMod val="75000"/>
      </a:schemeClr>
    </a:solidFill>
  </c:spPr>
  <c:txPr>
    <a:bodyPr/>
    <a:lstStyle/>
    <a:p>
      <a:pPr>
        <a:defRPr sz="18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400">
                <a:solidFill>
                  <a:schemeClr val="bg1"/>
                </a:solidFill>
              </a:defRPr>
            </a:pPr>
            <a:r>
              <a:rPr lang="en-US" sz="1200" dirty="0" smtClean="0"/>
              <a:t>Cyclical</a:t>
            </a:r>
            <a:endParaRPr lang="en-US" sz="120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Cyclical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marker>
            <c:spPr>
              <a:solidFill>
                <a:prstClr val="black"/>
              </a:solidFill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4</c:v>
                </c:pt>
                <c:pt idx="5">
                  <c:v>7</c:v>
                </c:pt>
                <c:pt idx="6">
                  <c:v>11</c:v>
                </c:pt>
                <c:pt idx="7">
                  <c:v>12</c:v>
                </c:pt>
                <c:pt idx="8">
                  <c:v>5</c:v>
                </c:pt>
                <c:pt idx="9">
                  <c:v>7</c:v>
                </c:pt>
                <c:pt idx="10">
                  <c:v>9</c:v>
                </c:pt>
                <c:pt idx="11">
                  <c:v>11</c:v>
                </c:pt>
                <c:pt idx="12">
                  <c:v>4</c:v>
                </c:pt>
                <c:pt idx="13">
                  <c:v>8</c:v>
                </c:pt>
                <c:pt idx="14">
                  <c:v>9</c:v>
                </c:pt>
                <c:pt idx="15">
                  <c:v>10</c:v>
                </c:pt>
                <c:pt idx="16">
                  <c:v>11</c:v>
                </c:pt>
              </c:numCache>
            </c:numRef>
          </c:val>
        </c:ser>
        <c:marker val="1"/>
        <c:axId val="142479360"/>
        <c:axId val="142481280"/>
      </c:lineChart>
      <c:catAx>
        <c:axId val="14247936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142481280"/>
        <c:crosses val="autoZero"/>
        <c:auto val="1"/>
        <c:lblAlgn val="ctr"/>
        <c:lblOffset val="100"/>
      </c:catAx>
      <c:valAx>
        <c:axId val="1424812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142479360"/>
        <c:crosses val="autoZero"/>
        <c:crossBetween val="between"/>
      </c:valAx>
    </c:plotArea>
    <c:plotVisOnly val="1"/>
  </c:chart>
  <c:spPr>
    <a:solidFill>
      <a:schemeClr val="tx1">
        <a:lumMod val="75000"/>
      </a:schemeClr>
    </a:solidFill>
  </c:spPr>
  <c:txPr>
    <a:bodyPr/>
    <a:lstStyle/>
    <a:p>
      <a:pPr>
        <a:defRPr sz="180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400">
                <a:solidFill>
                  <a:schemeClr val="bg1"/>
                </a:solidFill>
              </a:defRPr>
            </a:pPr>
            <a:r>
              <a:rPr lang="en-US" sz="1200" dirty="0" smtClean="0"/>
              <a:t>Decreasing</a:t>
            </a:r>
            <a:r>
              <a:rPr lang="en-US" sz="1200" baseline="0" dirty="0" smtClean="0"/>
              <a:t> over time / More Variation</a:t>
            </a:r>
            <a:endParaRPr lang="en-US" sz="120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More Variation over time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marker>
            <c:spPr>
              <a:solidFill>
                <a:prstClr val="black"/>
              </a:solidFill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15</c:v>
                </c:pt>
                <c:pt idx="1">
                  <c:v>14</c:v>
                </c:pt>
                <c:pt idx="2">
                  <c:v>16</c:v>
                </c:pt>
                <c:pt idx="3">
                  <c:v>15</c:v>
                </c:pt>
                <c:pt idx="4">
                  <c:v>14</c:v>
                </c:pt>
                <c:pt idx="5">
                  <c:v>13</c:v>
                </c:pt>
                <c:pt idx="6">
                  <c:v>10</c:v>
                </c:pt>
                <c:pt idx="7">
                  <c:v>7</c:v>
                </c:pt>
                <c:pt idx="8">
                  <c:v>9</c:v>
                </c:pt>
                <c:pt idx="9">
                  <c:v>11</c:v>
                </c:pt>
                <c:pt idx="10">
                  <c:v>6</c:v>
                </c:pt>
                <c:pt idx="11">
                  <c:v>7</c:v>
                </c:pt>
                <c:pt idx="12">
                  <c:v>2</c:v>
                </c:pt>
                <c:pt idx="13">
                  <c:v>7</c:v>
                </c:pt>
                <c:pt idx="14">
                  <c:v>7</c:v>
                </c:pt>
                <c:pt idx="15">
                  <c:v>5</c:v>
                </c:pt>
                <c:pt idx="16">
                  <c:v>1</c:v>
                </c:pt>
              </c:numCache>
            </c:numRef>
          </c:val>
        </c:ser>
        <c:marker val="1"/>
        <c:axId val="142533376"/>
        <c:axId val="142535296"/>
      </c:lineChart>
      <c:catAx>
        <c:axId val="14253337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142535296"/>
        <c:crosses val="autoZero"/>
        <c:auto val="1"/>
        <c:lblAlgn val="ctr"/>
        <c:lblOffset val="100"/>
      </c:catAx>
      <c:valAx>
        <c:axId val="1425352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142533376"/>
        <c:crosses val="autoZero"/>
        <c:crossBetween val="between"/>
      </c:valAx>
    </c:plotArea>
    <c:plotVisOnly val="1"/>
  </c:chart>
  <c:spPr>
    <a:solidFill>
      <a:schemeClr val="tx1">
        <a:lumMod val="75000"/>
      </a:schemeClr>
    </a:solidFill>
  </c:spPr>
  <c:txPr>
    <a:bodyPr/>
    <a:lstStyle/>
    <a:p>
      <a:pPr>
        <a:defRPr sz="1800"/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>
                <a:solidFill>
                  <a:schemeClr val="bg1"/>
                </a:solidFill>
              </a:defRPr>
            </a:pPr>
            <a:r>
              <a:rPr lang="en-US">
                <a:solidFill>
                  <a:schemeClr val="bg1"/>
                </a:solidFill>
              </a:rPr>
              <a:t>Dow</a:t>
            </a:r>
            <a:r>
              <a:rPr lang="en-US" baseline="0">
                <a:solidFill>
                  <a:schemeClr val="bg1"/>
                </a:solidFill>
              </a:rPr>
              <a:t> Jones Industrial Average by Year</a:t>
            </a:r>
            <a:endParaRPr lang="en-US">
              <a:solidFill>
                <a:schemeClr val="bg1"/>
              </a:solidFill>
            </a:endParaRP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Sheet3!$B$20</c:f>
              <c:strCache>
                <c:ptCount val="1"/>
                <c:pt idx="0">
                  <c:v>DJIA</c:v>
                </c:pt>
              </c:strCache>
            </c:strRef>
          </c:tx>
          <c:spPr>
            <a:ln>
              <a:solidFill>
                <a:schemeClr val="accent2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Sheet3!$A$21:$A$35</c:f>
              <c:numCache>
                <c:formatCode>General</c:formatCode>
                <c:ptCount val="15"/>
                <c:pt idx="0">
                  <c:v>1900</c:v>
                </c:pt>
                <c:pt idx="1">
                  <c:v>1910</c:v>
                </c:pt>
                <c:pt idx="2">
                  <c:v>1920</c:v>
                </c:pt>
                <c:pt idx="3">
                  <c:v>1930</c:v>
                </c:pt>
                <c:pt idx="4">
                  <c:v>1940</c:v>
                </c:pt>
                <c:pt idx="5">
                  <c:v>1950</c:v>
                </c:pt>
                <c:pt idx="6">
                  <c:v>1960</c:v>
                </c:pt>
                <c:pt idx="7">
                  <c:v>1970</c:v>
                </c:pt>
                <c:pt idx="8">
                  <c:v>1980</c:v>
                </c:pt>
                <c:pt idx="9">
                  <c:v>1990</c:v>
                </c:pt>
                <c:pt idx="10">
                  <c:v>2000</c:v>
                </c:pt>
                <c:pt idx="11">
                  <c:v>2010</c:v>
                </c:pt>
                <c:pt idx="12">
                  <c:v>2020</c:v>
                </c:pt>
                <c:pt idx="13">
                  <c:v>2030</c:v>
                </c:pt>
                <c:pt idx="14">
                  <c:v>2040</c:v>
                </c:pt>
              </c:numCache>
            </c:numRef>
          </c:cat>
          <c:val>
            <c:numRef>
              <c:f>Sheet3!$B$21:$B$35</c:f>
              <c:numCache>
                <c:formatCode>General</c:formatCode>
                <c:ptCount val="15"/>
                <c:pt idx="0">
                  <c:v>66.61</c:v>
                </c:pt>
                <c:pt idx="1">
                  <c:v>98.34</c:v>
                </c:pt>
                <c:pt idx="2">
                  <c:v>108.76</c:v>
                </c:pt>
                <c:pt idx="3">
                  <c:v>244.2</c:v>
                </c:pt>
                <c:pt idx="4">
                  <c:v>151.43</c:v>
                </c:pt>
                <c:pt idx="5">
                  <c:v>198.89000000000001</c:v>
                </c:pt>
                <c:pt idx="6">
                  <c:v>679.06</c:v>
                </c:pt>
                <c:pt idx="7">
                  <c:v>809.2</c:v>
                </c:pt>
                <c:pt idx="8">
                  <c:v>824.57</c:v>
                </c:pt>
                <c:pt idx="9">
                  <c:v>2810.15</c:v>
                </c:pt>
                <c:pt idx="10" formatCode="#,##0.00">
                  <c:v>11357.51</c:v>
                </c:pt>
                <c:pt idx="11">
                  <c:v>10583.96</c:v>
                </c:pt>
                <c:pt idx="12">
                  <c:v>15000</c:v>
                </c:pt>
                <c:pt idx="13">
                  <c:v>23000</c:v>
                </c:pt>
                <c:pt idx="14">
                  <c:v>35000</c:v>
                </c:pt>
              </c:numCache>
            </c:numRef>
          </c:val>
        </c:ser>
        <c:marker val="1"/>
        <c:axId val="78812672"/>
        <c:axId val="78814592"/>
      </c:lineChart>
      <c:catAx>
        <c:axId val="788126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Year</a:t>
                </a:r>
              </a:p>
            </c:rich>
          </c:tx>
          <c:layout/>
        </c:title>
        <c:numFmt formatCode="General" sourceLinked="1"/>
        <c:tickLblPos val="nextTo"/>
        <c:txPr>
          <a:bodyPr rot="5400000" vert="horz"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78814592"/>
        <c:crosses val="autoZero"/>
        <c:auto val="1"/>
        <c:lblAlgn val="ctr"/>
        <c:lblOffset val="100"/>
      </c:catAx>
      <c:valAx>
        <c:axId val="788145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Dow</a:t>
                </a:r>
                <a:r>
                  <a:rPr lang="en-US" baseline="0">
                    <a:solidFill>
                      <a:schemeClr val="bg1"/>
                    </a:solidFill>
                  </a:rPr>
                  <a:t> Jones Value in $</a:t>
                </a:r>
                <a:endParaRPr lang="en-US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1.8018018018018021E-2"/>
              <c:y val="0.37417838740673387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7881267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</c:chart>
  <c:spPr>
    <a:solidFill>
      <a:schemeClr val="tx1">
        <a:lumMod val="85000"/>
      </a:schemeClr>
    </a:solidFill>
  </c:spPr>
  <c:externalData r:id="rId1"/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lineChart>
        <c:grouping val="standard"/>
        <c:ser>
          <c:idx val="1"/>
          <c:order val="0"/>
          <c:tx>
            <c:strRef>
              <c:f>Sheet3!$B$20</c:f>
              <c:strCache>
                <c:ptCount val="1"/>
                <c:pt idx="0">
                  <c:v>DJIA</c:v>
                </c:pt>
              </c:strCache>
            </c:strRef>
          </c:tx>
          <c:marker>
            <c:symbol val="none"/>
          </c:marker>
          <c:cat>
            <c:numRef>
              <c:f>Sheet3!$A$21:$A$35</c:f>
              <c:numCache>
                <c:formatCode>General</c:formatCode>
                <c:ptCount val="15"/>
                <c:pt idx="0">
                  <c:v>1900</c:v>
                </c:pt>
                <c:pt idx="1">
                  <c:v>1910</c:v>
                </c:pt>
                <c:pt idx="2">
                  <c:v>1920</c:v>
                </c:pt>
                <c:pt idx="3">
                  <c:v>1930</c:v>
                </c:pt>
                <c:pt idx="4">
                  <c:v>1940</c:v>
                </c:pt>
                <c:pt idx="5">
                  <c:v>1950</c:v>
                </c:pt>
                <c:pt idx="6">
                  <c:v>1960</c:v>
                </c:pt>
                <c:pt idx="7">
                  <c:v>1970</c:v>
                </c:pt>
                <c:pt idx="8">
                  <c:v>1980</c:v>
                </c:pt>
                <c:pt idx="9">
                  <c:v>1990</c:v>
                </c:pt>
                <c:pt idx="10">
                  <c:v>2000</c:v>
                </c:pt>
                <c:pt idx="11">
                  <c:v>2010</c:v>
                </c:pt>
                <c:pt idx="12">
                  <c:v>2020</c:v>
                </c:pt>
                <c:pt idx="13">
                  <c:v>2030</c:v>
                </c:pt>
                <c:pt idx="14">
                  <c:v>2040</c:v>
                </c:pt>
              </c:numCache>
            </c:numRef>
          </c:cat>
          <c:val>
            <c:numRef>
              <c:f>Sheet3!$B$21:$B$35</c:f>
              <c:numCache>
                <c:formatCode>General</c:formatCode>
                <c:ptCount val="15"/>
                <c:pt idx="0">
                  <c:v>66.61</c:v>
                </c:pt>
                <c:pt idx="1">
                  <c:v>98.34</c:v>
                </c:pt>
                <c:pt idx="2">
                  <c:v>108.76</c:v>
                </c:pt>
                <c:pt idx="3">
                  <c:v>244.2</c:v>
                </c:pt>
                <c:pt idx="4">
                  <c:v>151.43</c:v>
                </c:pt>
                <c:pt idx="5">
                  <c:v>198.89000000000001</c:v>
                </c:pt>
                <c:pt idx="6">
                  <c:v>679.06</c:v>
                </c:pt>
                <c:pt idx="7">
                  <c:v>809.2</c:v>
                </c:pt>
                <c:pt idx="8">
                  <c:v>824.57</c:v>
                </c:pt>
                <c:pt idx="9">
                  <c:v>2810.15</c:v>
                </c:pt>
                <c:pt idx="10" formatCode="#,##0.00">
                  <c:v>11357.51</c:v>
                </c:pt>
                <c:pt idx="11">
                  <c:v>10583.96</c:v>
                </c:pt>
                <c:pt idx="12">
                  <c:v>15000</c:v>
                </c:pt>
                <c:pt idx="13">
                  <c:v>23000</c:v>
                </c:pt>
                <c:pt idx="14">
                  <c:v>35000</c:v>
                </c:pt>
              </c:numCache>
            </c:numRef>
          </c:val>
        </c:ser>
        <c:marker val="1"/>
        <c:axId val="78839168"/>
        <c:axId val="78517376"/>
      </c:lineChart>
      <c:catAx>
        <c:axId val="78839168"/>
        <c:scaling>
          <c:orientation val="minMax"/>
        </c:scaling>
        <c:axPos val="b"/>
        <c:numFmt formatCode="General" sourceLinked="1"/>
        <c:tickLblPos val="nextTo"/>
        <c:txPr>
          <a:bodyPr rot="5400000" vert="horz"/>
          <a:lstStyle/>
          <a:p>
            <a:pPr>
              <a:defRPr b="0">
                <a:solidFill>
                  <a:schemeClr val="bg1"/>
                </a:solidFill>
              </a:defRPr>
            </a:pPr>
            <a:endParaRPr lang="en-US"/>
          </a:p>
        </c:txPr>
        <c:crossAx val="78517376"/>
        <c:crosses val="autoZero"/>
        <c:auto val="1"/>
        <c:lblAlgn val="ctr"/>
        <c:lblOffset val="100"/>
      </c:catAx>
      <c:valAx>
        <c:axId val="785173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b="0">
                <a:solidFill>
                  <a:schemeClr val="bg1"/>
                </a:solidFill>
              </a:defRPr>
            </a:pPr>
            <a:endParaRPr lang="en-US"/>
          </a:p>
        </c:txPr>
        <c:crossAx val="78839168"/>
        <c:crosses val="autoZero"/>
        <c:crossBetween val="between"/>
      </c:valAx>
      <c:spPr>
        <a:solidFill>
          <a:schemeClr val="tx1">
            <a:lumMod val="85000"/>
          </a:schemeClr>
        </a:solidFill>
      </c:spPr>
    </c:plotArea>
    <c:plotVisOnly val="1"/>
  </c:chart>
  <c:spPr>
    <a:solidFill>
      <a:schemeClr val="tx1">
        <a:lumMod val="85000"/>
      </a:schemeClr>
    </a:solidFill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Fav. Color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spPr>
              <a:solidFill>
                <a:srgbClr val="00B050"/>
              </a:solidFill>
            </c:spPr>
          </c:dPt>
          <c:dPt>
            <c:idx val="2"/>
            <c:spPr>
              <a:solidFill>
                <a:srgbClr val="FFC000"/>
              </a:solidFill>
            </c:spPr>
          </c:dPt>
          <c:dPt>
            <c:idx val="3"/>
            <c:spPr>
              <a:solidFill>
                <a:srgbClr val="FF0000"/>
              </a:solidFill>
            </c:spPr>
          </c:dPt>
          <c:cat>
            <c:strRef>
              <c:f>Sheet1!$A$2:$A$5</c:f>
              <c:strCache>
                <c:ptCount val="4"/>
                <c:pt idx="0">
                  <c:v>Green</c:v>
                </c:pt>
                <c:pt idx="1">
                  <c:v>Blue</c:v>
                </c:pt>
                <c:pt idx="2">
                  <c:v>Orange</c:v>
                </c:pt>
                <c:pt idx="3">
                  <c:v>Red</c:v>
                </c:pt>
              </c:strCache>
            </c:strRef>
          </c:cat>
          <c:val>
            <c:numRef>
              <c:f>Sheet1!$B$2:$B$5</c:f>
              <c:numCache>
                <c:formatCode>0.00</c:formatCode>
                <c:ptCount val="4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gapWidth val="100"/>
        <c:axId val="142911360"/>
        <c:axId val="142909824"/>
      </c:barChart>
      <c:valAx>
        <c:axId val="142909824"/>
        <c:scaling>
          <c:orientation val="minMax"/>
          <c:max val="4"/>
        </c:scaling>
        <c:axPos val="l"/>
        <c:majorGridlines/>
        <c:numFmt formatCode="0" sourceLinked="0"/>
        <c:tickLblPos val="nextTo"/>
        <c:crossAx val="142911360"/>
        <c:crosses val="autoZero"/>
        <c:crossBetween val="between"/>
        <c:majorUnit val="1"/>
      </c:valAx>
      <c:catAx>
        <c:axId val="142911360"/>
        <c:scaling>
          <c:orientation val="minMax"/>
        </c:scaling>
        <c:axPos val="b"/>
        <c:tickLblPos val="nextTo"/>
        <c:crossAx val="142909824"/>
        <c:crosses val="autoZero"/>
        <c:auto val="1"/>
        <c:lblAlgn val="ctr"/>
        <c:lblOffset val="100"/>
      </c:cat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Sheet1!$B$1:$B$2</c:f>
              <c:strCache>
                <c:ptCount val="1"/>
                <c:pt idx="0">
                  <c:v>&lt; $25k</c:v>
                </c:pt>
              </c:strCache>
            </c:strRef>
          </c:tx>
          <c:cat>
            <c:strRef>
              <c:f>Sheet1!$A$3:$A$7</c:f>
              <c:strCache>
                <c:ptCount val="5"/>
                <c:pt idx="0">
                  <c:v>&lt; HS </c:v>
                </c:pt>
                <c:pt idx="1">
                  <c:v>HS </c:v>
                </c:pt>
                <c:pt idx="2">
                  <c:v>Associate </c:v>
                </c:pt>
                <c:pt idx="3">
                  <c:v>Bachelor </c:v>
                </c:pt>
                <c:pt idx="4">
                  <c:v>Post Bac  </c:v>
                </c:pt>
              </c:strCache>
            </c:strRef>
          </c:cat>
          <c:val>
            <c:numRef>
              <c:f>Sheet1!$B$3:$B$7</c:f>
              <c:numCache>
                <c:formatCode>General</c:formatCode>
                <c:ptCount val="5"/>
                <c:pt idx="0">
                  <c:v>0.8</c:v>
                </c:pt>
                <c:pt idx="1">
                  <c:v>0.4</c:v>
                </c:pt>
                <c:pt idx="2">
                  <c:v>0.30000000000000027</c:v>
                </c:pt>
                <c:pt idx="3">
                  <c:v>5.0000000000000044E-2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Sheet1!$C$1:$C$2</c:f>
              <c:strCache>
                <c:ptCount val="1"/>
                <c:pt idx="0">
                  <c:v>$25k – $50k </c:v>
                </c:pt>
              </c:strCache>
            </c:strRef>
          </c:tx>
          <c:cat>
            <c:strRef>
              <c:f>Sheet1!$A$3:$A$7</c:f>
              <c:strCache>
                <c:ptCount val="5"/>
                <c:pt idx="0">
                  <c:v>&lt; HS </c:v>
                </c:pt>
                <c:pt idx="1">
                  <c:v>HS </c:v>
                </c:pt>
                <c:pt idx="2">
                  <c:v>Associate </c:v>
                </c:pt>
                <c:pt idx="3">
                  <c:v>Bachelor </c:v>
                </c:pt>
                <c:pt idx="4">
                  <c:v>Post Bac  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0.2</c:v>
                </c:pt>
                <c:pt idx="1">
                  <c:v>0.30000000000000027</c:v>
                </c:pt>
                <c:pt idx="2">
                  <c:v>0.30000000000000027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Sheet1!$D$1:$D$2</c:f>
              <c:strCache>
                <c:ptCount val="1"/>
                <c:pt idx="0">
                  <c:v>$50k - $100k </c:v>
                </c:pt>
              </c:strCache>
            </c:strRef>
          </c:tx>
          <c:cat>
            <c:strRef>
              <c:f>Sheet1!$A$3:$A$7</c:f>
              <c:strCache>
                <c:ptCount val="5"/>
                <c:pt idx="0">
                  <c:v>&lt; HS </c:v>
                </c:pt>
                <c:pt idx="1">
                  <c:v>HS </c:v>
                </c:pt>
                <c:pt idx="2">
                  <c:v>Associate </c:v>
                </c:pt>
                <c:pt idx="3">
                  <c:v>Bachelor </c:v>
                </c:pt>
                <c:pt idx="4">
                  <c:v>Post Bac  </c:v>
                </c:pt>
              </c:strCache>
            </c:strRef>
          </c:cat>
          <c:val>
            <c:numRef>
              <c:f>Sheet1!$D$3:$D$7</c:f>
              <c:numCache>
                <c:formatCode>General</c:formatCode>
                <c:ptCount val="5"/>
                <c:pt idx="0">
                  <c:v>0</c:v>
                </c:pt>
                <c:pt idx="1">
                  <c:v>0.1</c:v>
                </c:pt>
                <c:pt idx="2">
                  <c:v>0.30000000000000027</c:v>
                </c:pt>
                <c:pt idx="3">
                  <c:v>0.5</c:v>
                </c:pt>
                <c:pt idx="4">
                  <c:v>0.4</c:v>
                </c:pt>
              </c:numCache>
            </c:numRef>
          </c:val>
        </c:ser>
        <c:ser>
          <c:idx val="3"/>
          <c:order val="3"/>
          <c:tx>
            <c:strRef>
              <c:f>Sheet1!$E$1:$E$2</c:f>
              <c:strCache>
                <c:ptCount val="1"/>
                <c:pt idx="0">
                  <c:v>$100k - $250k </c:v>
                </c:pt>
              </c:strCache>
            </c:strRef>
          </c:tx>
          <c:cat>
            <c:strRef>
              <c:f>Sheet1!$A$3:$A$7</c:f>
              <c:strCache>
                <c:ptCount val="5"/>
                <c:pt idx="0">
                  <c:v>&lt; HS </c:v>
                </c:pt>
                <c:pt idx="1">
                  <c:v>HS </c:v>
                </c:pt>
                <c:pt idx="2">
                  <c:v>Associate </c:v>
                </c:pt>
                <c:pt idx="3">
                  <c:v>Bachelor </c:v>
                </c:pt>
                <c:pt idx="4">
                  <c:v>Post Bac  </c:v>
                </c:pt>
              </c:strCache>
            </c:strRef>
          </c:cat>
          <c:val>
            <c:numRef>
              <c:f>Sheet1!$E$3:$E$7</c:f>
              <c:numCache>
                <c:formatCode>General</c:formatCode>
                <c:ptCount val="5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0.25</c:v>
                </c:pt>
                <c:pt idx="4">
                  <c:v>0.4</c:v>
                </c:pt>
              </c:numCache>
            </c:numRef>
          </c:val>
        </c:ser>
        <c:ser>
          <c:idx val="4"/>
          <c:order val="4"/>
          <c:tx>
            <c:strRef>
              <c:f>Sheet1!$F$1:$F$2</c:f>
              <c:strCache>
                <c:ptCount val="1"/>
                <c:pt idx="0">
                  <c:v>&gt; $250k </c:v>
                </c:pt>
              </c:strCache>
            </c:strRef>
          </c:tx>
          <c:cat>
            <c:strRef>
              <c:f>Sheet1!$A$3:$A$7</c:f>
              <c:strCache>
                <c:ptCount val="5"/>
                <c:pt idx="0">
                  <c:v>&lt; HS </c:v>
                </c:pt>
                <c:pt idx="1">
                  <c:v>HS </c:v>
                </c:pt>
                <c:pt idx="2">
                  <c:v>Associate </c:v>
                </c:pt>
                <c:pt idx="3">
                  <c:v>Bachelor </c:v>
                </c:pt>
                <c:pt idx="4">
                  <c:v>Post Bac  </c:v>
                </c:pt>
              </c:strCache>
            </c:strRef>
          </c:cat>
          <c:val>
            <c:numRef>
              <c:f>Sheet1!$F$3:$F$7</c:f>
              <c:numCache>
                <c:formatCode>General</c:formatCode>
                <c:ptCount val="5"/>
                <c:pt idx="0">
                  <c:v>0</c:v>
                </c:pt>
                <c:pt idx="1">
                  <c:v>0.1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</c:ser>
        <c:axId val="77297920"/>
        <c:axId val="77324288"/>
      </c:barChart>
      <c:catAx>
        <c:axId val="7729792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77324288"/>
        <c:crosses val="autoZero"/>
        <c:auto val="1"/>
        <c:lblAlgn val="ctr"/>
        <c:lblOffset val="100"/>
      </c:catAx>
      <c:valAx>
        <c:axId val="77324288"/>
        <c:scaling>
          <c:orientation val="minMax"/>
        </c:scaling>
        <c:axPos val="l"/>
        <c:majorGridlines/>
        <c:numFmt formatCode="General" sourceLinked="1"/>
        <c:tickLblPos val="nextTo"/>
        <c:crossAx val="7729792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200" b="1"/>
          </a:pPr>
          <a:endParaRPr lang="en-US"/>
        </a:p>
      </c:txPr>
    </c:legend>
    <c:plotVisOnly val="1"/>
  </c:chart>
  <c:spPr>
    <a:solidFill>
      <a:prstClr val="white">
        <a:alpha val="28000"/>
      </a:prstClr>
    </a:solidFill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8.6854293815682798E-2"/>
          <c:y val="6.5289442986293383E-2"/>
          <c:w val="0.80400826402723757"/>
          <c:h val="0.8418788276465452"/>
        </c:manualLayout>
      </c:layout>
      <c:barChart>
        <c:barDir val="col"/>
        <c:grouping val="clustered"/>
        <c:ser>
          <c:idx val="0"/>
          <c:order val="0"/>
          <c:dPt>
            <c:idx val="1"/>
            <c:spPr>
              <a:ln>
                <a:solidFill>
                  <a:schemeClr val="tx1"/>
                </a:solidFill>
              </a:ln>
            </c:spPr>
          </c:dPt>
          <c:cat>
            <c:numRef>
              <c:f>Sheet2!$A$1:$A$4</c:f>
              <c:numCache>
                <c:formatCode>General</c:formatCode>
                <c:ptCount val="4"/>
                <c:pt idx="0">
                  <c:v>60</c:v>
                </c:pt>
                <c:pt idx="1">
                  <c:v>64</c:v>
                </c:pt>
                <c:pt idx="2">
                  <c:v>68</c:v>
                </c:pt>
                <c:pt idx="3">
                  <c:v>72</c:v>
                </c:pt>
              </c:numCache>
            </c:numRef>
          </c:cat>
          <c:val>
            <c:numRef>
              <c:f>Sheet2!$B$1:$B$4</c:f>
              <c:numCache>
                <c:formatCode>General</c:formatCode>
                <c:ptCount val="4"/>
                <c:pt idx="0">
                  <c:v>3</c:v>
                </c:pt>
                <c:pt idx="1">
                  <c:v>8</c:v>
                </c:pt>
                <c:pt idx="2">
                  <c:v>7</c:v>
                </c:pt>
                <c:pt idx="3">
                  <c:v>2</c:v>
                </c:pt>
              </c:numCache>
            </c:numRef>
          </c:val>
        </c:ser>
        <c:gapWidth val="0"/>
        <c:axId val="78336384"/>
        <c:axId val="78337920"/>
      </c:barChart>
      <c:catAx>
        <c:axId val="78336384"/>
        <c:scaling>
          <c:orientation val="minMax"/>
        </c:scaling>
        <c:delete val="1"/>
        <c:axPos val="b"/>
        <c:numFmt formatCode="General" sourceLinked="1"/>
        <c:tickLblPos val="none"/>
        <c:crossAx val="78337920"/>
        <c:crosses val="autoZero"/>
        <c:auto val="1"/>
        <c:lblAlgn val="ctr"/>
        <c:lblOffset val="100"/>
      </c:catAx>
      <c:valAx>
        <c:axId val="783379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78336384"/>
        <c:crosses val="autoZero"/>
        <c:crossBetween val="between"/>
      </c:valAx>
    </c:plotArea>
    <c:plotVisOnly val="1"/>
  </c:chart>
  <c:spPr>
    <a:solidFill>
      <a:schemeClr val="tx1"/>
    </a:solidFill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8.685429381568277E-2"/>
          <c:y val="6.5289442986293383E-2"/>
          <c:w val="0.80400826402723757"/>
          <c:h val="0.84187882764654498"/>
        </c:manualLayout>
      </c:layout>
      <c:barChart>
        <c:barDir val="col"/>
        <c:grouping val="clustered"/>
        <c:ser>
          <c:idx val="0"/>
          <c:order val="0"/>
          <c:dPt>
            <c:idx val="1"/>
            <c:spPr>
              <a:ln>
                <a:solidFill>
                  <a:schemeClr val="tx1"/>
                </a:solidFill>
              </a:ln>
            </c:spPr>
          </c:dPt>
          <c:val>
            <c:numRef>
              <c:f>Sheet2!$B$24:$B$26</c:f>
              <c:numCache>
                <c:formatCode>General</c:formatCode>
                <c:ptCount val="3"/>
                <c:pt idx="0">
                  <c:v>6</c:v>
                </c:pt>
                <c:pt idx="1">
                  <c:v>21</c:v>
                </c:pt>
                <c:pt idx="2">
                  <c:v>6</c:v>
                </c:pt>
              </c:numCache>
            </c:numRef>
          </c:val>
        </c:ser>
        <c:gapWidth val="0"/>
        <c:axId val="78360960"/>
        <c:axId val="78362496"/>
      </c:barChart>
      <c:catAx>
        <c:axId val="78360960"/>
        <c:scaling>
          <c:orientation val="minMax"/>
        </c:scaling>
        <c:delete val="1"/>
        <c:axPos val="b"/>
        <c:numFmt formatCode="General" sourceLinked="1"/>
        <c:tickLblPos val="none"/>
        <c:crossAx val="78362496"/>
        <c:crosses val="autoZero"/>
        <c:auto val="1"/>
        <c:lblAlgn val="ctr"/>
        <c:lblOffset val="100"/>
      </c:catAx>
      <c:valAx>
        <c:axId val="78362496"/>
        <c:scaling>
          <c:orientation val="minMax"/>
        </c:scaling>
        <c:axPos val="l"/>
        <c:majorGridlines/>
        <c:numFmt formatCode="General" sourceLinked="1"/>
        <c:tickLblPos val="nextTo"/>
        <c:crossAx val="78360960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8.3453050511543225E-2"/>
          <c:y val="9.2171281009228626E-2"/>
          <c:w val="0.80400826402723757"/>
          <c:h val="0.84187882764654542"/>
        </c:manualLayout>
      </c:layout>
      <c:barChart>
        <c:barDir val="col"/>
        <c:grouping val="clustered"/>
        <c:ser>
          <c:idx val="0"/>
          <c:order val="0"/>
          <c:dPt>
            <c:idx val="1"/>
            <c:spPr>
              <a:ln>
                <a:solidFill>
                  <a:schemeClr val="tx1"/>
                </a:solidFill>
              </a:ln>
            </c:spPr>
          </c:dPt>
          <c:val>
            <c:numRef>
              <c:f>Sheet2!$B$32:$B$43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5</c:v>
                </c:pt>
                <c:pt idx="5">
                  <c:v>7</c:v>
                </c:pt>
                <c:pt idx="6">
                  <c:v>7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gapWidth val="0"/>
        <c:axId val="78378112"/>
        <c:axId val="78379648"/>
      </c:barChart>
      <c:catAx>
        <c:axId val="78378112"/>
        <c:scaling>
          <c:orientation val="minMax"/>
        </c:scaling>
        <c:delete val="1"/>
        <c:axPos val="b"/>
        <c:numFmt formatCode="General" sourceLinked="1"/>
        <c:tickLblPos val="none"/>
        <c:crossAx val="78379648"/>
        <c:crosses val="autoZero"/>
        <c:auto val="1"/>
        <c:lblAlgn val="ctr"/>
        <c:lblOffset val="100"/>
      </c:catAx>
      <c:valAx>
        <c:axId val="78379648"/>
        <c:scaling>
          <c:orientation val="minMax"/>
        </c:scaling>
        <c:axPos val="l"/>
        <c:majorGridlines/>
        <c:numFmt formatCode="General" sourceLinked="1"/>
        <c:tickLblPos val="nextTo"/>
        <c:crossAx val="78378112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>
                <a:solidFill>
                  <a:schemeClr val="bg1"/>
                </a:solidFill>
              </a:defRPr>
            </a:pPr>
            <a:r>
              <a:rPr lang="en-US">
                <a:solidFill>
                  <a:schemeClr val="bg1"/>
                </a:solidFill>
              </a:rPr>
              <a:t>Height vs. Weight</a:t>
            </a:r>
          </a:p>
        </c:rich>
      </c:tx>
      <c:layout/>
      <c:overlay val="1"/>
    </c:title>
    <c:plotArea>
      <c:layout>
        <c:manualLayout>
          <c:layoutTarget val="inner"/>
          <c:xMode val="edge"/>
          <c:yMode val="edge"/>
          <c:x val="8.8849518810148687E-2"/>
          <c:y val="0.15788203557888603"/>
          <c:w val="0.86651859142607179"/>
          <c:h val="0.72613808690580361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bg1"/>
              </a:solidFill>
            </c:spPr>
          </c:marker>
          <c:xVal>
            <c:numRef>
              <c:f>Sheet1!$A$1:$A$9</c:f>
              <c:numCache>
                <c:formatCode>General</c:formatCode>
                <c:ptCount val="9"/>
                <c:pt idx="0">
                  <c:v>62</c:v>
                </c:pt>
                <c:pt idx="1">
                  <c:v>67</c:v>
                </c:pt>
                <c:pt idx="2">
                  <c:v>71</c:v>
                </c:pt>
                <c:pt idx="3">
                  <c:v>63</c:v>
                </c:pt>
                <c:pt idx="4">
                  <c:v>65</c:v>
                </c:pt>
                <c:pt idx="5">
                  <c:v>69</c:v>
                </c:pt>
                <c:pt idx="6">
                  <c:v>71</c:v>
                </c:pt>
                <c:pt idx="7">
                  <c:v>66</c:v>
                </c:pt>
                <c:pt idx="8">
                  <c:v>66</c:v>
                </c:pt>
              </c:numCache>
            </c:numRef>
          </c:xVal>
          <c:yVal>
            <c:numRef>
              <c:f>Sheet1!$B$1:$B$9</c:f>
              <c:numCache>
                <c:formatCode>General</c:formatCode>
                <c:ptCount val="9"/>
                <c:pt idx="0">
                  <c:v>110</c:v>
                </c:pt>
                <c:pt idx="1">
                  <c:v>175</c:v>
                </c:pt>
                <c:pt idx="2">
                  <c:v>200</c:v>
                </c:pt>
                <c:pt idx="3">
                  <c:v>105</c:v>
                </c:pt>
                <c:pt idx="4">
                  <c:v>135</c:v>
                </c:pt>
                <c:pt idx="5">
                  <c:v>180</c:v>
                </c:pt>
                <c:pt idx="6">
                  <c:v>180</c:v>
                </c:pt>
                <c:pt idx="7">
                  <c:v>215</c:v>
                </c:pt>
                <c:pt idx="8">
                  <c:v>150</c:v>
                </c:pt>
              </c:numCache>
            </c:numRef>
          </c:yVal>
        </c:ser>
        <c:axId val="76413952"/>
        <c:axId val="76462336"/>
      </c:scatterChart>
      <c:valAx>
        <c:axId val="7641395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76462336"/>
        <c:crosses val="autoZero"/>
        <c:crossBetween val="midCat"/>
      </c:valAx>
      <c:valAx>
        <c:axId val="764623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76413952"/>
        <c:crosses val="autoZero"/>
        <c:crossBetween val="midCat"/>
      </c:valAx>
    </c:plotArea>
    <c:plotVisOnly val="1"/>
  </c:chart>
  <c:spPr>
    <a:solidFill>
      <a:schemeClr val="tx1">
        <a:lumMod val="85000"/>
      </a:schemeClr>
    </a:solidFill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>
                <a:solidFill>
                  <a:schemeClr val="bg1"/>
                </a:solidFill>
              </a:defRPr>
            </a:pPr>
            <a:r>
              <a:rPr lang="en-US">
                <a:solidFill>
                  <a:schemeClr val="bg1"/>
                </a:solidFill>
              </a:rPr>
              <a:t>Lateness Pattern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spPr>
            <a:ln>
              <a:solidFill>
                <a:schemeClr val="bg1"/>
              </a:solidFill>
            </a:ln>
          </c:spPr>
          <c:marker>
            <c:spPr>
              <a:solidFill>
                <a:prstClr val="black"/>
              </a:solidFill>
            </c:spPr>
          </c:marker>
          <c:cat>
            <c:strRef>
              <c:f>Sheet1!$A$1:$A$15</c:f>
              <c:strCache>
                <c:ptCount val="15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 </c:v>
                </c:pt>
                <c:pt idx="4">
                  <c:v>F</c:v>
                </c:pt>
                <c:pt idx="5">
                  <c:v>M</c:v>
                </c:pt>
                <c:pt idx="6">
                  <c:v>T</c:v>
                </c:pt>
                <c:pt idx="7">
                  <c:v>W</c:v>
                </c:pt>
                <c:pt idx="8">
                  <c:v>Th</c:v>
                </c:pt>
                <c:pt idx="9">
                  <c:v>F</c:v>
                </c:pt>
                <c:pt idx="10">
                  <c:v>M</c:v>
                </c:pt>
                <c:pt idx="11">
                  <c:v>T</c:v>
                </c:pt>
                <c:pt idx="12">
                  <c:v>W</c:v>
                </c:pt>
                <c:pt idx="13">
                  <c:v>Th</c:v>
                </c:pt>
                <c:pt idx="14">
                  <c:v>F</c:v>
                </c:pt>
              </c:strCache>
            </c:strRef>
          </c:cat>
          <c:val>
            <c:numRef>
              <c:f>Sheet1!$B$1:$B$15</c:f>
              <c:numCache>
                <c:formatCode>General</c:formatCode>
                <c:ptCount val="15"/>
                <c:pt idx="0">
                  <c:v>10</c:v>
                </c:pt>
                <c:pt idx="1">
                  <c:v>7</c:v>
                </c:pt>
                <c:pt idx="2">
                  <c:v>6</c:v>
                </c:pt>
                <c:pt idx="3">
                  <c:v>8</c:v>
                </c:pt>
                <c:pt idx="4">
                  <c:v>11</c:v>
                </c:pt>
                <c:pt idx="5">
                  <c:v>14</c:v>
                </c:pt>
                <c:pt idx="6">
                  <c:v>5</c:v>
                </c:pt>
                <c:pt idx="7">
                  <c:v>10</c:v>
                </c:pt>
                <c:pt idx="8">
                  <c:v>8</c:v>
                </c:pt>
                <c:pt idx="9">
                  <c:v>7</c:v>
                </c:pt>
                <c:pt idx="10">
                  <c:v>9</c:v>
                </c:pt>
                <c:pt idx="11">
                  <c:v>3</c:v>
                </c:pt>
                <c:pt idx="12">
                  <c:v>6</c:v>
                </c:pt>
                <c:pt idx="13">
                  <c:v>4</c:v>
                </c:pt>
                <c:pt idx="14">
                  <c:v>6</c:v>
                </c:pt>
              </c:numCache>
            </c:numRef>
          </c:val>
        </c:ser>
        <c:marker val="1"/>
        <c:axId val="74897280"/>
        <c:axId val="76368128"/>
      </c:lineChart>
      <c:catAx>
        <c:axId val="74897280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76368128"/>
        <c:crosses val="autoZero"/>
        <c:auto val="1"/>
        <c:lblAlgn val="ctr"/>
        <c:lblOffset val="100"/>
      </c:catAx>
      <c:valAx>
        <c:axId val="7636812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74897280"/>
        <c:crosses val="autoZero"/>
        <c:crossBetween val="between"/>
      </c:valAx>
    </c:plotArea>
    <c:plotVisOnly val="1"/>
  </c:chart>
  <c:spPr>
    <a:solidFill>
      <a:schemeClr val="tx1">
        <a:lumMod val="85000"/>
      </a:schemeClr>
    </a:solidFill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r>
              <a:rPr lang="en-US" sz="1200" dirty="0">
                <a:solidFill>
                  <a:schemeClr val="bg1"/>
                </a:solidFill>
              </a:rPr>
              <a:t>More Variation over </a:t>
            </a:r>
            <a:r>
              <a:rPr lang="en-US" sz="1200" dirty="0" smtClean="0">
                <a:solidFill>
                  <a:schemeClr val="bg1"/>
                </a:solidFill>
              </a:rPr>
              <a:t>time / Constant Center</a:t>
            </a:r>
            <a:endParaRPr lang="en-US" sz="1200" dirty="0">
              <a:solidFill>
                <a:schemeClr val="bg1"/>
              </a:solidFill>
            </a:endParaRP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More Variation over time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marker>
            <c:spPr>
              <a:solidFill>
                <a:prstClr val="black"/>
              </a:solidFill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3</c:v>
                </c:pt>
                <c:pt idx="1">
                  <c:v>5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2</c:v>
                </c:pt>
                <c:pt idx="6">
                  <c:v>7</c:v>
                </c:pt>
                <c:pt idx="7">
                  <c:v>2</c:v>
                </c:pt>
                <c:pt idx="8">
                  <c:v>8</c:v>
                </c:pt>
                <c:pt idx="9">
                  <c:v>1</c:v>
                </c:pt>
                <c:pt idx="10">
                  <c:v>3</c:v>
                </c:pt>
                <c:pt idx="11">
                  <c:v>9</c:v>
                </c:pt>
                <c:pt idx="12">
                  <c:v>8</c:v>
                </c:pt>
                <c:pt idx="13">
                  <c:v>2</c:v>
                </c:pt>
                <c:pt idx="14">
                  <c:v>4</c:v>
                </c:pt>
                <c:pt idx="15">
                  <c:v>10</c:v>
                </c:pt>
                <c:pt idx="16">
                  <c:v>5</c:v>
                </c:pt>
              </c:numCache>
            </c:numRef>
          </c:val>
        </c:ser>
        <c:marker val="1"/>
        <c:axId val="99088640"/>
        <c:axId val="142774656"/>
      </c:lineChart>
      <c:catAx>
        <c:axId val="9908864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142774656"/>
        <c:crosses val="autoZero"/>
        <c:auto val="1"/>
        <c:lblAlgn val="ctr"/>
        <c:lblOffset val="100"/>
      </c:catAx>
      <c:valAx>
        <c:axId val="1427746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en-US"/>
          </a:p>
        </c:txPr>
        <c:crossAx val="99088640"/>
        <c:crosses val="autoZero"/>
        <c:crossBetween val="between"/>
      </c:valAx>
    </c:plotArea>
    <c:plotVisOnly val="1"/>
  </c:chart>
  <c:spPr>
    <a:solidFill>
      <a:schemeClr val="tx1">
        <a:lumMod val="75000"/>
      </a:schemeClr>
    </a:solidFill>
  </c:spPr>
  <c:txPr>
    <a:bodyPr/>
    <a:lstStyle/>
    <a:p>
      <a:pPr>
        <a:defRPr sz="1800"/>
      </a:pPr>
      <a:endParaRPr lang="en-US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</cdr:x>
      <cdr:y>0.46154</cdr:y>
    </cdr:from>
    <cdr:to>
      <cdr:x>0.3</cdr:x>
      <cdr:y>0.58582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304800" y="1371600"/>
          <a:ext cx="83820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" lastClr="FFFFFF"/>
              </a:solidFill>
              <a:latin typeface="Cambria"/>
            </a:defRPr>
          </a:lvl1pPr>
          <a:lvl2pPr marL="457200" algn="l" defTabSz="914400" rtl="0" eaLnBrk="1" latinLnBrk="0" hangingPunct="1">
            <a:defRPr sz="1800" kern="1200">
              <a:solidFill>
                <a:sysClr val="window" lastClr="FFFFFF"/>
              </a:solidFill>
              <a:latin typeface="Cambria"/>
            </a:defRPr>
          </a:lvl2pPr>
          <a:lvl3pPr marL="914400" algn="l" defTabSz="914400" rtl="0" eaLnBrk="1" latinLnBrk="0" hangingPunct="1">
            <a:defRPr sz="1800" kern="1200">
              <a:solidFill>
                <a:sysClr val="window" lastClr="FFFFFF"/>
              </a:solidFill>
              <a:latin typeface="Cambria"/>
            </a:defRPr>
          </a:lvl3pPr>
          <a:lvl4pPr marL="1371600" algn="l" defTabSz="914400" rtl="0" eaLnBrk="1" latinLnBrk="0" hangingPunct="1">
            <a:defRPr sz="1800" kern="1200">
              <a:solidFill>
                <a:sysClr val="window" lastClr="FFFFFF"/>
              </a:solidFill>
              <a:latin typeface="Cambria"/>
            </a:defRPr>
          </a:lvl4pPr>
          <a:lvl5pPr marL="1828800" algn="l" defTabSz="914400" rtl="0" eaLnBrk="1" latinLnBrk="0" hangingPunct="1">
            <a:defRPr sz="1800" kern="1200">
              <a:solidFill>
                <a:sysClr val="window" lastClr="FFFFFF"/>
              </a:solidFill>
              <a:latin typeface="Cambria"/>
            </a:defRPr>
          </a:lvl5pPr>
          <a:lvl6pPr marL="2286000" algn="l" defTabSz="914400" rtl="0" eaLnBrk="1" latinLnBrk="0" hangingPunct="1">
            <a:defRPr sz="1800" kern="1200">
              <a:solidFill>
                <a:sysClr val="window" lastClr="FFFFFF"/>
              </a:solidFill>
              <a:latin typeface="Cambria"/>
            </a:defRPr>
          </a:lvl6pPr>
          <a:lvl7pPr marL="2743200" algn="l" defTabSz="914400" rtl="0" eaLnBrk="1" latinLnBrk="0" hangingPunct="1">
            <a:defRPr sz="1800" kern="1200">
              <a:solidFill>
                <a:sysClr val="window" lastClr="FFFFFF"/>
              </a:solidFill>
              <a:latin typeface="Cambria"/>
            </a:defRPr>
          </a:lvl7pPr>
          <a:lvl8pPr marL="3200400" algn="l" defTabSz="914400" rtl="0" eaLnBrk="1" latinLnBrk="0" hangingPunct="1">
            <a:defRPr sz="1800" kern="1200">
              <a:solidFill>
                <a:sysClr val="window" lastClr="FFFFFF"/>
              </a:solidFill>
              <a:latin typeface="Cambria"/>
            </a:defRPr>
          </a:lvl8pPr>
          <a:lvl9pPr marL="3657600" algn="l" defTabSz="914400" rtl="0" eaLnBrk="1" latinLnBrk="0" hangingPunct="1">
            <a:defRPr sz="1800" kern="1200">
              <a:solidFill>
                <a:sysClr val="window" lastClr="FFFFFF"/>
              </a:solidFill>
              <a:latin typeface="Cambria"/>
            </a:defRPr>
          </a:lvl9pPr>
        </a:lstStyle>
        <a:p xmlns:a="http://schemas.openxmlformats.org/drawingml/2006/main">
          <a:r>
            <a:rPr lang="en-US" dirty="0" smtClean="0"/>
            <a:t>14.3%</a:t>
          </a:r>
          <a:endParaRPr 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0.95332</cdr:y>
    </cdr:from>
    <cdr:to>
      <cdr:x>0.58277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3838576"/>
          <a:ext cx="3286125" cy="1809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/>
            <a:t>Source:  http://www.analyzeindices.com/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252302D-8973-43D4-B13A-F3B4EF319C8F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82A609-456C-43BF-8BD6-F84F9E66D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52302D-8973-43D4-B13A-F3B4EF319C8F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2A609-456C-43BF-8BD6-F84F9E66D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52302D-8973-43D4-B13A-F3B4EF319C8F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2A609-456C-43BF-8BD6-F84F9E66D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52302D-8973-43D4-B13A-F3B4EF319C8F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2A609-456C-43BF-8BD6-F84F9E66D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252302D-8973-43D4-B13A-F3B4EF319C8F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82A609-456C-43BF-8BD6-F84F9E66D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52302D-8973-43D4-B13A-F3B4EF319C8F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782A609-456C-43BF-8BD6-F84F9E66D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52302D-8973-43D4-B13A-F3B4EF319C8F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782A609-456C-43BF-8BD6-F84F9E66D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52302D-8973-43D4-B13A-F3B4EF319C8F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2A609-456C-43BF-8BD6-F84F9E66D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52302D-8973-43D4-B13A-F3B4EF319C8F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82A609-456C-43BF-8BD6-F84F9E66D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252302D-8973-43D4-B13A-F3B4EF319C8F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82A609-456C-43BF-8BD6-F84F9E66D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252302D-8973-43D4-B13A-F3B4EF319C8F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82A609-456C-43BF-8BD6-F84F9E66D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252302D-8973-43D4-B13A-F3B4EF319C8F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782A609-456C-43BF-8BD6-F84F9E66D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dingeconomics.com/united-states/gdp-growth-annual" TargetMode="External"/><Relationship Id="rId2" Type="http://schemas.openxmlformats.org/officeDocument/2006/relationships/hyperlink" Target="http://www.tradingeconomics.com/china/gdp-growth-ann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List_of_countries_by_real_GDP_growth_rate_(latest_year)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saybuilder.net/PieCharts.html" TargetMode="External"/><Relationship Id="rId2" Type="http://schemas.openxmlformats.org/officeDocument/2006/relationships/hyperlink" Target="http://www.warresisters.org/pages/piechar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msonline.com/cdn/cms/Sandvik-pie-chart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3.bp.blogspot.com/_UBnUoXi1fOc/SxU4odVqo6I/AAAAAAAABeY/mczjvN3j1IE/s1600/FoxNewsPieChart.jpg" TargetMode="External"/><Relationship Id="rId2" Type="http://schemas.openxmlformats.org/officeDocument/2006/relationships/hyperlink" Target="http://2.bp.blogspot.com/_QZR88NQ_bOQ/SfDNnqQ5VBI/AAAAAAAAA7s/xKeR8pCmZ7c/s400/756px-Mammal_species_pie_chart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cnugget.org/albums/misc/timegraph.pn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powered.com/graph_chart_collection/graph-images/bar-chart.gif" TargetMode="External"/><Relationship Id="rId2" Type="http://schemas.openxmlformats.org/officeDocument/2006/relationships/hyperlink" Target="http://www.radonservices.net/Images/graph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angis.dhec.sc.gov/scan/cancer2/images/index/barchart.gi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rspinello.com/eclass/whennottousegraphs_files/image010.jpg" TargetMode="External"/><Relationship Id="rId2" Type="http://schemas.openxmlformats.org/officeDocument/2006/relationships/hyperlink" Target="http://www.math.unl.edu/~bharbourne1/M203EF2011/cnn-gallup-20050322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rev.org.uk/images/lr2005barchart.gi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daphne.palomar.edu/stat/rf4.gi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courses.science.psu.edu/stat414/sites/onlinecourses.science.psu.edu.stat414/files/lesson13/StemAndLeafIQs.gif" TargetMode="External"/><Relationship Id="rId2" Type="http://schemas.openxmlformats.org/officeDocument/2006/relationships/hyperlink" Target="http://www.mrnussbaum.com/mathdrills/graphing/plot1.gi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tadatavision.com/uploads/images/Gallery/Histogram/histogram_surface_temp.png" TargetMode="External"/><Relationship Id="rId2" Type="http://schemas.openxmlformats.org/officeDocument/2006/relationships/hyperlink" Target="http://matplotlib.github.com/_images/histogram_demo.png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cpn.canon-europe.com/files/education/infobank/exposure_settings/exposure_compensation/caption_007.jpg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iu.edu/~sljanows/391/scatter.jpg" TargetMode="External"/><Relationship Id="rId2" Type="http://schemas.openxmlformats.org/officeDocument/2006/relationships/hyperlink" Target="http://2.bp.blogspot.com/_CERlGVs2E6w/TT9XXN04oxI/AAAAAAAAAJ8/r9IWfERoQ6Q/s1600/MarcScatter1.png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-pord.ucsd.edu/~shenfu/figures/amsr/modis_dp.jpg" TargetMode="External"/><Relationship Id="rId2" Type="http://schemas.openxmlformats.org/officeDocument/2006/relationships/hyperlink" Target="http://pn.bmj.com/content/7/4/259/F2.large.jpg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stainablescale.org/images/uploaded/Population/World%20Population%20Growth%20to%202050.JPG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en-US" dirty="0" smtClean="0"/>
              <a:t>Summarizing Data Graphically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Variables</a:t>
            </a:r>
            <a:endParaRPr lang="en-US" dirty="0"/>
          </a:p>
        </p:txBody>
      </p:sp>
      <p:pic>
        <p:nvPicPr>
          <p:cNvPr id="2058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1589" t="42757" r="54735" b="35356"/>
          <a:stretch>
            <a:fillRect/>
          </a:stretch>
        </p:blipFill>
        <p:spPr bwMode="auto">
          <a:xfrm>
            <a:off x="533400" y="1828800"/>
            <a:ext cx="808892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886200" y="2514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Gender, Favorite Color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2800" y="5486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Height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4200" y="4267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# of Siblings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Modifications of Variables</a:t>
            </a:r>
          </a:p>
          <a:p>
            <a:pPr lvl="1"/>
            <a:r>
              <a:rPr lang="en-US" dirty="0" smtClean="0"/>
              <a:t>We tend to record continuous variables in a way that appears discrete because of the way we round them</a:t>
            </a:r>
          </a:p>
          <a:p>
            <a:pPr lvl="2"/>
            <a:r>
              <a:rPr lang="en-US" dirty="0" smtClean="0"/>
              <a:t>Example: Age 26.576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26</a:t>
            </a:r>
          </a:p>
          <a:p>
            <a:pPr lvl="1"/>
            <a:r>
              <a:rPr lang="en-US" dirty="0" smtClean="0"/>
              <a:t>We prefer to still refer to these as continuous variables, though an argument can be made to the contrary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Quantitative </a:t>
            </a:r>
            <a:r>
              <a:rPr lang="en-US" dirty="0" smtClean="0">
                <a:sym typeface="Wingdings" pitchFamily="2" charset="2"/>
              </a:rPr>
              <a:t> Qualitative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Sometimes we turn Quantitative variables in Qualitative variables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record the time that milk lasts in the fridge before going bad</a:t>
            </a:r>
          </a:p>
          <a:p>
            <a:pPr lvl="2"/>
            <a:r>
              <a:rPr lang="en-US" dirty="0" smtClean="0"/>
              <a:t>21.6 days, 18.3 days, 26.2 days, …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What type of variable is this?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record the number of cars that a family has </a:t>
            </a:r>
          </a:p>
          <a:p>
            <a:pPr lvl="2"/>
            <a:r>
              <a:rPr lang="en-US" dirty="0" smtClean="0"/>
              <a:t>0, 1, 2, …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What type of variable is this?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record the variable of the room number associated with each classroom in </a:t>
            </a:r>
            <a:r>
              <a:rPr lang="en-US" dirty="0" err="1" smtClean="0"/>
              <a:t>Javits</a:t>
            </a:r>
            <a:endParaRPr lang="en-US" dirty="0" smtClean="0"/>
          </a:p>
          <a:p>
            <a:pPr lvl="2"/>
            <a:r>
              <a:rPr lang="en-US" dirty="0" smtClean="0"/>
              <a:t>101, 102, 103, …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What type of variable is this?</a:t>
            </a:r>
          </a:p>
          <a:p>
            <a:endParaRPr lang="en-US" dirty="0" smtClean="0"/>
          </a:p>
          <a:p>
            <a:r>
              <a:rPr lang="en-US" dirty="0" smtClean="0"/>
              <a:t>I record the numbers on the back of football jerseys</a:t>
            </a:r>
          </a:p>
          <a:p>
            <a:pPr lvl="2"/>
            <a:r>
              <a:rPr lang="en-US" dirty="0" smtClean="0"/>
              <a:t>52, 7, 99, …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What type of variable is this?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understand what different types of variables there are, we want to understand what we are trying to accomplish by analyzing the data</a:t>
            </a:r>
          </a:p>
          <a:p>
            <a:pPr lvl="1"/>
            <a:r>
              <a:rPr lang="en-US" dirty="0" smtClean="0"/>
              <a:t>Goal: Understand the distribution of the variable</a:t>
            </a:r>
          </a:p>
          <a:p>
            <a:pPr lvl="1"/>
            <a:r>
              <a:rPr lang="en-US" dirty="0" smtClean="0"/>
              <a:t>Definition: Distribution</a:t>
            </a:r>
          </a:p>
          <a:p>
            <a:pPr lvl="2"/>
            <a:r>
              <a:rPr lang="en-US" dirty="0" smtClean="0"/>
              <a:t>The distribution of a variable are the possible values the variable can take on and how often they occur</a:t>
            </a:r>
          </a:p>
          <a:p>
            <a:pPr lvl="2"/>
            <a:r>
              <a:rPr lang="en-US" dirty="0" smtClean="0"/>
              <a:t>The distribution gives us a understanding on how the variable will vary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Graphical Displays we will consider in this chapter all give visual representations of the distributions of the variable</a:t>
            </a:r>
          </a:p>
          <a:p>
            <a:endParaRPr lang="en-US" dirty="0" smtClean="0"/>
          </a:p>
          <a:p>
            <a:r>
              <a:rPr lang="en-US" dirty="0" smtClean="0"/>
              <a:t>There is one crucial assumption we need to satisfy before graphing a distribution</a:t>
            </a:r>
          </a:p>
          <a:p>
            <a:pPr lvl="1"/>
            <a:r>
              <a:rPr lang="en-US" dirty="0" smtClean="0"/>
              <a:t>We want to ensure that the </a:t>
            </a:r>
            <a:r>
              <a:rPr lang="en-US" b="1" u="sng" dirty="0" smtClean="0"/>
              <a:t>data is comparable</a:t>
            </a:r>
          </a:p>
          <a:p>
            <a:pPr lvl="1"/>
            <a:r>
              <a:rPr lang="en-US" dirty="0" smtClean="0"/>
              <a:t>We do this by understanding various questions about the data provided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ask questions about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http://www.tradingeconomics.com/china/gdp-growth-annual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http://www.tradingeconomics.com/united-states/gdp-growth-annual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http://en.wikipedia.org/wiki/List_of_countries_by_real_GDP_growth_rate_%28latest_year%29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-Ask how the data was measured</a:t>
            </a:r>
          </a:p>
          <a:p>
            <a:pPr>
              <a:buNone/>
            </a:pPr>
            <a:r>
              <a:rPr lang="en-US" dirty="0" smtClean="0"/>
              <a:t>-Ask what was measured</a:t>
            </a:r>
          </a:p>
          <a:p>
            <a:pPr>
              <a:buNone/>
            </a:pPr>
            <a:r>
              <a:rPr lang="en-US" dirty="0" smtClean="0"/>
              <a:t>-Ask when it was measured</a:t>
            </a:r>
          </a:p>
          <a:p>
            <a:pPr>
              <a:buNone/>
            </a:pPr>
            <a:r>
              <a:rPr lang="en-US" dirty="0" smtClean="0"/>
              <a:t>-Ask who measured it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questions about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Let’s say we were interested in measuring the number of patrons at local restaurants</a:t>
            </a:r>
          </a:p>
          <a:p>
            <a:pPr lvl="1"/>
            <a:r>
              <a:rPr lang="en-US" dirty="0" smtClean="0"/>
              <a:t>During the course of one day we send out a few different researchers to </a:t>
            </a:r>
            <a:r>
              <a:rPr lang="en-US" dirty="0" err="1" smtClean="0"/>
              <a:t>restaraunts</a:t>
            </a:r>
            <a:endParaRPr lang="en-US" dirty="0" smtClean="0"/>
          </a:p>
          <a:p>
            <a:pPr lvl="1"/>
            <a:r>
              <a:rPr lang="en-US" dirty="0" smtClean="0"/>
              <a:t>Are these results going to be comparable?</a:t>
            </a:r>
          </a:p>
          <a:p>
            <a:pPr lvl="1"/>
            <a:r>
              <a:rPr lang="en-US" dirty="0" smtClean="0"/>
              <a:t>What are some questions you might ask?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3810000"/>
          <a:ext cx="5486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Patrons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Centara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 Cactus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Curry Club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Bench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Jake Starr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Displays for Qualitative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are confident our data is comparable, a graphical display will help us understand the distribution better</a:t>
            </a:r>
          </a:p>
          <a:p>
            <a:endParaRPr lang="en-US" dirty="0" smtClean="0"/>
          </a:p>
          <a:p>
            <a:r>
              <a:rPr lang="en-US" dirty="0" smtClean="0"/>
              <a:t>For Qualitative Variables we typically use either</a:t>
            </a:r>
          </a:p>
          <a:p>
            <a:pPr lvl="1"/>
            <a:r>
              <a:rPr lang="en-US" dirty="0" smtClean="0"/>
              <a:t>Pie Charts</a:t>
            </a:r>
          </a:p>
          <a:p>
            <a:pPr lvl="1"/>
            <a:r>
              <a:rPr lang="en-US" dirty="0" smtClean="0"/>
              <a:t>Bar Graphs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http://www.warresisters.org/pages/piechart.htm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http://www.essaybuilder.net/PieCharts.html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http://www.mmsonline.com/cdn/cms/Sandvik-pie-chart.jpg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procedure for how to properly analyze scientific phenomena</a:t>
            </a:r>
          </a:p>
          <a:p>
            <a:r>
              <a:rPr lang="en-US" dirty="0" smtClean="0"/>
              <a:t>Directly applied to statistical analysis it provides a good outline for how to conduct a thorough analysis of a problem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STEP 1: Formulate a Hypothesis</a:t>
            </a:r>
          </a:p>
          <a:p>
            <a:pPr lvl="1"/>
            <a:r>
              <a:rPr lang="en-US" dirty="0" smtClean="0"/>
              <a:t>STEP 2: Collect Data</a:t>
            </a:r>
          </a:p>
          <a:p>
            <a:pPr lvl="1"/>
            <a:r>
              <a:rPr lang="en-US" b="1" u="sng" dirty="0" smtClean="0"/>
              <a:t>STEP 3: Summarize the results</a:t>
            </a:r>
          </a:p>
          <a:p>
            <a:pPr lvl="1"/>
            <a:r>
              <a:rPr lang="en-US" dirty="0" smtClean="0"/>
              <a:t>STEP 4: Interpret the results and make a decision</a:t>
            </a:r>
          </a:p>
          <a:p>
            <a:pPr lvl="2"/>
            <a:r>
              <a:rPr lang="en-US" dirty="0" smtClean="0"/>
              <a:t>Use the results to formulate a new hypothesis and so on…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Represent the proportion of a particular category in the data by a proportional slice of the pie/circle</a:t>
            </a:r>
          </a:p>
          <a:p>
            <a:endParaRPr lang="en-US" dirty="0" smtClean="0"/>
          </a:p>
          <a:p>
            <a:r>
              <a:rPr lang="en-US" dirty="0" smtClean="0"/>
              <a:t>Used for qualitative variables since we usually have a limited number of categories</a:t>
            </a:r>
          </a:p>
          <a:p>
            <a:endParaRPr lang="en-US" dirty="0" smtClean="0"/>
          </a:p>
          <a:p>
            <a:r>
              <a:rPr lang="en-US" dirty="0" smtClean="0"/>
              <a:t>Helps us easily visualize the most common categories and the proportions of each within the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Identify all the categories to be included in the pie chart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Determine the frequency (count) of each category within the data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Calculate the proportion (count/total) of each category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Order the categories from highest to lowest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Create a wedge (slice) of the pie equal to the proportion of the categories in order as you go around the pie</a:t>
            </a:r>
          </a:p>
          <a:p>
            <a:pPr marL="514350" indent="-514350">
              <a:buAutoNum type="arabicParenR" startAt="2"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62000" y="4876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90600"/>
                <a:gridCol w="1295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Proportion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3/7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2/7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1/7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057400"/>
          <a:ext cx="396239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731520"/>
                <a:gridCol w="548638"/>
                <a:gridCol w="1097280"/>
                <a:gridCol w="7924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Ht (in)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Fav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 Sibs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Amy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62.32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66.61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64.42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69.89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Emily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63.21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72.06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Gina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67.94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1524000"/>
            <a:ext cx="440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Recall this example from earlier:</a:t>
            </a:r>
            <a:endParaRPr lang="en-US" sz="24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4572000" y="2362200"/>
          <a:ext cx="4343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00800" y="3810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42.8%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14.3%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472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28.6%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bad Pie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http://2.bp.blogspot.com/_QZR88NQ_bOQ/SfDNnqQ5VBI/AAAAAAAAA7s/xKeR8pCmZ7c/s400/756px-Mammal_species_pie_chart.png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http://3.bp.blogspot.com/_UBnUoXi1fOc/SxU4odVqo6I/AAAAAAAABeY/mczjvN3j1IE/s1600/FoxNewsPieChart.jpg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http://macnugget.org/albums/misc/timegraph.png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Pie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sz="2800" dirty="0" smtClean="0"/>
              <a:t>Make sure the percentages add up to 100%</a:t>
            </a:r>
          </a:p>
          <a:p>
            <a:pPr marL="514350" indent="-514350">
              <a:buAutoNum type="arabicParenR"/>
            </a:pPr>
            <a:endParaRPr lang="en-US" sz="2800" dirty="0" smtClean="0"/>
          </a:p>
          <a:p>
            <a:pPr marL="514350" indent="-514350">
              <a:buAutoNum type="arabicParenR"/>
            </a:pPr>
            <a:r>
              <a:rPr lang="en-US" sz="2800" dirty="0" smtClean="0"/>
              <a:t>Make sure the slices are proportional to the percentage of the category within the data</a:t>
            </a:r>
          </a:p>
          <a:p>
            <a:pPr marL="514350" indent="-514350">
              <a:buAutoNum type="arabicParenR"/>
            </a:pPr>
            <a:endParaRPr lang="en-US" sz="2800" dirty="0" smtClean="0"/>
          </a:p>
          <a:p>
            <a:pPr marL="514350" indent="-514350">
              <a:buAutoNum type="arabicParenR"/>
            </a:pPr>
            <a:r>
              <a:rPr lang="en-US" sz="2800" dirty="0" smtClean="0"/>
              <a:t>Don’t clutter the graph with too many categories (usually try to use at most 5 or 6)</a:t>
            </a:r>
          </a:p>
          <a:p>
            <a:pPr marL="862330" lvl="1" indent="-514350">
              <a:buNone/>
            </a:pPr>
            <a:r>
              <a:rPr lang="en-US" dirty="0" smtClean="0"/>
              <a:t>	- Use an “other” group to combine small groups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http://www.radonservices.net/Images/graph.jpg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http://www.jpowered.com/graph_chart_collection/graph-images/bar-chart.gif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http://scangis.dhec.sc.gov/scan/cancer2/images/index/barchart.gif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Represent the proportion of a particular category in the data by the height of a bar of the listed categories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Used for qualitative variables since we usually have a limited number of categories</a:t>
            </a:r>
          </a:p>
          <a:p>
            <a:endParaRPr lang="en-US" dirty="0" smtClean="0"/>
          </a:p>
          <a:p>
            <a:r>
              <a:rPr lang="en-US" dirty="0" smtClean="0"/>
              <a:t>Helps us easily visualize the most common categories and the proportions of each within the data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Identify all the categories to be included in the bar chart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Determine the frequency (count) of each category within the data</a:t>
            </a:r>
          </a:p>
          <a:p>
            <a:pPr marL="862330" lvl="1" indent="-514350">
              <a:buAutoNum type="arabicParenR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i="1" u="sng" dirty="0" smtClean="0">
                <a:solidFill>
                  <a:schemeClr val="tx2">
                    <a:lumMod val="75000"/>
                  </a:schemeClr>
                </a:solidFill>
              </a:rPr>
              <a:t>Optional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)** </a:t>
            </a:r>
            <a:r>
              <a:rPr lang="en-US" dirty="0" smtClean="0"/>
              <a:t>Calculate the proportion (count/total) of each category 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Order the categories from highest to lowest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Label the x-axis with the categories and the y-axis from 0 to the maximum count/proportion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Graph a solid bar with same width over each category to value associated with count/proportion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0" y="4800600"/>
          <a:ext cx="2057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906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057400"/>
          <a:ext cx="396239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731520"/>
                <a:gridCol w="548638"/>
                <a:gridCol w="1097280"/>
                <a:gridCol w="7924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Ht (in)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Fav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 Sibs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Amy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62.32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66.61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64.42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69.89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Emily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63.21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72.06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Gina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67.94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1524000"/>
            <a:ext cx="440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Recall this example from earlier:</a:t>
            </a:r>
            <a:endParaRPr lang="en-US" sz="24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4876800" y="2514600"/>
          <a:ext cx="3810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bad bar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http://www.math.unl.edu/~bharbourne1/M203EF2011/cnn-gallup-20050322.jpg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http://drspinello.com/eclass/whennottousegraphs_files/image010.jpg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http://www.icrev.org.uk/images/lr2005barchart.gif</a:t>
            </a:r>
            <a:endParaRPr lang="en-US" dirty="0" smtClean="0"/>
          </a:p>
          <a:p>
            <a:pPr lvl="1"/>
            <a:r>
              <a:rPr lang="en-US" dirty="0" smtClean="0"/>
              <a:t>Not so bad, but a good example of how you can use more categories in a bar chart than a pie chart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taken a sample from our population and now want to better understand how the sample relates to our hypothesis</a:t>
            </a:r>
          </a:p>
          <a:p>
            <a:endParaRPr lang="en-US" dirty="0" smtClean="0"/>
          </a:p>
          <a:p>
            <a:r>
              <a:rPr lang="en-US" dirty="0" smtClean="0"/>
              <a:t>We are going to measure each unit in our sample with respect to our variable of interest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Bar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Always keep the bars separated, so that you emphasize the idea they are different categories and not a trend</a:t>
            </a:r>
          </a:p>
          <a:p>
            <a:endParaRPr lang="en-US" dirty="0" smtClean="0"/>
          </a:p>
          <a:p>
            <a:r>
              <a:rPr lang="en-US" dirty="0" smtClean="0"/>
              <a:t>Use the same width for each bar</a:t>
            </a:r>
          </a:p>
          <a:p>
            <a:pPr lvl="1"/>
            <a:r>
              <a:rPr lang="en-US" dirty="0" smtClean="0"/>
              <a:t>We visualize by area, so if the width if different, the areas mislead the differences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 your best to label the y-axis from 0 to the maximum value</a:t>
            </a:r>
          </a:p>
          <a:p>
            <a:pPr lvl="1"/>
            <a:r>
              <a:rPr lang="en-US" dirty="0" smtClean="0"/>
              <a:t>If this isn’t feasible, make sure you aren’t creating a misleading discrepancy</a:t>
            </a:r>
          </a:p>
          <a:p>
            <a:pPr lvl="1"/>
            <a:r>
              <a:rPr lang="en-US" dirty="0" smtClean="0"/>
              <a:t>Consider the relative change and make sure that is depicted in the bar chart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don’t have to order the categories from largest to smallest</a:t>
            </a:r>
          </a:p>
          <a:p>
            <a:pPr lvl="1"/>
            <a:r>
              <a:rPr lang="en-US" dirty="0" smtClean="0"/>
              <a:t>Ordering by alphabetized categories</a:t>
            </a:r>
          </a:p>
          <a:p>
            <a:pPr lvl="1"/>
            <a:r>
              <a:rPr lang="en-US" dirty="0" smtClean="0"/>
              <a:t>Ordering by a natural ordering (quantitative variable converted to qualitative)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can use more categories in a bar chart than a pie chart, just make sure that it isn’t too cluttered, and if you can combine some logically, then do so if you need to lower the number of categories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Two Qualitative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studies, we are usually interested in the relationship between two variables</a:t>
            </a:r>
          </a:p>
          <a:p>
            <a:endParaRPr lang="en-US" dirty="0" smtClean="0"/>
          </a:p>
          <a:p>
            <a:r>
              <a:rPr lang="en-US" dirty="0" smtClean="0"/>
              <a:t>When these variables are both Qualitative, we want to use bar charts to graphically represent the relationships</a:t>
            </a:r>
          </a:p>
          <a:p>
            <a:pPr lvl="1"/>
            <a:r>
              <a:rPr lang="en-US" dirty="0" smtClean="0"/>
              <a:t>We will first create frequency/contingency tables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Two Qualitative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Table</a:t>
            </a:r>
          </a:p>
          <a:p>
            <a:pPr lvl="1"/>
            <a:r>
              <a:rPr lang="en-US" dirty="0" smtClean="0"/>
              <a:t>A frequency or contingency table represents the count/proportion of the interaction between two levels of variables within the population</a:t>
            </a:r>
          </a:p>
          <a:p>
            <a:pPr lvl="1"/>
            <a:r>
              <a:rPr lang="en-US" dirty="0" smtClean="0"/>
              <a:t>Similar to a design-layout table, except with the count/proportion of that interaction in the data within each cell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4876800"/>
          <a:ext cx="6553200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95400"/>
                <a:gridCol w="1052830"/>
                <a:gridCol w="992617"/>
                <a:gridCol w="1156447"/>
                <a:gridCol w="1027953"/>
                <a:gridCol w="1027953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              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Favorite Color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Green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Blue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Orange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Red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Gender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Male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Female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Marginal and Conditional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can calculate additional pieces of information related to the variables from the frequency table</a:t>
            </a:r>
          </a:p>
          <a:p>
            <a:endParaRPr lang="en-US" dirty="0" smtClean="0"/>
          </a:p>
          <a:p>
            <a:r>
              <a:rPr lang="en-US" dirty="0" smtClean="0"/>
              <a:t>Marginal Distribution</a:t>
            </a:r>
          </a:p>
          <a:p>
            <a:pPr lvl="1"/>
            <a:r>
              <a:rPr lang="en-US" dirty="0" smtClean="0"/>
              <a:t>The marginal distribution is the distribution of levels of that variable to the total dataset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3962400"/>
          <a:ext cx="7010400" cy="2225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90600"/>
                <a:gridCol w="914400"/>
                <a:gridCol w="838200"/>
                <a:gridCol w="838200"/>
                <a:gridCol w="914400"/>
                <a:gridCol w="914400"/>
                <a:gridCol w="838200"/>
                <a:gridCol w="762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              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Favorite Color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Green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Blue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Orange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Red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Total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Gender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Male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3/7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Female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4/7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Total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3/7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2/7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1/7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1/7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6248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Marginal Distribution of Color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3800" y="55626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Marginal Distribution of Gender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981200" y="5791200"/>
            <a:ext cx="426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84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28800" y="6019800"/>
            <a:ext cx="533400" cy="30480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29400" y="4572000"/>
            <a:ext cx="838200" cy="990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84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239000" y="5181600"/>
            <a:ext cx="533400" cy="45720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Marginal and Conditional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Conditional Distribution is the proportion of one variable given the other</a:t>
            </a:r>
          </a:p>
          <a:p>
            <a:pPr lvl="1"/>
            <a:r>
              <a:rPr lang="en-US" dirty="0" smtClean="0"/>
              <a:t>This is the conditional probability of each level of variable A with respect to variable B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Recall: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2971800"/>
            <a:ext cx="2228850" cy="685800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3886200"/>
          <a:ext cx="5410200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90600"/>
                <a:gridCol w="914400"/>
                <a:gridCol w="838200"/>
                <a:gridCol w="838200"/>
                <a:gridCol w="914400"/>
                <a:gridCol w="9144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              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Favorite Color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Green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Blue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Orange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Red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Gender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Male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1/3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Female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2/3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1/2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Total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58674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 Distribution of Gender given Color = Green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7600" y="4495800"/>
            <a:ext cx="762000" cy="1066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84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14600" y="5029200"/>
            <a:ext cx="1371600" cy="83820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9600" y="5943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 Distribution of Gender given Color = Blue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6"/>
          </p:cNvCxnSpPr>
          <p:nvPr/>
        </p:nvCxnSpPr>
        <p:spPr>
          <a:xfrm flipH="1" flipV="1">
            <a:off x="5181600" y="5029200"/>
            <a:ext cx="609600" cy="91440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48200" y="4572000"/>
            <a:ext cx="533400" cy="914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84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Two Qualitative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effectively understand the relationship between two qualitative variables, we want to look at the trend in the conditional distributions</a:t>
            </a:r>
          </a:p>
          <a:p>
            <a:pPr lvl="1"/>
            <a:r>
              <a:rPr lang="en-US" dirty="0" smtClean="0"/>
              <a:t>If we are conducting a study, we want to look at the conditional distribution of our response variable as compared with respect to our explanatory variable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 was interested in understanding how the highest degree received influences the salary earned by an individual</a:t>
            </a:r>
          </a:p>
          <a:p>
            <a:pPr lvl="1"/>
            <a:r>
              <a:rPr lang="en-US" dirty="0" smtClean="0"/>
              <a:t>I will be converting salary into a qualitative variable, by grouping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My frequency table from the study was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5"/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4"/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124200"/>
          <a:ext cx="7391400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066800"/>
                <a:gridCol w="838200"/>
                <a:gridCol w="914400"/>
                <a:gridCol w="990600"/>
                <a:gridCol w="990600"/>
                <a:gridCol w="1066800"/>
              </a:tblGrid>
              <a:tr h="8991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Highest Degree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&lt; $25k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$25k – $50k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$50k - $100k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$100k</a:t>
                      </a:r>
                      <a:r>
                        <a:rPr lang="en-US" sz="1600" baseline="0" dirty="0" smtClean="0"/>
                        <a:t> - $250k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&gt; $250k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Total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&lt; HS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20</a:t>
                      </a:r>
                      <a:endParaRPr lang="en-US" sz="16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HS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30</a:t>
                      </a:r>
                      <a:endParaRPr lang="en-US" sz="16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Associate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30</a:t>
                      </a:r>
                      <a:endParaRPr lang="en-US" sz="16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Bachelor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60</a:t>
                      </a:r>
                      <a:endParaRPr lang="en-US" sz="16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Post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Bac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30</a:t>
                      </a:r>
                      <a:endParaRPr lang="en-US" sz="16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170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is my explanatory variable? Response?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 will calculate the conditional distributions of my response variable with respect to the different values of my explanatory variable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505200"/>
          <a:ext cx="70866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577"/>
                <a:gridCol w="1044804"/>
                <a:gridCol w="820918"/>
                <a:gridCol w="895546"/>
                <a:gridCol w="970175"/>
                <a:gridCol w="970175"/>
                <a:gridCol w="892405"/>
              </a:tblGrid>
              <a:tr h="8991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Highest Degree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&lt; $25k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$25k – $50k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$50k - $100k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$100k</a:t>
                      </a:r>
                      <a:r>
                        <a:rPr lang="en-US" sz="1600" baseline="0" dirty="0" smtClean="0"/>
                        <a:t> - $250k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&gt; $250k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Total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&lt; HS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100%</a:t>
                      </a:r>
                      <a:endParaRPr lang="en-US" sz="16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HS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100%</a:t>
                      </a:r>
                      <a:endParaRPr lang="en-US" sz="16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Associate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100%</a:t>
                      </a:r>
                      <a:endParaRPr lang="en-US" sz="16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Bachelor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100%</a:t>
                      </a:r>
                      <a:endParaRPr lang="en-US" sz="16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Post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Bac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100%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Two Qualitative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Method</a:t>
            </a:r>
          </a:p>
          <a:p>
            <a:pPr marL="925830" lvl="1" indent="-514350">
              <a:buAutoNum type="arabicParenR"/>
            </a:pPr>
            <a:r>
              <a:rPr lang="en-US" dirty="0" smtClean="0"/>
              <a:t>Create a frequency table showing the counts of each interaction of your variables</a:t>
            </a:r>
          </a:p>
          <a:p>
            <a:pPr marL="925830" lvl="1" indent="-514350">
              <a:buAutoNum type="arabicParenR"/>
            </a:pPr>
            <a:r>
              <a:rPr lang="en-US" dirty="0" smtClean="0"/>
              <a:t>Determine which variable you will calculate the conditional probabilities of</a:t>
            </a:r>
          </a:p>
          <a:p>
            <a:pPr marL="925830" lvl="1" indent="-514350">
              <a:buAutoNum type="arabicParenR"/>
            </a:pPr>
            <a:r>
              <a:rPr lang="en-US" dirty="0" smtClean="0"/>
              <a:t>Calculate the conditional probabilities</a:t>
            </a:r>
          </a:p>
          <a:p>
            <a:pPr marL="925830" lvl="1" indent="-514350">
              <a:buAutoNum type="arabicParenR"/>
            </a:pPr>
            <a:r>
              <a:rPr lang="en-US" dirty="0" smtClean="0"/>
              <a:t>Create a bar chart where each section graphs the conditional probabilities of your response variable to your explanatory variable</a:t>
            </a:r>
          </a:p>
          <a:p>
            <a:pPr marL="1108710" lvl="2" indent="-514350">
              <a:buNone/>
            </a:pPr>
            <a:r>
              <a:rPr lang="en-US" dirty="0" smtClean="0"/>
              <a:t>	-If there is a natural trend in one of your variables, you can connect the bars so the trend is more easily visible</a:t>
            </a:r>
          </a:p>
          <a:p>
            <a:pPr marL="1108710" lvl="2" indent="-514350">
              <a:buNone/>
            </a:pPr>
            <a:endParaRPr lang="en-US" dirty="0" smtClean="0"/>
          </a:p>
          <a:p>
            <a:pPr marL="1108710" lvl="2" indent="-514350">
              <a:buNone/>
            </a:pPr>
            <a:r>
              <a:rPr lang="en-US" dirty="0" smtClean="0"/>
              <a:t>**Use the same rules for creating bar charts when creating a bar chart for two 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We are interested in calculating the average height of a population</a:t>
            </a:r>
          </a:p>
          <a:p>
            <a:endParaRPr lang="en-US" sz="2500" dirty="0" smtClean="0"/>
          </a:p>
          <a:p>
            <a:r>
              <a:rPr lang="en-US" sz="2500" dirty="0" smtClean="0"/>
              <a:t>Our sample data is presented in the following table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3429000"/>
          <a:ext cx="5562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762000"/>
                <a:gridCol w="228600"/>
                <a:gridCol w="838200"/>
                <a:gridCol w="838200"/>
                <a:gridCol w="228600"/>
                <a:gridCol w="1066800"/>
                <a:gridCol w="762000"/>
              </a:tblGrid>
              <a:tr h="370840"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Ophelia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Steph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Quantitative variables are used for measurements</a:t>
            </a:r>
          </a:p>
          <a:p>
            <a:pPr lvl="1"/>
            <a:r>
              <a:rPr lang="en-US" dirty="0" smtClean="0"/>
              <a:t>There is a natural ordering to them</a:t>
            </a:r>
          </a:p>
          <a:p>
            <a:pPr lvl="1"/>
            <a:r>
              <a:rPr lang="en-US" dirty="0" smtClean="0"/>
              <a:t>Two types of Quantitative Variables</a:t>
            </a:r>
          </a:p>
          <a:p>
            <a:pPr lvl="2"/>
            <a:r>
              <a:rPr lang="en-US" dirty="0" smtClean="0"/>
              <a:t>Discrete and Continuous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Graphical Displays take advantage of this</a:t>
            </a:r>
          </a:p>
          <a:p>
            <a:pPr lvl="1"/>
            <a:r>
              <a:rPr lang="en-US" dirty="0" smtClean="0"/>
              <a:t>Frequency Plots</a:t>
            </a:r>
          </a:p>
          <a:p>
            <a:pPr lvl="1"/>
            <a:r>
              <a:rPr lang="en-US" dirty="0" smtClean="0"/>
              <a:t>Stem and Leaf Plots</a:t>
            </a:r>
          </a:p>
          <a:p>
            <a:pPr lvl="1"/>
            <a:r>
              <a:rPr lang="en-US" dirty="0" smtClean="0"/>
              <a:t>Histograms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http://daphne.palomar.edu/stat/rf4.gif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Show the frequency associated with each possible outcome for the data on one plot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Easily visualize the distribution of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Used for discrete quantitative variables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this example from earlier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make a frequency plot out of # Sibs since that is a discrete quantitative variable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362200"/>
          <a:ext cx="396239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731520"/>
                <a:gridCol w="548638"/>
                <a:gridCol w="1097280"/>
                <a:gridCol w="7924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Ht (in)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Fav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 Sibs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Amy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62.32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66.61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64.42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69.89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Emily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63.21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72.06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Gina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67.94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599"/>
            <a:ext cx="8229600" cy="175291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Frequency Plot for # Sibs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286000" y="1905000"/>
            <a:ext cx="4648200" cy="2121932"/>
            <a:chOff x="2286000" y="1905000"/>
            <a:chExt cx="4648200" cy="2121932"/>
          </a:xfrm>
        </p:grpSpPr>
        <p:grpSp>
          <p:nvGrpSpPr>
            <p:cNvPr id="7" name="Group 6"/>
            <p:cNvGrpSpPr/>
            <p:nvPr/>
          </p:nvGrpSpPr>
          <p:grpSpPr>
            <a:xfrm>
              <a:off x="2514600" y="3429000"/>
              <a:ext cx="4419600" cy="597932"/>
              <a:chOff x="1676400" y="3581400"/>
              <a:chExt cx="4419600" cy="59793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676400" y="3581400"/>
                <a:ext cx="4343400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752600" y="3810000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	1	2	3	4</a:t>
                </a:r>
                <a:endParaRPr lang="en-US" dirty="0"/>
              </a:p>
            </p:txBody>
          </p:sp>
        </p:grpSp>
        <p:sp>
          <p:nvSpPr>
            <p:cNvPr id="11" name="Multiply 10"/>
            <p:cNvSpPr/>
            <p:nvPr/>
          </p:nvSpPr>
          <p:spPr>
            <a:xfrm>
              <a:off x="4114800" y="19050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y 11"/>
            <p:cNvSpPr/>
            <p:nvPr/>
          </p:nvSpPr>
          <p:spPr>
            <a:xfrm>
              <a:off x="3200400" y="25908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5943600" y="25908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y 13"/>
            <p:cNvSpPr/>
            <p:nvPr/>
          </p:nvSpPr>
          <p:spPr>
            <a:xfrm>
              <a:off x="5029200" y="25908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2286000" y="25908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y 15"/>
            <p:cNvSpPr/>
            <p:nvPr/>
          </p:nvSpPr>
          <p:spPr>
            <a:xfrm>
              <a:off x="3200400" y="19050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y 16"/>
            <p:cNvSpPr/>
            <p:nvPr/>
          </p:nvSpPr>
          <p:spPr>
            <a:xfrm>
              <a:off x="4114800" y="25908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Identify the range of your values</a:t>
            </a:r>
          </a:p>
          <a:p>
            <a:pPr marL="1045210" lvl="2" indent="-514350">
              <a:buNone/>
            </a:pPr>
            <a:r>
              <a:rPr lang="en-US" dirty="0" smtClean="0"/>
              <a:t>	- Minimum and Maximum values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On a line mark off each value between your minimum and maximum value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For each </a:t>
            </a:r>
            <a:r>
              <a:rPr lang="en-US" dirty="0" err="1" smtClean="0"/>
              <a:t>datapoint</a:t>
            </a:r>
            <a:r>
              <a:rPr lang="en-US" dirty="0" smtClean="0"/>
              <a:t>, draw an X above the value associated with that </a:t>
            </a:r>
            <a:r>
              <a:rPr lang="en-US" dirty="0" err="1" smtClean="0"/>
              <a:t>datapoint</a:t>
            </a:r>
            <a:endParaRPr lang="en-US" dirty="0" smtClean="0"/>
          </a:p>
          <a:p>
            <a:pPr marL="1045210" lvl="2" indent="-514350">
              <a:buNone/>
            </a:pPr>
            <a:r>
              <a:rPr lang="en-US" sz="2300" dirty="0" smtClean="0"/>
              <a:t>	- Stack X’s on top of each other</a:t>
            </a:r>
            <a:r>
              <a:rPr lang="en-US" sz="2100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Frequency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get a feel for the data</a:t>
            </a:r>
          </a:p>
          <a:p>
            <a:pPr lvl="1"/>
            <a:r>
              <a:rPr lang="en-US" dirty="0" smtClean="0"/>
              <a:t>Look for interesting values</a:t>
            </a:r>
          </a:p>
          <a:p>
            <a:pPr lvl="1"/>
            <a:r>
              <a:rPr lang="en-US" dirty="0" smtClean="0"/>
              <a:t>Identify the trends in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can identify special types of points using Frequency Plots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Plots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0" y="1371600"/>
            <a:ext cx="9144000" cy="2502932"/>
            <a:chOff x="0" y="1295400"/>
            <a:chExt cx="9144000" cy="250293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52400" y="3352800"/>
              <a:ext cx="8763000" cy="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28600" y="3429000"/>
              <a:ext cx="861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0	 1	 2	 3	 4	 5	 6	 7	 8	 9</a:t>
              </a:r>
              <a:endParaRPr lang="en-US" dirty="0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828800" y="19050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914400" y="25146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828800" y="12954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2743200" y="25146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0" y="25146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914400" y="19050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828800" y="25146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2743200" y="19050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8229600" y="25146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ultiply 50"/>
            <p:cNvSpPr/>
            <p:nvPr/>
          </p:nvSpPr>
          <p:spPr>
            <a:xfrm>
              <a:off x="7315200" y="25146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8229600" y="19050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7315200" y="19050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0" y="19050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2743200" y="12954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3657600" y="25146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457200" y="4038599"/>
            <a:ext cx="8229600" cy="21339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is an example of a </a:t>
            </a:r>
            <a:r>
              <a:rPr lang="en-US" b="1" u="sng" dirty="0" smtClean="0"/>
              <a:t>cluster</a:t>
            </a:r>
            <a:r>
              <a:rPr lang="en-US" dirty="0" smtClean="0"/>
              <a:t> of data</a:t>
            </a:r>
          </a:p>
          <a:p>
            <a:pPr lvl="1"/>
            <a:r>
              <a:rPr lang="en-US" dirty="0" smtClean="0"/>
              <a:t>A group of </a:t>
            </a:r>
            <a:r>
              <a:rPr lang="en-US" dirty="0" err="1" smtClean="0"/>
              <a:t>datapoints</a:t>
            </a:r>
            <a:r>
              <a:rPr lang="en-US" dirty="0" smtClean="0"/>
              <a:t> separated from the majority of the data is a cluster</a:t>
            </a:r>
          </a:p>
          <a:p>
            <a:pPr lvl="1"/>
            <a:r>
              <a:rPr lang="en-US" dirty="0" smtClean="0"/>
              <a:t>We want to understand why we have clustered data if we encounter it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Plots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0" y="762000"/>
            <a:ext cx="8915400" cy="3112532"/>
            <a:chOff x="0" y="762000"/>
            <a:chExt cx="8915400" cy="311253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52400" y="3429000"/>
              <a:ext cx="8763000" cy="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28600" y="3505200"/>
              <a:ext cx="861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0	 1	 2	 3	 4	 5	 6	 7	 8	 9</a:t>
              </a:r>
              <a:endParaRPr lang="en-US" dirty="0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828800" y="19812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914400" y="25908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828800" y="13716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2743200" y="25908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0" y="25908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914400" y="19812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828800" y="25908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2743200" y="19812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7315200" y="25908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ultiply 50"/>
            <p:cNvSpPr/>
            <p:nvPr/>
          </p:nvSpPr>
          <p:spPr>
            <a:xfrm>
              <a:off x="1828800" y="7620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3657600" y="19812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914400" y="13716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0" y="19812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2743200" y="13716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3657600" y="2590800"/>
              <a:ext cx="914400" cy="914400"/>
            </a:xfrm>
            <a:prstGeom prst="mathMultiply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457200" y="4038599"/>
            <a:ext cx="8229600" cy="25908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This is an example of an </a:t>
            </a:r>
            <a:r>
              <a:rPr lang="en-US" b="1" u="sng" dirty="0" smtClean="0"/>
              <a:t>outlier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datapoint</a:t>
            </a:r>
            <a:r>
              <a:rPr lang="en-US" dirty="0" smtClean="0"/>
              <a:t> separated from the majority of the data is an outlier</a:t>
            </a:r>
          </a:p>
          <a:p>
            <a:pPr lvl="1"/>
            <a:r>
              <a:rPr lang="en-US" dirty="0" smtClean="0"/>
              <a:t>We would want to understand where the outlier came from</a:t>
            </a:r>
          </a:p>
          <a:p>
            <a:pPr lvl="2"/>
            <a:r>
              <a:rPr lang="en-US" dirty="0" smtClean="0"/>
              <a:t>Measurement Error</a:t>
            </a:r>
          </a:p>
          <a:p>
            <a:pPr lvl="2"/>
            <a:r>
              <a:rPr lang="en-US" dirty="0" smtClean="0"/>
              <a:t>Confounding Variable</a:t>
            </a:r>
          </a:p>
          <a:p>
            <a:pPr lvl="2"/>
            <a:r>
              <a:rPr lang="en-US" dirty="0" smtClean="0"/>
              <a:t>Naturally Occurring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Allows us to better understand the behavior of our data than a list of values</a:t>
            </a:r>
          </a:p>
          <a:p>
            <a:pPr lvl="1"/>
            <a:r>
              <a:rPr lang="en-US" dirty="0" smtClean="0"/>
              <a:t>Good for small datasets where we seeing every value plotted is useful</a:t>
            </a:r>
          </a:p>
          <a:p>
            <a:pPr lvl="1"/>
            <a:r>
              <a:rPr lang="en-US" dirty="0" smtClean="0"/>
              <a:t>Can identify potential interesting points</a:t>
            </a:r>
          </a:p>
          <a:p>
            <a:pPr lvl="2"/>
            <a:r>
              <a:rPr lang="en-US" dirty="0" smtClean="0"/>
              <a:t>Outliers/Clusters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Difficult to use with large datasets</a:t>
            </a:r>
          </a:p>
          <a:p>
            <a:pPr lvl="1"/>
            <a:r>
              <a:rPr lang="en-US" dirty="0" smtClean="0"/>
              <a:t>In large datasets, seeing every point plotted doesn’t give a lot of necessary information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and Leaf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http://www.mrnussbaum.com/mathdrills/graphing/plot1.gif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https://onlinecourses.science.psu.edu/stat414/sites/onlinecourses.science.psu.edu.stat414/files/lesson13/StemAndLeafIQs.gif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What’s the main thing to note about the height data?</a:t>
            </a:r>
          </a:p>
          <a:p>
            <a:pPr lvl="1"/>
            <a:r>
              <a:rPr lang="en-US" dirty="0" smtClean="0"/>
              <a:t>The heights are different for each person in our sample, our data is naturally going to vary!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It’s also difficult to understand the story that the data is telling us about what the heights in our population will look like</a:t>
            </a:r>
          </a:p>
          <a:p>
            <a:pPr lvl="1"/>
            <a:r>
              <a:rPr lang="en-US" dirty="0" smtClean="0"/>
              <a:t>By using graphical displays, we can better understand this data through visualization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and Leaf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Break each number into two pieces</a:t>
            </a:r>
          </a:p>
          <a:p>
            <a:pPr lvl="2"/>
            <a:r>
              <a:rPr lang="en-US" dirty="0" smtClean="0"/>
              <a:t>Usually its last digit (leaf) and remaining digits (stem)</a:t>
            </a:r>
          </a:p>
          <a:p>
            <a:pPr lvl="1"/>
            <a:r>
              <a:rPr lang="en-US" dirty="0" smtClean="0"/>
              <a:t>Display a list of the stems in order on one side and the leaves on the other in continuous fashion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will allow us to get a good idea of where the numbers are clustered</a:t>
            </a:r>
          </a:p>
          <a:p>
            <a:endParaRPr lang="en-US" dirty="0" smtClean="0"/>
          </a:p>
          <a:p>
            <a:r>
              <a:rPr lang="en-US" dirty="0" smtClean="0"/>
              <a:t>Gives us a good representation of the spread and shape of the data</a:t>
            </a:r>
          </a:p>
          <a:p>
            <a:endParaRPr lang="en-US" dirty="0" smtClean="0"/>
          </a:p>
          <a:p>
            <a:r>
              <a:rPr lang="en-US" dirty="0" smtClean="0"/>
              <a:t>Used for quantitative data</a:t>
            </a:r>
          </a:p>
          <a:p>
            <a:pPr lvl="1"/>
            <a:r>
              <a:rPr lang="en-US" dirty="0" smtClean="0"/>
              <a:t>All number should be rounded to the same number of digits to use this with continuous quantitative data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dataset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want to create</a:t>
            </a:r>
          </a:p>
          <a:p>
            <a:pPr>
              <a:buNone/>
            </a:pPr>
            <a:r>
              <a:rPr lang="en-US" dirty="0" smtClean="0"/>
              <a:t>    a stem and leaf plot</a:t>
            </a:r>
          </a:p>
          <a:p>
            <a:pPr>
              <a:buNone/>
            </a:pPr>
            <a:r>
              <a:rPr lang="en-US" dirty="0" smtClean="0"/>
              <a:t>    for this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2286000"/>
          <a:ext cx="3169918" cy="111442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92480"/>
                <a:gridCol w="807720"/>
                <a:gridCol w="762000"/>
                <a:gridCol w="807718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/>
                        <a:t>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/>
                        <a:t>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/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/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5791200" y="4038600"/>
            <a:ext cx="2819400" cy="1905000"/>
            <a:chOff x="5486400" y="3733800"/>
            <a:chExt cx="2819400" cy="1905000"/>
          </a:xfrm>
        </p:grpSpPr>
        <p:sp>
          <p:nvSpPr>
            <p:cNvPr id="13" name="Rectangle 12"/>
            <p:cNvSpPr/>
            <p:nvPr/>
          </p:nvSpPr>
          <p:spPr>
            <a:xfrm>
              <a:off x="5486400" y="3733800"/>
              <a:ext cx="1981200" cy="19050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638800" y="3886200"/>
              <a:ext cx="2667000" cy="1524000"/>
              <a:chOff x="5867400" y="3886200"/>
              <a:chExt cx="2667000" cy="15240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248400" y="3886200"/>
                <a:ext cx="0" cy="1524000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867400" y="3886200"/>
                <a:ext cx="3048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2">
                        <a:lumMod val="25000"/>
                      </a:schemeClr>
                    </a:solidFill>
                  </a:rPr>
                  <a:t>1</a:t>
                </a:r>
              </a:p>
              <a:p>
                <a:r>
                  <a:rPr lang="en-US" dirty="0" smtClean="0">
                    <a:solidFill>
                      <a:schemeClr val="tx2">
                        <a:lumMod val="25000"/>
                      </a:schemeClr>
                    </a:solidFill>
                  </a:rPr>
                  <a:t>2</a:t>
                </a:r>
              </a:p>
              <a:p>
                <a:r>
                  <a:rPr lang="en-US" dirty="0" smtClean="0">
                    <a:solidFill>
                      <a:schemeClr val="tx2">
                        <a:lumMod val="25000"/>
                      </a:schemeClr>
                    </a:solidFill>
                  </a:rPr>
                  <a:t>3</a:t>
                </a:r>
              </a:p>
              <a:p>
                <a:r>
                  <a:rPr lang="en-US" dirty="0" smtClean="0">
                    <a:solidFill>
                      <a:schemeClr val="tx2">
                        <a:lumMod val="25000"/>
                      </a:schemeClr>
                    </a:solidFill>
                  </a:rPr>
                  <a:t>4</a:t>
                </a:r>
              </a:p>
              <a:p>
                <a:r>
                  <a:rPr lang="en-US" dirty="0" smtClean="0">
                    <a:solidFill>
                      <a:schemeClr val="tx2">
                        <a:lumMod val="25000"/>
                      </a:schemeClr>
                    </a:solidFill>
                  </a:rPr>
                  <a:t>5</a:t>
                </a:r>
                <a:endParaRPr lang="en-US" dirty="0">
                  <a:solidFill>
                    <a:schemeClr val="tx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324600" y="3886200"/>
                <a:ext cx="22098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2">
                        <a:lumMod val="25000"/>
                      </a:schemeClr>
                    </a:solidFill>
                  </a:rPr>
                  <a:t>2 2 3 4 5 </a:t>
                </a:r>
              </a:p>
              <a:p>
                <a:r>
                  <a:rPr lang="en-US" dirty="0" smtClean="0">
                    <a:solidFill>
                      <a:schemeClr val="tx2">
                        <a:lumMod val="25000"/>
                      </a:schemeClr>
                    </a:solidFill>
                  </a:rPr>
                  <a:t>3</a:t>
                </a:r>
              </a:p>
              <a:p>
                <a:r>
                  <a:rPr lang="en-US" dirty="0" smtClean="0">
                    <a:solidFill>
                      <a:schemeClr val="tx2">
                        <a:lumMod val="25000"/>
                      </a:schemeClr>
                    </a:solidFill>
                  </a:rPr>
                  <a:t>0 2 8 9 9 9</a:t>
                </a:r>
              </a:p>
              <a:p>
                <a:r>
                  <a:rPr lang="en-US" dirty="0" smtClean="0">
                    <a:solidFill>
                      <a:schemeClr val="tx2">
                        <a:lumMod val="25000"/>
                      </a:schemeClr>
                    </a:solidFill>
                  </a:rPr>
                  <a:t>3 7 7 7</a:t>
                </a:r>
              </a:p>
              <a:p>
                <a:r>
                  <a:rPr lang="en-US" dirty="0" smtClean="0">
                    <a:solidFill>
                      <a:schemeClr val="tx2">
                        <a:lumMod val="25000"/>
                      </a:schemeClr>
                    </a:solidFill>
                  </a:rPr>
                  <a:t>0 3 4 4</a:t>
                </a:r>
                <a:endParaRPr lang="en-US" dirty="0">
                  <a:solidFill>
                    <a:schemeClr val="tx2">
                      <a:lumMod val="2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and Leaf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Order your data in numerical order (usually smallest to largest)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Identify the minimum and maximum value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Decide where you are going to split for the stem and leaf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Order all possible stems from the minimum to maximum value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In numerical order add the leaves to the other side of the bar in order on the stem they belong to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certain circumstances, when data does not have a large range, we want to use </a:t>
            </a:r>
            <a:r>
              <a:rPr lang="en-US" b="1" u="sng" dirty="0" smtClean="0"/>
              <a:t>split stems</a:t>
            </a:r>
          </a:p>
          <a:p>
            <a:endParaRPr lang="en-US" b="1" u="sng" dirty="0" smtClean="0"/>
          </a:p>
          <a:p>
            <a:r>
              <a:rPr lang="en-US" dirty="0" smtClean="0"/>
              <a:t>We will use two stems for</a:t>
            </a:r>
          </a:p>
          <a:p>
            <a:pPr>
              <a:buNone/>
            </a:pPr>
            <a:r>
              <a:rPr lang="en-US" dirty="0" smtClean="0"/>
              <a:t>	each value, the first one</a:t>
            </a:r>
          </a:p>
          <a:p>
            <a:pPr>
              <a:buNone/>
            </a:pPr>
            <a:r>
              <a:rPr lang="en-US" dirty="0" smtClean="0"/>
              <a:t>	represents (0-4) and the </a:t>
            </a:r>
          </a:p>
          <a:p>
            <a:pPr>
              <a:buNone/>
            </a:pPr>
            <a:r>
              <a:rPr lang="en-US" dirty="0" smtClean="0"/>
              <a:t>	second stem is for (5-9)</a:t>
            </a:r>
          </a:p>
          <a:p>
            <a:pPr>
              <a:buNone/>
            </a:pPr>
            <a:endParaRPr lang="en-US" b="1" u="sng" dirty="0"/>
          </a:p>
        </p:txBody>
      </p:sp>
      <p:grpSp>
        <p:nvGrpSpPr>
          <p:cNvPr id="11" name="Group 10"/>
          <p:cNvGrpSpPr/>
          <p:nvPr/>
        </p:nvGrpSpPr>
        <p:grpSpPr>
          <a:xfrm>
            <a:off x="5715000" y="2971800"/>
            <a:ext cx="2819400" cy="3200400"/>
            <a:chOff x="2819400" y="3124200"/>
            <a:chExt cx="2819400" cy="3200400"/>
          </a:xfrm>
        </p:grpSpPr>
        <p:sp>
          <p:nvSpPr>
            <p:cNvPr id="5" name="Rectangle 4"/>
            <p:cNvSpPr/>
            <p:nvPr/>
          </p:nvSpPr>
          <p:spPr>
            <a:xfrm>
              <a:off x="2819400" y="3124200"/>
              <a:ext cx="1981200" cy="3200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352800" y="3276600"/>
              <a:ext cx="0" cy="281940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71800" y="3276600"/>
              <a:ext cx="3048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2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2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3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3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4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4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5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5</a:t>
              </a:r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3276600"/>
              <a:ext cx="22098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2 2 3 4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5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3</a:t>
              </a:r>
            </a:p>
            <a:p>
              <a:endParaRPr lang="en-US" dirty="0" smtClean="0">
                <a:solidFill>
                  <a:schemeClr val="tx2">
                    <a:lumMod val="2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0 2 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8 9 9 9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3 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7 7 7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0 3 4 4</a:t>
              </a:r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use stem and leaf plots across decimal points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split to only have one digit make up the leaf, so we make a note to allow the reader to know how to interpret a value on our chart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819400"/>
          <a:ext cx="3169918" cy="111442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92480"/>
                <a:gridCol w="807720"/>
                <a:gridCol w="762000"/>
                <a:gridCol w="807718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1.02</a:t>
                      </a: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1.08</a:t>
                      </a: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486400" y="2362200"/>
            <a:ext cx="1981200" cy="18288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19800" y="2590800"/>
            <a:ext cx="0" cy="10668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25146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10</a:t>
            </a:r>
          </a:p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11</a:t>
            </a:r>
          </a:p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12</a:t>
            </a:r>
          </a:p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13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25146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1 2 2 6 8 8 9</a:t>
            </a:r>
          </a:p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0 2 3 6 9</a:t>
            </a:r>
          </a:p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0 2 4 4 8</a:t>
            </a:r>
          </a:p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0 1 9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38862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</a:rPr>
              <a:t>Note: 10|1 = 1.01</a:t>
            </a:r>
            <a:endParaRPr lang="en-US" sz="14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Two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Stem and Leaf plots give us a good way of comparing two datasets side by side</a:t>
            </a:r>
          </a:p>
          <a:p>
            <a:endParaRPr lang="en-US" dirty="0" smtClean="0"/>
          </a:p>
          <a:p>
            <a:r>
              <a:rPr lang="en-US" dirty="0" smtClean="0"/>
              <a:t>We will often be interested in how two datasets differ in their distributions</a:t>
            </a:r>
          </a:p>
          <a:p>
            <a:pPr lvl="1"/>
            <a:r>
              <a:rPr lang="en-US" dirty="0" smtClean="0"/>
              <a:t>Example: Heights of men vs. women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Side by side stem and leaf plots will give us a good representation of this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 Stem and Leaf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 two datasets of Height (Men and Women)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- </a:t>
            </a:r>
            <a:r>
              <a:rPr lang="en-US" sz="2600" dirty="0" smtClean="0"/>
              <a:t>I split the stems into </a:t>
            </a:r>
          </a:p>
          <a:p>
            <a:pPr>
              <a:buNone/>
            </a:pPr>
            <a:r>
              <a:rPr lang="en-US" sz="2600" dirty="0" smtClean="0"/>
              <a:t>				5 pieces (0-1), (2-3), …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			- I lay the two plots on </a:t>
            </a:r>
          </a:p>
          <a:p>
            <a:pPr>
              <a:buNone/>
            </a:pPr>
            <a:r>
              <a:rPr lang="en-US" sz="2600" dirty="0" smtClean="0"/>
              <a:t>				either side of the </a:t>
            </a:r>
          </a:p>
          <a:p>
            <a:pPr>
              <a:buNone/>
            </a:pPr>
            <a:r>
              <a:rPr lang="en-US" sz="2600" dirty="0" smtClean="0"/>
              <a:t>				shared stems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743200"/>
          <a:ext cx="2514600" cy="1828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85800"/>
                <a:gridCol w="381000"/>
                <a:gridCol w="228600"/>
                <a:gridCol w="838200"/>
                <a:gridCol w="3810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Harry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68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Peter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70</a:t>
                      </a:r>
                      <a:endParaRPr lang="en-US" sz="1400" b="0" dirty="0"/>
                    </a:p>
                  </a:txBody>
                  <a:tcPr/>
                </a:tc>
              </a:tr>
              <a:tr h="1969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Quentin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65</a:t>
                      </a:r>
                      <a:endParaRPr lang="en-US" sz="1400" dirty="0"/>
                    </a:p>
                  </a:txBody>
                  <a:tcPr/>
                </a:tc>
              </a:tr>
              <a:tr h="1969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John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</a:t>
                      </a:r>
                      <a:endParaRPr lang="en-US" sz="1400" dirty="0"/>
                    </a:p>
                  </a:txBody>
                  <a:tcPr/>
                </a:tc>
              </a:tr>
              <a:tr h="1969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71</a:t>
                      </a:r>
                      <a:endParaRPr lang="en-US" sz="1400" dirty="0"/>
                    </a:p>
                  </a:txBody>
                  <a:tcPr/>
                </a:tc>
              </a:tr>
              <a:tr h="1969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</a:t>
                      </a:r>
                      <a:endParaRPr lang="en-US" sz="1400" dirty="0"/>
                    </a:p>
                  </a:txBody>
                  <a:tcPr/>
                </a:tc>
              </a:tr>
              <a:tr h="1969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800600"/>
          <a:ext cx="2514600" cy="1524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85800"/>
                <a:gridCol w="381000"/>
                <a:gridCol w="228600"/>
                <a:gridCol w="838200"/>
                <a:gridCol w="3810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Amy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62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Ophelia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64</a:t>
                      </a:r>
                      <a:endParaRPr lang="en-US" sz="1400" b="0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Irene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Steph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61</a:t>
                      </a:r>
                      <a:endParaRPr lang="en-US" sz="1400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65</a:t>
                      </a:r>
                      <a:endParaRPr lang="en-US" sz="1400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Gina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67</a:t>
                      </a:r>
                      <a:endParaRPr lang="en-US" sz="1400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Emily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5181600" y="2362200"/>
            <a:ext cx="5029200" cy="3200400"/>
            <a:chOff x="3276600" y="2362200"/>
            <a:chExt cx="5029200" cy="3200400"/>
          </a:xfrm>
        </p:grpSpPr>
        <p:sp>
          <p:nvSpPr>
            <p:cNvPr id="6" name="Rectangle 5"/>
            <p:cNvSpPr/>
            <p:nvPr/>
          </p:nvSpPr>
          <p:spPr>
            <a:xfrm>
              <a:off x="4648200" y="2362200"/>
              <a:ext cx="2286000" cy="3200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019800" y="2590800"/>
              <a:ext cx="0" cy="274320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638800" y="2514600"/>
              <a:ext cx="3048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6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6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6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6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6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7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7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7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7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7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2514600"/>
              <a:ext cx="22098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>
                <a:solidFill>
                  <a:schemeClr val="tx2">
                    <a:lumMod val="25000"/>
                  </a:schemeClr>
                </a:solidFill>
              </a:endParaRPr>
            </a:p>
            <a:p>
              <a:endParaRPr lang="en-US" dirty="0" smtClean="0">
                <a:solidFill>
                  <a:schemeClr val="tx2">
                    <a:lumMod val="2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5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6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8 8 8 9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0 0 1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2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4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562600" y="2590800"/>
              <a:ext cx="0" cy="274320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76600" y="2514600"/>
              <a:ext cx="2209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</a:t>
              </a:r>
            </a:p>
            <a:p>
              <a:pPr algn="r"/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3 2</a:t>
              </a:r>
            </a:p>
            <a:p>
              <a:pPr algn="r"/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5 4 4 4</a:t>
              </a:r>
            </a:p>
            <a:p>
              <a:pPr algn="r"/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7 6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 Stem and Leaf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easily compare the range of the two distributions</a:t>
            </a:r>
          </a:p>
          <a:p>
            <a:endParaRPr lang="en-US" dirty="0" smtClean="0"/>
          </a:p>
          <a:p>
            <a:r>
              <a:rPr lang="en-US" dirty="0" smtClean="0"/>
              <a:t>We can look for which distribution has a larger value for its center</a:t>
            </a:r>
          </a:p>
          <a:p>
            <a:endParaRPr lang="en-US" dirty="0" smtClean="0"/>
          </a:p>
          <a:p>
            <a:r>
              <a:rPr lang="en-US" dirty="0" smtClean="0"/>
              <a:t>We can identify if one group is more likely to encounter certain values than another</a:t>
            </a:r>
          </a:p>
          <a:p>
            <a:endParaRPr lang="en-US" dirty="0" smtClean="0"/>
          </a:p>
          <a:p>
            <a:r>
              <a:rPr lang="en-US" dirty="0" smtClean="0"/>
              <a:t>By laying them on the same stem, we get a good picture of the differences between the two distributions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and Leaf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Gives us a good view of the distribution of our data</a:t>
            </a:r>
          </a:p>
          <a:p>
            <a:pPr lvl="1"/>
            <a:r>
              <a:rPr lang="en-US" dirty="0" smtClean="0"/>
              <a:t>Easily identify patterns in the data</a:t>
            </a:r>
          </a:p>
          <a:p>
            <a:pPr lvl="1"/>
            <a:r>
              <a:rPr lang="en-US" dirty="0" smtClean="0"/>
              <a:t>Can easily identify the minimum and maximum values</a:t>
            </a:r>
          </a:p>
          <a:p>
            <a:pPr lvl="1"/>
            <a:r>
              <a:rPr lang="en-US" dirty="0" smtClean="0"/>
              <a:t>Can easily identify the center value(s) of the distribution</a:t>
            </a:r>
          </a:p>
          <a:p>
            <a:pPr lvl="1"/>
            <a:r>
              <a:rPr lang="en-US" dirty="0" smtClean="0"/>
              <a:t>Good for comparisons of datasets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Only useful for small datasets</a:t>
            </a:r>
          </a:p>
          <a:p>
            <a:pPr lvl="1"/>
            <a:r>
              <a:rPr lang="en-US" dirty="0" smtClean="0"/>
              <a:t>May need to round data to make it work on a stem and leaf plot</a:t>
            </a:r>
          </a:p>
          <a:p>
            <a:pPr lvl="1"/>
            <a:r>
              <a:rPr lang="en-US" dirty="0" smtClean="0"/>
              <a:t>Need to choose number of stems carefully to make sure the picture of the data is not lost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Stem and Leaf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Here is an example of a bad stem and leaf plots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Make sure when creating a stem and leaf plot it accurately represents the distribution of your data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3400" y="2590800"/>
            <a:ext cx="3429000" cy="838200"/>
            <a:chOff x="5486400" y="2438400"/>
            <a:chExt cx="3429000" cy="838200"/>
          </a:xfrm>
        </p:grpSpPr>
        <p:sp>
          <p:nvSpPr>
            <p:cNvPr id="4" name="Rectangle 3"/>
            <p:cNvSpPr/>
            <p:nvPr/>
          </p:nvSpPr>
          <p:spPr>
            <a:xfrm>
              <a:off x="5486400" y="2438400"/>
              <a:ext cx="3429000" cy="838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019800" y="2590800"/>
              <a:ext cx="0" cy="53340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486400" y="2514600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10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0" y="2514600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2 7 7 8 8 8 8 8 8 9 9 9 9 9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0 0 0 0 1 1 1 1 2 2 4 7 8 9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05400" y="2209800"/>
            <a:ext cx="3429000" cy="1830526"/>
            <a:chOff x="3200400" y="3962400"/>
            <a:chExt cx="3429000" cy="1830526"/>
          </a:xfrm>
        </p:grpSpPr>
        <p:sp>
          <p:nvSpPr>
            <p:cNvPr id="9" name="Rectangle 8"/>
            <p:cNvSpPr/>
            <p:nvPr/>
          </p:nvSpPr>
          <p:spPr>
            <a:xfrm>
              <a:off x="3200400" y="3962400"/>
              <a:ext cx="3429000" cy="18288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733800" y="4114800"/>
              <a:ext cx="0" cy="160020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00400" y="4038600"/>
              <a:ext cx="4572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10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10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10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11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11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0" y="4038600"/>
              <a:ext cx="28194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2 </a:t>
              </a:r>
            </a:p>
            <a:p>
              <a:endParaRPr lang="en-US" dirty="0" smtClean="0">
                <a:solidFill>
                  <a:schemeClr val="tx2">
                    <a:lumMod val="2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7 7 8 8 8 8 8 8 9 9 9 9 9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0 0 0 0 1 1 1 1 2 2 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4 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7 8 9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9600" y="3581400"/>
            <a:ext cx="327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BAD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Doesn’t help us     understand the distribution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4191000"/>
            <a:ext cx="327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FIXED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2" charset="2"/>
              </a:rPr>
              <a:t> By splitting stems, we get a better picture of the data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want to better understand the different types of variables we will encounter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3276600"/>
          <a:ext cx="4953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14400"/>
                <a:gridCol w="685800"/>
                <a:gridCol w="1371600"/>
                <a:gridCol w="990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Fav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Sibs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Stem and Leaf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Here is another example of a bad stem and leaf plot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Make sure when creating a stem and leaf plot it accurately  portrays potential interesting points (outliers/clusters)</a:t>
            </a:r>
            <a:endParaRPr lang="en-US" dirty="0"/>
          </a:p>
        </p:txBody>
      </p:sp>
      <p:grpSp>
        <p:nvGrpSpPr>
          <p:cNvPr id="8" name="Group 14"/>
          <p:cNvGrpSpPr/>
          <p:nvPr/>
        </p:nvGrpSpPr>
        <p:grpSpPr>
          <a:xfrm>
            <a:off x="533400" y="2590800"/>
            <a:ext cx="3429000" cy="1477328"/>
            <a:chOff x="5486400" y="2438399"/>
            <a:chExt cx="3429000" cy="972402"/>
          </a:xfrm>
        </p:grpSpPr>
        <p:sp>
          <p:nvSpPr>
            <p:cNvPr id="4" name="Rectangle 3"/>
            <p:cNvSpPr/>
            <p:nvPr/>
          </p:nvSpPr>
          <p:spPr>
            <a:xfrm>
              <a:off x="5486400" y="2438400"/>
              <a:ext cx="3429000" cy="838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5943600" y="2465439"/>
              <a:ext cx="0" cy="77545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486400" y="2438400"/>
              <a:ext cx="457200" cy="79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 8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11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12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19800" y="2438399"/>
              <a:ext cx="2819400" cy="97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0 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7 8 9 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0 1 3 7 8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7  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3" name="Group 15"/>
          <p:cNvGrpSpPr/>
          <p:nvPr/>
        </p:nvGrpSpPr>
        <p:grpSpPr>
          <a:xfrm>
            <a:off x="5105400" y="2209800"/>
            <a:ext cx="3429000" cy="2107525"/>
            <a:chOff x="3200400" y="3962400"/>
            <a:chExt cx="3429000" cy="2107525"/>
          </a:xfrm>
        </p:grpSpPr>
        <p:sp>
          <p:nvSpPr>
            <p:cNvPr id="9" name="Rectangle 8"/>
            <p:cNvSpPr/>
            <p:nvPr/>
          </p:nvSpPr>
          <p:spPr>
            <a:xfrm>
              <a:off x="3200400" y="3962400"/>
              <a:ext cx="3429000" cy="2057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733800" y="4038600"/>
              <a:ext cx="0" cy="190500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00400" y="4038600"/>
              <a:ext cx="4572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8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9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10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11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12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13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14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0" y="4038600"/>
              <a:ext cx="28194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0</a:t>
              </a:r>
            </a:p>
            <a:p>
              <a:endParaRPr lang="en-US" dirty="0" smtClean="0">
                <a:solidFill>
                  <a:schemeClr val="tx2">
                    <a:lumMod val="25000"/>
                  </a:schemeClr>
                </a:solidFill>
              </a:endParaRPr>
            </a:p>
            <a:p>
              <a:endParaRPr lang="en-US" dirty="0" smtClean="0">
                <a:solidFill>
                  <a:schemeClr val="tx2">
                    <a:lumMod val="2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7 8 9</a:t>
              </a: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0 1 3 7 8</a:t>
              </a:r>
            </a:p>
            <a:p>
              <a:endParaRPr lang="en-US" dirty="0" smtClean="0">
                <a:solidFill>
                  <a:schemeClr val="tx2">
                    <a:lumMod val="2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tx2">
                      <a:lumMod val="25000"/>
                    </a:schemeClr>
                  </a:solidFill>
                </a:rPr>
                <a:t>7 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3400" y="3962400"/>
            <a:ext cx="327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BAD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Unequal spaced increments makes it difficult to identify outliers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4267200"/>
            <a:ext cx="327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FIXED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2" charset="2"/>
              </a:rPr>
              <a:t> By including every stem we can more clearly identify the outlier points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Stem and Leaf plots and frequency plots are difficult to use for large datasets and continuous quantitative variables</a:t>
            </a:r>
          </a:p>
          <a:p>
            <a:endParaRPr lang="en-US" dirty="0" smtClean="0"/>
          </a:p>
          <a:p>
            <a:r>
              <a:rPr lang="en-US" dirty="0" smtClean="0"/>
              <a:t>In these cases, Histograms will be most useful</a:t>
            </a:r>
          </a:p>
          <a:p>
            <a:pPr lvl="1"/>
            <a:r>
              <a:rPr lang="en-US" dirty="0" smtClean="0"/>
              <a:t>Histograms are also useful in the situations where stem and leaf or frequency plots can be used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Histograms are the most commonly used graphical display for quantitative data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http://matplotlib.github.com/_images/histogram_demo.png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http://www.vistadatavision.com/uploads/images/Gallery/Histogram/histogram_surface_temp.png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Organize your data into ranges of values (bins)</a:t>
            </a:r>
          </a:p>
          <a:p>
            <a:pPr lvl="1"/>
            <a:r>
              <a:rPr lang="en-US" dirty="0" smtClean="0"/>
              <a:t>Identify the frequency of data within each bin</a:t>
            </a:r>
          </a:p>
          <a:p>
            <a:pPr lvl="1"/>
            <a:r>
              <a:rPr lang="en-US" dirty="0" smtClean="0"/>
              <a:t>Plot the frequencies as rectangular boxes on a coordinate plane</a:t>
            </a:r>
          </a:p>
          <a:p>
            <a:pPr lvl="1"/>
            <a:r>
              <a:rPr lang="en-US" dirty="0" smtClean="0"/>
              <a:t>This will eliminate the need to represent every </a:t>
            </a:r>
            <a:r>
              <a:rPr lang="en-US" dirty="0" err="1" smtClean="0"/>
              <a:t>datapoint</a:t>
            </a:r>
            <a:r>
              <a:rPr lang="en-US" dirty="0" smtClean="0"/>
              <a:t> so it will be better for large datasets</a:t>
            </a:r>
          </a:p>
          <a:p>
            <a:pPr lvl="1"/>
            <a:r>
              <a:rPr lang="en-US" dirty="0" smtClean="0"/>
              <a:t>This will allow us to see the overall trend, while smoothing out the natural variations in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useful for datasets where you have enough data to break into multiple bins</a:t>
            </a:r>
          </a:p>
          <a:p>
            <a:endParaRPr lang="en-US" dirty="0" smtClean="0"/>
          </a:p>
          <a:p>
            <a:r>
              <a:rPr lang="en-US" dirty="0" smtClean="0"/>
              <a:t>Very good for continuous data since it doesn’t represent each individual point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this dataset from earlier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create the histogram we break into equal sized bins (60-63, 64-67, 68-71, 72-75)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438400"/>
          <a:ext cx="5562600" cy="2133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38200"/>
                <a:gridCol w="762000"/>
                <a:gridCol w="228600"/>
                <a:gridCol w="838200"/>
                <a:gridCol w="838200"/>
                <a:gridCol w="228600"/>
                <a:gridCol w="10668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Amy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62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Harry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68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Ophelia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64</a:t>
                      </a:r>
                      <a:endParaRPr lang="en-US" sz="14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Irene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John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Quinn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65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Emily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Steph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61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71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Gina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make a frequency table for my bins based on the data then graph the frequency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962400"/>
          <a:ext cx="1600200" cy="1524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382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Bin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Freq</a:t>
                      </a:r>
                      <a:endParaRPr lang="en-US" sz="1400" b="1" u="sng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64-67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68-71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72-75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52800" y="3200400"/>
            <a:ext cx="4743450" cy="2760821"/>
            <a:chOff x="3352800" y="2743200"/>
            <a:chExt cx="4743450" cy="2760821"/>
          </a:xfrm>
        </p:grpSpPr>
        <p:graphicFrame>
          <p:nvGraphicFramePr>
            <p:cNvPr id="5" name="Chart 4"/>
            <p:cNvGraphicFramePr/>
            <p:nvPr/>
          </p:nvGraphicFramePr>
          <p:xfrm>
            <a:off x="3352800" y="2743200"/>
            <a:ext cx="474345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3657600" y="5257800"/>
              <a:ext cx="411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60   61    62   63   64   65   66    67   68   69   70    71   72   73   74    75   76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Method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Identify the minimum and maximum values for the dataset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Determine the </a:t>
            </a:r>
            <a:r>
              <a:rPr lang="en-US" dirty="0" err="1" smtClean="0"/>
              <a:t>binsize</a:t>
            </a:r>
            <a:r>
              <a:rPr lang="en-US" dirty="0" smtClean="0"/>
              <a:t> that you will use to break up the data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Identify the different bins you will use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Create a frequency table for the bins with the occurrences in the data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On a number line label the x-axis from at least the minimum to maximum value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Over the range that the bin contains, graph the height as frequency (or proportion) and make a rectangle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Each rectangle should touch the ones on the other side to emphasize the trend in the data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 choosing the bin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You should ensure that your histogram accurately represents your dataset after you have created it</a:t>
            </a:r>
          </a:p>
          <a:p>
            <a:endParaRPr lang="en-US" dirty="0" smtClean="0"/>
          </a:p>
          <a:p>
            <a:r>
              <a:rPr lang="en-US" dirty="0" smtClean="0"/>
              <a:t>The choice of bin size can greatly affect the visual representation of your data</a:t>
            </a:r>
          </a:p>
          <a:p>
            <a:endParaRPr lang="en-US" dirty="0" smtClean="0"/>
          </a:p>
          <a:p>
            <a:r>
              <a:rPr lang="en-US" dirty="0" smtClean="0"/>
              <a:t>These histograms are based on the same dataset with different sized selections for the bin size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8"/>
            <a:r>
              <a:rPr lang="en-US" dirty="0" smtClean="0"/>
              <a:t> 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57200" y="4038600"/>
          <a:ext cx="35052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0" y="3962400"/>
          <a:ext cx="37338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http://cpn.canon-europe.com/files/education/infobank/exposure_settings/exposure_compensation/caption_007.jpg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compare datasets using histograms as well</a:t>
            </a:r>
          </a:p>
          <a:p>
            <a:pPr lvl="1"/>
            <a:r>
              <a:rPr lang="en-US" dirty="0" smtClean="0"/>
              <a:t>Either put them side by side or on top of one another to help identify the differences in distributions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Gives a nice representation of your data</a:t>
            </a:r>
          </a:p>
          <a:p>
            <a:pPr lvl="1"/>
            <a:r>
              <a:rPr lang="en-US" dirty="0" smtClean="0"/>
              <a:t>Doesn’t show specific </a:t>
            </a:r>
            <a:r>
              <a:rPr lang="en-US" dirty="0" err="1" smtClean="0"/>
              <a:t>datapoints</a:t>
            </a:r>
            <a:r>
              <a:rPr lang="en-US" dirty="0" smtClean="0"/>
              <a:t>, so is good for large datasets</a:t>
            </a:r>
          </a:p>
          <a:p>
            <a:pPr lvl="1"/>
            <a:r>
              <a:rPr lang="en-US" dirty="0" smtClean="0"/>
              <a:t>Smoothes out the data to show the overall trend so good for continuous datasets</a:t>
            </a:r>
          </a:p>
          <a:p>
            <a:pPr lvl="1"/>
            <a:r>
              <a:rPr lang="en-US" dirty="0" smtClean="0"/>
              <a:t>Can visualize the spread of the data well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Bad choices for the bin size can cause distortions in the representation</a:t>
            </a:r>
          </a:p>
          <a:p>
            <a:pPr lvl="1"/>
            <a:r>
              <a:rPr lang="en-US" dirty="0" smtClean="0"/>
              <a:t>For small datasets, it can be difficult to use histograms as breaking the data into bins won’t be useful</a:t>
            </a:r>
          </a:p>
          <a:p>
            <a:pPr lvl="2"/>
            <a:r>
              <a:rPr lang="en-US" dirty="0" smtClean="0"/>
              <a:t>You usually want to have at least 3-4 bins in a histogram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Qualitative Variable (Categorical)</a:t>
            </a:r>
          </a:p>
          <a:p>
            <a:pPr lvl="1"/>
            <a:r>
              <a:rPr lang="en-US" dirty="0" smtClean="0"/>
              <a:t>Variables which classify units into categories or groups</a:t>
            </a:r>
          </a:p>
          <a:p>
            <a:pPr lvl="1"/>
            <a:r>
              <a:rPr lang="en-US" dirty="0" smtClean="0"/>
              <a:t>Categories may not have a natural ordering</a:t>
            </a:r>
          </a:p>
          <a:p>
            <a:pPr lvl="1"/>
            <a:r>
              <a:rPr lang="en-US" dirty="0" smtClean="0"/>
              <a:t>There is no significance to an average or middle value</a:t>
            </a:r>
          </a:p>
          <a:p>
            <a:pPr lvl="2"/>
            <a:r>
              <a:rPr lang="en-US" dirty="0" smtClean="0"/>
              <a:t>Examples: Gender, Favorite Color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Quantitative Variable</a:t>
            </a:r>
          </a:p>
          <a:p>
            <a:pPr lvl="1"/>
            <a:r>
              <a:rPr lang="en-US" dirty="0" smtClean="0"/>
              <a:t>Variables which define measurements</a:t>
            </a:r>
          </a:p>
          <a:p>
            <a:pPr lvl="1"/>
            <a:r>
              <a:rPr lang="en-US" dirty="0" smtClean="0"/>
              <a:t>There is a natural ordering to these variables</a:t>
            </a:r>
          </a:p>
          <a:p>
            <a:pPr lvl="1"/>
            <a:r>
              <a:rPr lang="en-US" dirty="0" smtClean="0"/>
              <a:t>Calculating an average or middle value helps describe the variable</a:t>
            </a:r>
          </a:p>
          <a:p>
            <a:pPr lvl="2"/>
            <a:r>
              <a:rPr lang="en-US" dirty="0" smtClean="0"/>
              <a:t>Example: Height, # of Siblings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 vs. Bar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Histograms and Bar Charts look somewhat similar so it is important to understand the differences between them</a:t>
            </a:r>
          </a:p>
          <a:p>
            <a:endParaRPr lang="en-US" dirty="0" smtClean="0"/>
          </a:p>
          <a:p>
            <a:r>
              <a:rPr lang="en-US" dirty="0" smtClean="0"/>
              <a:t>Histograms</a:t>
            </a:r>
          </a:p>
          <a:p>
            <a:pPr lvl="1"/>
            <a:r>
              <a:rPr lang="en-US" dirty="0" smtClean="0"/>
              <a:t>Used for quantitative data</a:t>
            </a:r>
          </a:p>
          <a:p>
            <a:pPr lvl="1"/>
            <a:r>
              <a:rPr lang="en-US" dirty="0" smtClean="0"/>
              <a:t>Graph has the bars touch one another to show the trend in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Bar Charts</a:t>
            </a:r>
          </a:p>
          <a:p>
            <a:pPr lvl="1"/>
            <a:r>
              <a:rPr lang="en-US" dirty="0" smtClean="0"/>
              <a:t>Used for qualitative data</a:t>
            </a:r>
          </a:p>
          <a:p>
            <a:pPr lvl="1"/>
            <a:r>
              <a:rPr lang="en-US" dirty="0" smtClean="0"/>
              <a:t>Bars should be separated in the graph to emphasize the differences between categories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 of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been talking quite a bit about using these graphical representations to identify the distributions of the data</a:t>
            </a:r>
          </a:p>
          <a:p>
            <a:endParaRPr lang="en-US" dirty="0" smtClean="0"/>
          </a:p>
          <a:p>
            <a:r>
              <a:rPr lang="en-US" dirty="0" smtClean="0"/>
              <a:t>What are we looking for in these distributions??</a:t>
            </a:r>
          </a:p>
          <a:p>
            <a:pPr lvl="1"/>
            <a:r>
              <a:rPr lang="en-US" dirty="0" smtClean="0"/>
              <a:t>We want to answer various questions related to</a:t>
            </a:r>
          </a:p>
          <a:p>
            <a:pPr lvl="2"/>
            <a:r>
              <a:rPr lang="en-US" dirty="0" smtClean="0"/>
              <a:t>Overall shape</a:t>
            </a:r>
          </a:p>
          <a:p>
            <a:pPr lvl="2"/>
            <a:r>
              <a:rPr lang="en-US" dirty="0" smtClean="0"/>
              <a:t>Approximate Center</a:t>
            </a:r>
          </a:p>
          <a:p>
            <a:pPr lvl="2"/>
            <a:r>
              <a:rPr lang="en-US" dirty="0" smtClean="0"/>
              <a:t>Deviation or spread of the data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shape of the distribution can be envisioned as smoothing out the histogram (or stem and leaf plot) of the data with a curve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429000"/>
            <a:ext cx="44196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 of 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2438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524000"/>
            <a:ext cx="2438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114800"/>
            <a:ext cx="2438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114800"/>
            <a:ext cx="2438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4114800"/>
            <a:ext cx="2438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5800" y="3352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Symmetric (</a:t>
            </a:r>
            <a:r>
              <a:rPr lang="en-US" dirty="0" err="1" smtClean="0"/>
              <a:t>Unimodal</a:t>
            </a:r>
            <a:r>
              <a:rPr lang="en-US" dirty="0" smtClean="0"/>
              <a:t>/Bell-Shaped)</a:t>
            </a:r>
          </a:p>
          <a:p>
            <a:pPr algn="ctr"/>
            <a:r>
              <a:rPr lang="en-US" dirty="0" smtClean="0"/>
              <a:t>(SAT Scores)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74435" y="3352800"/>
            <a:ext cx="2148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Uniform</a:t>
            </a:r>
          </a:p>
          <a:p>
            <a:pPr algn="ctr"/>
            <a:r>
              <a:rPr lang="en-US" dirty="0" smtClean="0"/>
              <a:t>(Random Numbers)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943600"/>
            <a:ext cx="1521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Skewed Right</a:t>
            </a:r>
          </a:p>
          <a:p>
            <a:pPr algn="ctr"/>
            <a:r>
              <a:rPr lang="en-US" dirty="0" smtClean="0"/>
              <a:t>(Income)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5914" y="5943600"/>
            <a:ext cx="2894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Skewed Left</a:t>
            </a:r>
          </a:p>
          <a:p>
            <a:pPr algn="ctr"/>
            <a:r>
              <a:rPr lang="en-US" dirty="0" smtClean="0"/>
              <a:t>(Grades in College Courses)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49221" y="5943600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Bimodal</a:t>
            </a:r>
          </a:p>
          <a:p>
            <a:pPr algn="ctr"/>
            <a:r>
              <a:rPr lang="en-US" dirty="0" smtClean="0"/>
              <a:t>(Heights of population)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 of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Symmetric</a:t>
            </a:r>
          </a:p>
          <a:p>
            <a:pPr lvl="1"/>
            <a:r>
              <a:rPr lang="en-US" dirty="0" smtClean="0"/>
              <a:t>The distribution can be split into two parts that are reflections of one another</a:t>
            </a:r>
          </a:p>
          <a:p>
            <a:pPr lvl="2"/>
            <a:r>
              <a:rPr lang="en-US" dirty="0" smtClean="0"/>
              <a:t>Note all symmetric distributions are bell-shaped (consider the uniform distribution)</a:t>
            </a:r>
          </a:p>
          <a:p>
            <a:pPr lvl="2">
              <a:buNone/>
            </a:pPr>
            <a:endParaRPr lang="en-US" sz="600" dirty="0" smtClean="0"/>
          </a:p>
          <a:p>
            <a:r>
              <a:rPr lang="en-US" dirty="0" smtClean="0"/>
              <a:t>Uniform</a:t>
            </a:r>
          </a:p>
          <a:p>
            <a:pPr lvl="1"/>
            <a:r>
              <a:rPr lang="en-US" dirty="0" smtClean="0"/>
              <a:t>The distribution shows that all values in the range tend to occur with the same frequency</a:t>
            </a:r>
          </a:p>
          <a:p>
            <a:pPr lvl="1">
              <a:buNone/>
            </a:pPr>
            <a:endParaRPr lang="en-US" sz="600" dirty="0" smtClean="0"/>
          </a:p>
          <a:p>
            <a:r>
              <a:rPr lang="en-US" dirty="0" smtClean="0"/>
              <a:t>Skewed</a:t>
            </a:r>
          </a:p>
          <a:p>
            <a:pPr lvl="1"/>
            <a:r>
              <a:rPr lang="en-US" dirty="0" smtClean="0"/>
              <a:t>The data tails off in one direction away from the center</a:t>
            </a:r>
          </a:p>
          <a:p>
            <a:pPr lvl="2"/>
            <a:r>
              <a:rPr lang="en-US" dirty="0" smtClean="0"/>
              <a:t>The direction of skew is the direction of the tail</a:t>
            </a:r>
          </a:p>
          <a:p>
            <a:pPr lvl="2">
              <a:buNone/>
            </a:pPr>
            <a:endParaRPr lang="en-US" sz="600" dirty="0" smtClean="0"/>
          </a:p>
          <a:p>
            <a:r>
              <a:rPr lang="en-US" dirty="0" smtClean="0"/>
              <a:t>Bimodal</a:t>
            </a:r>
          </a:p>
          <a:p>
            <a:pPr lvl="1"/>
            <a:r>
              <a:rPr lang="en-US" dirty="0" smtClean="0"/>
              <a:t>There are two main humps in the data separated from one another</a:t>
            </a:r>
          </a:p>
          <a:p>
            <a:pPr lvl="1">
              <a:buNone/>
            </a:pPr>
            <a:endParaRPr lang="en-US" sz="600" dirty="0" smtClean="0"/>
          </a:p>
          <a:p>
            <a:r>
              <a:rPr lang="en-US" dirty="0" err="1" smtClean="0"/>
              <a:t>Unimodal</a:t>
            </a:r>
            <a:endParaRPr lang="en-US" dirty="0" smtClean="0"/>
          </a:p>
          <a:p>
            <a:pPr lvl="1"/>
            <a:r>
              <a:rPr lang="en-US" dirty="0" smtClean="0"/>
              <a:t>The distribution has a single hump in the data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 between two Quantitative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Experiments (and Observational Studies) we are interested in the Relationships between two variables</a:t>
            </a:r>
          </a:p>
          <a:p>
            <a:endParaRPr lang="en-US" dirty="0" smtClean="0"/>
          </a:p>
          <a:p>
            <a:r>
              <a:rPr lang="en-US" dirty="0" smtClean="0"/>
              <a:t>When they are both Quantitative Variables we will use a </a:t>
            </a:r>
            <a:r>
              <a:rPr lang="en-US" dirty="0" err="1" smtClean="0"/>
              <a:t>scatterplot</a:t>
            </a:r>
            <a:r>
              <a:rPr lang="en-US" dirty="0" smtClean="0"/>
              <a:t> to display this data</a:t>
            </a:r>
          </a:p>
          <a:p>
            <a:pPr lvl="1"/>
            <a:r>
              <a:rPr lang="en-US" dirty="0" smtClean="0"/>
              <a:t>Our Explanatory Variable is considered our Independent (X) variable</a:t>
            </a:r>
          </a:p>
          <a:p>
            <a:pPr lvl="1"/>
            <a:r>
              <a:rPr lang="en-US" dirty="0" smtClean="0"/>
              <a:t>Our Response Variable is considered our </a:t>
            </a:r>
            <a:r>
              <a:rPr lang="en-US" dirty="0" err="1" smtClean="0"/>
              <a:t>Depdendent</a:t>
            </a:r>
            <a:r>
              <a:rPr lang="en-US" dirty="0" smtClean="0"/>
              <a:t> (Y) variable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Consider each observation as a </a:t>
            </a:r>
            <a:r>
              <a:rPr lang="en-US" dirty="0" err="1" smtClean="0"/>
              <a:t>datapoint</a:t>
            </a:r>
            <a:r>
              <a:rPr lang="en-US" dirty="0" smtClean="0"/>
              <a:t>, plotted as (x, y) on a coordinate plane</a:t>
            </a:r>
          </a:p>
          <a:p>
            <a:pPr lvl="1"/>
            <a:r>
              <a:rPr lang="en-US" dirty="0" smtClean="0"/>
              <a:t>Look at the overall trend of the plotted points to identify the relationship between the two variables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Used to display the relationship between two quantitative variables</a:t>
            </a:r>
          </a:p>
          <a:p>
            <a:endParaRPr lang="en-US" dirty="0" smtClean="0"/>
          </a:p>
          <a:p>
            <a:r>
              <a:rPr lang="en-US" dirty="0" smtClean="0"/>
              <a:t>Each observation represents a single point on the graph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http://2.bp.blogspot.com/_CERlGVs2E6w/TT9XXN04oxI/AAAAAAAAAJ8/r9IWfERoQ6Q/s1600/MarcScatter1.png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http://www.neiu.edu/~sljanows/391/scatter.jpg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 the following dataset of Height and Weight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would say that the relationship appears to be weak, positive and linear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286000"/>
          <a:ext cx="1371600" cy="21336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Height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Weight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110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175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105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135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180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180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215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3657600" y="2286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When we analyze the relationships shown in </a:t>
            </a:r>
            <a:r>
              <a:rPr lang="en-US" dirty="0" err="1" smtClean="0"/>
              <a:t>Scatterplots</a:t>
            </a:r>
            <a:r>
              <a:rPr lang="en-US" dirty="0" smtClean="0"/>
              <a:t> we look for 3 things</a:t>
            </a:r>
          </a:p>
          <a:p>
            <a:endParaRPr lang="en-US" dirty="0" smtClean="0"/>
          </a:p>
          <a:p>
            <a:r>
              <a:rPr lang="en-US" dirty="0" smtClean="0"/>
              <a:t>Direction</a:t>
            </a:r>
          </a:p>
          <a:p>
            <a:pPr lvl="1"/>
            <a:r>
              <a:rPr lang="en-US" dirty="0" smtClean="0"/>
              <a:t>The direction describes how the response variable behaves as the explanatory variable is changed</a:t>
            </a:r>
          </a:p>
          <a:p>
            <a:pPr lvl="1"/>
            <a:r>
              <a:rPr lang="en-US" dirty="0" smtClean="0"/>
              <a:t>A </a:t>
            </a:r>
            <a:r>
              <a:rPr lang="en-US" b="1" u="sng" dirty="0" smtClean="0"/>
              <a:t>positive direction </a:t>
            </a:r>
            <a:r>
              <a:rPr lang="en-US" dirty="0" smtClean="0"/>
              <a:t>implies that as the explanatory variable increases, so does the response variable</a:t>
            </a:r>
          </a:p>
          <a:p>
            <a:pPr lvl="1"/>
            <a:r>
              <a:rPr lang="en-US" dirty="0" smtClean="0"/>
              <a:t>A </a:t>
            </a:r>
            <a:r>
              <a:rPr lang="en-US" b="1" u="sng" dirty="0" smtClean="0"/>
              <a:t>negative direction </a:t>
            </a:r>
            <a:r>
              <a:rPr lang="en-US" dirty="0" smtClean="0"/>
              <a:t>implies that as the explanatory variable increases, the response variable decreases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The form describes the type of relationship present in the data</a:t>
            </a:r>
          </a:p>
          <a:p>
            <a:pPr lvl="1"/>
            <a:r>
              <a:rPr lang="en-US" dirty="0" smtClean="0"/>
              <a:t>The data has </a:t>
            </a:r>
            <a:r>
              <a:rPr lang="en-US" b="1" u="sng" dirty="0" smtClean="0"/>
              <a:t>a Linear Relationship </a:t>
            </a:r>
            <a:r>
              <a:rPr lang="en-US" dirty="0" smtClean="0"/>
              <a:t>if the </a:t>
            </a:r>
            <a:r>
              <a:rPr lang="en-US" dirty="0" err="1" smtClean="0"/>
              <a:t>scatterplot</a:t>
            </a:r>
            <a:r>
              <a:rPr lang="en-US" dirty="0" smtClean="0"/>
              <a:t> appears to follows a straight line (imagine it smoothing out as there will be natural variability)</a:t>
            </a:r>
          </a:p>
          <a:p>
            <a:pPr lvl="1"/>
            <a:r>
              <a:rPr lang="en-US" dirty="0" smtClean="0"/>
              <a:t>The data has </a:t>
            </a:r>
            <a:r>
              <a:rPr lang="en-US" b="1" u="sng" dirty="0" smtClean="0"/>
              <a:t>no Linear Relationship </a:t>
            </a:r>
            <a:r>
              <a:rPr lang="en-US" dirty="0" smtClean="0"/>
              <a:t>if the graph does not appear to follow a straight line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The strength describes how close to the described form the data is clustered</a:t>
            </a:r>
          </a:p>
          <a:p>
            <a:pPr lvl="1"/>
            <a:r>
              <a:rPr lang="en-US" b="1" u="sng" dirty="0" smtClean="0"/>
              <a:t>Weak strength </a:t>
            </a:r>
            <a:r>
              <a:rPr lang="en-US" dirty="0" smtClean="0"/>
              <a:t>implies that there is a lot of variation away from the described form</a:t>
            </a:r>
          </a:p>
          <a:p>
            <a:pPr lvl="1"/>
            <a:r>
              <a:rPr lang="en-US" b="1" u="sng" dirty="0" smtClean="0"/>
              <a:t>Strong strength </a:t>
            </a:r>
            <a:r>
              <a:rPr lang="en-US" dirty="0" smtClean="0"/>
              <a:t>implies that there is very little variation away from the described form</a:t>
            </a:r>
          </a:p>
          <a:p>
            <a:pPr lvl="1"/>
            <a:r>
              <a:rPr lang="en-US" b="1" u="sng" dirty="0" smtClean="0"/>
              <a:t>Medium strength </a:t>
            </a:r>
            <a:r>
              <a:rPr lang="en-US" dirty="0" smtClean="0"/>
              <a:t>is somewhere in the middle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quantitative variables there are two different types </a:t>
            </a:r>
          </a:p>
          <a:p>
            <a:pPr lvl="1"/>
            <a:r>
              <a:rPr lang="en-US" dirty="0" smtClean="0"/>
              <a:t>Discrete</a:t>
            </a:r>
          </a:p>
          <a:p>
            <a:pPr lvl="1"/>
            <a:r>
              <a:rPr lang="en-US" dirty="0" smtClean="0"/>
              <a:t>Continuous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is the difference between # of siblings and Height in the prior example?</a:t>
            </a: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Lets analyze the </a:t>
            </a:r>
            <a:r>
              <a:rPr lang="en-US" dirty="0" err="1" smtClean="0"/>
              <a:t>scatterplots</a:t>
            </a:r>
            <a:r>
              <a:rPr lang="en-US" dirty="0" smtClean="0"/>
              <a:t> from these websites for Form, Direction and Strength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http://pn.bmj.com/content/7/4/259/F2.large.jpg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http://www-pord.ucsd.edu/~shenfu/figures/amsr/modis_dp.jpg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Find the minimum and maximum values for both variables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Create a coordinate plane with labels containing the range specified in step 1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The Explanatory Variable is plotted on your X-axis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The Response Variable is plotted on your Y-axis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For each </a:t>
            </a:r>
            <a:r>
              <a:rPr lang="en-US" dirty="0" err="1" smtClean="0"/>
              <a:t>datapoint</a:t>
            </a:r>
            <a:r>
              <a:rPr lang="en-US" dirty="0" smtClean="0"/>
              <a:t>, find the point (x, y) on the graph and mark it</a:t>
            </a:r>
          </a:p>
          <a:p>
            <a:pPr marL="862330" lvl="1" indent="-514350">
              <a:buAutoNum type="arabicParenR"/>
            </a:pPr>
            <a:r>
              <a:rPr lang="en-US" dirty="0" smtClean="0"/>
              <a:t>Repeat this for each </a:t>
            </a:r>
            <a:r>
              <a:rPr lang="en-US" dirty="0" err="1" smtClean="0"/>
              <a:t>datapoint</a:t>
            </a:r>
            <a:endParaRPr lang="en-US" dirty="0" smtClean="0"/>
          </a:p>
          <a:p>
            <a:pPr marL="862330" lvl="1" indent="-514350">
              <a:buAutoNum type="arabicParenR"/>
            </a:pPr>
            <a:r>
              <a:rPr lang="en-US" dirty="0" smtClean="0"/>
              <a:t>Analyze the form, direction and strength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time plot is a special type of scatter plot where our explanatory variable is time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Customers served daily during a 4-week period</a:t>
            </a:r>
          </a:p>
          <a:p>
            <a:pPr lvl="2"/>
            <a:r>
              <a:rPr lang="en-US" dirty="0" smtClean="0"/>
              <a:t>World Population over the years</a:t>
            </a:r>
          </a:p>
          <a:p>
            <a:pPr lvl="3"/>
            <a:r>
              <a:rPr lang="en-US" dirty="0" smtClean="0">
                <a:hlinkClick r:id="rId2"/>
              </a:rPr>
              <a:t>http://www.sustainablescale.org/images/uploaded/Population/World%20Population%20Growth%20to%202050.JPG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scatterplot</a:t>
            </a:r>
            <a:r>
              <a:rPr lang="en-US" dirty="0" smtClean="0"/>
              <a:t> to show the response over time and then connect consecutive points with a line to try to visualize the trend</a:t>
            </a:r>
          </a:p>
          <a:p>
            <a:pPr lvl="1"/>
            <a:r>
              <a:rPr lang="en-US" dirty="0" smtClean="0"/>
              <a:t>Method will be the same as a </a:t>
            </a:r>
            <a:r>
              <a:rPr lang="en-US" dirty="0" err="1" smtClean="0"/>
              <a:t>scatterplot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(Let’s Do It 4.17 – Page 265)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data are the number of students who were late during a 3-week </a:t>
            </a:r>
            <a:r>
              <a:rPr lang="en-US" dirty="0" smtClean="0"/>
              <a:t>period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3429000"/>
          <a:ext cx="1219200" cy="31699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sng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Day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sng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Tardy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Th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3505200" y="2743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3200" y="5486400"/>
            <a:ext cx="6139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time series plot we can see that the data appears</a:t>
            </a:r>
          </a:p>
          <a:p>
            <a:r>
              <a:rPr lang="en-US" dirty="0" smtClean="0"/>
              <a:t>to be cyclical, with Monday having the most </a:t>
            </a:r>
            <a:r>
              <a:rPr lang="en-US" dirty="0" err="1" smtClean="0"/>
              <a:t>tardies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it decreases throughout the week  and then rises again at the</a:t>
            </a:r>
          </a:p>
          <a:p>
            <a:r>
              <a:rPr lang="en-US" dirty="0" smtClean="0"/>
              <a:t>end of the week</a:t>
            </a: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time series plot we are looking to identify trends</a:t>
            </a:r>
          </a:p>
          <a:p>
            <a:pPr lvl="1"/>
            <a:r>
              <a:rPr lang="en-US" dirty="0" smtClean="0"/>
              <a:t>Increasing or decreasing relationship over time</a:t>
            </a:r>
          </a:p>
          <a:p>
            <a:pPr lvl="1"/>
            <a:r>
              <a:rPr lang="en-US" dirty="0" smtClean="0"/>
              <a:t>Changes in the center over time</a:t>
            </a:r>
          </a:p>
          <a:p>
            <a:pPr lvl="1"/>
            <a:r>
              <a:rPr lang="en-US" dirty="0" smtClean="0"/>
              <a:t>Changes in the variation or spread over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also want to identify cyclical relationships</a:t>
            </a:r>
          </a:p>
          <a:p>
            <a:pPr lvl="1"/>
            <a:r>
              <a:rPr lang="en-US" dirty="0" smtClean="0"/>
              <a:t>Does the relationship appear to repeat after a certain amount of time or 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Plot Examples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39624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1000" y="4267200"/>
          <a:ext cx="39624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4572000" y="1676400"/>
          <a:ext cx="39624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4572000" y="4267200"/>
          <a:ext cx="39624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Rules of Thumb for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good things to remember when creating graphical displays</a:t>
            </a:r>
          </a:p>
          <a:p>
            <a:pPr lvl="1"/>
            <a:r>
              <a:rPr lang="en-US" dirty="0" smtClean="0"/>
              <a:t>Provide a Title that summarizes your data</a:t>
            </a:r>
          </a:p>
          <a:p>
            <a:pPr lvl="1"/>
            <a:r>
              <a:rPr lang="en-US" dirty="0" smtClean="0"/>
              <a:t>Include the source of your data, sample size, collection methods (captions are good for this data)</a:t>
            </a:r>
          </a:p>
          <a:p>
            <a:pPr lvl="1"/>
            <a:r>
              <a:rPr lang="en-US" dirty="0" smtClean="0"/>
              <a:t>Label axes and relevant information appropriately</a:t>
            </a:r>
          </a:p>
          <a:p>
            <a:pPr lvl="1"/>
            <a:r>
              <a:rPr lang="en-US" dirty="0" smtClean="0"/>
              <a:t>Verify your graphical display is not misleading and accurately represents your data</a:t>
            </a:r>
          </a:p>
          <a:p>
            <a:pPr lvl="1"/>
            <a:r>
              <a:rPr lang="en-US" dirty="0" smtClean="0"/>
              <a:t>Include the measuring units of the variables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Properly labeled charts and graphs are easier to present</a:t>
            </a:r>
          </a:p>
          <a:p>
            <a:endParaRPr lang="en-US" dirty="0" smtClean="0"/>
          </a:p>
        </p:txBody>
      </p:sp>
      <p:graphicFrame>
        <p:nvGraphicFramePr>
          <p:cNvPr id="4" name="Chart 3"/>
          <p:cNvGraphicFramePr/>
          <p:nvPr/>
        </p:nvGraphicFramePr>
        <p:xfrm>
          <a:off x="4343400" y="3048000"/>
          <a:ext cx="4572000" cy="3038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304800" y="3048000"/>
          <a:ext cx="36576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Different Types of Variables</a:t>
            </a:r>
          </a:p>
          <a:p>
            <a:pPr lvl="1"/>
            <a:r>
              <a:rPr lang="en-US" dirty="0" smtClean="0"/>
              <a:t>Quantitative</a:t>
            </a:r>
          </a:p>
          <a:p>
            <a:pPr lvl="2"/>
            <a:r>
              <a:rPr lang="en-US" dirty="0" smtClean="0"/>
              <a:t>Discrete vs. Continuous</a:t>
            </a:r>
          </a:p>
          <a:p>
            <a:pPr lvl="1"/>
            <a:r>
              <a:rPr lang="en-US" smtClean="0"/>
              <a:t>Qualitative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Qualitative Graphical Displays</a:t>
            </a:r>
          </a:p>
          <a:p>
            <a:pPr lvl="1"/>
            <a:r>
              <a:rPr lang="en-US" dirty="0" smtClean="0"/>
              <a:t>Pie Chart</a:t>
            </a:r>
          </a:p>
          <a:p>
            <a:pPr lvl="1"/>
            <a:r>
              <a:rPr lang="en-US" dirty="0" smtClean="0"/>
              <a:t>Bar Chart</a:t>
            </a:r>
          </a:p>
          <a:p>
            <a:pPr lvl="1"/>
            <a:r>
              <a:rPr lang="en-US" dirty="0" smtClean="0"/>
              <a:t>Comparison of two Qualitative Variables</a:t>
            </a:r>
          </a:p>
          <a:p>
            <a:pPr lvl="2"/>
            <a:r>
              <a:rPr lang="en-US" dirty="0" smtClean="0"/>
              <a:t>Conditional Probabilities -&gt; Bar Chart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Quantitative Graphical Displays</a:t>
            </a:r>
          </a:p>
          <a:p>
            <a:pPr lvl="1"/>
            <a:r>
              <a:rPr lang="en-US" dirty="0" smtClean="0"/>
              <a:t>Frequency Plot</a:t>
            </a:r>
          </a:p>
          <a:p>
            <a:pPr lvl="1"/>
            <a:r>
              <a:rPr lang="en-US" dirty="0" smtClean="0"/>
              <a:t>Stem and Leaf Plot</a:t>
            </a:r>
          </a:p>
          <a:p>
            <a:pPr lvl="1"/>
            <a:r>
              <a:rPr lang="en-US" dirty="0" smtClean="0"/>
              <a:t>Histogram</a:t>
            </a:r>
          </a:p>
          <a:p>
            <a:pPr lvl="1"/>
            <a:r>
              <a:rPr lang="en-US" dirty="0" smtClean="0"/>
              <a:t>Comparison of two Qualitative Variables</a:t>
            </a:r>
          </a:p>
          <a:p>
            <a:pPr lvl="2"/>
            <a:r>
              <a:rPr lang="en-US" dirty="0" err="1" smtClean="0"/>
              <a:t>Scatterplot</a:t>
            </a:r>
            <a:endParaRPr lang="en-US" dirty="0" smtClean="0"/>
          </a:p>
          <a:p>
            <a:pPr lvl="3"/>
            <a:r>
              <a:rPr lang="en-US" dirty="0" smtClean="0"/>
              <a:t>Time series Plots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Discrete Variables</a:t>
            </a:r>
          </a:p>
          <a:p>
            <a:pPr lvl="1"/>
            <a:r>
              <a:rPr lang="en-US" dirty="0" smtClean="0"/>
              <a:t>A discrete variable is one in which you can count the number of possible values the variable can take on</a:t>
            </a:r>
          </a:p>
          <a:p>
            <a:pPr lvl="1"/>
            <a:r>
              <a:rPr lang="en-US" dirty="0" smtClean="0"/>
              <a:t>Essentially there are a finite number of possibilities**</a:t>
            </a:r>
          </a:p>
          <a:p>
            <a:pPr lvl="2"/>
            <a:r>
              <a:rPr lang="en-US" dirty="0" smtClean="0"/>
              <a:t>Example: Siblings (0, 1, 2, …)</a:t>
            </a:r>
          </a:p>
          <a:p>
            <a:pPr lvl="3"/>
            <a:r>
              <a:rPr lang="en-US" dirty="0" smtClean="0"/>
              <a:t>A possible upper limit is 50 for siblings of a person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Continuous Variables</a:t>
            </a:r>
          </a:p>
          <a:p>
            <a:pPr lvl="1"/>
            <a:r>
              <a:rPr lang="en-US" dirty="0" smtClean="0"/>
              <a:t>A continuous variable is one which can take on any value within an interval</a:t>
            </a:r>
          </a:p>
          <a:p>
            <a:pPr lvl="2"/>
            <a:r>
              <a:rPr lang="en-US" dirty="0" smtClean="0"/>
              <a:t>Example: Height (any value between 0 and infinity)</a:t>
            </a:r>
          </a:p>
          <a:p>
            <a:pPr lvl="3"/>
            <a:r>
              <a:rPr lang="en-US" dirty="0" smtClean="0"/>
              <a:t>A possible upper limit is 120 inches for height of a person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1086</TotalTime>
  <Words>5043</Words>
  <Application>Microsoft Office PowerPoint</Application>
  <PresentationFormat>On-screen Show (4:3)</PresentationFormat>
  <Paragraphs>1418</Paragraphs>
  <Slides>88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Foundry</vt:lpstr>
      <vt:lpstr>Summarizing Data Graphically</vt:lpstr>
      <vt:lpstr>Scientific Method</vt:lpstr>
      <vt:lpstr>Summarize the Results</vt:lpstr>
      <vt:lpstr>Example</vt:lpstr>
      <vt:lpstr>Example</vt:lpstr>
      <vt:lpstr>Types of Variables</vt:lpstr>
      <vt:lpstr>Types of Variables</vt:lpstr>
      <vt:lpstr>Quantitative Variables</vt:lpstr>
      <vt:lpstr>Quantitative Variables</vt:lpstr>
      <vt:lpstr>Types of Variables</vt:lpstr>
      <vt:lpstr>Types of Variables</vt:lpstr>
      <vt:lpstr>Identify Types of Variables</vt:lpstr>
      <vt:lpstr>Identify Types of Variables</vt:lpstr>
      <vt:lpstr>Distribution of a Variable</vt:lpstr>
      <vt:lpstr>Graphical Displays</vt:lpstr>
      <vt:lpstr>Always ask questions about data</vt:lpstr>
      <vt:lpstr>Asking questions about data</vt:lpstr>
      <vt:lpstr>Displays for Qualitative Variables</vt:lpstr>
      <vt:lpstr>Pie Charts</vt:lpstr>
      <vt:lpstr>Pie Charts</vt:lpstr>
      <vt:lpstr>Pie Charts</vt:lpstr>
      <vt:lpstr>Example</vt:lpstr>
      <vt:lpstr>Some examples of bad Pie Charts</vt:lpstr>
      <vt:lpstr>Rules for Pie Charts</vt:lpstr>
      <vt:lpstr>Bar Chart</vt:lpstr>
      <vt:lpstr>Bar Chart</vt:lpstr>
      <vt:lpstr>Bar Chart</vt:lpstr>
      <vt:lpstr>Example</vt:lpstr>
      <vt:lpstr>Some examples of bad bar charts</vt:lpstr>
      <vt:lpstr>Rules for Bar Charts</vt:lpstr>
      <vt:lpstr>Comparison of Two Qualitative Variables </vt:lpstr>
      <vt:lpstr>Comparison of Two Qualitative Variables </vt:lpstr>
      <vt:lpstr>Marginal and Conditional Distributions</vt:lpstr>
      <vt:lpstr>Marginal and Conditional Distributions</vt:lpstr>
      <vt:lpstr>Comparison of Two Qualitative Variables </vt:lpstr>
      <vt:lpstr>Example</vt:lpstr>
      <vt:lpstr>Example</vt:lpstr>
      <vt:lpstr>Example</vt:lpstr>
      <vt:lpstr>Comparison of Two Qualitative Variables </vt:lpstr>
      <vt:lpstr>Quantitative Variables</vt:lpstr>
      <vt:lpstr>Frequency Plots</vt:lpstr>
      <vt:lpstr>Example</vt:lpstr>
      <vt:lpstr>Example</vt:lpstr>
      <vt:lpstr>Frequency Plots</vt:lpstr>
      <vt:lpstr>Benefits of Frequency Plots</vt:lpstr>
      <vt:lpstr>Frequency Plots</vt:lpstr>
      <vt:lpstr>Frequency Plots</vt:lpstr>
      <vt:lpstr>Frequency Plots</vt:lpstr>
      <vt:lpstr>Stem and Leaf Plots</vt:lpstr>
      <vt:lpstr>Stem and Leaf Plots</vt:lpstr>
      <vt:lpstr>Example</vt:lpstr>
      <vt:lpstr>Stem and Leaf Plots</vt:lpstr>
      <vt:lpstr>Some Modifications</vt:lpstr>
      <vt:lpstr>Some Modifications</vt:lpstr>
      <vt:lpstr>Comparison of Two Data sets</vt:lpstr>
      <vt:lpstr>Side by Side Stem and Leaf Plots</vt:lpstr>
      <vt:lpstr>Side by Side Stem and Leaf Plots</vt:lpstr>
      <vt:lpstr>Stem and Leaf Plots</vt:lpstr>
      <vt:lpstr>Bad Stem and Leaf Plots</vt:lpstr>
      <vt:lpstr>Bad Stem and Leaf Plots</vt:lpstr>
      <vt:lpstr>Histograms</vt:lpstr>
      <vt:lpstr>Histograms</vt:lpstr>
      <vt:lpstr>Histograms</vt:lpstr>
      <vt:lpstr>Example</vt:lpstr>
      <vt:lpstr>Example</vt:lpstr>
      <vt:lpstr>Histograms</vt:lpstr>
      <vt:lpstr>Careful choosing the bin size</vt:lpstr>
      <vt:lpstr>Side by Side Histograms</vt:lpstr>
      <vt:lpstr>Histograms</vt:lpstr>
      <vt:lpstr>Histograms vs. Bar Charts</vt:lpstr>
      <vt:lpstr>Shapes of Distributions</vt:lpstr>
      <vt:lpstr>Overall Shape</vt:lpstr>
      <vt:lpstr>Shapes of Distributions</vt:lpstr>
      <vt:lpstr>Shapes of Distribution</vt:lpstr>
      <vt:lpstr>Relationships between two Quantitative Variables </vt:lpstr>
      <vt:lpstr>Scatterplots</vt:lpstr>
      <vt:lpstr>Scatterplots</vt:lpstr>
      <vt:lpstr>Example</vt:lpstr>
      <vt:lpstr>Scatterplots</vt:lpstr>
      <vt:lpstr>Scatterplots</vt:lpstr>
      <vt:lpstr>Scatterplots</vt:lpstr>
      <vt:lpstr>Time Series Plot</vt:lpstr>
      <vt:lpstr>Example (Let’s Do It 4.17 – Page 265)</vt:lpstr>
      <vt:lpstr>Time Series Plot</vt:lpstr>
      <vt:lpstr>Time Series Plot Examples</vt:lpstr>
      <vt:lpstr>General Rules of Thumb for Charts</vt:lpstr>
      <vt:lpstr>Example</vt:lpstr>
      <vt:lpstr>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Summarizing Data Graphically</dc:title>
  <dc:creator>Jeremy</dc:creator>
  <cp:lastModifiedBy>Jeremy</cp:lastModifiedBy>
  <cp:revision>115</cp:revision>
  <dcterms:created xsi:type="dcterms:W3CDTF">2012-02-16T00:03:11Z</dcterms:created>
  <dcterms:modified xsi:type="dcterms:W3CDTF">2012-02-22T04:22:18Z</dcterms:modified>
</cp:coreProperties>
</file>