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52"/>
  </p:handout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934200" cy="92329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32" y="-3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1963"/>
          </a:xfrm>
          <a:prstGeom prst="rect">
            <a:avLst/>
          </a:prstGeom>
        </p:spPr>
        <p:txBody>
          <a:bodyPr vert="horz" lIns="91440" tIns="45720" rIns="91440" bIns="45720" rtlCol="0"/>
          <a:lstStyle>
            <a:lvl1pPr algn="r">
              <a:defRPr sz="1200"/>
            </a:lvl1pPr>
          </a:lstStyle>
          <a:p>
            <a:fld id="{C14987F3-AF97-46FB-BE81-022F66410EEF}" type="datetimeFigureOut">
              <a:rPr lang="en-US" smtClean="0"/>
              <a:pPr/>
              <a:t>2/23/2012</a:t>
            </a:fld>
            <a:endParaRPr lang="en-US"/>
          </a:p>
        </p:txBody>
      </p:sp>
      <p:sp>
        <p:nvSpPr>
          <p:cNvPr id="4" name="Footer Placeholder 3"/>
          <p:cNvSpPr>
            <a:spLocks noGrp="1"/>
          </p:cNvSpPr>
          <p:nvPr>
            <p:ph type="ftr" sz="quarter" idx="2"/>
          </p:nvPr>
        </p:nvSpPr>
        <p:spPr>
          <a:xfrm>
            <a:off x="0" y="8769350"/>
            <a:ext cx="3005138"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69350"/>
            <a:ext cx="3005138" cy="461963"/>
          </a:xfrm>
          <a:prstGeom prst="rect">
            <a:avLst/>
          </a:prstGeom>
        </p:spPr>
        <p:txBody>
          <a:bodyPr vert="horz" lIns="91440" tIns="45720" rIns="91440" bIns="45720" rtlCol="0" anchor="b"/>
          <a:lstStyle>
            <a:lvl1pPr algn="r">
              <a:defRPr sz="1200"/>
            </a:lvl1pPr>
          </a:lstStyle>
          <a:p>
            <a:fld id="{2572393E-988F-4C4E-9CA0-E969F6BDA7B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C8CF2C-0660-433B-B515-57C7E858C4F6}" type="datetimeFigureOut">
              <a:rPr lang="en-US" smtClean="0"/>
              <a:pPr/>
              <a:t>2/23/2012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1D43589-AABE-409E-AD4A-65D7489853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8CF2C-0660-433B-B515-57C7E858C4F6}"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8CF2C-0660-433B-B515-57C7E858C4F6}"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C8CF2C-0660-433B-B515-57C7E858C4F6}"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C8CF2C-0660-433B-B515-57C7E858C4F6}"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D43589-AABE-409E-AD4A-65D7489853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8CF2C-0660-433B-B515-57C7E858C4F6}"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C8CF2C-0660-433B-B515-57C7E858C4F6}" type="datetimeFigureOut">
              <a:rPr lang="en-US" smtClean="0"/>
              <a:pPr/>
              <a:t>2/23/2012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C8CF2C-0660-433B-B515-57C7E858C4F6}" type="datetimeFigureOut">
              <a:rPr lang="en-US" smtClean="0"/>
              <a:pPr/>
              <a:t>2/23/2012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8CF2C-0660-433B-B515-57C7E858C4F6}" type="datetimeFigureOut">
              <a:rPr lang="en-US" smtClean="0"/>
              <a:pPr/>
              <a:t>2/23/2012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C8CF2C-0660-433B-B515-57C7E858C4F6}"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D43589-AABE-409E-AD4A-65D7489853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C8CF2C-0660-433B-B515-57C7E858C4F6}"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1D43589-AABE-409E-AD4A-65D74898533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C8CF2C-0660-433B-B515-57C7E858C4F6}" type="datetimeFigureOut">
              <a:rPr lang="en-US" smtClean="0"/>
              <a:pPr/>
              <a:t>2/23/2012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D43589-AABE-409E-AD4A-65D74898533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2.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8.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Summarizing Data Numerically</a:t>
            </a:r>
            <a:endParaRPr lang="en-US" dirty="0"/>
          </a:p>
        </p:txBody>
      </p:sp>
      <p:sp>
        <p:nvSpPr>
          <p:cNvPr id="3" name="Subtitle 2"/>
          <p:cNvSpPr>
            <a:spLocks noGrp="1"/>
          </p:cNvSpPr>
          <p:nvPr>
            <p:ph type="subTitle" idx="1"/>
          </p:nvPr>
        </p:nvSpPr>
        <p:spPr/>
        <p:txBody>
          <a:bodyPr/>
          <a:lstStyle/>
          <a:p>
            <a:r>
              <a:rPr lang="en-US" dirty="0" smtClean="0"/>
              <a:t>Chapter 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cxnSp>
        <p:nvCxnSpPr>
          <p:cNvPr id="5" name="Straight Connector 4"/>
          <p:cNvCxnSpPr/>
          <p:nvPr/>
        </p:nvCxnSpPr>
        <p:spPr>
          <a:xfrm>
            <a:off x="152400" y="4495800"/>
            <a:ext cx="8763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4648200"/>
            <a:ext cx="6858000" cy="369332"/>
          </a:xfrm>
          <a:prstGeom prst="rect">
            <a:avLst/>
          </a:prstGeom>
          <a:noFill/>
        </p:spPr>
        <p:txBody>
          <a:bodyPr wrap="square" rtlCol="0">
            <a:spAutoFit/>
          </a:bodyPr>
          <a:lstStyle/>
          <a:p>
            <a:r>
              <a:rPr lang="en-US" dirty="0" smtClean="0"/>
              <a:t>2</a:t>
            </a:r>
            <a:r>
              <a:rPr lang="en-US" dirty="0"/>
              <a:t>	</a:t>
            </a:r>
            <a:r>
              <a:rPr lang="en-US" dirty="0" smtClean="0"/>
              <a:t>3</a:t>
            </a:r>
            <a:r>
              <a:rPr lang="en-US" dirty="0"/>
              <a:t>	</a:t>
            </a:r>
            <a:r>
              <a:rPr lang="en-US" dirty="0" smtClean="0"/>
              <a:t>4</a:t>
            </a:r>
            <a:r>
              <a:rPr lang="en-US" dirty="0"/>
              <a:t>	</a:t>
            </a:r>
            <a:r>
              <a:rPr lang="en-US" dirty="0" smtClean="0"/>
              <a:t>5	6	7	8</a:t>
            </a:r>
            <a:endParaRPr lang="en-US" dirty="0"/>
          </a:p>
        </p:txBody>
      </p:sp>
      <p:sp>
        <p:nvSpPr>
          <p:cNvPr id="7" name="Multiply 6"/>
          <p:cNvSpPr/>
          <p:nvPr/>
        </p:nvSpPr>
        <p:spPr>
          <a:xfrm>
            <a:off x="1905000" y="31242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3733800" y="32004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1905000" y="37338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990600" y="37338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6477000" y="38100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5562600" y="38100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733800" y="25908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5562600" y="32004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3733800" y="38100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flipH="1" flipV="1">
            <a:off x="4191000" y="3962400"/>
            <a:ext cx="1066800" cy="1371600"/>
          </a:xfrm>
          <a:prstGeom prst="straightConnector1">
            <a:avLst/>
          </a:prstGeom>
          <a:ln w="1016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4200" y="3962400"/>
            <a:ext cx="1066800" cy="14478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743200" y="5410200"/>
            <a:ext cx="652743" cy="307777"/>
          </a:xfrm>
          <a:prstGeom prst="rect">
            <a:avLst/>
          </a:prstGeom>
          <a:noFill/>
        </p:spPr>
        <p:txBody>
          <a:bodyPr wrap="none" rtlCol="0">
            <a:spAutoFit/>
          </a:bodyPr>
          <a:lstStyle/>
          <a:p>
            <a:r>
              <a:rPr lang="en-US" sz="1400" dirty="0" smtClean="0"/>
              <a:t>Mean</a:t>
            </a:r>
          </a:p>
        </p:txBody>
      </p:sp>
      <p:sp>
        <p:nvSpPr>
          <p:cNvPr id="28" name="TextBox 27"/>
          <p:cNvSpPr txBox="1"/>
          <p:nvPr/>
        </p:nvSpPr>
        <p:spPr>
          <a:xfrm>
            <a:off x="4876800" y="5410200"/>
            <a:ext cx="811441" cy="307777"/>
          </a:xfrm>
          <a:prstGeom prst="rect">
            <a:avLst/>
          </a:prstGeom>
          <a:noFill/>
        </p:spPr>
        <p:txBody>
          <a:bodyPr wrap="none" rtlCol="0">
            <a:spAutoFit/>
          </a:bodyPr>
          <a:lstStyle/>
          <a:p>
            <a:r>
              <a:rPr lang="en-US" sz="1400" dirty="0" smtClean="0"/>
              <a:t>Median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vs. Median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Mean is more sensitive to extreme observations</a:t>
            </a:r>
          </a:p>
          <a:p>
            <a:pPr lvl="1"/>
            <a:r>
              <a:rPr lang="en-US" dirty="0" smtClean="0"/>
              <a:t>In the first example, we had skewed left data, so the extreme observations are to the left and the mean is pulled towards them</a:t>
            </a:r>
          </a:p>
          <a:p>
            <a:pPr lvl="1"/>
            <a:endParaRPr lang="en-US" dirty="0" smtClean="0"/>
          </a:p>
          <a:p>
            <a:r>
              <a:rPr lang="en-US" dirty="0" smtClean="0"/>
              <a:t>The Median is insensitive to extreme observations</a:t>
            </a:r>
          </a:p>
          <a:p>
            <a:pPr lvl="1"/>
            <a:r>
              <a:rPr lang="en-US" dirty="0" smtClean="0"/>
              <a:t>The median does not consider the actual numerical value of the observation, just its place in the ordering</a:t>
            </a:r>
          </a:p>
          <a:p>
            <a:pPr lvl="1"/>
            <a:r>
              <a:rPr lang="en-US" dirty="0" smtClean="0"/>
              <a:t>Therefore extreme observations do not affect it</a:t>
            </a:r>
          </a:p>
          <a:p>
            <a:pPr lvl="1"/>
            <a:endParaRPr lang="en-US" dirty="0" smtClean="0"/>
          </a:p>
          <a:p>
            <a:r>
              <a:rPr lang="en-US" dirty="0" smtClean="0"/>
              <a:t>We will want to use the median to report the measure of center when we have extreme observations on one side (</a:t>
            </a:r>
            <a:r>
              <a:rPr lang="en-US" dirty="0" err="1" smtClean="0"/>
              <a:t>ie</a:t>
            </a:r>
            <a:r>
              <a:rPr lang="en-US" dirty="0" smtClean="0"/>
              <a:t>: Skewed data)</a:t>
            </a:r>
          </a:p>
          <a:p>
            <a:pPr lvl="1"/>
            <a:r>
              <a:rPr lang="en-US" dirty="0" smtClean="0"/>
              <a:t>In these cases, the mean is not the center value as we would think of it</a:t>
            </a:r>
          </a:p>
          <a:p>
            <a:endParaRPr lang="en-US" dirty="0" smtClean="0"/>
          </a:p>
          <a:p>
            <a:r>
              <a:rPr lang="en-US" dirty="0" smtClean="0"/>
              <a:t>In Symmetrical data, we will have the mean and median be equal since the middle value will be the point of symmetry and thus the point of balance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Recall the following example from Chapter 4</a:t>
            </a:r>
          </a:p>
          <a:p>
            <a:endParaRPr lang="en-US" dirty="0" smtClean="0"/>
          </a:p>
          <a:p>
            <a:endParaRPr lang="en-US" dirty="0" smtClean="0"/>
          </a:p>
          <a:p>
            <a:endParaRPr lang="en-US" dirty="0" smtClean="0"/>
          </a:p>
          <a:p>
            <a:r>
              <a:rPr lang="en-US" dirty="0" smtClean="0"/>
              <a:t>We created a stem and leaf plot</a:t>
            </a:r>
          </a:p>
          <a:p>
            <a:pPr>
              <a:buNone/>
            </a:pPr>
            <a:r>
              <a:rPr lang="en-US" dirty="0" smtClean="0"/>
              <a:t>    for this data</a:t>
            </a:r>
          </a:p>
          <a:p>
            <a:pPr>
              <a:buNone/>
            </a:pPr>
            <a:endParaRPr lang="en-US" dirty="0" smtClean="0"/>
          </a:p>
          <a:p>
            <a:r>
              <a:rPr lang="en-US" dirty="0" smtClean="0"/>
              <a:t>We can easily find the Median from</a:t>
            </a:r>
          </a:p>
          <a:p>
            <a:pPr>
              <a:buNone/>
            </a:pPr>
            <a:r>
              <a:rPr lang="en-US" dirty="0" smtClean="0"/>
              <a:t>	a stem and leaf plot</a:t>
            </a:r>
          </a:p>
          <a:p>
            <a:r>
              <a:rPr lang="en-US" dirty="0" smtClean="0"/>
              <a:t>Median = 39</a:t>
            </a:r>
            <a:endParaRPr lang="en-US" dirty="0"/>
          </a:p>
        </p:txBody>
      </p:sp>
      <p:graphicFrame>
        <p:nvGraphicFramePr>
          <p:cNvPr id="4" name="Table 3"/>
          <p:cNvGraphicFramePr>
            <a:graphicFrameLocks noGrp="1"/>
          </p:cNvGraphicFramePr>
          <p:nvPr/>
        </p:nvGraphicFramePr>
        <p:xfrm>
          <a:off x="2362200" y="2438400"/>
          <a:ext cx="3169918" cy="1114425"/>
        </p:xfrm>
        <a:graphic>
          <a:graphicData uri="http://schemas.openxmlformats.org/drawingml/2006/table">
            <a:tbl>
              <a:tblPr firstRow="1" bandRow="1">
                <a:tableStyleId>{16D9F66E-5EB9-4882-86FB-DCBF35E3C3E4}</a:tableStyleId>
              </a:tblPr>
              <a:tblGrid>
                <a:gridCol w="792480"/>
                <a:gridCol w="807720"/>
                <a:gridCol w="762000"/>
                <a:gridCol w="807718"/>
              </a:tblGrid>
              <a:tr h="161925">
                <a:tc>
                  <a:txBody>
                    <a:bodyPr/>
                    <a:lstStyle/>
                    <a:p>
                      <a:pPr algn="ctr" fontAlgn="b"/>
                      <a:r>
                        <a:rPr lang="en-US" sz="1400" b="0" u="none" strike="noStrike" dirty="0"/>
                        <a:t>47</a:t>
                      </a:r>
                      <a:endParaRPr lang="en-US" sz="1400" b="0" i="0" u="none" strike="noStrike" dirty="0">
                        <a:solidFill>
                          <a:srgbClr val="000000"/>
                        </a:solidFill>
                        <a:latin typeface="+mn-lt"/>
                      </a:endParaRPr>
                    </a:p>
                  </a:txBody>
                  <a:tcPr marL="9525" marR="9525" marT="9525" marB="0" anchor="ctr"/>
                </a:tc>
                <a:tc>
                  <a:txBody>
                    <a:bodyPr/>
                    <a:lstStyle/>
                    <a:p>
                      <a:pPr algn="ctr" fontAlgn="b"/>
                      <a:r>
                        <a:rPr lang="en-US" sz="1400" b="0" u="none" strike="noStrike"/>
                        <a:t>47</a:t>
                      </a:r>
                      <a:endParaRPr lang="en-US" sz="1400" b="0" i="0" u="none" strike="noStrike">
                        <a:solidFill>
                          <a:srgbClr val="000000"/>
                        </a:solidFill>
                        <a:latin typeface="+mn-lt"/>
                      </a:endParaRPr>
                    </a:p>
                  </a:txBody>
                  <a:tcPr marL="9525" marR="9525" marT="9525" marB="0" anchor="ctr"/>
                </a:tc>
                <a:tc>
                  <a:txBody>
                    <a:bodyPr/>
                    <a:lstStyle/>
                    <a:p>
                      <a:pPr algn="ctr" fontAlgn="b"/>
                      <a:r>
                        <a:rPr lang="en-US" sz="1400" b="0" u="none" strike="noStrike"/>
                        <a:t>12</a:t>
                      </a:r>
                      <a:endParaRPr lang="en-US" sz="1400" b="0" i="0" u="none" strike="noStrike">
                        <a:solidFill>
                          <a:srgbClr val="000000"/>
                        </a:solidFill>
                        <a:latin typeface="+mn-lt"/>
                      </a:endParaRPr>
                    </a:p>
                  </a:txBody>
                  <a:tcPr marL="9525" marR="9525" marT="9525" marB="0" anchor="ctr"/>
                </a:tc>
                <a:tc>
                  <a:txBody>
                    <a:bodyPr/>
                    <a:lstStyle/>
                    <a:p>
                      <a:pPr algn="ctr" fontAlgn="b"/>
                      <a:r>
                        <a:rPr lang="en-US" sz="1400" b="0" u="none" strike="noStrike" dirty="0"/>
                        <a:t>15</a:t>
                      </a:r>
                      <a:endParaRPr lang="en-US" sz="1400" b="0" i="0" u="none" strike="noStrike" dirty="0">
                        <a:solidFill>
                          <a:srgbClr val="000000"/>
                        </a:solidFill>
                        <a:latin typeface="+mn-lt"/>
                      </a:endParaRPr>
                    </a:p>
                  </a:txBody>
                  <a:tcPr marL="9525" marR="9525" marT="9525" marB="0" anchor="ctr"/>
                </a:tc>
              </a:tr>
              <a:tr h="161925">
                <a:tc>
                  <a:txBody>
                    <a:bodyPr/>
                    <a:lstStyle/>
                    <a:p>
                      <a:pPr algn="ctr" fontAlgn="b"/>
                      <a:r>
                        <a:rPr lang="en-US" sz="1400" u="none" strike="noStrike"/>
                        <a:t>13</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53</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39</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dirty="0"/>
                        <a:t>43</a:t>
                      </a:r>
                      <a:endParaRPr lang="en-US" sz="1400" b="0" i="0" u="none" strike="noStrike" dirty="0">
                        <a:solidFill>
                          <a:srgbClr val="000000"/>
                        </a:solidFill>
                        <a:latin typeface="+mn-lt"/>
                      </a:endParaRPr>
                    </a:p>
                  </a:txBody>
                  <a:tcPr marL="9525" marR="9525" marT="9525" marB="0" anchor="ctr"/>
                </a:tc>
              </a:tr>
              <a:tr h="161925">
                <a:tc>
                  <a:txBody>
                    <a:bodyPr/>
                    <a:lstStyle/>
                    <a:p>
                      <a:pPr algn="ctr" fontAlgn="b"/>
                      <a:r>
                        <a:rPr lang="en-US" sz="1400" u="none" strike="noStrike"/>
                        <a:t>47</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23</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14</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dirty="0"/>
                        <a:t>30</a:t>
                      </a:r>
                      <a:endParaRPr lang="en-US" sz="1400" b="0" i="0" u="none" strike="noStrike" dirty="0">
                        <a:solidFill>
                          <a:srgbClr val="000000"/>
                        </a:solidFill>
                        <a:latin typeface="+mn-lt"/>
                      </a:endParaRPr>
                    </a:p>
                  </a:txBody>
                  <a:tcPr marL="9525" marR="9525" marT="9525" marB="0" anchor="ctr"/>
                </a:tc>
              </a:tr>
              <a:tr h="161925">
                <a:tc>
                  <a:txBody>
                    <a:bodyPr/>
                    <a:lstStyle/>
                    <a:p>
                      <a:pPr algn="ctr" fontAlgn="b"/>
                      <a:r>
                        <a:rPr lang="en-US" sz="1400" u="none" strike="noStrike"/>
                        <a:t>50</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54</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38</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dirty="0"/>
                        <a:t>12</a:t>
                      </a:r>
                      <a:endParaRPr lang="en-US" sz="1400" b="0" i="0" u="none" strike="noStrike" dirty="0">
                        <a:solidFill>
                          <a:srgbClr val="000000"/>
                        </a:solidFill>
                        <a:latin typeface="+mn-lt"/>
                      </a:endParaRPr>
                    </a:p>
                  </a:txBody>
                  <a:tcPr marL="9525" marR="9525" marT="9525" marB="0" anchor="ctr"/>
                </a:tc>
              </a:tr>
              <a:tr h="161925">
                <a:tc>
                  <a:txBody>
                    <a:bodyPr/>
                    <a:lstStyle/>
                    <a:p>
                      <a:pPr algn="ctr" fontAlgn="b"/>
                      <a:r>
                        <a:rPr lang="en-US" sz="1400" u="none" strike="noStrike"/>
                        <a:t>39</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32</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a:t>54</a:t>
                      </a:r>
                      <a:endParaRPr lang="en-US" sz="1400" b="0" i="0" u="none" strike="noStrike">
                        <a:solidFill>
                          <a:srgbClr val="000000"/>
                        </a:solidFill>
                        <a:latin typeface="+mn-lt"/>
                      </a:endParaRPr>
                    </a:p>
                  </a:txBody>
                  <a:tcPr marL="9525" marR="9525" marT="9525" marB="0" anchor="ctr"/>
                </a:tc>
                <a:tc>
                  <a:txBody>
                    <a:bodyPr/>
                    <a:lstStyle/>
                    <a:p>
                      <a:pPr algn="ctr" fontAlgn="b"/>
                      <a:r>
                        <a:rPr lang="en-US" sz="1400" u="none" strike="noStrike" dirty="0"/>
                        <a:t>39</a:t>
                      </a:r>
                      <a:endParaRPr lang="en-US" sz="1400" b="0" i="0" u="none" strike="noStrike" dirty="0">
                        <a:solidFill>
                          <a:srgbClr val="000000"/>
                        </a:solidFill>
                        <a:latin typeface="+mn-lt"/>
                      </a:endParaRPr>
                    </a:p>
                  </a:txBody>
                  <a:tcPr marL="9525" marR="9525" marT="9525" marB="0" anchor="ctr"/>
                </a:tc>
              </a:tr>
            </a:tbl>
          </a:graphicData>
        </a:graphic>
      </p:graphicFrame>
      <p:grpSp>
        <p:nvGrpSpPr>
          <p:cNvPr id="5" name="Group 13"/>
          <p:cNvGrpSpPr/>
          <p:nvPr/>
        </p:nvGrpSpPr>
        <p:grpSpPr>
          <a:xfrm>
            <a:off x="6324600" y="4038600"/>
            <a:ext cx="2819400" cy="1905000"/>
            <a:chOff x="5486400" y="3733800"/>
            <a:chExt cx="2819400" cy="1905000"/>
          </a:xfrm>
        </p:grpSpPr>
        <p:sp>
          <p:nvSpPr>
            <p:cNvPr id="13" name="Rectangle 12"/>
            <p:cNvSpPr/>
            <p:nvPr/>
          </p:nvSpPr>
          <p:spPr>
            <a:xfrm>
              <a:off x="5486400" y="3733800"/>
              <a:ext cx="1981200" cy="190500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1"/>
            <p:cNvGrpSpPr/>
            <p:nvPr/>
          </p:nvGrpSpPr>
          <p:grpSpPr>
            <a:xfrm>
              <a:off x="5638800" y="3886200"/>
              <a:ext cx="2667000" cy="1524000"/>
              <a:chOff x="5867400" y="3886200"/>
              <a:chExt cx="2667000" cy="1524000"/>
            </a:xfrm>
          </p:grpSpPr>
          <p:cxnSp>
            <p:nvCxnSpPr>
              <p:cNvPr id="6" name="Straight Connector 5"/>
              <p:cNvCxnSpPr/>
              <p:nvPr/>
            </p:nvCxnSpPr>
            <p:spPr>
              <a:xfrm>
                <a:off x="6248400" y="3886200"/>
                <a:ext cx="0" cy="152400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67400" y="3886200"/>
                <a:ext cx="304800" cy="1477328"/>
              </a:xfrm>
              <a:prstGeom prst="rect">
                <a:avLst/>
              </a:prstGeom>
              <a:noFill/>
            </p:spPr>
            <p:txBody>
              <a:bodyPr wrap="square" rtlCol="0">
                <a:spAutoFit/>
              </a:bodyPr>
              <a:lstStyle/>
              <a:p>
                <a:r>
                  <a:rPr lang="en-US" dirty="0" smtClean="0">
                    <a:solidFill>
                      <a:schemeClr val="bg1"/>
                    </a:solidFill>
                  </a:rPr>
                  <a:t>1</a:t>
                </a:r>
              </a:p>
              <a:p>
                <a:r>
                  <a:rPr lang="en-US" dirty="0" smtClean="0">
                    <a:solidFill>
                      <a:schemeClr val="bg1"/>
                    </a:solidFill>
                  </a:rPr>
                  <a:t>2</a:t>
                </a:r>
              </a:p>
              <a:p>
                <a:r>
                  <a:rPr lang="en-US" dirty="0" smtClean="0">
                    <a:solidFill>
                      <a:schemeClr val="bg1"/>
                    </a:solidFill>
                  </a:rPr>
                  <a:t>3</a:t>
                </a:r>
              </a:p>
              <a:p>
                <a:r>
                  <a:rPr lang="en-US" dirty="0" smtClean="0">
                    <a:solidFill>
                      <a:schemeClr val="bg1"/>
                    </a:solidFill>
                  </a:rPr>
                  <a:t>4</a:t>
                </a:r>
              </a:p>
              <a:p>
                <a:r>
                  <a:rPr lang="en-US" dirty="0" smtClean="0">
                    <a:solidFill>
                      <a:schemeClr val="bg1"/>
                    </a:solidFill>
                  </a:rPr>
                  <a:t>5</a:t>
                </a:r>
                <a:endParaRPr lang="en-US" dirty="0">
                  <a:solidFill>
                    <a:schemeClr val="bg1"/>
                  </a:solidFill>
                </a:endParaRPr>
              </a:p>
            </p:txBody>
          </p:sp>
          <p:sp>
            <p:nvSpPr>
              <p:cNvPr id="8" name="TextBox 7"/>
              <p:cNvSpPr txBox="1"/>
              <p:nvPr/>
            </p:nvSpPr>
            <p:spPr>
              <a:xfrm>
                <a:off x="6324600" y="3886200"/>
                <a:ext cx="2209800" cy="1477328"/>
              </a:xfrm>
              <a:prstGeom prst="rect">
                <a:avLst/>
              </a:prstGeom>
              <a:noFill/>
            </p:spPr>
            <p:txBody>
              <a:bodyPr wrap="square" rtlCol="0">
                <a:spAutoFit/>
              </a:bodyPr>
              <a:lstStyle/>
              <a:p>
                <a:r>
                  <a:rPr lang="en-US" dirty="0" smtClean="0">
                    <a:solidFill>
                      <a:schemeClr val="bg1"/>
                    </a:solidFill>
                  </a:rPr>
                  <a:t>2 2 3 4 5 </a:t>
                </a:r>
              </a:p>
              <a:p>
                <a:r>
                  <a:rPr lang="en-US" dirty="0" smtClean="0">
                    <a:solidFill>
                      <a:schemeClr val="bg1"/>
                    </a:solidFill>
                  </a:rPr>
                  <a:t>3</a:t>
                </a:r>
              </a:p>
              <a:p>
                <a:r>
                  <a:rPr lang="en-US" dirty="0" smtClean="0">
                    <a:solidFill>
                      <a:schemeClr val="bg1"/>
                    </a:solidFill>
                  </a:rPr>
                  <a:t>0 2 8 9 9 9</a:t>
                </a:r>
              </a:p>
              <a:p>
                <a:r>
                  <a:rPr lang="en-US" dirty="0" smtClean="0">
                    <a:solidFill>
                      <a:schemeClr val="bg1"/>
                    </a:solidFill>
                  </a:rPr>
                  <a:t>3 7 7 7</a:t>
                </a:r>
              </a:p>
              <a:p>
                <a:r>
                  <a:rPr lang="en-US" dirty="0" smtClean="0">
                    <a:solidFill>
                      <a:schemeClr val="bg1"/>
                    </a:solidFill>
                  </a:rPr>
                  <a:t>0 3 4 4</a:t>
                </a:r>
                <a:endParaRPr lang="en-US" dirty="0">
                  <a:solidFill>
                    <a:schemeClr val="bg1"/>
                  </a:solidFil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Means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were presented with the following information, how could you combine it to get an overall mean?</a:t>
            </a:r>
          </a:p>
          <a:p>
            <a:pPr lvl="1"/>
            <a:r>
              <a:rPr lang="en-US" dirty="0" smtClean="0"/>
              <a:t>Average Height for Men: 68 in</a:t>
            </a:r>
          </a:p>
          <a:p>
            <a:pPr lvl="1"/>
            <a:r>
              <a:rPr lang="en-US" dirty="0" smtClean="0"/>
              <a:t>Average Height for Women: 64 in</a:t>
            </a:r>
          </a:p>
          <a:p>
            <a:pPr lvl="1"/>
            <a:r>
              <a:rPr lang="en-US" dirty="0" smtClean="0"/>
              <a:t>Total Men: 75</a:t>
            </a:r>
          </a:p>
          <a:p>
            <a:pPr lvl="1"/>
            <a:r>
              <a:rPr lang="en-US" dirty="0" smtClean="0"/>
              <a:t>Total Women: 25</a:t>
            </a:r>
          </a:p>
          <a:p>
            <a:pPr lvl="1"/>
            <a:endParaRPr lang="en-US" dirty="0" smtClean="0"/>
          </a:p>
          <a:p>
            <a:r>
              <a:rPr lang="en-US" dirty="0" smtClean="0"/>
              <a:t>Hint: Think of Stratified Sampling</a:t>
            </a:r>
          </a:p>
          <a:p>
            <a:pPr lvl="1"/>
            <a:r>
              <a:rPr lang="en-US" dirty="0" smtClean="0"/>
              <a:t>Use W. </a:t>
            </a:r>
            <a:r>
              <a:rPr lang="en-US" dirty="0" err="1" smtClean="0"/>
              <a:t>Avg</a:t>
            </a:r>
            <a:r>
              <a:rPr lang="en-US" dirty="0" smtClean="0"/>
              <a:t> to combine means of two groups</a:t>
            </a:r>
          </a:p>
          <a:p>
            <a:pPr lvl="1"/>
            <a:r>
              <a:rPr lang="en-US" dirty="0" smtClean="0"/>
              <a:t>Weighted with the ratio of that group in the total number of observations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a:t>
            </a:r>
            <a:endParaRPr lang="en-US" dirty="0"/>
          </a:p>
        </p:txBody>
      </p:sp>
      <p:sp>
        <p:nvSpPr>
          <p:cNvPr id="3" name="Content Placeholder 2"/>
          <p:cNvSpPr>
            <a:spLocks noGrp="1"/>
          </p:cNvSpPr>
          <p:nvPr>
            <p:ph idx="1"/>
          </p:nvPr>
        </p:nvSpPr>
        <p:spPr/>
        <p:txBody>
          <a:bodyPr>
            <a:normAutofit/>
          </a:bodyPr>
          <a:lstStyle/>
          <a:p>
            <a:r>
              <a:rPr lang="en-US" dirty="0" smtClean="0"/>
              <a:t>Definition: Mode</a:t>
            </a:r>
          </a:p>
          <a:p>
            <a:pPr lvl="1"/>
            <a:r>
              <a:rPr lang="en-US" dirty="0" smtClean="0"/>
              <a:t>Mode is an alternate measure of center</a:t>
            </a:r>
          </a:p>
          <a:p>
            <a:pPr lvl="1"/>
            <a:r>
              <a:rPr lang="en-US" dirty="0" smtClean="0"/>
              <a:t>Mode is defined as the most common observation</a:t>
            </a:r>
          </a:p>
          <a:p>
            <a:pPr lvl="1"/>
            <a:r>
              <a:rPr lang="en-US" dirty="0" smtClean="0"/>
              <a:t>There can be more than one mode</a:t>
            </a:r>
          </a:p>
          <a:p>
            <a:pPr lvl="1"/>
            <a:r>
              <a:rPr lang="en-US" dirty="0" smtClean="0"/>
              <a:t>If every value occurs the same number of times, we usually refer to it as having no mode or being uniform</a:t>
            </a:r>
          </a:p>
          <a:p>
            <a:pPr lvl="1"/>
            <a:r>
              <a:rPr lang="en-US" dirty="0" smtClean="0"/>
              <a:t>Rarely used for quantitative variables</a:t>
            </a:r>
          </a:p>
          <a:p>
            <a:pPr lvl="1"/>
            <a:r>
              <a:rPr lang="en-US" dirty="0" smtClean="0"/>
              <a:t>Only measure of center that makes sense for qualitative variables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Median or Mode?</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447800" y="1981200"/>
            <a:ext cx="2438400" cy="17526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1981200"/>
            <a:ext cx="2438400" cy="175260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324600" y="4343400"/>
            <a:ext cx="2438400" cy="175260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304800" y="4343400"/>
            <a:ext cx="2438400" cy="17526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352800" y="4343400"/>
            <a:ext cx="2438400" cy="1752600"/>
          </a:xfrm>
          <a:prstGeom prst="rect">
            <a:avLst/>
          </a:prstGeom>
          <a:noFill/>
          <a:ln w="9525">
            <a:noFill/>
            <a:miter lim="800000"/>
            <a:headEnd/>
            <a:tailEnd/>
          </a:ln>
        </p:spPr>
      </p:pic>
      <p:sp>
        <p:nvSpPr>
          <p:cNvPr id="9" name="TextBox 8"/>
          <p:cNvSpPr txBox="1"/>
          <p:nvPr/>
        </p:nvSpPr>
        <p:spPr>
          <a:xfrm>
            <a:off x="685800" y="3810000"/>
            <a:ext cx="4038600" cy="369332"/>
          </a:xfrm>
          <a:prstGeom prst="rect">
            <a:avLst/>
          </a:prstGeom>
          <a:noFill/>
        </p:spPr>
        <p:txBody>
          <a:bodyPr wrap="square" rtlCol="0">
            <a:spAutoFit/>
          </a:bodyPr>
          <a:lstStyle/>
          <a:p>
            <a:pPr algn="ctr"/>
            <a:r>
              <a:rPr lang="en-US" dirty="0" smtClean="0"/>
              <a:t>SAT Scores</a:t>
            </a:r>
          </a:p>
        </p:txBody>
      </p:sp>
      <p:sp>
        <p:nvSpPr>
          <p:cNvPr id="10" name="TextBox 9"/>
          <p:cNvSpPr txBox="1"/>
          <p:nvPr/>
        </p:nvSpPr>
        <p:spPr>
          <a:xfrm>
            <a:off x="5485560" y="3810000"/>
            <a:ext cx="2125903" cy="369332"/>
          </a:xfrm>
          <a:prstGeom prst="rect">
            <a:avLst/>
          </a:prstGeom>
          <a:noFill/>
        </p:spPr>
        <p:txBody>
          <a:bodyPr wrap="none" rtlCol="0">
            <a:spAutoFit/>
          </a:bodyPr>
          <a:lstStyle/>
          <a:p>
            <a:pPr algn="ctr"/>
            <a:r>
              <a:rPr lang="en-US" dirty="0" smtClean="0"/>
              <a:t>Random Numbers</a:t>
            </a:r>
            <a:endParaRPr lang="en-US" dirty="0"/>
          </a:p>
        </p:txBody>
      </p:sp>
      <p:sp>
        <p:nvSpPr>
          <p:cNvPr id="11" name="TextBox 10"/>
          <p:cNvSpPr txBox="1"/>
          <p:nvPr/>
        </p:nvSpPr>
        <p:spPr>
          <a:xfrm>
            <a:off x="1119270" y="6172200"/>
            <a:ext cx="958916" cy="369332"/>
          </a:xfrm>
          <a:prstGeom prst="rect">
            <a:avLst/>
          </a:prstGeom>
          <a:noFill/>
        </p:spPr>
        <p:txBody>
          <a:bodyPr wrap="none" rtlCol="0">
            <a:spAutoFit/>
          </a:bodyPr>
          <a:lstStyle/>
          <a:p>
            <a:pPr algn="ctr"/>
            <a:r>
              <a:rPr lang="en-US" dirty="0" smtClean="0"/>
              <a:t>Income</a:t>
            </a:r>
            <a:endParaRPr lang="en-US" dirty="0"/>
          </a:p>
        </p:txBody>
      </p:sp>
      <p:sp>
        <p:nvSpPr>
          <p:cNvPr id="12" name="TextBox 11"/>
          <p:cNvSpPr txBox="1"/>
          <p:nvPr/>
        </p:nvSpPr>
        <p:spPr>
          <a:xfrm>
            <a:off x="3118165" y="6172200"/>
            <a:ext cx="3070071" cy="369332"/>
          </a:xfrm>
          <a:prstGeom prst="rect">
            <a:avLst/>
          </a:prstGeom>
          <a:noFill/>
        </p:spPr>
        <p:txBody>
          <a:bodyPr wrap="none" rtlCol="0">
            <a:spAutoFit/>
          </a:bodyPr>
          <a:lstStyle/>
          <a:p>
            <a:pPr algn="ctr"/>
            <a:r>
              <a:rPr lang="en-US" dirty="0" smtClean="0"/>
              <a:t>Grades in College Courses</a:t>
            </a:r>
            <a:endParaRPr lang="en-US" dirty="0"/>
          </a:p>
        </p:txBody>
      </p:sp>
      <p:sp>
        <p:nvSpPr>
          <p:cNvPr id="13" name="TextBox 12"/>
          <p:cNvSpPr txBox="1"/>
          <p:nvPr/>
        </p:nvSpPr>
        <p:spPr>
          <a:xfrm>
            <a:off x="6307543" y="6172200"/>
            <a:ext cx="2565125" cy="369332"/>
          </a:xfrm>
          <a:prstGeom prst="rect">
            <a:avLst/>
          </a:prstGeom>
          <a:noFill/>
        </p:spPr>
        <p:txBody>
          <a:bodyPr wrap="none" rtlCol="0">
            <a:spAutoFit/>
          </a:bodyPr>
          <a:lstStyle/>
          <a:p>
            <a:pPr algn="ctr"/>
            <a:r>
              <a:rPr lang="en-US" dirty="0" smtClean="0"/>
              <a:t>Heights of population</a:t>
            </a:r>
          </a:p>
        </p:txBody>
      </p:sp>
      <p:sp>
        <p:nvSpPr>
          <p:cNvPr id="14" name="5-Point Star 13"/>
          <p:cNvSpPr/>
          <p:nvPr/>
        </p:nvSpPr>
        <p:spPr>
          <a:xfrm>
            <a:off x="2590800" y="27432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nut 14"/>
          <p:cNvSpPr/>
          <p:nvPr/>
        </p:nvSpPr>
        <p:spPr>
          <a:xfrm>
            <a:off x="2590800" y="31242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Isosceles Triangle 15"/>
          <p:cNvSpPr/>
          <p:nvPr/>
        </p:nvSpPr>
        <p:spPr>
          <a:xfrm>
            <a:off x="2590800" y="34290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p:cNvSpPr/>
          <p:nvPr/>
        </p:nvSpPr>
        <p:spPr>
          <a:xfrm>
            <a:off x="304800" y="23622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nut 17"/>
          <p:cNvSpPr/>
          <p:nvPr/>
        </p:nvSpPr>
        <p:spPr>
          <a:xfrm>
            <a:off x="304800" y="28956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Isosceles Triangle 18"/>
          <p:cNvSpPr/>
          <p:nvPr/>
        </p:nvSpPr>
        <p:spPr>
          <a:xfrm>
            <a:off x="304800" y="34290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9"/>
          <p:cNvSpPr/>
          <p:nvPr/>
        </p:nvSpPr>
        <p:spPr>
          <a:xfrm>
            <a:off x="4800600" y="54102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nut 20"/>
          <p:cNvSpPr/>
          <p:nvPr/>
        </p:nvSpPr>
        <p:spPr>
          <a:xfrm>
            <a:off x="5105400" y="54864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Isosceles Triangle 21"/>
          <p:cNvSpPr/>
          <p:nvPr/>
        </p:nvSpPr>
        <p:spPr>
          <a:xfrm>
            <a:off x="5410200" y="54864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7467600" y="51816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nut 23"/>
          <p:cNvSpPr/>
          <p:nvPr/>
        </p:nvSpPr>
        <p:spPr>
          <a:xfrm>
            <a:off x="7467600" y="55626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Isosceles Triangle 24"/>
          <p:cNvSpPr/>
          <p:nvPr/>
        </p:nvSpPr>
        <p:spPr>
          <a:xfrm>
            <a:off x="6934200" y="54102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6477000" y="25146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nut 26"/>
          <p:cNvSpPr/>
          <p:nvPr/>
        </p:nvSpPr>
        <p:spPr>
          <a:xfrm>
            <a:off x="6477000" y="28956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Isosceles Triangle 28"/>
          <p:cNvSpPr/>
          <p:nvPr/>
        </p:nvSpPr>
        <p:spPr>
          <a:xfrm>
            <a:off x="8077200" y="54102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p:cNvSpPr/>
          <p:nvPr/>
        </p:nvSpPr>
        <p:spPr>
          <a:xfrm>
            <a:off x="1219200" y="5410200"/>
            <a:ext cx="152400" cy="1524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p:cNvSpPr/>
          <p:nvPr/>
        </p:nvSpPr>
        <p:spPr>
          <a:xfrm>
            <a:off x="914400" y="5486400"/>
            <a:ext cx="152400" cy="7620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Isosceles Triangle 31"/>
          <p:cNvSpPr/>
          <p:nvPr/>
        </p:nvSpPr>
        <p:spPr>
          <a:xfrm>
            <a:off x="609600" y="5486400"/>
            <a:ext cx="152400" cy="762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33400" y="2209800"/>
            <a:ext cx="1219200" cy="1477328"/>
          </a:xfrm>
          <a:prstGeom prst="rect">
            <a:avLst/>
          </a:prstGeom>
          <a:noFill/>
        </p:spPr>
        <p:txBody>
          <a:bodyPr wrap="square" rtlCol="0">
            <a:spAutoFit/>
          </a:bodyPr>
          <a:lstStyle/>
          <a:p>
            <a:r>
              <a:rPr lang="en-US" dirty="0" smtClean="0"/>
              <a:t>Mean</a:t>
            </a:r>
          </a:p>
          <a:p>
            <a:endParaRPr lang="en-US" dirty="0" smtClean="0"/>
          </a:p>
          <a:p>
            <a:r>
              <a:rPr lang="en-US" dirty="0" smtClean="0"/>
              <a:t>Median</a:t>
            </a:r>
          </a:p>
          <a:p>
            <a:endParaRPr lang="en-US" dirty="0" smtClean="0"/>
          </a:p>
          <a:p>
            <a:r>
              <a:rPr lang="en-US" dirty="0" smtClean="0"/>
              <a:t>Mode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Consider the following dataset of salaries at a small company in thousands of dollars</a:t>
            </a:r>
          </a:p>
          <a:p>
            <a:endParaRPr lang="en-US" dirty="0" smtClean="0"/>
          </a:p>
          <a:p>
            <a:endParaRPr lang="en-US" dirty="0" smtClean="0"/>
          </a:p>
          <a:p>
            <a:endParaRPr lang="en-US" dirty="0" smtClean="0"/>
          </a:p>
          <a:p>
            <a:r>
              <a:rPr lang="en-US" dirty="0" smtClean="0"/>
              <a:t>Calculate Mean, Median and Mode</a:t>
            </a:r>
          </a:p>
          <a:p>
            <a:r>
              <a:rPr lang="en-US" dirty="0" smtClean="0"/>
              <a:t>Comment on what would be the best measure of center</a:t>
            </a:r>
          </a:p>
          <a:p>
            <a:endParaRPr lang="en-US" dirty="0" smtClean="0"/>
          </a:p>
          <a:p>
            <a:pPr>
              <a:buNone/>
            </a:pPr>
            <a:r>
              <a:rPr lang="en-US" sz="1400" dirty="0" smtClean="0"/>
              <a:t>Mean: $61.2k		Median: $43k		Mode: $35k</a:t>
            </a:r>
            <a:endParaRPr lang="en-US" sz="1400" dirty="0"/>
          </a:p>
        </p:txBody>
      </p:sp>
      <p:graphicFrame>
        <p:nvGraphicFramePr>
          <p:cNvPr id="4" name="Table 3"/>
          <p:cNvGraphicFramePr>
            <a:graphicFrameLocks noGrp="1"/>
          </p:cNvGraphicFramePr>
          <p:nvPr/>
        </p:nvGraphicFramePr>
        <p:xfrm>
          <a:off x="685800" y="3048000"/>
          <a:ext cx="7239000" cy="741680"/>
        </p:xfrm>
        <a:graphic>
          <a:graphicData uri="http://schemas.openxmlformats.org/drawingml/2006/table">
            <a:tbl>
              <a:tblPr firstRow="1" bandRow="1">
                <a:tableStyleId>{C4B1156A-380E-4F78-BDF5-A606A8083BF9}</a:tableStyleId>
              </a:tblPr>
              <a:tblGrid>
                <a:gridCol w="904875"/>
                <a:gridCol w="904875"/>
                <a:gridCol w="904875"/>
                <a:gridCol w="904875"/>
                <a:gridCol w="904875"/>
                <a:gridCol w="904875"/>
                <a:gridCol w="904875"/>
                <a:gridCol w="904875"/>
              </a:tblGrid>
              <a:tr h="370840">
                <a:tc>
                  <a:txBody>
                    <a:bodyPr/>
                    <a:lstStyle/>
                    <a:p>
                      <a:pPr algn="ctr"/>
                      <a:r>
                        <a:rPr lang="en-US" b="0" dirty="0" smtClean="0"/>
                        <a:t>$30k</a:t>
                      </a:r>
                      <a:endParaRPr lang="en-US" b="0" dirty="0"/>
                    </a:p>
                  </a:txBody>
                  <a:tcPr/>
                </a:tc>
                <a:tc>
                  <a:txBody>
                    <a:bodyPr/>
                    <a:lstStyle/>
                    <a:p>
                      <a:pPr algn="ctr"/>
                      <a:r>
                        <a:rPr lang="en-US" b="0" dirty="0" smtClean="0"/>
                        <a:t>$35k</a:t>
                      </a:r>
                      <a:endParaRPr lang="en-US" b="0" dirty="0"/>
                    </a:p>
                  </a:txBody>
                  <a:tcPr/>
                </a:tc>
                <a:tc>
                  <a:txBody>
                    <a:bodyPr/>
                    <a:lstStyle/>
                    <a:p>
                      <a:pPr algn="ctr"/>
                      <a:r>
                        <a:rPr lang="en-US" b="0" dirty="0" smtClean="0"/>
                        <a:t>$35k</a:t>
                      </a:r>
                      <a:endParaRPr lang="en-US" b="0" dirty="0"/>
                    </a:p>
                  </a:txBody>
                  <a:tcPr/>
                </a:tc>
                <a:tc>
                  <a:txBody>
                    <a:bodyPr/>
                    <a:lstStyle/>
                    <a:p>
                      <a:pPr algn="ctr"/>
                      <a:r>
                        <a:rPr lang="en-US" b="0" dirty="0" smtClean="0"/>
                        <a:t>$35k</a:t>
                      </a:r>
                      <a:endParaRPr lang="en-US" b="0" dirty="0"/>
                    </a:p>
                  </a:txBody>
                  <a:tcPr/>
                </a:tc>
                <a:tc>
                  <a:txBody>
                    <a:bodyPr/>
                    <a:lstStyle/>
                    <a:p>
                      <a:pPr algn="ctr"/>
                      <a:r>
                        <a:rPr lang="en-US" b="0" dirty="0" smtClean="0"/>
                        <a:t>$40k</a:t>
                      </a:r>
                      <a:endParaRPr lang="en-US" b="0" dirty="0"/>
                    </a:p>
                  </a:txBody>
                  <a:tcPr/>
                </a:tc>
                <a:tc>
                  <a:txBody>
                    <a:bodyPr/>
                    <a:lstStyle/>
                    <a:p>
                      <a:pPr algn="ctr"/>
                      <a:r>
                        <a:rPr lang="en-US" b="0" dirty="0" smtClean="0"/>
                        <a:t>$40k</a:t>
                      </a:r>
                      <a:endParaRPr lang="en-US" b="0" dirty="0"/>
                    </a:p>
                  </a:txBody>
                  <a:tcPr/>
                </a:tc>
                <a:tc>
                  <a:txBody>
                    <a:bodyPr/>
                    <a:lstStyle/>
                    <a:p>
                      <a:pPr algn="ctr"/>
                      <a:r>
                        <a:rPr lang="en-US" b="0" dirty="0" smtClean="0"/>
                        <a:t>$42k</a:t>
                      </a:r>
                      <a:endParaRPr lang="en-US" b="0" dirty="0"/>
                    </a:p>
                  </a:txBody>
                  <a:tcPr/>
                </a:tc>
                <a:tc>
                  <a:txBody>
                    <a:bodyPr/>
                    <a:lstStyle/>
                    <a:p>
                      <a:pPr algn="ctr"/>
                      <a:r>
                        <a:rPr lang="en-US" b="0" dirty="0" smtClean="0"/>
                        <a:t>$43k</a:t>
                      </a:r>
                      <a:endParaRPr lang="en-US" b="0"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t>$43k</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t>$48k</a:t>
                      </a:r>
                    </a:p>
                  </a:txBody>
                  <a:tcPr/>
                </a:tc>
                <a:tc>
                  <a:txBody>
                    <a:bodyPr/>
                    <a:lstStyle/>
                    <a:p>
                      <a:pPr algn="ctr"/>
                      <a:r>
                        <a:rPr lang="en-US" b="0" dirty="0" smtClean="0"/>
                        <a:t>$48k</a:t>
                      </a:r>
                      <a:endParaRPr lang="en-US" b="0" dirty="0"/>
                    </a:p>
                  </a:txBody>
                  <a:tcPr/>
                </a:tc>
                <a:tc>
                  <a:txBody>
                    <a:bodyPr/>
                    <a:lstStyle/>
                    <a:p>
                      <a:pPr algn="ctr"/>
                      <a:r>
                        <a:rPr lang="en-US" b="0" dirty="0" smtClean="0"/>
                        <a:t>$50k</a:t>
                      </a:r>
                      <a:endParaRPr lang="en-US" b="0" dirty="0"/>
                    </a:p>
                  </a:txBody>
                  <a:tcPr/>
                </a:tc>
                <a:tc>
                  <a:txBody>
                    <a:bodyPr/>
                    <a:lstStyle/>
                    <a:p>
                      <a:pPr algn="ctr"/>
                      <a:r>
                        <a:rPr lang="en-US" b="0" dirty="0" smtClean="0"/>
                        <a:t>$55k</a:t>
                      </a:r>
                      <a:endParaRPr lang="en-US" b="0" dirty="0"/>
                    </a:p>
                  </a:txBody>
                  <a:tcPr/>
                </a:tc>
                <a:tc>
                  <a:txBody>
                    <a:bodyPr/>
                    <a:lstStyle/>
                    <a:p>
                      <a:pPr algn="ctr"/>
                      <a:r>
                        <a:rPr lang="en-US" b="0" dirty="0" smtClean="0"/>
                        <a:t>$110k</a:t>
                      </a: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t>$265k</a:t>
                      </a:r>
                    </a:p>
                  </a:txBody>
                  <a:tcPr/>
                </a:tc>
                <a:tc>
                  <a:txBody>
                    <a:bodyPr/>
                    <a:lstStyle/>
                    <a:p>
                      <a:pPr algn="ctr"/>
                      <a:endParaRPr lang="en-US" b="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Measures of Spread (Dispersion)</a:t>
            </a:r>
            <a:endParaRPr lang="en-US" sz="4000" dirty="0"/>
          </a:p>
        </p:txBody>
      </p:sp>
      <p:sp>
        <p:nvSpPr>
          <p:cNvPr id="3" name="Content Placeholder 2"/>
          <p:cNvSpPr>
            <a:spLocks noGrp="1"/>
          </p:cNvSpPr>
          <p:nvPr>
            <p:ph idx="1"/>
          </p:nvPr>
        </p:nvSpPr>
        <p:spPr/>
        <p:txBody>
          <a:bodyPr>
            <a:normAutofit fontScale="62500" lnSpcReduction="20000"/>
          </a:bodyPr>
          <a:lstStyle/>
          <a:p>
            <a:r>
              <a:rPr lang="en-US" dirty="0" smtClean="0"/>
              <a:t>The first numerical summary we looked at was the measure of center</a:t>
            </a:r>
          </a:p>
          <a:p>
            <a:pPr lvl="1"/>
            <a:r>
              <a:rPr lang="en-US" dirty="0" smtClean="0"/>
              <a:t>This told us what a typical value would be</a:t>
            </a:r>
          </a:p>
          <a:p>
            <a:pPr lvl="2"/>
            <a:r>
              <a:rPr lang="en-US" dirty="0" smtClean="0"/>
              <a:t>Mean: The point of balance</a:t>
            </a:r>
          </a:p>
          <a:p>
            <a:pPr lvl="2"/>
            <a:r>
              <a:rPr lang="en-US" dirty="0" smtClean="0"/>
              <a:t>Median: The middle value</a:t>
            </a:r>
          </a:p>
          <a:p>
            <a:pPr lvl="2"/>
            <a:r>
              <a:rPr lang="en-US" dirty="0" smtClean="0"/>
              <a:t>Mode: The most common value</a:t>
            </a:r>
          </a:p>
          <a:p>
            <a:pPr lvl="1"/>
            <a:r>
              <a:rPr lang="en-US" dirty="0" smtClean="0"/>
              <a:t>These are all ways of summarizing a typical value from a dataset</a:t>
            </a:r>
          </a:p>
          <a:p>
            <a:pPr lvl="1"/>
            <a:endParaRPr lang="en-US" dirty="0" smtClean="0"/>
          </a:p>
          <a:p>
            <a:r>
              <a:rPr lang="en-US" dirty="0" smtClean="0"/>
              <a:t>The measure of center doesn’t tell us the whole story though</a:t>
            </a:r>
          </a:p>
          <a:p>
            <a:pPr lvl="1"/>
            <a:r>
              <a:rPr lang="en-US" dirty="0" smtClean="0"/>
              <a:t>The three distributions below all have the same mean, median and mode</a:t>
            </a:r>
          </a:p>
          <a:p>
            <a:pPr lvl="1"/>
            <a:r>
              <a:rPr lang="en-US" dirty="0" smtClean="0"/>
              <a:t>We use measures of spread to quantify how much a dataset varies away from the central value, we want to quantify how much the data is </a:t>
            </a:r>
            <a:r>
              <a:rPr lang="en-US" dirty="0" err="1" smtClean="0"/>
              <a:t>dipersed</a:t>
            </a:r>
            <a:r>
              <a:rPr lang="en-US" dirty="0" smtClean="0"/>
              <a:t> from the centralized value</a:t>
            </a:r>
          </a:p>
          <a:p>
            <a:pPr lvl="1"/>
            <a:endParaRPr lang="en-US" dirty="0" smtClean="0"/>
          </a:p>
          <a:p>
            <a:pPr lvl="1"/>
            <a:endParaRPr lang="en-US" dirty="0" smtClean="0"/>
          </a:p>
          <a:p>
            <a:pPr>
              <a:buNone/>
            </a:pPr>
            <a:endParaRPr lang="en-US" dirty="0" smtClean="0"/>
          </a:p>
          <a:p>
            <a:pPr>
              <a:buNone/>
            </a:pPr>
            <a:endParaRPr lang="en-US" dirty="0" smtClean="0"/>
          </a:p>
          <a:p>
            <a:endParaRPr lang="en-US" dirty="0" smtClean="0"/>
          </a:p>
          <a:p>
            <a:endParaRPr lang="en-US" dirty="0" smtClean="0"/>
          </a:p>
          <a:p>
            <a:r>
              <a:rPr lang="en-US" dirty="0" smtClean="0"/>
              <a:t> </a:t>
            </a:r>
          </a:p>
          <a:p>
            <a:pPr lvl="2"/>
            <a:endParaRPr lang="en-US" dirty="0"/>
          </a:p>
        </p:txBody>
      </p:sp>
      <p:pic>
        <p:nvPicPr>
          <p:cNvPr id="5" name="Picture 4"/>
          <p:cNvPicPr/>
          <p:nvPr/>
        </p:nvPicPr>
        <p:blipFill>
          <a:blip r:embed="rId2" cstate="print"/>
          <a:srcRect/>
          <a:stretch>
            <a:fillRect/>
          </a:stretch>
        </p:blipFill>
        <p:spPr bwMode="auto">
          <a:xfrm>
            <a:off x="381000" y="4724400"/>
            <a:ext cx="2590800" cy="15240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3048000" y="5029200"/>
            <a:ext cx="2743200" cy="1228725"/>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6019800" y="5486400"/>
            <a:ext cx="2590800" cy="762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a:t>
            </a:r>
            <a:endParaRPr lang="en-US" dirty="0"/>
          </a:p>
        </p:txBody>
      </p:sp>
      <p:sp>
        <p:nvSpPr>
          <p:cNvPr id="3" name="Content Placeholder 2"/>
          <p:cNvSpPr>
            <a:spLocks noGrp="1"/>
          </p:cNvSpPr>
          <p:nvPr>
            <p:ph idx="1"/>
          </p:nvPr>
        </p:nvSpPr>
        <p:spPr/>
        <p:txBody>
          <a:bodyPr/>
          <a:lstStyle/>
          <a:p>
            <a:r>
              <a:rPr lang="en-US" dirty="0" smtClean="0"/>
              <a:t>The easiest measure of spread to identify is the range</a:t>
            </a:r>
          </a:p>
          <a:p>
            <a:r>
              <a:rPr lang="en-US" dirty="0" smtClean="0"/>
              <a:t>Definition: Range</a:t>
            </a:r>
          </a:p>
          <a:p>
            <a:pPr lvl="1"/>
            <a:r>
              <a:rPr lang="en-US" dirty="0" smtClean="0"/>
              <a:t>The Range is defined as the (</a:t>
            </a:r>
            <a:r>
              <a:rPr lang="en-US" dirty="0" err="1" smtClean="0"/>
              <a:t>MaximumValue</a:t>
            </a:r>
            <a:r>
              <a:rPr lang="en-US" dirty="0" smtClean="0"/>
              <a:t> – </a:t>
            </a:r>
            <a:r>
              <a:rPr lang="en-US" dirty="0" err="1" smtClean="0"/>
              <a:t>MinimumValue</a:t>
            </a:r>
            <a:r>
              <a:rPr lang="en-US" dirty="0" smtClean="0"/>
              <a:t>)</a:t>
            </a:r>
          </a:p>
          <a:p>
            <a:pPr lvl="1"/>
            <a:r>
              <a:rPr lang="en-US" dirty="0" smtClean="0"/>
              <a:t>You report one number that describes the length of the interval of values that the data encompasses</a:t>
            </a:r>
          </a:p>
          <a:p>
            <a:pPr lvl="1"/>
            <a:r>
              <a:rPr lang="en-US" dirty="0" smtClean="0"/>
              <a:t>Summarizes how large the interval of possible values is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Consider the following set of data</a:t>
            </a:r>
          </a:p>
          <a:p>
            <a:pPr marL="274320" lvl="1" indent="-274320">
              <a:buClr>
                <a:schemeClr val="accent3"/>
              </a:buClr>
              <a:buSzPct val="95000"/>
              <a:buNone/>
            </a:pPr>
            <a:r>
              <a:rPr lang="en-US" dirty="0" smtClean="0"/>
              <a:t>			{2, 3, 5, 6, 7, 8, 9, 9, 9, 9}</a:t>
            </a:r>
          </a:p>
          <a:p>
            <a:endParaRPr lang="en-US" dirty="0" smtClean="0"/>
          </a:p>
          <a:p>
            <a:r>
              <a:rPr lang="en-US" dirty="0" err="1" smtClean="0"/>
              <a:t>MaxValue</a:t>
            </a:r>
            <a:r>
              <a:rPr lang="en-US" dirty="0" smtClean="0"/>
              <a:t> = 9</a:t>
            </a:r>
          </a:p>
          <a:p>
            <a:r>
              <a:rPr lang="en-US" dirty="0" err="1" smtClean="0"/>
              <a:t>MinValue</a:t>
            </a:r>
            <a:r>
              <a:rPr lang="en-US" dirty="0" smtClean="0"/>
              <a:t> = 2</a:t>
            </a:r>
          </a:p>
          <a:p>
            <a:endParaRPr lang="en-US" dirty="0" smtClean="0"/>
          </a:p>
          <a:p>
            <a:r>
              <a:rPr lang="en-US" dirty="0" smtClean="0"/>
              <a:t>Range = 9 – 2 = 7</a:t>
            </a:r>
          </a:p>
          <a:p>
            <a:endParaRPr lang="en-US" dirty="0" smtClean="0"/>
          </a:p>
          <a:p>
            <a:r>
              <a:rPr lang="en-US" dirty="0" smtClean="0"/>
              <a:t>Range is a very simple calculation that can be obtained from an ordered list of the data</a:t>
            </a:r>
          </a:p>
          <a:p>
            <a:pPr lvl="1"/>
            <a:r>
              <a:rPr lang="en-US" dirty="0" smtClean="0"/>
              <a:t>A stem and leaf plot provides a good way to easily calculate the range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data</a:t>
            </a:r>
            <a:endParaRPr lang="en-US" dirty="0"/>
          </a:p>
        </p:txBody>
      </p:sp>
      <p:sp>
        <p:nvSpPr>
          <p:cNvPr id="3" name="Content Placeholder 2"/>
          <p:cNvSpPr>
            <a:spLocks noGrp="1"/>
          </p:cNvSpPr>
          <p:nvPr>
            <p:ph idx="1"/>
          </p:nvPr>
        </p:nvSpPr>
        <p:spPr/>
        <p:txBody>
          <a:bodyPr/>
          <a:lstStyle/>
          <a:p>
            <a:r>
              <a:rPr lang="en-US" dirty="0" smtClean="0"/>
              <a:t>We identified in chapter 4 how summaries of our data help us better understand it than when it is just a list of numbers</a:t>
            </a:r>
          </a:p>
          <a:p>
            <a:endParaRPr lang="en-US" dirty="0" smtClean="0"/>
          </a:p>
          <a:p>
            <a:r>
              <a:rPr lang="en-US" dirty="0" smtClean="0"/>
              <a:t>In this chapter we will continue to summarize our data, this time focusing on specific numerical values that describe our data in some way</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Range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Since the Range only utilizes two values from the dataset (min, max), it doesn’t usually provide very much information</a:t>
            </a:r>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These 3 distributions all have the same range (2), mean(0) and median(0), yet they are very different</a:t>
            </a:r>
          </a:p>
          <a:p>
            <a:pPr lvl="1"/>
            <a:r>
              <a:rPr lang="en-US" dirty="0" smtClean="0"/>
              <a:t>How would you characterize the differences in terms of dispersion from the middle values?</a:t>
            </a:r>
          </a:p>
          <a:p>
            <a:pPr lvl="1"/>
            <a:r>
              <a:rPr lang="en-US" dirty="0" smtClean="0"/>
              <a:t>We want to use more of the observations in our dataset to calculate a more accurate measure of spread</a:t>
            </a:r>
          </a:p>
          <a:p>
            <a:pPr>
              <a:buNone/>
            </a:pPr>
            <a:endParaRPr lang="en-US" dirty="0"/>
          </a:p>
        </p:txBody>
      </p:sp>
      <p:pic>
        <p:nvPicPr>
          <p:cNvPr id="4" name="Picture 3"/>
          <p:cNvPicPr/>
          <p:nvPr/>
        </p:nvPicPr>
        <p:blipFill>
          <a:blip r:embed="rId2" cstate="print"/>
          <a:srcRect/>
          <a:stretch>
            <a:fillRect/>
          </a:stretch>
        </p:blipFill>
        <p:spPr bwMode="auto">
          <a:xfrm>
            <a:off x="533400" y="2667000"/>
            <a:ext cx="2324100" cy="171926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352800" y="2667000"/>
            <a:ext cx="2324100" cy="1719262"/>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096000" y="2667000"/>
            <a:ext cx="2324100" cy="171926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Inter-Quartile Range (IQR)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want to use more information from the dataset to get a more accurate measure of the spread or dispersion of our data</a:t>
            </a:r>
          </a:p>
          <a:p>
            <a:endParaRPr lang="en-US" dirty="0" smtClean="0"/>
          </a:p>
          <a:p>
            <a:r>
              <a:rPr lang="en-US" dirty="0" smtClean="0"/>
              <a:t>The IQR provides us a way to do that</a:t>
            </a:r>
          </a:p>
          <a:p>
            <a:endParaRPr lang="en-US" dirty="0" smtClean="0"/>
          </a:p>
          <a:p>
            <a:r>
              <a:rPr lang="en-US" dirty="0" smtClean="0"/>
              <a:t>Definition: IQR</a:t>
            </a:r>
          </a:p>
          <a:p>
            <a:pPr lvl="1"/>
            <a:r>
              <a:rPr lang="en-US" dirty="0" smtClean="0"/>
              <a:t>The IQR is the difference between the 3</a:t>
            </a:r>
            <a:r>
              <a:rPr lang="en-US" baseline="30000" dirty="0" smtClean="0"/>
              <a:t>rd</a:t>
            </a:r>
            <a:r>
              <a:rPr lang="en-US" dirty="0" smtClean="0"/>
              <a:t> Quartile </a:t>
            </a:r>
            <a:r>
              <a:rPr lang="en-US" dirty="0" smtClean="0"/>
              <a:t>(75</a:t>
            </a:r>
            <a:r>
              <a:rPr lang="en-US" baseline="30000" dirty="0" smtClean="0"/>
              <a:t>th</a:t>
            </a:r>
            <a:r>
              <a:rPr lang="en-US" dirty="0" smtClean="0"/>
              <a:t> </a:t>
            </a:r>
            <a:r>
              <a:rPr lang="en-US" dirty="0" smtClean="0"/>
              <a:t>Percentile) and the 1</a:t>
            </a:r>
            <a:r>
              <a:rPr lang="en-US" baseline="30000" dirty="0" smtClean="0"/>
              <a:t>st</a:t>
            </a:r>
            <a:r>
              <a:rPr lang="en-US" dirty="0" smtClean="0"/>
              <a:t> </a:t>
            </a:r>
            <a:r>
              <a:rPr lang="en-US" smtClean="0"/>
              <a:t>Quartile </a:t>
            </a:r>
            <a:r>
              <a:rPr lang="en-US" smtClean="0"/>
              <a:t>(25</a:t>
            </a:r>
            <a:r>
              <a:rPr lang="en-US" baseline="30000" smtClean="0"/>
              <a:t>th</a:t>
            </a:r>
            <a:r>
              <a:rPr lang="en-US" smtClean="0"/>
              <a:t> </a:t>
            </a:r>
            <a:r>
              <a:rPr lang="en-US" dirty="0" smtClean="0"/>
              <a:t>Percentile)</a:t>
            </a:r>
          </a:p>
          <a:p>
            <a:pPr lvl="1"/>
            <a:r>
              <a:rPr lang="en-US" dirty="0" smtClean="0"/>
              <a:t>What’s a </a:t>
            </a:r>
            <a:r>
              <a:rPr lang="en-US" b="1" u="sng" dirty="0" smtClean="0"/>
              <a:t>percentile?</a:t>
            </a:r>
          </a:p>
          <a:p>
            <a:pPr lvl="3"/>
            <a:r>
              <a:rPr lang="en-US" dirty="0" smtClean="0"/>
              <a:t>Think </a:t>
            </a:r>
            <a:r>
              <a:rPr lang="en-US" dirty="0" smtClean="0"/>
              <a:t>of that percentile score that is reported on your SAT results</a:t>
            </a:r>
          </a:p>
          <a:p>
            <a:pPr lvl="3"/>
            <a:r>
              <a:rPr lang="en-US" dirty="0" smtClean="0"/>
              <a:t>See the next slide for more information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Percentile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 define the </a:t>
            </a:r>
            <a:r>
              <a:rPr lang="en-US" dirty="0" err="1" smtClean="0"/>
              <a:t>pth</a:t>
            </a:r>
            <a:r>
              <a:rPr lang="en-US" dirty="0" smtClean="0"/>
              <a:t> percentile of a dataset to be a value such that </a:t>
            </a:r>
            <a:r>
              <a:rPr lang="en-US" b="1" u="sng" dirty="0" smtClean="0"/>
              <a:t>at least p% </a:t>
            </a:r>
            <a:r>
              <a:rPr lang="en-US" dirty="0" smtClean="0"/>
              <a:t>of the data is </a:t>
            </a:r>
            <a:r>
              <a:rPr lang="en-US" b="1" dirty="0" smtClean="0"/>
              <a:t>less than or equal </a:t>
            </a:r>
            <a:r>
              <a:rPr lang="en-US" dirty="0" smtClean="0"/>
              <a:t>to it and such that </a:t>
            </a:r>
            <a:r>
              <a:rPr lang="en-US" b="1" u="sng" dirty="0" smtClean="0"/>
              <a:t>at least (1-p)% </a:t>
            </a:r>
            <a:r>
              <a:rPr lang="en-US" dirty="0" smtClean="0"/>
              <a:t>of the data is </a:t>
            </a:r>
            <a:r>
              <a:rPr lang="en-US" b="1" dirty="0" smtClean="0"/>
              <a:t>greater then or equal </a:t>
            </a:r>
            <a:r>
              <a:rPr lang="en-US" dirty="0" smtClean="0"/>
              <a:t>to it</a:t>
            </a:r>
          </a:p>
          <a:p>
            <a:pPr lvl="1"/>
            <a:r>
              <a:rPr lang="en-US" dirty="0" smtClean="0"/>
              <a:t>What measure of center is also a percentile and what percentile is it?</a:t>
            </a:r>
          </a:p>
          <a:p>
            <a:pPr lvl="1"/>
            <a:endParaRPr lang="en-US" dirty="0" smtClean="0"/>
          </a:p>
          <a:p>
            <a:r>
              <a:rPr lang="en-US" dirty="0" smtClean="0"/>
              <a:t>Example: Consider the following dataset from before</a:t>
            </a:r>
          </a:p>
          <a:p>
            <a:pPr marL="274320" lvl="1" indent="-274320">
              <a:buClr>
                <a:schemeClr val="accent3"/>
              </a:buClr>
              <a:buSzPct val="95000"/>
              <a:buNone/>
            </a:pPr>
            <a:r>
              <a:rPr lang="en-US" dirty="0" smtClean="0"/>
              <a:t>			{2, 3, 5, 6, 7, 8, 9, 9, 9, 9}</a:t>
            </a:r>
          </a:p>
          <a:p>
            <a:pPr marL="274320" lvl="1" indent="-274320">
              <a:buClr>
                <a:schemeClr val="accent3"/>
              </a:buClr>
              <a:buSzPct val="95000"/>
              <a:buNone/>
            </a:pPr>
            <a:endParaRPr lang="en-US" dirty="0" smtClean="0"/>
          </a:p>
          <a:p>
            <a:pPr marL="274320" lvl="1" indent="-274320">
              <a:buClr>
                <a:schemeClr val="accent3"/>
              </a:buClr>
              <a:buSzPct val="95000"/>
              <a:buNone/>
            </a:pPr>
            <a:r>
              <a:rPr lang="en-US" dirty="0" smtClean="0"/>
              <a:t>	The 25</a:t>
            </a:r>
            <a:r>
              <a:rPr lang="en-US" baseline="30000" dirty="0" smtClean="0"/>
              <a:t>th</a:t>
            </a:r>
            <a:r>
              <a:rPr lang="en-US" dirty="0" smtClean="0"/>
              <a:t> percentile is 5</a:t>
            </a:r>
          </a:p>
          <a:p>
            <a:pPr marL="274320" lvl="1" indent="-274320">
              <a:buClr>
                <a:schemeClr val="accent3"/>
              </a:buClr>
              <a:buSzPct val="95000"/>
              <a:buNone/>
            </a:pPr>
            <a:r>
              <a:rPr lang="en-US" dirty="0" smtClean="0"/>
              <a:t>		3 observations are &lt;= 5 </a:t>
            </a:r>
            <a:r>
              <a:rPr lang="en-US" dirty="0" smtClean="0">
                <a:sym typeface="Wingdings" pitchFamily="2" charset="2"/>
              </a:rPr>
              <a:t> 30% of the observations are less</a:t>
            </a:r>
          </a:p>
          <a:p>
            <a:pPr marL="274320" lvl="1" indent="-274320">
              <a:buClr>
                <a:schemeClr val="accent3"/>
              </a:buClr>
              <a:buSzPct val="95000"/>
              <a:buNone/>
            </a:pPr>
            <a:r>
              <a:rPr lang="en-US" dirty="0" smtClean="0">
                <a:sym typeface="Wingdings" pitchFamily="2" charset="2"/>
              </a:rPr>
              <a:t>		8 observations are &gt;=5  80% of the observations are greater</a:t>
            </a:r>
          </a:p>
          <a:p>
            <a:pPr marL="274320" lvl="1" indent="-274320">
              <a:buClr>
                <a:schemeClr val="accent3"/>
              </a:buClr>
              <a:buSzPct val="95000"/>
              <a:buNone/>
            </a:pPr>
            <a:endParaRPr lang="en-US" dirty="0" smtClean="0">
              <a:sym typeface="Wingdings" pitchFamily="2" charset="2"/>
            </a:endParaRPr>
          </a:p>
          <a:p>
            <a:pPr marL="274320" lvl="1" indent="-274320">
              <a:buClr>
                <a:schemeClr val="accent3"/>
              </a:buClr>
              <a:buSzPct val="95000"/>
              <a:buNone/>
            </a:pPr>
            <a:r>
              <a:rPr lang="en-US" dirty="0" smtClean="0">
                <a:sym typeface="Wingdings" pitchFamily="2" charset="2"/>
              </a:rPr>
              <a:t>	The 20</a:t>
            </a:r>
            <a:r>
              <a:rPr lang="en-US" baseline="30000" dirty="0" smtClean="0">
                <a:sym typeface="Wingdings" pitchFamily="2" charset="2"/>
              </a:rPr>
              <a:t>th</a:t>
            </a:r>
            <a:r>
              <a:rPr lang="en-US" dirty="0" smtClean="0">
                <a:sym typeface="Wingdings" pitchFamily="2" charset="2"/>
              </a:rPr>
              <a:t> percentile is 3</a:t>
            </a:r>
          </a:p>
          <a:p>
            <a:pPr marL="274320" lvl="1" indent="-274320">
              <a:buClr>
                <a:schemeClr val="accent3"/>
              </a:buClr>
              <a:buSzPct val="95000"/>
              <a:buNone/>
            </a:pPr>
            <a:r>
              <a:rPr lang="en-US" dirty="0" smtClean="0">
                <a:sym typeface="Wingdings" pitchFamily="2" charset="2"/>
              </a:rPr>
              <a:t>		2 observations are &lt;= 3  20% of the observations are less</a:t>
            </a:r>
          </a:p>
          <a:p>
            <a:pPr marL="274320" lvl="1" indent="-274320">
              <a:buClr>
                <a:schemeClr val="accent3"/>
              </a:buClr>
              <a:buSzPct val="95000"/>
              <a:buNone/>
            </a:pPr>
            <a:r>
              <a:rPr lang="en-US" dirty="0" smtClean="0">
                <a:sym typeface="Wingdings" pitchFamily="2" charset="2"/>
              </a:rPr>
              <a:t>		9 observations are &gt;= 3  90% of the observations are greater</a:t>
            </a:r>
          </a:p>
          <a:p>
            <a:pPr marL="274320" lvl="1" indent="-274320">
              <a:buClr>
                <a:schemeClr val="accent3"/>
              </a:buClr>
              <a:buSzPct val="95000"/>
              <a:buNone/>
            </a:pPr>
            <a:endParaRPr lang="en-US" dirty="0" smtClean="0">
              <a:sym typeface="Wingdings" pitchFamily="2" charset="2"/>
            </a:endParaRPr>
          </a:p>
          <a:p>
            <a:pPr marL="274320" lvl="1" indent="-274320">
              <a:buClr>
                <a:schemeClr val="accent3"/>
              </a:buClr>
              <a:buSzPct val="95000"/>
              <a:buNone/>
            </a:pPr>
            <a:r>
              <a:rPr lang="en-US" dirty="0" smtClean="0">
                <a:sym typeface="Wingdings" pitchFamily="2" charset="2"/>
              </a:rPr>
              <a:t>Note: the 20</a:t>
            </a:r>
            <a:r>
              <a:rPr lang="en-US" baseline="30000" dirty="0" smtClean="0">
                <a:sym typeface="Wingdings" pitchFamily="2" charset="2"/>
              </a:rPr>
              <a:t>th</a:t>
            </a:r>
            <a:r>
              <a:rPr lang="en-US" dirty="0" smtClean="0">
                <a:sym typeface="Wingdings" pitchFamily="2" charset="2"/>
              </a:rPr>
              <a:t> percentile is not unique (4 could also be, and any value between 3 and &lt; 5)</a:t>
            </a:r>
            <a:endParaRPr lang="en-US" dirty="0" smtClean="0"/>
          </a:p>
          <a:p>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Inter-Quartile Range (IQR)</a:t>
            </a:r>
            <a:endParaRPr lang="en-US" dirty="0"/>
          </a:p>
        </p:txBody>
      </p:sp>
      <p:sp>
        <p:nvSpPr>
          <p:cNvPr id="3" name="Content Placeholder 2"/>
          <p:cNvSpPr>
            <a:spLocks noGrp="1"/>
          </p:cNvSpPr>
          <p:nvPr>
            <p:ph idx="1"/>
          </p:nvPr>
        </p:nvSpPr>
        <p:spPr/>
        <p:txBody>
          <a:bodyPr/>
          <a:lstStyle/>
          <a:p>
            <a:r>
              <a:rPr lang="en-US" dirty="0" smtClean="0"/>
              <a:t>So to calculate the IQR we need to find two percentile (25</a:t>
            </a:r>
            <a:r>
              <a:rPr lang="en-US" baseline="30000" dirty="0" smtClean="0"/>
              <a:t>th</a:t>
            </a:r>
            <a:r>
              <a:rPr lang="en-US" dirty="0" smtClean="0"/>
              <a:t> and 75</a:t>
            </a:r>
            <a:r>
              <a:rPr lang="en-US" baseline="30000" dirty="0" smtClean="0"/>
              <a:t>th</a:t>
            </a:r>
            <a:r>
              <a:rPr lang="en-US" dirty="0" smtClean="0"/>
              <a:t>)</a:t>
            </a:r>
          </a:p>
          <a:p>
            <a:endParaRPr lang="en-US" dirty="0" smtClean="0"/>
          </a:p>
          <a:p>
            <a:r>
              <a:rPr lang="en-US" dirty="0" smtClean="0"/>
              <a:t>A quick way to do this is to realize that the 25</a:t>
            </a:r>
            <a:r>
              <a:rPr lang="en-US" baseline="30000" dirty="0" smtClean="0"/>
              <a:t>th</a:t>
            </a:r>
            <a:r>
              <a:rPr lang="en-US" dirty="0" smtClean="0"/>
              <a:t> percentile is just the median of the first half of data the 50</a:t>
            </a:r>
            <a:r>
              <a:rPr lang="en-US" baseline="30000" dirty="0" smtClean="0"/>
              <a:t>th</a:t>
            </a:r>
            <a:r>
              <a:rPr lang="en-US" dirty="0" smtClean="0"/>
              <a:t> percentile (original median) splits the data into</a:t>
            </a:r>
          </a:p>
          <a:p>
            <a:endParaRPr lang="en-US" dirty="0" smtClean="0"/>
          </a:p>
          <a:p>
            <a:r>
              <a:rPr lang="en-US" dirty="0" smtClean="0"/>
              <a:t>Likewise, the 75</a:t>
            </a:r>
            <a:r>
              <a:rPr lang="en-US" baseline="30000" dirty="0" smtClean="0"/>
              <a:t>th</a:t>
            </a:r>
            <a:r>
              <a:rPr lang="en-US" dirty="0" smtClean="0"/>
              <a:t> percentile is the median of the second half of data</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Recall the dataset from earlier</a:t>
            </a:r>
          </a:p>
          <a:p>
            <a:pPr marL="274320" lvl="1" indent="-274320">
              <a:buClr>
                <a:schemeClr val="accent3"/>
              </a:buClr>
              <a:buSzPct val="95000"/>
              <a:buNone/>
            </a:pPr>
            <a:r>
              <a:rPr lang="en-US" dirty="0" smtClean="0"/>
              <a:t>			{2, 3, 5, 6, 7, 8, 9, 9, 9, 9}</a:t>
            </a:r>
          </a:p>
          <a:p>
            <a:pPr marL="274320" lvl="1" indent="-274320">
              <a:buClr>
                <a:schemeClr val="accent3"/>
              </a:buClr>
              <a:buSzPct val="95000"/>
              <a:buNone/>
            </a:pPr>
            <a:endParaRPr lang="en-US" dirty="0" smtClean="0"/>
          </a:p>
          <a:p>
            <a:pPr marL="274320" lvl="1" indent="-274320">
              <a:buClr>
                <a:schemeClr val="accent3"/>
              </a:buClr>
              <a:buSzPct val="95000"/>
            </a:pPr>
            <a:r>
              <a:rPr lang="en-US" dirty="0" smtClean="0"/>
              <a:t>We calculated the median as 7.5 (avg. of 7 and 8)</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pPr marL="274320" lvl="1" indent="-274320">
              <a:buClr>
                <a:schemeClr val="accent3"/>
              </a:buClr>
              <a:buSzPct val="95000"/>
            </a:pPr>
            <a:r>
              <a:rPr lang="en-US" dirty="0" smtClean="0"/>
              <a:t>This splits the data is two pieces which we can take the median’s of to get the 25</a:t>
            </a:r>
            <a:r>
              <a:rPr lang="en-US" baseline="30000" dirty="0" smtClean="0"/>
              <a:t>th</a:t>
            </a:r>
            <a:r>
              <a:rPr lang="en-US" dirty="0" smtClean="0"/>
              <a:t> and 75</a:t>
            </a:r>
            <a:r>
              <a:rPr lang="en-US" baseline="30000" dirty="0" smtClean="0"/>
              <a:t>th</a:t>
            </a:r>
            <a:r>
              <a:rPr lang="en-US" dirty="0" smtClean="0"/>
              <a:t> percentile’s</a:t>
            </a:r>
          </a:p>
          <a:p>
            <a:pPr marL="274320" lvl="1" indent="-274320">
              <a:buClr>
                <a:schemeClr val="accent3"/>
              </a:buClr>
              <a:buSzPct val="95000"/>
            </a:pPr>
            <a:endParaRPr lang="en-US" dirty="0" smtClean="0"/>
          </a:p>
          <a:p>
            <a:pPr marL="548640" lvl="2" indent="-274320">
              <a:buClr>
                <a:schemeClr val="accent3"/>
              </a:buClr>
              <a:buSzPct val="95000"/>
              <a:buNone/>
            </a:pPr>
            <a:r>
              <a:rPr lang="en-US" dirty="0" smtClean="0"/>
              <a:t>	</a:t>
            </a:r>
          </a:p>
          <a:p>
            <a:pPr marL="548640" lvl="2" indent="-274320">
              <a:buClr>
                <a:schemeClr val="accent3"/>
              </a:buClr>
              <a:buSzPct val="95000"/>
              <a:buNone/>
            </a:pPr>
            <a:r>
              <a:rPr lang="en-US" dirty="0" smtClean="0"/>
              <a:t>			25</a:t>
            </a:r>
            <a:r>
              <a:rPr lang="en-US" baseline="30000" dirty="0" smtClean="0"/>
              <a:t>th</a:t>
            </a:r>
            <a:r>
              <a:rPr lang="en-US" dirty="0" smtClean="0"/>
              <a:t> Percentile = 5	75</a:t>
            </a:r>
            <a:r>
              <a:rPr lang="en-US" baseline="30000" dirty="0" smtClean="0"/>
              <a:t>th</a:t>
            </a:r>
            <a:r>
              <a:rPr lang="en-US" dirty="0" smtClean="0"/>
              <a:t> Percentile = 9</a:t>
            </a:r>
          </a:p>
          <a:p>
            <a:pPr marL="274320" lvl="1" indent="-274320">
              <a:buClr>
                <a:schemeClr val="accent3"/>
              </a:buClr>
              <a:buSzPct val="95000"/>
            </a:pPr>
            <a:endParaRPr lang="en-US" dirty="0" smtClean="0"/>
          </a:p>
          <a:p>
            <a:pPr marL="274320" lvl="1" indent="-274320">
              <a:buClr>
                <a:schemeClr val="accent3"/>
              </a:buClr>
              <a:buSzPct val="95000"/>
            </a:pPr>
            <a:r>
              <a:rPr lang="en-US" dirty="0" smtClean="0"/>
              <a:t>IQR = 75</a:t>
            </a:r>
            <a:r>
              <a:rPr lang="en-US" baseline="30000" dirty="0" smtClean="0"/>
              <a:t>th</a:t>
            </a:r>
            <a:r>
              <a:rPr lang="en-US" dirty="0" smtClean="0"/>
              <a:t> Percentile – 25</a:t>
            </a:r>
            <a:r>
              <a:rPr lang="en-US" baseline="30000" dirty="0" smtClean="0"/>
              <a:t>th</a:t>
            </a:r>
            <a:r>
              <a:rPr lang="en-US" dirty="0" smtClean="0"/>
              <a:t> Percentile = 9 – 5 = </a:t>
            </a:r>
            <a:r>
              <a:rPr lang="en-US" b="1" dirty="0" smtClean="0"/>
              <a:t>4</a:t>
            </a:r>
          </a:p>
          <a:p>
            <a:endParaRPr lang="en-US" dirty="0"/>
          </a:p>
        </p:txBody>
      </p:sp>
      <p:pic>
        <p:nvPicPr>
          <p:cNvPr id="4" name="Picture 6"/>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352800"/>
            <a:ext cx="2895599" cy="293970"/>
          </a:xfrm>
          <a:prstGeom prst="rect">
            <a:avLst/>
          </a:prstGeom>
          <a:noFill/>
        </p:spPr>
      </p:pic>
      <p:sp>
        <p:nvSpPr>
          <p:cNvPr id="5" name="Oval 4"/>
          <p:cNvSpPr/>
          <p:nvPr/>
        </p:nvSpPr>
        <p:spPr>
          <a:xfrm>
            <a:off x="2514600" y="3276600"/>
            <a:ext cx="16002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114800" y="3276600"/>
            <a:ext cx="16002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2286000" y="4800600"/>
            <a:ext cx="4724400" cy="381000"/>
            <a:chOff x="1752600" y="5029200"/>
            <a:chExt cx="4724400" cy="381000"/>
          </a:xfrm>
        </p:grpSpPr>
        <p:pic>
          <p:nvPicPr>
            <p:cNvPr id="7" name="Picture 6"/>
            <p:cNvPicPr>
              <a:picLocks noChangeAspect="1" noChangeArrowheads="1"/>
            </p:cNvPicPr>
            <p:nvPr/>
          </p:nvPicPr>
          <p:blipFill>
            <a:blip r:embed="rId2" cstate="print">
              <a:clrChange>
                <a:clrFrom>
                  <a:srgbClr val="FFFFFF"/>
                </a:clrFrom>
                <a:clrTo>
                  <a:srgbClr val="FFFFFF">
                    <a:alpha val="0"/>
                  </a:srgbClr>
                </a:clrTo>
              </a:clrChange>
            </a:blip>
            <a:srcRect r="50000"/>
            <a:stretch>
              <a:fillRect/>
            </a:stretch>
          </p:blipFill>
          <p:spPr bwMode="auto">
            <a:xfrm>
              <a:off x="1828800" y="5105400"/>
              <a:ext cx="1447800" cy="293970"/>
            </a:xfrm>
            <a:prstGeom prst="rect">
              <a:avLst/>
            </a:prstGeom>
            <a:noFill/>
          </p:spPr>
        </p:pic>
        <p:pic>
          <p:nvPicPr>
            <p:cNvPr id="8" name="Picture 6"/>
            <p:cNvPicPr>
              <a:picLocks noChangeAspect="1" noChangeArrowheads="1"/>
            </p:cNvPicPr>
            <p:nvPr/>
          </p:nvPicPr>
          <p:blipFill>
            <a:blip r:embed="rId2" cstate="print">
              <a:clrChange>
                <a:clrFrom>
                  <a:srgbClr val="FFFFFF"/>
                </a:clrFrom>
                <a:clrTo>
                  <a:srgbClr val="FFFFFF">
                    <a:alpha val="0"/>
                  </a:srgbClr>
                </a:clrTo>
              </a:clrChange>
            </a:blip>
            <a:srcRect l="50000"/>
            <a:stretch>
              <a:fillRect/>
            </a:stretch>
          </p:blipFill>
          <p:spPr bwMode="auto">
            <a:xfrm>
              <a:off x="4953000" y="5105400"/>
              <a:ext cx="1447800" cy="293970"/>
            </a:xfrm>
            <a:prstGeom prst="rect">
              <a:avLst/>
            </a:prstGeom>
            <a:noFill/>
          </p:spPr>
        </p:pic>
        <p:sp>
          <p:nvSpPr>
            <p:cNvPr id="9" name="Oval 8"/>
            <p:cNvSpPr/>
            <p:nvPr/>
          </p:nvSpPr>
          <p:spPr>
            <a:xfrm>
              <a:off x="1752600" y="5029200"/>
              <a:ext cx="6096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667000" y="5029200"/>
              <a:ext cx="6096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953000" y="5029200"/>
              <a:ext cx="6096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867400" y="5029200"/>
              <a:ext cx="6096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p:nvPr/>
        </p:nvCxnSpPr>
        <p:spPr>
          <a:xfrm flipH="1">
            <a:off x="3048000" y="4572000"/>
            <a:ext cx="685800" cy="304800"/>
          </a:xfrm>
          <a:prstGeom prst="straightConnector1">
            <a:avLst/>
          </a:prstGeom>
          <a:ln w="381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1600" y="4572000"/>
            <a:ext cx="990600" cy="304800"/>
          </a:xfrm>
          <a:prstGeom prst="straightConnector1">
            <a:avLst/>
          </a:prstGeom>
          <a:ln w="38100">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934200" y="5715000"/>
            <a:ext cx="3810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Inter-Quartile Range (IQR)</a:t>
            </a:r>
            <a:endParaRPr lang="en-US" dirty="0"/>
          </a:p>
        </p:txBody>
      </p:sp>
      <p:sp>
        <p:nvSpPr>
          <p:cNvPr id="3" name="Content Placeholder 2"/>
          <p:cNvSpPr>
            <a:spLocks noGrp="1"/>
          </p:cNvSpPr>
          <p:nvPr>
            <p:ph idx="1"/>
          </p:nvPr>
        </p:nvSpPr>
        <p:spPr/>
        <p:txBody>
          <a:bodyPr>
            <a:normAutofit/>
          </a:bodyPr>
          <a:lstStyle/>
          <a:p>
            <a:r>
              <a:rPr lang="en-US" dirty="0" smtClean="0"/>
              <a:t>Recall these 3 distributions from earlier where the Range and measure of center described them all the same</a:t>
            </a:r>
          </a:p>
          <a:p>
            <a:pPr>
              <a:buNone/>
            </a:pPr>
            <a:endParaRPr lang="en-US" dirty="0"/>
          </a:p>
        </p:txBody>
      </p:sp>
      <p:pic>
        <p:nvPicPr>
          <p:cNvPr id="4" name="Picture 3"/>
          <p:cNvPicPr/>
          <p:nvPr/>
        </p:nvPicPr>
        <p:blipFill>
          <a:blip r:embed="rId2" cstate="print"/>
          <a:srcRect/>
          <a:stretch>
            <a:fillRect/>
          </a:stretch>
        </p:blipFill>
        <p:spPr bwMode="auto">
          <a:xfrm>
            <a:off x="533400" y="3276600"/>
            <a:ext cx="2324100" cy="171926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352800" y="3276600"/>
            <a:ext cx="2324100" cy="1719262"/>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096000" y="3276600"/>
            <a:ext cx="2324100" cy="1719262"/>
          </a:xfrm>
          <a:prstGeom prst="rect">
            <a:avLst/>
          </a:prstGeom>
          <a:noFill/>
          <a:ln w="9525">
            <a:noFill/>
            <a:miter lim="800000"/>
            <a:headEnd/>
            <a:tailEnd/>
          </a:ln>
        </p:spPr>
      </p:pic>
      <p:sp>
        <p:nvSpPr>
          <p:cNvPr id="8" name="TextBox 7"/>
          <p:cNvSpPr txBox="1"/>
          <p:nvPr/>
        </p:nvSpPr>
        <p:spPr>
          <a:xfrm>
            <a:off x="914400" y="5105400"/>
            <a:ext cx="1516762" cy="1200329"/>
          </a:xfrm>
          <a:prstGeom prst="rect">
            <a:avLst/>
          </a:prstGeom>
          <a:noFill/>
        </p:spPr>
        <p:txBody>
          <a:bodyPr wrap="none" rtlCol="0">
            <a:spAutoFit/>
          </a:bodyPr>
          <a:lstStyle/>
          <a:p>
            <a:r>
              <a:rPr lang="en-US" dirty="0" smtClean="0"/>
              <a:t>IQR = 1.414</a:t>
            </a:r>
          </a:p>
          <a:p>
            <a:endParaRPr lang="en-US" dirty="0" smtClean="0"/>
          </a:p>
          <a:p>
            <a:r>
              <a:rPr lang="en-US" dirty="0" smtClean="0"/>
              <a:t>25</a:t>
            </a:r>
            <a:r>
              <a:rPr lang="en-US" baseline="30000" dirty="0" smtClean="0"/>
              <a:t>th</a:t>
            </a:r>
            <a:r>
              <a:rPr lang="en-US" dirty="0" smtClean="0"/>
              <a:t> = -0.707</a:t>
            </a:r>
          </a:p>
          <a:p>
            <a:r>
              <a:rPr lang="en-US" dirty="0" smtClean="0"/>
              <a:t>75</a:t>
            </a:r>
            <a:r>
              <a:rPr lang="en-US" baseline="30000" dirty="0" smtClean="0"/>
              <a:t>th</a:t>
            </a:r>
            <a:r>
              <a:rPr lang="en-US" dirty="0" smtClean="0"/>
              <a:t> = 0.707</a:t>
            </a:r>
            <a:endParaRPr lang="en-US" dirty="0"/>
          </a:p>
        </p:txBody>
      </p:sp>
      <p:sp>
        <p:nvSpPr>
          <p:cNvPr id="11" name="TextBox 10"/>
          <p:cNvSpPr txBox="1"/>
          <p:nvPr/>
        </p:nvSpPr>
        <p:spPr>
          <a:xfrm>
            <a:off x="3733800" y="5105400"/>
            <a:ext cx="1696298" cy="1200329"/>
          </a:xfrm>
          <a:prstGeom prst="rect">
            <a:avLst/>
          </a:prstGeom>
          <a:noFill/>
        </p:spPr>
        <p:txBody>
          <a:bodyPr wrap="none" rtlCol="0">
            <a:spAutoFit/>
          </a:bodyPr>
          <a:lstStyle/>
          <a:p>
            <a:r>
              <a:rPr lang="en-US" dirty="0" smtClean="0"/>
              <a:t>IQR = 0.5858</a:t>
            </a:r>
          </a:p>
          <a:p>
            <a:endParaRPr lang="en-US" dirty="0" smtClean="0"/>
          </a:p>
          <a:p>
            <a:r>
              <a:rPr lang="en-US" dirty="0" smtClean="0"/>
              <a:t>25</a:t>
            </a:r>
            <a:r>
              <a:rPr lang="en-US" baseline="30000" dirty="0" smtClean="0"/>
              <a:t>th</a:t>
            </a:r>
            <a:r>
              <a:rPr lang="en-US" dirty="0" smtClean="0"/>
              <a:t> = -0.2929</a:t>
            </a:r>
          </a:p>
          <a:p>
            <a:r>
              <a:rPr lang="en-US" dirty="0" smtClean="0"/>
              <a:t>75</a:t>
            </a:r>
            <a:r>
              <a:rPr lang="en-US" baseline="30000" dirty="0" smtClean="0"/>
              <a:t>th</a:t>
            </a:r>
            <a:r>
              <a:rPr lang="en-US" dirty="0" smtClean="0"/>
              <a:t> = 0.2929</a:t>
            </a:r>
            <a:endParaRPr lang="en-US" dirty="0"/>
          </a:p>
        </p:txBody>
      </p:sp>
      <p:sp>
        <p:nvSpPr>
          <p:cNvPr id="12" name="TextBox 11"/>
          <p:cNvSpPr txBox="1"/>
          <p:nvPr/>
        </p:nvSpPr>
        <p:spPr>
          <a:xfrm>
            <a:off x="6781800" y="5105400"/>
            <a:ext cx="1260281" cy="1200329"/>
          </a:xfrm>
          <a:prstGeom prst="rect">
            <a:avLst/>
          </a:prstGeom>
          <a:noFill/>
        </p:spPr>
        <p:txBody>
          <a:bodyPr wrap="none" rtlCol="0">
            <a:spAutoFit/>
          </a:bodyPr>
          <a:lstStyle/>
          <a:p>
            <a:r>
              <a:rPr lang="en-US" dirty="0" smtClean="0"/>
              <a:t>IQR = 1</a:t>
            </a:r>
          </a:p>
          <a:p>
            <a:endParaRPr lang="en-US" dirty="0" smtClean="0"/>
          </a:p>
          <a:p>
            <a:r>
              <a:rPr lang="en-US" dirty="0" smtClean="0"/>
              <a:t>25</a:t>
            </a:r>
            <a:r>
              <a:rPr lang="en-US" baseline="30000" dirty="0" smtClean="0"/>
              <a:t>th</a:t>
            </a:r>
            <a:r>
              <a:rPr lang="en-US" dirty="0" smtClean="0"/>
              <a:t> = -0.5</a:t>
            </a:r>
          </a:p>
          <a:p>
            <a:r>
              <a:rPr lang="en-US" dirty="0" smtClean="0"/>
              <a:t>75</a:t>
            </a:r>
            <a:r>
              <a:rPr lang="en-US" baseline="30000" dirty="0" smtClean="0"/>
              <a:t>th</a:t>
            </a:r>
            <a:r>
              <a:rPr lang="en-US" dirty="0" smtClean="0"/>
              <a:t> = 0.5</a:t>
            </a:r>
            <a:endParaRPr lang="en-US" dirty="0"/>
          </a:p>
        </p:txBody>
      </p:sp>
      <p:sp>
        <p:nvSpPr>
          <p:cNvPr id="13" name="TextBox 12"/>
          <p:cNvSpPr txBox="1"/>
          <p:nvPr/>
        </p:nvSpPr>
        <p:spPr>
          <a:xfrm>
            <a:off x="0" y="6334780"/>
            <a:ext cx="8458200" cy="523220"/>
          </a:xfrm>
          <a:prstGeom prst="rect">
            <a:avLst/>
          </a:prstGeom>
          <a:noFill/>
        </p:spPr>
        <p:txBody>
          <a:bodyPr wrap="square" rtlCol="0">
            <a:spAutoFit/>
          </a:bodyPr>
          <a:lstStyle/>
          <a:p>
            <a:r>
              <a:rPr lang="en-US" sz="1400" dirty="0" smtClean="0">
                <a:solidFill>
                  <a:schemeClr val="bg2">
                    <a:lumMod val="25000"/>
                  </a:schemeClr>
                </a:solidFill>
              </a:rPr>
              <a:t>Note: You don’t need to know how to find these (it uses calculus/geometry), it is just for reference of how the IQR gives a better representation of dispersion/spread than the Range</a:t>
            </a:r>
            <a:endParaRPr lang="en-US" sz="1400" dirty="0">
              <a:solidFill>
                <a:schemeClr val="bg2">
                  <a:lumMod val="2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use of Percentiles/IQR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As we just saw, the IQR can be used to get a more accurate numerical summary of the spread of your dataset</a:t>
            </a:r>
          </a:p>
          <a:p>
            <a:endParaRPr lang="en-US" dirty="0" smtClean="0"/>
          </a:p>
          <a:p>
            <a:r>
              <a:rPr lang="en-US" dirty="0" smtClean="0"/>
              <a:t>We can also create a graphical display that displays the spread of the data from the perspective of percentiles</a:t>
            </a:r>
          </a:p>
          <a:p>
            <a:pPr lvl="1"/>
            <a:r>
              <a:rPr lang="en-US" dirty="0" smtClean="0"/>
              <a:t>Recall: Percentiles tells us the numerical value of a particular ordered location in the data</a:t>
            </a:r>
          </a:p>
          <a:p>
            <a:pPr lvl="2"/>
            <a:r>
              <a:rPr lang="en-US" dirty="0" smtClean="0"/>
              <a:t>25</a:t>
            </a:r>
            <a:r>
              <a:rPr lang="en-US" baseline="30000" dirty="0" smtClean="0"/>
              <a:t>th</a:t>
            </a:r>
            <a:r>
              <a:rPr lang="en-US" dirty="0" smtClean="0"/>
              <a:t> percentile is 25% of the way from the min to the max</a:t>
            </a:r>
          </a:p>
          <a:p>
            <a:pPr lvl="2"/>
            <a:endParaRPr lang="en-US" dirty="0" smtClean="0"/>
          </a:p>
          <a:p>
            <a:r>
              <a:rPr lang="en-US" dirty="0" smtClean="0"/>
              <a:t>We will create a summary of percentiles and then graph them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Number Summary</a:t>
            </a:r>
            <a:endParaRPr lang="en-US" dirty="0"/>
          </a:p>
        </p:txBody>
      </p:sp>
      <p:sp>
        <p:nvSpPr>
          <p:cNvPr id="3" name="Content Placeholder 2"/>
          <p:cNvSpPr>
            <a:spLocks noGrp="1"/>
          </p:cNvSpPr>
          <p:nvPr>
            <p:ph idx="1"/>
          </p:nvPr>
        </p:nvSpPr>
        <p:spPr/>
        <p:txBody>
          <a:bodyPr/>
          <a:lstStyle/>
          <a:p>
            <a:r>
              <a:rPr lang="en-US" dirty="0" smtClean="0"/>
              <a:t>Definition: </a:t>
            </a:r>
            <a:r>
              <a:rPr lang="en-US" u="sng" dirty="0" smtClean="0"/>
              <a:t>Five Number Summary</a:t>
            </a:r>
          </a:p>
          <a:p>
            <a:pPr lvl="1"/>
            <a:r>
              <a:rPr lang="en-US" dirty="0" smtClean="0"/>
              <a:t>The Five Number Summary is a list of five values</a:t>
            </a:r>
          </a:p>
          <a:p>
            <a:pPr lvl="2"/>
            <a:r>
              <a:rPr lang="en-US" dirty="0" smtClean="0"/>
              <a:t>Min, 25</a:t>
            </a:r>
            <a:r>
              <a:rPr lang="en-US" baseline="30000" dirty="0" smtClean="0"/>
              <a:t>th</a:t>
            </a:r>
            <a:r>
              <a:rPr lang="en-US" dirty="0" smtClean="0"/>
              <a:t> Percentile, Median, 75</a:t>
            </a:r>
            <a:r>
              <a:rPr lang="en-US" baseline="30000" dirty="0" smtClean="0"/>
              <a:t>th</a:t>
            </a:r>
            <a:r>
              <a:rPr lang="en-US" dirty="0" smtClean="0"/>
              <a:t> Percentile, Max</a:t>
            </a:r>
          </a:p>
          <a:p>
            <a:pPr lvl="1"/>
            <a:r>
              <a:rPr lang="en-US" dirty="0" smtClean="0"/>
              <a:t>This summary gives us a representation of the spread of the data</a:t>
            </a:r>
          </a:p>
          <a:p>
            <a:pPr lvl="1"/>
            <a:endParaRPr lang="en-US" dirty="0" smtClean="0"/>
          </a:p>
          <a:p>
            <a:r>
              <a:rPr lang="en-US" dirty="0" smtClean="0"/>
              <a:t>We can also use the Five Number Summary to create a graphical display called a </a:t>
            </a:r>
            <a:r>
              <a:rPr lang="en-US" b="1" u="sng" dirty="0" err="1" smtClean="0"/>
              <a:t>Boxplot</a:t>
            </a:r>
            <a:endParaRPr lang="en-US" b="1" u="sng" dirty="0" smtClean="0"/>
          </a:p>
          <a:p>
            <a:pPr lvl="1"/>
            <a:r>
              <a:rPr lang="en-US" dirty="0" smtClean="0"/>
              <a:t>A </a:t>
            </a:r>
            <a:r>
              <a:rPr lang="en-US" dirty="0" err="1" smtClean="0"/>
              <a:t>boxplot</a:t>
            </a:r>
            <a:r>
              <a:rPr lang="en-US" dirty="0" smtClean="0"/>
              <a:t> is a display that shows us the spread of the data</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Recall the dataset from earlier</a:t>
            </a:r>
          </a:p>
          <a:p>
            <a:pPr marL="274320" lvl="1" indent="-274320">
              <a:buClr>
                <a:schemeClr val="accent3"/>
              </a:buClr>
              <a:buSzPct val="95000"/>
              <a:buNone/>
            </a:pPr>
            <a:r>
              <a:rPr lang="en-US" dirty="0" smtClean="0"/>
              <a:t>			{2, 3, 5, 6, 7, 8, 9, 9, 9, 9}</a:t>
            </a:r>
          </a:p>
          <a:p>
            <a:pPr marL="274320" lvl="1" indent="-274320">
              <a:buClr>
                <a:schemeClr val="accent3"/>
              </a:buClr>
              <a:buSzPct val="95000"/>
              <a:buNone/>
            </a:pPr>
            <a:endParaRPr lang="en-US" dirty="0" smtClean="0"/>
          </a:p>
          <a:p>
            <a:pPr marL="274320" lvl="1" indent="-274320">
              <a:buClr>
                <a:schemeClr val="accent3"/>
              </a:buClr>
              <a:buSzPct val="95000"/>
            </a:pPr>
            <a:r>
              <a:rPr lang="en-US" dirty="0" smtClean="0"/>
              <a:t>We have already calculated the five numbers used in the five number summary in previous examples</a:t>
            </a:r>
          </a:p>
          <a:p>
            <a:pPr marL="274320" lvl="1" indent="-274320">
              <a:buClr>
                <a:schemeClr val="accent3"/>
              </a:buClr>
              <a:buSzPct val="95000"/>
            </a:pPr>
            <a:endParaRPr lang="en-US" dirty="0" smtClean="0"/>
          </a:p>
          <a:p>
            <a:pPr marL="274320" lvl="1" indent="-274320">
              <a:buClr>
                <a:schemeClr val="accent3"/>
              </a:buClr>
              <a:buSzPct val="95000"/>
            </a:pPr>
            <a:r>
              <a:rPr lang="en-US" dirty="0" smtClean="0"/>
              <a:t>Five Number Summary: {Min, 25</a:t>
            </a:r>
            <a:r>
              <a:rPr lang="en-US" baseline="30000" dirty="0" smtClean="0"/>
              <a:t>th</a:t>
            </a:r>
            <a:r>
              <a:rPr lang="en-US" dirty="0" smtClean="0"/>
              <a:t>, Median, 75</a:t>
            </a:r>
            <a:r>
              <a:rPr lang="en-US" baseline="30000" dirty="0" smtClean="0"/>
              <a:t>th</a:t>
            </a:r>
            <a:r>
              <a:rPr lang="en-US" dirty="0" smtClean="0"/>
              <a:t>, Max}</a:t>
            </a:r>
          </a:p>
          <a:p>
            <a:pPr marL="274320" lvl="1" indent="-274320">
              <a:buClr>
                <a:schemeClr val="accent3"/>
              </a:buClr>
              <a:buSzPct val="95000"/>
              <a:buNone/>
            </a:pPr>
            <a:r>
              <a:rPr lang="en-US" dirty="0" smtClean="0"/>
              <a:t>			2	5	7.5	9	9</a:t>
            </a:r>
          </a:p>
          <a:p>
            <a:pPr marL="274320" lvl="1" indent="-274320">
              <a:buClr>
                <a:schemeClr val="accent3"/>
              </a:buClr>
              <a:buSzPct val="95000"/>
              <a:buNone/>
            </a:pPr>
            <a:endParaRPr lang="en-US" dirty="0" smtClean="0"/>
          </a:p>
          <a:p>
            <a:pPr marL="274320" lvl="1" indent="-274320">
              <a:buClr>
                <a:schemeClr val="accent3"/>
              </a:buClr>
              <a:buSzPct val="95000"/>
            </a:pPr>
            <a:r>
              <a:rPr lang="en-US" dirty="0" err="1" smtClean="0"/>
              <a:t>Boxplot</a:t>
            </a:r>
            <a:r>
              <a:rPr lang="en-US" dirty="0" smtClean="0"/>
              <a:t>:</a:t>
            </a:r>
          </a:p>
          <a:p>
            <a:pPr marL="274320" lvl="1" indent="-274320">
              <a:buClr>
                <a:schemeClr val="accent3"/>
              </a:buClr>
              <a:buSzPct val="95000"/>
              <a:buNone/>
            </a:pPr>
            <a:endParaRPr lang="en-US" dirty="0" smtClean="0"/>
          </a:p>
          <a:p>
            <a:pPr marL="274320" lvl="1" indent="-274320">
              <a:buClr>
                <a:schemeClr val="accent3"/>
              </a:buClr>
              <a:buSzPct val="95000"/>
              <a:buNone/>
            </a:pPr>
            <a:endParaRPr lang="en-US" dirty="0" smtClean="0"/>
          </a:p>
          <a:p>
            <a:pPr marL="274320" lvl="1" indent="-274320">
              <a:buClr>
                <a:schemeClr val="accent3"/>
              </a:buClr>
              <a:buSzPct val="95000"/>
              <a:buNone/>
            </a:pPr>
            <a:endParaRPr lang="en-US" dirty="0" smtClean="0"/>
          </a:p>
          <a:p>
            <a:pPr marL="274320" lvl="1" indent="-274320">
              <a:buClr>
                <a:schemeClr val="accent3"/>
              </a:buClr>
              <a:buSzPct val="95000"/>
              <a:buNone/>
            </a:pPr>
            <a:r>
              <a:rPr lang="en-US" dirty="0" smtClean="0"/>
              <a:t> </a:t>
            </a:r>
          </a:p>
          <a:p>
            <a:pPr marL="274320" lvl="1" indent="-274320">
              <a:buClr>
                <a:schemeClr val="accent3"/>
              </a:buClr>
              <a:buSzPct val="95000"/>
              <a:buNone/>
            </a:pPr>
            <a:endParaRPr lang="en-US" dirty="0" smtClean="0"/>
          </a:p>
          <a:p>
            <a:endParaRPr lang="en-US" dirty="0"/>
          </a:p>
        </p:txBody>
      </p:sp>
      <p:pic>
        <p:nvPicPr>
          <p:cNvPr id="17" name="Picture 16"/>
          <p:cNvPicPr/>
          <p:nvPr/>
        </p:nvPicPr>
        <p:blipFill>
          <a:blip r:embed="rId2" cstate="print"/>
          <a:srcRect/>
          <a:stretch>
            <a:fillRect/>
          </a:stretch>
        </p:blipFill>
        <p:spPr bwMode="auto">
          <a:xfrm>
            <a:off x="2667000" y="4648200"/>
            <a:ext cx="3200400" cy="19145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Boxplot</a:t>
            </a:r>
            <a:endParaRPr lang="en-US" dirty="0"/>
          </a:p>
        </p:txBody>
      </p:sp>
      <p:sp>
        <p:nvSpPr>
          <p:cNvPr id="3" name="Content Placeholder 2"/>
          <p:cNvSpPr>
            <a:spLocks noGrp="1"/>
          </p:cNvSpPr>
          <p:nvPr>
            <p:ph idx="1"/>
          </p:nvPr>
        </p:nvSpPr>
        <p:spPr/>
        <p:txBody>
          <a:bodyPr>
            <a:normAutofit fontScale="92500"/>
          </a:bodyPr>
          <a:lstStyle/>
          <a:p>
            <a:r>
              <a:rPr lang="en-US" dirty="0" smtClean="0"/>
              <a:t>Method</a:t>
            </a:r>
          </a:p>
          <a:p>
            <a:pPr marL="880110" lvl="1" indent="-514350">
              <a:buAutoNum type="arabicParenR"/>
            </a:pPr>
            <a:r>
              <a:rPr lang="en-US" dirty="0" smtClean="0"/>
              <a:t>Order your observations from smallest to largest</a:t>
            </a:r>
          </a:p>
          <a:p>
            <a:pPr marL="880110" lvl="1" indent="-514350">
              <a:buAutoNum type="arabicParenR"/>
            </a:pPr>
            <a:r>
              <a:rPr lang="en-US" dirty="0" smtClean="0"/>
              <a:t>Obtain your five number summary by computing the 25</a:t>
            </a:r>
            <a:r>
              <a:rPr lang="en-US" baseline="30000" dirty="0" smtClean="0"/>
              <a:t>th</a:t>
            </a:r>
            <a:r>
              <a:rPr lang="en-US" dirty="0" smtClean="0"/>
              <a:t>, 50</a:t>
            </a:r>
            <a:r>
              <a:rPr lang="en-US" baseline="30000" dirty="0" smtClean="0"/>
              <a:t>th</a:t>
            </a:r>
            <a:r>
              <a:rPr lang="en-US" dirty="0" smtClean="0"/>
              <a:t> and 75</a:t>
            </a:r>
            <a:r>
              <a:rPr lang="en-US" baseline="30000" dirty="0" smtClean="0"/>
              <a:t>th</a:t>
            </a:r>
            <a:r>
              <a:rPr lang="en-US" dirty="0" smtClean="0"/>
              <a:t> percentiles</a:t>
            </a:r>
          </a:p>
          <a:p>
            <a:pPr marL="880110" lvl="1" indent="-514350">
              <a:buAutoNum type="arabicParenR"/>
            </a:pPr>
            <a:r>
              <a:rPr lang="en-US" dirty="0" smtClean="0"/>
              <a:t>Create a axis which ranges from your minimum to maximum value</a:t>
            </a:r>
          </a:p>
          <a:p>
            <a:pPr marL="880110" lvl="1" indent="-514350">
              <a:buAutoNum type="arabicParenR"/>
            </a:pPr>
            <a:r>
              <a:rPr lang="en-US" dirty="0" smtClean="0"/>
              <a:t>Draw a box between your 25</a:t>
            </a:r>
            <a:r>
              <a:rPr lang="en-US" baseline="30000" dirty="0" smtClean="0"/>
              <a:t>th</a:t>
            </a:r>
            <a:r>
              <a:rPr lang="en-US" dirty="0" smtClean="0"/>
              <a:t> and 75</a:t>
            </a:r>
            <a:r>
              <a:rPr lang="en-US" baseline="30000" dirty="0" smtClean="0"/>
              <a:t>th</a:t>
            </a:r>
            <a:r>
              <a:rPr lang="en-US" dirty="0" smtClean="0"/>
              <a:t> </a:t>
            </a:r>
            <a:r>
              <a:rPr lang="en-US" dirty="0" err="1" smtClean="0"/>
              <a:t>perecentiles</a:t>
            </a:r>
            <a:endParaRPr lang="en-US" dirty="0" smtClean="0"/>
          </a:p>
          <a:p>
            <a:pPr marL="880110" lvl="1" indent="-514350">
              <a:buAutoNum type="arabicParenR"/>
            </a:pPr>
            <a:r>
              <a:rPr lang="en-US" dirty="0" smtClean="0"/>
              <a:t>Draw a line at your median</a:t>
            </a:r>
          </a:p>
          <a:p>
            <a:pPr marL="880110" lvl="1" indent="-514350">
              <a:buAutoNum type="arabicParenR"/>
            </a:pPr>
            <a:r>
              <a:rPr lang="en-US" dirty="0" smtClean="0"/>
              <a:t>Extend a line from the end of the box at the 25</a:t>
            </a:r>
            <a:r>
              <a:rPr lang="en-US" baseline="30000" dirty="0" smtClean="0"/>
              <a:t>th</a:t>
            </a:r>
            <a:r>
              <a:rPr lang="en-US" dirty="0" smtClean="0"/>
              <a:t> percentile (called a whisker) to your minimum and from the 75</a:t>
            </a:r>
            <a:r>
              <a:rPr lang="en-US" baseline="30000" dirty="0" smtClean="0"/>
              <a:t>th</a:t>
            </a:r>
            <a:r>
              <a:rPr lang="en-US" dirty="0" smtClean="0"/>
              <a:t> percentile to your maximum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we going to look for?</a:t>
            </a:r>
            <a:endParaRPr lang="en-US" dirty="0"/>
          </a:p>
        </p:txBody>
      </p:sp>
      <p:sp>
        <p:nvSpPr>
          <p:cNvPr id="3" name="Content Placeholder 2"/>
          <p:cNvSpPr>
            <a:spLocks noGrp="1"/>
          </p:cNvSpPr>
          <p:nvPr>
            <p:ph idx="1"/>
          </p:nvPr>
        </p:nvSpPr>
        <p:spPr/>
        <p:txBody>
          <a:bodyPr/>
          <a:lstStyle/>
          <a:p>
            <a:r>
              <a:rPr lang="en-US" dirty="0" smtClean="0"/>
              <a:t>We will focus our attention on two types of descriptions</a:t>
            </a:r>
          </a:p>
          <a:p>
            <a:pPr lvl="1"/>
            <a:r>
              <a:rPr lang="en-US" dirty="0" smtClean="0"/>
              <a:t>Measurements of Center</a:t>
            </a:r>
          </a:p>
          <a:p>
            <a:pPr lvl="2"/>
            <a:r>
              <a:rPr lang="en-US" dirty="0" smtClean="0"/>
              <a:t>Mean</a:t>
            </a:r>
          </a:p>
          <a:p>
            <a:pPr lvl="2"/>
            <a:r>
              <a:rPr lang="en-US" dirty="0" smtClean="0"/>
              <a:t>Median</a:t>
            </a:r>
          </a:p>
          <a:p>
            <a:pPr lvl="2"/>
            <a:r>
              <a:rPr lang="en-US" dirty="0" smtClean="0"/>
              <a:t>Mode</a:t>
            </a:r>
          </a:p>
          <a:p>
            <a:pPr lvl="1"/>
            <a:r>
              <a:rPr lang="en-US" dirty="0" smtClean="0"/>
              <a:t>Measurements of Spread</a:t>
            </a:r>
          </a:p>
          <a:p>
            <a:pPr lvl="2"/>
            <a:r>
              <a:rPr lang="en-US" dirty="0" smtClean="0"/>
              <a:t>Range</a:t>
            </a:r>
          </a:p>
          <a:p>
            <a:pPr lvl="2"/>
            <a:r>
              <a:rPr lang="en-US" dirty="0" err="1" smtClean="0"/>
              <a:t>InterQuartile</a:t>
            </a:r>
            <a:r>
              <a:rPr lang="en-US" dirty="0" smtClean="0"/>
              <a:t> Range</a:t>
            </a:r>
          </a:p>
          <a:p>
            <a:pPr lvl="2"/>
            <a:r>
              <a:rPr lang="en-US" dirty="0" smtClean="0"/>
              <a:t>Variance/Standard Deviation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Boxplots</a:t>
            </a:r>
            <a:endParaRPr lang="en-US" dirty="0"/>
          </a:p>
        </p:txBody>
      </p:sp>
      <p:grpSp>
        <p:nvGrpSpPr>
          <p:cNvPr id="10" name="Group 9"/>
          <p:cNvGrpSpPr/>
          <p:nvPr/>
        </p:nvGrpSpPr>
        <p:grpSpPr>
          <a:xfrm>
            <a:off x="533400" y="2971800"/>
            <a:ext cx="7886700" cy="3429000"/>
            <a:chOff x="533400" y="2057400"/>
            <a:chExt cx="7886700" cy="3429000"/>
          </a:xfrm>
        </p:grpSpPr>
        <p:pic>
          <p:nvPicPr>
            <p:cNvPr id="4" name="Picture 3"/>
            <p:cNvPicPr/>
            <p:nvPr/>
          </p:nvPicPr>
          <p:blipFill>
            <a:blip r:embed="rId2" cstate="print"/>
            <a:srcRect/>
            <a:stretch>
              <a:fillRect/>
            </a:stretch>
          </p:blipFill>
          <p:spPr bwMode="auto">
            <a:xfrm>
              <a:off x="533400" y="2057400"/>
              <a:ext cx="2324100" cy="1719262"/>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3352800" y="2057400"/>
              <a:ext cx="2324100" cy="1719262"/>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6096000" y="2057400"/>
              <a:ext cx="2324100" cy="1719262"/>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533400" y="3886200"/>
              <a:ext cx="2286000" cy="1600200"/>
            </a:xfrm>
            <a:prstGeom prst="rect">
              <a:avLst/>
            </a:prstGeom>
            <a:noFill/>
            <a:ln w="9525">
              <a:noFill/>
              <a:miter lim="800000"/>
              <a:headEnd/>
              <a:tailEnd/>
            </a:ln>
          </p:spPr>
        </p:pic>
        <p:pic>
          <p:nvPicPr>
            <p:cNvPr id="8" name="Picture 7"/>
            <p:cNvPicPr/>
            <p:nvPr/>
          </p:nvPicPr>
          <p:blipFill>
            <a:blip r:embed="rId6" cstate="print"/>
            <a:srcRect/>
            <a:stretch>
              <a:fillRect/>
            </a:stretch>
          </p:blipFill>
          <p:spPr bwMode="auto">
            <a:xfrm>
              <a:off x="3352800" y="3886200"/>
              <a:ext cx="2286000" cy="1600200"/>
            </a:xfrm>
            <a:prstGeom prst="rect">
              <a:avLst/>
            </a:prstGeom>
            <a:noFill/>
            <a:ln w="9525">
              <a:noFill/>
              <a:miter lim="800000"/>
              <a:headEnd/>
              <a:tailEnd/>
            </a:ln>
          </p:spPr>
        </p:pic>
        <p:pic>
          <p:nvPicPr>
            <p:cNvPr id="9" name="Picture 8"/>
            <p:cNvPicPr/>
            <p:nvPr/>
          </p:nvPicPr>
          <p:blipFill>
            <a:blip r:embed="rId7" cstate="print"/>
            <a:srcRect/>
            <a:stretch>
              <a:fillRect/>
            </a:stretch>
          </p:blipFill>
          <p:spPr bwMode="auto">
            <a:xfrm>
              <a:off x="6096000" y="3886200"/>
              <a:ext cx="2286000" cy="1600200"/>
            </a:xfrm>
            <a:prstGeom prst="rect">
              <a:avLst/>
            </a:prstGeom>
            <a:noFill/>
            <a:ln w="9525">
              <a:noFill/>
              <a:miter lim="800000"/>
              <a:headEnd/>
              <a:tailEnd/>
            </a:ln>
          </p:spPr>
        </p:pic>
      </p:grpSp>
      <p:sp>
        <p:nvSpPr>
          <p:cNvPr id="11" name="TextBox 10"/>
          <p:cNvSpPr txBox="1"/>
          <p:nvPr/>
        </p:nvSpPr>
        <p:spPr>
          <a:xfrm>
            <a:off x="457200" y="1752600"/>
            <a:ext cx="8077200" cy="1200329"/>
          </a:xfrm>
          <a:prstGeom prst="rect">
            <a:avLst/>
          </a:prstGeom>
          <a:noFill/>
        </p:spPr>
        <p:txBody>
          <a:bodyPr wrap="square" rtlCol="0">
            <a:spAutoFit/>
          </a:bodyPr>
          <a:lstStyle/>
          <a:p>
            <a:pPr>
              <a:buFont typeface="Arial" pitchFamily="34" charset="0"/>
              <a:buChar char="•"/>
            </a:pPr>
            <a:r>
              <a:rPr lang="en-US" dirty="0" smtClean="0"/>
              <a:t> Recall these distributions from earlier and their associated </a:t>
            </a:r>
            <a:r>
              <a:rPr lang="en-US" dirty="0" err="1" smtClean="0"/>
              <a:t>boxplots</a:t>
            </a:r>
            <a:endParaRPr lang="en-US" dirty="0" smtClean="0"/>
          </a:p>
          <a:p>
            <a:endParaRPr lang="en-US" dirty="0" smtClean="0"/>
          </a:p>
          <a:p>
            <a:pPr>
              <a:buFont typeface="Arial" pitchFamily="34" charset="0"/>
              <a:buChar char="•"/>
            </a:pPr>
            <a:r>
              <a:rPr lang="en-US" dirty="0" smtClean="0"/>
              <a:t> Similar to histograms and stem and leaf plots, side by side </a:t>
            </a:r>
            <a:r>
              <a:rPr lang="en-US" dirty="0" err="1" smtClean="0"/>
              <a:t>boxplots</a:t>
            </a:r>
            <a:r>
              <a:rPr lang="en-US" dirty="0" smtClean="0"/>
              <a:t> can allow us to compare the distributions of data sets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Boxplots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By analyzing a </a:t>
            </a:r>
            <a:r>
              <a:rPr lang="en-US" dirty="0" err="1" smtClean="0"/>
              <a:t>boxplot</a:t>
            </a:r>
            <a:r>
              <a:rPr lang="en-US" dirty="0" smtClean="0"/>
              <a:t> we can look for various things</a:t>
            </a:r>
          </a:p>
          <a:p>
            <a:pPr lvl="1"/>
            <a:r>
              <a:rPr lang="en-US" dirty="0" smtClean="0"/>
              <a:t>Range of data</a:t>
            </a:r>
          </a:p>
          <a:p>
            <a:pPr lvl="2"/>
            <a:r>
              <a:rPr lang="en-US" dirty="0" smtClean="0"/>
              <a:t>We can compare the range of values a dataset takes on by comparing two dataset’s </a:t>
            </a:r>
            <a:r>
              <a:rPr lang="en-US" dirty="0" err="1" smtClean="0"/>
              <a:t>boxplots</a:t>
            </a:r>
            <a:r>
              <a:rPr lang="en-US" dirty="0" smtClean="0"/>
              <a:t> side by side</a:t>
            </a:r>
          </a:p>
          <a:p>
            <a:pPr lvl="1"/>
            <a:r>
              <a:rPr lang="en-US" dirty="0" err="1" smtClean="0"/>
              <a:t>Skewness</a:t>
            </a:r>
            <a:r>
              <a:rPr lang="en-US" dirty="0" smtClean="0"/>
              <a:t>/Tails</a:t>
            </a:r>
          </a:p>
          <a:p>
            <a:pPr lvl="2"/>
            <a:r>
              <a:rPr lang="en-US" dirty="0" smtClean="0"/>
              <a:t>We can see how far the min/max are from the 25</a:t>
            </a:r>
            <a:r>
              <a:rPr lang="en-US" baseline="30000" dirty="0" smtClean="0"/>
              <a:t>th</a:t>
            </a:r>
            <a:r>
              <a:rPr lang="en-US" dirty="0" smtClean="0"/>
              <a:t> percentile to get a feel for how far the tail stretches on that side, to analyze if our data is skewed</a:t>
            </a:r>
          </a:p>
          <a:p>
            <a:pPr lvl="1"/>
            <a:r>
              <a:rPr lang="en-US" dirty="0" smtClean="0"/>
              <a:t>Dispersion</a:t>
            </a:r>
          </a:p>
          <a:p>
            <a:pPr lvl="2"/>
            <a:r>
              <a:rPr lang="en-US" dirty="0" smtClean="0"/>
              <a:t>How much of the data tends to be clumped in the middle, is it evenly spread out, is the majority of data in a small range or a large range (compared to the overall range)</a:t>
            </a:r>
          </a:p>
          <a:p>
            <a:pPr lvl="1"/>
            <a:r>
              <a:rPr lang="en-US" dirty="0" smtClean="0"/>
              <a:t>Symmetry</a:t>
            </a:r>
          </a:p>
          <a:p>
            <a:pPr lvl="2"/>
            <a:r>
              <a:rPr lang="en-US" dirty="0" smtClean="0"/>
              <a:t>See next two slides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Boxplots</a:t>
            </a: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Boxplots</a:t>
            </a:r>
            <a:r>
              <a:rPr lang="en-US" dirty="0" smtClean="0"/>
              <a:t> can also be used to give us information on the symmetry of our underlying data</a:t>
            </a:r>
          </a:p>
          <a:p>
            <a:endParaRPr lang="en-US" dirty="0" smtClean="0"/>
          </a:p>
          <a:p>
            <a:r>
              <a:rPr lang="en-US" dirty="0" smtClean="0"/>
              <a:t>If our underlying data symmetric, the </a:t>
            </a:r>
            <a:r>
              <a:rPr lang="en-US" dirty="0" err="1" smtClean="0"/>
              <a:t>boxplot</a:t>
            </a:r>
            <a:r>
              <a:rPr lang="en-US" dirty="0" smtClean="0"/>
              <a:t> will also be symmetric</a:t>
            </a:r>
          </a:p>
          <a:p>
            <a:endParaRPr lang="en-US" dirty="0" smtClean="0"/>
          </a:p>
          <a:p>
            <a:r>
              <a:rPr lang="en-US" dirty="0" smtClean="0"/>
              <a:t>If our underlying data is not symmetric (i.e. skewed in some way), our </a:t>
            </a:r>
            <a:r>
              <a:rPr lang="en-US" dirty="0" err="1" smtClean="0"/>
              <a:t>boxplot</a:t>
            </a:r>
            <a:r>
              <a:rPr lang="en-US" dirty="0" smtClean="0"/>
              <a:t> may or may not represent this skew</a:t>
            </a:r>
          </a:p>
          <a:p>
            <a:pPr lvl="1"/>
            <a:r>
              <a:rPr lang="en-US" b="1" dirty="0" smtClean="0"/>
              <a:t>**Careful</a:t>
            </a:r>
            <a:r>
              <a:rPr lang="en-US" dirty="0" smtClean="0"/>
              <a:t>: Non symmetric data can still create a symmetric </a:t>
            </a:r>
            <a:r>
              <a:rPr lang="en-US" dirty="0" err="1" smtClean="0"/>
              <a:t>boxplot</a:t>
            </a:r>
            <a:endParaRPr lang="en-US" dirty="0" smtClean="0"/>
          </a:p>
          <a:p>
            <a:pPr lvl="1"/>
            <a:endParaRPr lang="en-US" dirty="0" smtClean="0"/>
          </a:p>
          <a:p>
            <a:r>
              <a:rPr lang="en-US" dirty="0" smtClean="0"/>
              <a:t>What does this mean?</a:t>
            </a:r>
          </a:p>
          <a:p>
            <a:pPr lvl="1"/>
            <a:r>
              <a:rPr lang="en-US" dirty="0" smtClean="0"/>
              <a:t>If we create a </a:t>
            </a:r>
            <a:r>
              <a:rPr lang="en-US" dirty="0" err="1" smtClean="0"/>
              <a:t>boxplot</a:t>
            </a:r>
            <a:r>
              <a:rPr lang="en-US" dirty="0" smtClean="0"/>
              <a:t> and it is not symmetric, then we know our underlying data is not symmetric!</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Data: {1, 6, 9, 10, 11}  </a:t>
            </a:r>
            <a:r>
              <a:rPr lang="en-US" sz="2400" u="sng" dirty="0" smtClean="0"/>
              <a:t>**Skewed Left Data</a:t>
            </a:r>
          </a:p>
          <a:p>
            <a:endParaRPr lang="en-US" sz="2400" u="sng" dirty="0" smtClean="0"/>
          </a:p>
          <a:p>
            <a:endParaRPr lang="en-US" sz="2400" u="sng" dirty="0" smtClean="0"/>
          </a:p>
          <a:p>
            <a:endParaRPr lang="en-US" sz="2400" u="sng" dirty="0" smtClean="0"/>
          </a:p>
          <a:p>
            <a:r>
              <a:rPr lang="en-US" sz="2400" dirty="0" smtClean="0"/>
              <a:t>Data: {1, 2, 2, 2, 3, 3, 3, 3, 3, 4, 4, 4, 5}  </a:t>
            </a:r>
            <a:r>
              <a:rPr lang="en-US" sz="2400" u="sng" dirty="0" smtClean="0"/>
              <a:t>**Symmetric Data</a:t>
            </a:r>
          </a:p>
          <a:p>
            <a:endParaRPr lang="en-US" sz="2400" u="sng" dirty="0" smtClean="0"/>
          </a:p>
          <a:p>
            <a:endParaRPr lang="en-US" sz="2400" dirty="0" smtClean="0"/>
          </a:p>
          <a:p>
            <a:endParaRPr lang="en-US" sz="2400" dirty="0" smtClean="0"/>
          </a:p>
          <a:p>
            <a:r>
              <a:rPr lang="en-US" sz="2400" b="1" u="sng" dirty="0" smtClean="0"/>
              <a:t>**Careful </a:t>
            </a:r>
            <a:r>
              <a:rPr lang="en-US" sz="2400" dirty="0" smtClean="0">
                <a:sym typeface="Wingdings" pitchFamily="2" charset="2"/>
              </a:rPr>
              <a:t> </a:t>
            </a:r>
            <a:r>
              <a:rPr lang="en-US" sz="2400" dirty="0" smtClean="0"/>
              <a:t>Data: </a:t>
            </a:r>
            <a:r>
              <a:rPr lang="en-US" sz="1800" dirty="0" smtClean="0"/>
              <a:t>{1, 2, 2, 2, 3, 3, 3, 4, 4, 4, 4, 5, 5, 5, 5, 5, 6, 6, 7}</a:t>
            </a:r>
          </a:p>
          <a:p>
            <a:endParaRPr lang="en-US" sz="1800" dirty="0" smtClean="0"/>
          </a:p>
          <a:p>
            <a:endParaRPr lang="en-US" sz="1800" dirty="0" smtClean="0"/>
          </a:p>
          <a:p>
            <a:pPr lvl="2"/>
            <a:r>
              <a:rPr lang="en-US" sz="1300" dirty="0" smtClean="0"/>
              <a:t> </a:t>
            </a:r>
          </a:p>
          <a:p>
            <a:endParaRPr lang="en-US" sz="2400" dirty="0" smtClean="0"/>
          </a:p>
          <a:p>
            <a:pPr>
              <a:buNone/>
            </a:pPr>
            <a:endParaRPr lang="en-US" sz="2400" dirty="0" smtClean="0"/>
          </a:p>
          <a:p>
            <a:pPr>
              <a:buNone/>
            </a:pPr>
            <a:endParaRPr lang="en-US" dirty="0"/>
          </a:p>
        </p:txBody>
      </p:sp>
      <p:pic>
        <p:nvPicPr>
          <p:cNvPr id="4" name="Picture 3"/>
          <p:cNvPicPr/>
          <p:nvPr/>
        </p:nvPicPr>
        <p:blipFill>
          <a:blip r:embed="rId2" cstate="print"/>
          <a:srcRect/>
          <a:stretch>
            <a:fillRect/>
          </a:stretch>
        </p:blipFill>
        <p:spPr bwMode="auto">
          <a:xfrm>
            <a:off x="2133600" y="2362200"/>
            <a:ext cx="2057400" cy="1066800"/>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6553200" y="5486400"/>
            <a:ext cx="2286000" cy="1158240"/>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228600" y="5486400"/>
            <a:ext cx="2159000" cy="116586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3276600" y="3886200"/>
            <a:ext cx="2133600" cy="1143000"/>
          </a:xfrm>
          <a:prstGeom prst="rect">
            <a:avLst/>
          </a:prstGeom>
          <a:noFill/>
          <a:ln w="9525">
            <a:noFill/>
            <a:miter lim="800000"/>
            <a:headEnd/>
            <a:tailEnd/>
          </a:ln>
        </p:spPr>
      </p:pic>
      <p:sp>
        <p:nvSpPr>
          <p:cNvPr id="8" name="TextBox 7"/>
          <p:cNvSpPr txBox="1"/>
          <p:nvPr/>
        </p:nvSpPr>
        <p:spPr>
          <a:xfrm>
            <a:off x="4800600" y="2362200"/>
            <a:ext cx="2819400" cy="923330"/>
          </a:xfrm>
          <a:prstGeom prst="rect">
            <a:avLst/>
          </a:prstGeom>
          <a:noFill/>
        </p:spPr>
        <p:txBody>
          <a:bodyPr wrap="square" rtlCol="0">
            <a:spAutoFit/>
          </a:bodyPr>
          <a:lstStyle/>
          <a:p>
            <a:r>
              <a:rPr lang="en-US" dirty="0" smtClean="0"/>
              <a:t>5-number summary</a:t>
            </a:r>
          </a:p>
          <a:p>
            <a:r>
              <a:rPr lang="en-US" dirty="0" smtClean="0"/>
              <a:t>Min: 1	25</a:t>
            </a:r>
            <a:r>
              <a:rPr lang="en-US" baseline="30000" dirty="0" smtClean="0"/>
              <a:t>th</a:t>
            </a:r>
            <a:r>
              <a:rPr lang="en-US" dirty="0" smtClean="0"/>
              <a:t>: 6	Med: 9</a:t>
            </a:r>
          </a:p>
          <a:p>
            <a:r>
              <a:rPr lang="en-US" dirty="0" smtClean="0"/>
              <a:t>75</a:t>
            </a:r>
            <a:r>
              <a:rPr lang="en-US" baseline="30000" dirty="0" smtClean="0"/>
              <a:t>th</a:t>
            </a:r>
            <a:r>
              <a:rPr lang="en-US" dirty="0" smtClean="0"/>
              <a:t>: 10	Max: 11</a:t>
            </a:r>
          </a:p>
        </p:txBody>
      </p:sp>
      <p:sp>
        <p:nvSpPr>
          <p:cNvPr id="9" name="TextBox 8"/>
          <p:cNvSpPr txBox="1"/>
          <p:nvPr/>
        </p:nvSpPr>
        <p:spPr>
          <a:xfrm>
            <a:off x="304800" y="3962400"/>
            <a:ext cx="2819400" cy="923330"/>
          </a:xfrm>
          <a:prstGeom prst="rect">
            <a:avLst/>
          </a:prstGeom>
          <a:noFill/>
        </p:spPr>
        <p:txBody>
          <a:bodyPr wrap="square" rtlCol="0">
            <a:spAutoFit/>
          </a:bodyPr>
          <a:lstStyle/>
          <a:p>
            <a:r>
              <a:rPr lang="en-US" dirty="0" smtClean="0"/>
              <a:t>5-number summary</a:t>
            </a:r>
          </a:p>
          <a:p>
            <a:r>
              <a:rPr lang="en-US" dirty="0" smtClean="0"/>
              <a:t>Min: 1	25</a:t>
            </a:r>
            <a:r>
              <a:rPr lang="en-US" baseline="30000" dirty="0" smtClean="0"/>
              <a:t>th</a:t>
            </a:r>
            <a:r>
              <a:rPr lang="en-US" dirty="0" smtClean="0"/>
              <a:t>: 2	Med: 3</a:t>
            </a:r>
          </a:p>
          <a:p>
            <a:r>
              <a:rPr lang="en-US" dirty="0" smtClean="0"/>
              <a:t>75</a:t>
            </a:r>
            <a:r>
              <a:rPr lang="en-US" baseline="30000" dirty="0" smtClean="0"/>
              <a:t>th</a:t>
            </a:r>
            <a:r>
              <a:rPr lang="en-US" dirty="0" smtClean="0"/>
              <a:t>: 4	Max: 5</a:t>
            </a:r>
          </a:p>
        </p:txBody>
      </p:sp>
      <p:sp>
        <p:nvSpPr>
          <p:cNvPr id="10" name="TextBox 9"/>
          <p:cNvSpPr txBox="1"/>
          <p:nvPr/>
        </p:nvSpPr>
        <p:spPr>
          <a:xfrm>
            <a:off x="2743200" y="5562600"/>
            <a:ext cx="2819400" cy="923330"/>
          </a:xfrm>
          <a:prstGeom prst="rect">
            <a:avLst/>
          </a:prstGeom>
          <a:noFill/>
        </p:spPr>
        <p:txBody>
          <a:bodyPr wrap="square" rtlCol="0">
            <a:spAutoFit/>
          </a:bodyPr>
          <a:lstStyle/>
          <a:p>
            <a:r>
              <a:rPr lang="en-US" dirty="0" smtClean="0"/>
              <a:t>5-number summary</a:t>
            </a:r>
          </a:p>
          <a:p>
            <a:r>
              <a:rPr lang="en-US" dirty="0" smtClean="0"/>
              <a:t>Min: 1	25</a:t>
            </a:r>
            <a:r>
              <a:rPr lang="en-US" baseline="30000" dirty="0" smtClean="0"/>
              <a:t>th</a:t>
            </a:r>
            <a:r>
              <a:rPr lang="en-US" dirty="0" smtClean="0"/>
              <a:t>: 3	Med: 4</a:t>
            </a:r>
          </a:p>
          <a:p>
            <a:r>
              <a:rPr lang="en-US" dirty="0" smtClean="0"/>
              <a:t>75</a:t>
            </a:r>
            <a:r>
              <a:rPr lang="en-US" baseline="30000" dirty="0" smtClean="0"/>
              <a:t>th</a:t>
            </a:r>
            <a:r>
              <a:rPr lang="en-US" dirty="0" smtClean="0"/>
              <a:t>: 5	Max: 7</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Outliers?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you recall from the list of reasons we make graphical displays, one item that we have not yet discussed is identifying potential Outliers</a:t>
            </a:r>
          </a:p>
          <a:p>
            <a:endParaRPr lang="en-US" dirty="0" smtClean="0"/>
          </a:p>
          <a:p>
            <a:r>
              <a:rPr lang="en-US" dirty="0" smtClean="0"/>
              <a:t>Remember that outliers are important observations to identify because they go against our expectations and thus need to be further analyzed</a:t>
            </a:r>
          </a:p>
          <a:p>
            <a:endParaRPr lang="en-US" dirty="0" smtClean="0"/>
          </a:p>
          <a:p>
            <a:r>
              <a:rPr lang="en-US" dirty="0" smtClean="0"/>
              <a:t>Also outliers are extreme observations and thus can greatly affect the mean (as we saw earlier) and the variance/std dev (we will talk about them shortly)</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Modified </a:t>
            </a:r>
            <a:r>
              <a:rPr lang="en-US" dirty="0" err="1" smtClean="0"/>
              <a:t>Boxplot</a:t>
            </a:r>
            <a:r>
              <a:rPr lang="en-US" dirty="0" smtClean="0"/>
              <a:t>/5 # summary</a:t>
            </a:r>
            <a:endParaRPr lang="en-US" dirty="0"/>
          </a:p>
        </p:txBody>
      </p:sp>
      <p:sp>
        <p:nvSpPr>
          <p:cNvPr id="3" name="Content Placeholder 2"/>
          <p:cNvSpPr>
            <a:spLocks noGrp="1"/>
          </p:cNvSpPr>
          <p:nvPr>
            <p:ph idx="1"/>
          </p:nvPr>
        </p:nvSpPr>
        <p:spPr/>
        <p:txBody>
          <a:bodyPr/>
          <a:lstStyle/>
          <a:p>
            <a:r>
              <a:rPr lang="en-US" dirty="0" smtClean="0"/>
              <a:t>We can create a modified </a:t>
            </a:r>
            <a:r>
              <a:rPr lang="en-US" dirty="0" err="1" smtClean="0"/>
              <a:t>boxplot</a:t>
            </a:r>
            <a:r>
              <a:rPr lang="en-US" dirty="0" smtClean="0"/>
              <a:t> and Five number </a:t>
            </a:r>
            <a:r>
              <a:rPr lang="en-US" dirty="0" err="1" smtClean="0"/>
              <a:t>number</a:t>
            </a:r>
            <a:r>
              <a:rPr lang="en-US" dirty="0" smtClean="0"/>
              <a:t> summary that attempts to mathematically identify potential outliers</a:t>
            </a:r>
          </a:p>
          <a:p>
            <a:endParaRPr lang="en-US" dirty="0" smtClean="0"/>
          </a:p>
          <a:p>
            <a:r>
              <a:rPr lang="en-US" b="1" u="sng" dirty="0" smtClean="0"/>
              <a:t>How do we mathematically define an outlier?</a:t>
            </a:r>
          </a:p>
          <a:p>
            <a:pPr lvl="1"/>
            <a:r>
              <a:rPr lang="en-US" dirty="0" smtClean="0"/>
              <a:t>We will call an outlier any such that value that is smaller than (Q1 – 1.5*IQR) or larger than (Q3 + 1.5*IQR)</a:t>
            </a:r>
          </a:p>
          <a:p>
            <a:pPr lvl="2"/>
            <a:r>
              <a:rPr lang="en-US" dirty="0" smtClean="0"/>
              <a:t>Note that Q1 stands for the 25</a:t>
            </a:r>
            <a:r>
              <a:rPr lang="en-US" baseline="30000" dirty="0" smtClean="0"/>
              <a:t>th</a:t>
            </a:r>
            <a:r>
              <a:rPr lang="en-US" dirty="0" smtClean="0"/>
              <a:t> percentile</a:t>
            </a:r>
          </a:p>
          <a:p>
            <a:pPr lvl="2"/>
            <a:r>
              <a:rPr lang="en-US" dirty="0" smtClean="0"/>
              <a:t>Note that Q3 stands for the 75</a:t>
            </a:r>
            <a:r>
              <a:rPr lang="en-US" baseline="30000" dirty="0" smtClean="0"/>
              <a:t>th</a:t>
            </a:r>
            <a:r>
              <a:rPr lang="en-US" dirty="0" smtClean="0"/>
              <a:t> percentile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Boxplot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Method</a:t>
            </a:r>
          </a:p>
          <a:p>
            <a:pPr marL="880110" lvl="1" indent="-514350">
              <a:buAutoNum type="arabicParenR"/>
            </a:pPr>
            <a:r>
              <a:rPr lang="en-US" dirty="0" smtClean="0"/>
              <a:t>Order your observations from smallest to largest</a:t>
            </a:r>
          </a:p>
          <a:p>
            <a:pPr marL="880110" lvl="1" indent="-514350">
              <a:buAutoNum type="arabicParenR"/>
            </a:pPr>
            <a:r>
              <a:rPr lang="en-US" dirty="0" smtClean="0"/>
              <a:t>Obtain your five number summary by computing the 25</a:t>
            </a:r>
            <a:r>
              <a:rPr lang="en-US" baseline="30000" dirty="0" smtClean="0"/>
              <a:t>th</a:t>
            </a:r>
            <a:r>
              <a:rPr lang="en-US" dirty="0" smtClean="0"/>
              <a:t>, 50</a:t>
            </a:r>
            <a:r>
              <a:rPr lang="en-US" baseline="30000" dirty="0" smtClean="0"/>
              <a:t>th</a:t>
            </a:r>
            <a:r>
              <a:rPr lang="en-US" dirty="0" smtClean="0"/>
              <a:t> and 75</a:t>
            </a:r>
            <a:r>
              <a:rPr lang="en-US" baseline="30000" dirty="0" smtClean="0"/>
              <a:t>th</a:t>
            </a:r>
            <a:r>
              <a:rPr lang="en-US" dirty="0" smtClean="0"/>
              <a:t> percentiles</a:t>
            </a:r>
          </a:p>
          <a:p>
            <a:pPr marL="880110" lvl="1" indent="-514350">
              <a:buAutoNum type="arabicParenR"/>
            </a:pPr>
            <a:r>
              <a:rPr lang="en-US" dirty="0" smtClean="0"/>
              <a:t>Calculate your IQR (75</a:t>
            </a:r>
            <a:r>
              <a:rPr lang="en-US" baseline="30000" dirty="0" smtClean="0"/>
              <a:t>th</a:t>
            </a:r>
            <a:r>
              <a:rPr lang="en-US" dirty="0" smtClean="0"/>
              <a:t> – 25</a:t>
            </a:r>
            <a:r>
              <a:rPr lang="en-US" baseline="30000" dirty="0" smtClean="0"/>
              <a:t>th</a:t>
            </a:r>
            <a:r>
              <a:rPr lang="en-US" dirty="0" smtClean="0"/>
              <a:t>)</a:t>
            </a:r>
          </a:p>
          <a:p>
            <a:pPr marL="880110" lvl="1" indent="-514350">
              <a:buAutoNum type="arabicParenR"/>
            </a:pPr>
            <a:r>
              <a:rPr lang="en-US" dirty="0" smtClean="0"/>
              <a:t>Calculate your lower fence: (25</a:t>
            </a:r>
            <a:r>
              <a:rPr lang="en-US" baseline="30000" dirty="0" smtClean="0"/>
              <a:t>th</a:t>
            </a:r>
            <a:r>
              <a:rPr lang="en-US" dirty="0" smtClean="0"/>
              <a:t> – 1.5*IQR)</a:t>
            </a:r>
          </a:p>
          <a:p>
            <a:pPr marL="880110" lvl="1" indent="-514350">
              <a:buAutoNum type="arabicParenR"/>
            </a:pPr>
            <a:r>
              <a:rPr lang="en-US" dirty="0" smtClean="0"/>
              <a:t>Calculate your upper fence: (75</a:t>
            </a:r>
            <a:r>
              <a:rPr lang="en-US" baseline="30000" dirty="0" smtClean="0"/>
              <a:t>th</a:t>
            </a:r>
            <a:r>
              <a:rPr lang="en-US" dirty="0" smtClean="0"/>
              <a:t> + 1.5*IQR)</a:t>
            </a:r>
          </a:p>
          <a:p>
            <a:pPr marL="880110" lvl="1" indent="-514350">
              <a:buAutoNum type="arabicParenR"/>
            </a:pPr>
            <a:r>
              <a:rPr lang="en-US" dirty="0" smtClean="0"/>
              <a:t>Identify any potential outliers (values that fall outside of the fences</a:t>
            </a:r>
          </a:p>
          <a:p>
            <a:pPr marL="880110" lvl="1" indent="-514350">
              <a:buAutoNum type="arabicParenR"/>
            </a:pPr>
            <a:r>
              <a:rPr lang="en-US" dirty="0" smtClean="0"/>
              <a:t>If you have outliers, change your min and max in the five number summary to be the min and max within your fences</a:t>
            </a:r>
          </a:p>
          <a:p>
            <a:pPr marL="880110" lvl="1" indent="-514350">
              <a:buAutoNum type="arabicParenR"/>
            </a:pPr>
            <a:r>
              <a:rPr lang="en-US" dirty="0" smtClean="0"/>
              <a:t>Draw a </a:t>
            </a:r>
            <a:r>
              <a:rPr lang="en-US" dirty="0" err="1" smtClean="0"/>
              <a:t>boxplot</a:t>
            </a:r>
            <a:r>
              <a:rPr lang="en-US" dirty="0" smtClean="0"/>
              <a:t> as usual from your new 5 number summary</a:t>
            </a:r>
          </a:p>
          <a:p>
            <a:pPr marL="880110" lvl="1" indent="-514350">
              <a:buAutoNum type="arabicParenR"/>
            </a:pPr>
            <a:r>
              <a:rPr lang="en-US" dirty="0" smtClean="0"/>
              <a:t>Mark any outliers on the graph with asterisks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935480"/>
            <a:ext cx="8839200" cy="4389120"/>
          </a:xfrm>
        </p:spPr>
        <p:txBody>
          <a:bodyPr>
            <a:normAutofit fontScale="92500" lnSpcReduction="20000"/>
          </a:bodyPr>
          <a:lstStyle/>
          <a:p>
            <a:r>
              <a:rPr lang="en-US" dirty="0" smtClean="0"/>
              <a:t>Consider the following set of ordered data</a:t>
            </a:r>
          </a:p>
          <a:p>
            <a:pPr algn="ctr">
              <a:buNone/>
            </a:pPr>
            <a:r>
              <a:rPr lang="en-US" sz="2200" dirty="0" smtClean="0"/>
              <a:t>{16, 17, 18, 19, 19, 19, 20, 20, 21, 21, 21, 23, 24, 24, 28, 31}</a:t>
            </a:r>
          </a:p>
          <a:p>
            <a:pPr>
              <a:buNone/>
            </a:pPr>
            <a:endParaRPr lang="en-US" sz="2200" dirty="0" smtClean="0"/>
          </a:p>
          <a:p>
            <a:pPr>
              <a:buNone/>
            </a:pPr>
            <a:r>
              <a:rPr lang="en-US" sz="2200" dirty="0" smtClean="0"/>
              <a:t>Min: 16		Q1: 19		Med: 20.5	Q3: 23.5	Max: 31</a:t>
            </a:r>
          </a:p>
          <a:p>
            <a:pPr>
              <a:buNone/>
            </a:pPr>
            <a:r>
              <a:rPr lang="en-US" sz="2200" dirty="0" smtClean="0"/>
              <a:t>IQR: 23.5 – 19 = 4.5</a:t>
            </a:r>
          </a:p>
          <a:p>
            <a:pPr>
              <a:buNone/>
            </a:pPr>
            <a:r>
              <a:rPr lang="en-US" sz="2200" dirty="0" smtClean="0"/>
              <a:t>1.5*IQR = 1.5*4.5 = 6.75</a:t>
            </a:r>
          </a:p>
          <a:p>
            <a:pPr>
              <a:buNone/>
            </a:pPr>
            <a:endParaRPr lang="en-US" sz="2200" dirty="0" smtClean="0"/>
          </a:p>
          <a:p>
            <a:pPr>
              <a:buNone/>
            </a:pPr>
            <a:r>
              <a:rPr lang="en-US" sz="2200" dirty="0" smtClean="0"/>
              <a:t>Upper Fence: 23.5 + 6.75 = 30.25</a:t>
            </a:r>
          </a:p>
          <a:p>
            <a:pPr>
              <a:buNone/>
            </a:pPr>
            <a:r>
              <a:rPr lang="en-US" sz="2200" dirty="0" smtClean="0"/>
              <a:t>Lower Fence: 19 – 6.75 = 12.25</a:t>
            </a:r>
          </a:p>
          <a:p>
            <a:pPr>
              <a:buNone/>
            </a:pPr>
            <a:endParaRPr lang="en-US" sz="2200" dirty="0" smtClean="0"/>
          </a:p>
          <a:p>
            <a:pPr>
              <a:buNone/>
            </a:pPr>
            <a:r>
              <a:rPr lang="en-US" sz="2200" dirty="0" smtClean="0"/>
              <a:t>Therefore, 31 falls outside the fences, so it is an outlier</a:t>
            </a:r>
          </a:p>
          <a:p>
            <a:pPr>
              <a:buNone/>
            </a:pPr>
            <a:endParaRPr lang="en-US" sz="2200" dirty="0" smtClean="0"/>
          </a:p>
          <a:p>
            <a:pPr>
              <a:buNone/>
            </a:pPr>
            <a:r>
              <a:rPr lang="en-US" sz="2200" dirty="0" smtClean="0"/>
              <a:t>Modified 5-number summary: {16, 19, 20.5, 23.5, 28} outlier: {31}</a:t>
            </a:r>
          </a:p>
          <a:p>
            <a:pPr>
              <a:buNone/>
            </a:pPr>
            <a:endParaRPr lang="en-US" sz="2200" dirty="0" smtClean="0"/>
          </a:p>
          <a:p>
            <a:pPr>
              <a:buNone/>
            </a:pPr>
            <a:endParaRPr lang="en-US" sz="2200" dirty="0" smtClean="0"/>
          </a:p>
        </p:txBody>
      </p:sp>
      <p:grpSp>
        <p:nvGrpSpPr>
          <p:cNvPr id="9" name="Group 8"/>
          <p:cNvGrpSpPr/>
          <p:nvPr/>
        </p:nvGrpSpPr>
        <p:grpSpPr>
          <a:xfrm>
            <a:off x="5715000" y="3352800"/>
            <a:ext cx="2819400" cy="1676400"/>
            <a:chOff x="5715000" y="3352800"/>
            <a:chExt cx="2819400" cy="1676400"/>
          </a:xfrm>
        </p:grpSpPr>
        <p:pic>
          <p:nvPicPr>
            <p:cNvPr id="4" name="Picture 3"/>
            <p:cNvPicPr/>
            <p:nvPr/>
          </p:nvPicPr>
          <p:blipFill>
            <a:blip r:embed="rId2" cstate="print"/>
            <a:srcRect/>
            <a:stretch>
              <a:fillRect/>
            </a:stretch>
          </p:blipFill>
          <p:spPr bwMode="auto">
            <a:xfrm>
              <a:off x="5715000" y="3352800"/>
              <a:ext cx="2819400" cy="1676400"/>
            </a:xfrm>
            <a:prstGeom prst="rect">
              <a:avLst/>
            </a:prstGeom>
            <a:noFill/>
            <a:ln w="9525">
              <a:noFill/>
              <a:miter lim="800000"/>
              <a:headEnd/>
              <a:tailEnd/>
            </a:ln>
          </p:spPr>
        </p:pic>
        <p:cxnSp>
          <p:nvCxnSpPr>
            <p:cNvPr id="6" name="Straight Connector 5"/>
            <p:cNvCxnSpPr/>
            <p:nvPr/>
          </p:nvCxnSpPr>
          <p:spPr>
            <a:xfrm flipV="1">
              <a:off x="6629400" y="3886200"/>
              <a:ext cx="0" cy="457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 by Side </a:t>
            </a:r>
            <a:r>
              <a:rPr lang="en-US" dirty="0" err="1" smtClean="0"/>
              <a:t>Boxplots</a:t>
            </a:r>
            <a:endParaRPr lang="en-US" dirty="0"/>
          </a:p>
        </p:txBody>
      </p:sp>
      <p:sp>
        <p:nvSpPr>
          <p:cNvPr id="3" name="Content Placeholder 2"/>
          <p:cNvSpPr>
            <a:spLocks noGrp="1"/>
          </p:cNvSpPr>
          <p:nvPr>
            <p:ph idx="1"/>
          </p:nvPr>
        </p:nvSpPr>
        <p:spPr/>
        <p:txBody>
          <a:bodyPr/>
          <a:lstStyle/>
          <a:p>
            <a:r>
              <a:rPr lang="en-US" dirty="0" smtClean="0"/>
              <a:t>I want to say a few comments about when side by side </a:t>
            </a:r>
            <a:r>
              <a:rPr lang="en-US" dirty="0" err="1" smtClean="0"/>
              <a:t>boxplots</a:t>
            </a:r>
            <a:r>
              <a:rPr lang="en-US" dirty="0" smtClean="0"/>
              <a:t> are most commonly used</a:t>
            </a:r>
          </a:p>
          <a:p>
            <a:pPr lvl="1"/>
            <a:r>
              <a:rPr lang="en-US" dirty="0" smtClean="0"/>
              <a:t>Survey Design</a:t>
            </a:r>
          </a:p>
          <a:p>
            <a:pPr lvl="2"/>
            <a:r>
              <a:rPr lang="en-US" dirty="0" smtClean="0"/>
              <a:t>SRS </a:t>
            </a:r>
            <a:r>
              <a:rPr lang="en-US" dirty="0" err="1" smtClean="0"/>
              <a:t>vs</a:t>
            </a:r>
            <a:r>
              <a:rPr lang="en-US" dirty="0" smtClean="0"/>
              <a:t> Stratified</a:t>
            </a:r>
          </a:p>
          <a:p>
            <a:pPr lvl="2"/>
            <a:r>
              <a:rPr lang="en-US" dirty="0" smtClean="0"/>
              <a:t>Equal Stratified </a:t>
            </a:r>
            <a:r>
              <a:rPr lang="en-US" dirty="0" err="1" smtClean="0"/>
              <a:t>vs</a:t>
            </a:r>
            <a:r>
              <a:rPr lang="en-US" dirty="0" smtClean="0"/>
              <a:t> Unequal Stratified</a:t>
            </a:r>
          </a:p>
          <a:p>
            <a:pPr lvl="1"/>
            <a:r>
              <a:rPr lang="en-US" dirty="0" smtClean="0"/>
              <a:t>Comparison of spread/dispersion</a:t>
            </a:r>
          </a:p>
          <a:p>
            <a:pPr lvl="2"/>
            <a:r>
              <a:rPr lang="en-US" dirty="0" smtClean="0"/>
              <a:t>Some statistical tests rely on data having the same spread/dispersion </a:t>
            </a:r>
          </a:p>
          <a:p>
            <a:pPr lvl="1"/>
            <a:r>
              <a:rPr lang="en-US" dirty="0" smtClean="0"/>
              <a:t>Informal comparison of datasets</a:t>
            </a:r>
            <a:endParaRPr lang="en-US" dirty="0"/>
          </a:p>
        </p:txBody>
      </p:sp>
      <p:sp>
        <p:nvSpPr>
          <p:cNvPr id="4" name="TextBox 3"/>
          <p:cNvSpPr txBox="1"/>
          <p:nvPr/>
        </p:nvSpPr>
        <p:spPr>
          <a:xfrm>
            <a:off x="228600" y="6019800"/>
            <a:ext cx="8265404" cy="369332"/>
          </a:xfrm>
          <a:prstGeom prst="rect">
            <a:avLst/>
          </a:prstGeom>
          <a:noFill/>
        </p:spPr>
        <p:txBody>
          <a:bodyPr wrap="none" rtlCol="0">
            <a:spAutoFit/>
          </a:bodyPr>
          <a:lstStyle/>
          <a:p>
            <a:r>
              <a:rPr lang="en-US" dirty="0" smtClean="0"/>
              <a:t>**NOTE: This is not required for the class, just a little relevant information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last measure of spread we will discuss is Variance and Standard Deviation</a:t>
            </a:r>
          </a:p>
          <a:p>
            <a:r>
              <a:rPr lang="en-US" dirty="0" smtClean="0"/>
              <a:t>These two measures are related with the simple relation that </a:t>
            </a:r>
            <a:r>
              <a:rPr lang="en-US" dirty="0" err="1" smtClean="0"/>
              <a:t>Var</a:t>
            </a:r>
            <a:r>
              <a:rPr lang="en-US" dirty="0" smtClean="0"/>
              <a:t> = (Std Dev)^2 so we will talk about them together</a:t>
            </a:r>
          </a:p>
          <a:p>
            <a:r>
              <a:rPr lang="en-US" dirty="0" smtClean="0"/>
              <a:t>This numerical summary of spread will take into account all observations</a:t>
            </a:r>
          </a:p>
          <a:p>
            <a:pPr lvl="1"/>
            <a:r>
              <a:rPr lang="en-US" dirty="0" smtClean="0"/>
              <a:t>Since all observations are included in this calculation, it is sensitive to extreme observations</a:t>
            </a:r>
          </a:p>
          <a:p>
            <a:pPr lvl="1"/>
            <a:r>
              <a:rPr lang="en-US" dirty="0" smtClean="0"/>
              <a:t>Therefore Mean and Variance/Std Dev tend to be reported together (when the data is not badly skewed)</a:t>
            </a:r>
          </a:p>
          <a:p>
            <a:pPr lvl="1"/>
            <a:r>
              <a:rPr lang="en-US" dirty="0" smtClean="0"/>
              <a:t>Median and IQR tend to be reported together (when data is badly skewed)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Qualitative vs. Quantitative</a:t>
            </a:r>
            <a:endParaRPr lang="en-US" dirty="0"/>
          </a:p>
        </p:txBody>
      </p:sp>
      <p:sp>
        <p:nvSpPr>
          <p:cNvPr id="3" name="Content Placeholder 2"/>
          <p:cNvSpPr>
            <a:spLocks noGrp="1"/>
          </p:cNvSpPr>
          <p:nvPr>
            <p:ph idx="1"/>
          </p:nvPr>
        </p:nvSpPr>
        <p:spPr/>
        <p:txBody>
          <a:bodyPr>
            <a:normAutofit fontScale="92500"/>
          </a:bodyPr>
          <a:lstStyle/>
          <a:p>
            <a:r>
              <a:rPr lang="en-US" dirty="0" smtClean="0"/>
              <a:t>In Chapter 4, we identified different types of variables</a:t>
            </a:r>
          </a:p>
          <a:p>
            <a:r>
              <a:rPr lang="en-US" dirty="0" smtClean="0"/>
              <a:t>Based on the variable we were summarizing, we used different types of graphical displays</a:t>
            </a:r>
          </a:p>
          <a:p>
            <a:pPr lvl="1"/>
            <a:r>
              <a:rPr lang="en-US" dirty="0" smtClean="0"/>
              <a:t>Since Qualitative data have no natural ordering and no center, it is difficult to talk about numerical summaries for Qualitative data</a:t>
            </a:r>
          </a:p>
          <a:p>
            <a:pPr lvl="2"/>
            <a:r>
              <a:rPr lang="en-US" dirty="0" smtClean="0"/>
              <a:t>The one measure we can talk about is the mode, which we will address later</a:t>
            </a:r>
          </a:p>
          <a:p>
            <a:pPr lvl="2"/>
            <a:endParaRPr lang="en-US" dirty="0" smtClean="0"/>
          </a:p>
          <a:p>
            <a:r>
              <a:rPr lang="en-US" dirty="0" smtClean="0"/>
              <a:t>These summaries will be done under the assumption we are dealing with Quantitative data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lstStyle/>
          <a:p>
            <a:r>
              <a:rPr lang="en-US" dirty="0" smtClean="0"/>
              <a:t>Idea</a:t>
            </a:r>
          </a:p>
          <a:p>
            <a:pPr lvl="1"/>
            <a:r>
              <a:rPr lang="en-US" dirty="0" smtClean="0"/>
              <a:t>We want to get a measure of the spread or dispersion of the data away from the central value (mean)</a:t>
            </a:r>
          </a:p>
          <a:p>
            <a:pPr lvl="1"/>
            <a:r>
              <a:rPr lang="en-US" dirty="0" smtClean="0"/>
              <a:t>We will calculate each observations deviation from the mean and take an average (essentially) of those deviations</a:t>
            </a:r>
          </a:p>
          <a:p>
            <a:pPr lvl="1"/>
            <a:r>
              <a:rPr lang="en-US" dirty="0" smtClean="0"/>
              <a:t>This will provide us with an average value for how for our data is spread from our mean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 how do we apply this idea?</a:t>
            </a:r>
          </a:p>
          <a:p>
            <a:endParaRPr lang="en-US" dirty="0" smtClean="0"/>
          </a:p>
          <a:p>
            <a:r>
              <a:rPr lang="en-US" dirty="0" smtClean="0"/>
              <a:t>Start by taking the mean of our dataset</a:t>
            </a:r>
          </a:p>
          <a:p>
            <a:pPr lvl="1"/>
            <a:r>
              <a:rPr lang="en-US" dirty="0" smtClean="0"/>
              <a:t>Data: { 2, 4, 9 }</a:t>
            </a:r>
          </a:p>
          <a:p>
            <a:pPr lvl="1"/>
            <a:r>
              <a:rPr lang="en-US" dirty="0" smtClean="0"/>
              <a:t>Mean = (2 + 4 + 9) / 3 = 15 / 3 = 5</a:t>
            </a:r>
          </a:p>
          <a:p>
            <a:pPr lvl="1"/>
            <a:endParaRPr lang="en-US" dirty="0" smtClean="0"/>
          </a:p>
          <a:p>
            <a:r>
              <a:rPr lang="en-US" dirty="0" smtClean="0"/>
              <a:t>Now we figure out how far each observation is from the mean</a:t>
            </a:r>
          </a:p>
          <a:p>
            <a:pPr lvl="1"/>
            <a:r>
              <a:rPr lang="en-US" dirty="0" smtClean="0"/>
              <a:t>(2 – 5) = -3</a:t>
            </a:r>
          </a:p>
          <a:p>
            <a:pPr lvl="1"/>
            <a:r>
              <a:rPr lang="en-US" dirty="0" smtClean="0"/>
              <a:t>(4 – 5) = -1</a:t>
            </a:r>
          </a:p>
          <a:p>
            <a:pPr lvl="1"/>
            <a:r>
              <a:rPr lang="en-US" dirty="0" smtClean="0"/>
              <a:t>(9 – 5) = 4</a:t>
            </a:r>
          </a:p>
          <a:p>
            <a:pPr lvl="2"/>
            <a:r>
              <a:rPr lang="en-US" dirty="0" smtClean="0"/>
              <a:t>What happens if we sum these deviations?  Why?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 how can we resolve this issue?</a:t>
            </a:r>
          </a:p>
          <a:p>
            <a:pPr lvl="1"/>
            <a:r>
              <a:rPr lang="en-US" dirty="0" smtClean="0"/>
              <a:t>Take the absolute value of the deviations</a:t>
            </a:r>
          </a:p>
          <a:p>
            <a:pPr lvl="2"/>
            <a:r>
              <a:rPr lang="en-US" dirty="0" smtClean="0"/>
              <a:t>If we divide this by the number of observations we get the MAD (Mean Average Deviation) which is a uncommonly used measure of spread</a:t>
            </a:r>
          </a:p>
          <a:p>
            <a:pPr lvl="2"/>
            <a:r>
              <a:rPr lang="en-US" dirty="0" smtClean="0"/>
              <a:t>Mathematicians do not like to use absolute values because they are not smooth functions and are more complicated to work with (calculus! so not important in this class)</a:t>
            </a:r>
          </a:p>
          <a:p>
            <a:pPr lvl="1"/>
            <a:r>
              <a:rPr lang="en-US" dirty="0" smtClean="0"/>
              <a:t>Square the deviations</a:t>
            </a:r>
          </a:p>
          <a:p>
            <a:pPr lvl="2"/>
            <a:r>
              <a:rPr lang="en-US" dirty="0" smtClean="0"/>
              <a:t>A square of a negative number is a positive number</a:t>
            </a:r>
          </a:p>
          <a:p>
            <a:pPr lvl="2"/>
            <a:r>
              <a:rPr lang="en-US" dirty="0" smtClean="0"/>
              <a:t>So by squaring each deviation we will eliminate the signs of the deviations</a:t>
            </a:r>
          </a:p>
          <a:p>
            <a:pPr lvl="2"/>
            <a:r>
              <a:rPr lang="en-US" dirty="0" smtClean="0"/>
              <a:t>This is the technique we will use to calculate the Variance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 let’s return to our example and finish our calculation of the variance</a:t>
            </a:r>
          </a:p>
          <a:p>
            <a:endParaRPr lang="en-US" dirty="0" smtClean="0"/>
          </a:p>
          <a:p>
            <a:r>
              <a:rPr lang="en-US" dirty="0" smtClean="0"/>
              <a:t>Now we figure out how far each observation is from the mean</a:t>
            </a:r>
          </a:p>
          <a:p>
            <a:pPr lvl="1"/>
            <a:r>
              <a:rPr lang="en-US" dirty="0" smtClean="0"/>
              <a:t>(2 – 5) = -3  </a:t>
            </a:r>
            <a:r>
              <a:rPr lang="en-US" dirty="0" smtClean="0">
                <a:sym typeface="Wingdings" pitchFamily="2" charset="2"/>
              </a:rPr>
              <a:t> (-3)^2 = 9</a:t>
            </a:r>
            <a:endParaRPr lang="en-US" dirty="0" smtClean="0"/>
          </a:p>
          <a:p>
            <a:pPr lvl="1"/>
            <a:r>
              <a:rPr lang="en-US" dirty="0" smtClean="0"/>
              <a:t>(4 – 5) = -1</a:t>
            </a:r>
            <a:r>
              <a:rPr lang="en-US" dirty="0" smtClean="0">
                <a:sym typeface="Wingdings" pitchFamily="2" charset="2"/>
              </a:rPr>
              <a:t>   (-1)^2 = 1</a:t>
            </a:r>
            <a:endParaRPr lang="en-US" dirty="0" smtClean="0"/>
          </a:p>
          <a:p>
            <a:pPr lvl="1"/>
            <a:r>
              <a:rPr lang="en-US" dirty="0" smtClean="0"/>
              <a:t>(9 – 5) = 4</a:t>
            </a:r>
            <a:r>
              <a:rPr lang="en-US" dirty="0" smtClean="0">
                <a:sym typeface="Wingdings" pitchFamily="2" charset="2"/>
              </a:rPr>
              <a:t>    (4)^2 = 16</a:t>
            </a:r>
          </a:p>
          <a:p>
            <a:pPr lvl="1"/>
            <a:r>
              <a:rPr lang="en-US" dirty="0" smtClean="0">
                <a:sym typeface="Wingdings" pitchFamily="2" charset="2"/>
              </a:rPr>
              <a:t>9 + 1 + 16 = 26</a:t>
            </a:r>
          </a:p>
          <a:p>
            <a:pPr lvl="1"/>
            <a:endParaRPr lang="en-US" dirty="0" smtClean="0">
              <a:sym typeface="Wingdings" pitchFamily="2" charset="2"/>
            </a:endParaRPr>
          </a:p>
          <a:p>
            <a:r>
              <a:rPr lang="en-US" dirty="0" smtClean="0">
                <a:sym typeface="Wingdings" pitchFamily="2" charset="2"/>
              </a:rPr>
              <a:t>Now we said that we wanted to get a measure of the average deviation from the mean</a:t>
            </a:r>
          </a:p>
          <a:p>
            <a:pPr lvl="1"/>
            <a:r>
              <a:rPr lang="en-US" dirty="0" smtClean="0">
                <a:sym typeface="Wingdings" pitchFamily="2" charset="2"/>
              </a:rPr>
              <a:t>So you would think we take 26/3 = 8.67 as the value for the variance</a:t>
            </a:r>
          </a:p>
          <a:p>
            <a:pPr lvl="1"/>
            <a:r>
              <a:rPr lang="en-US" dirty="0" smtClean="0">
                <a:sym typeface="Wingdings" pitchFamily="2" charset="2"/>
              </a:rPr>
              <a:t>This is true if we are talking about the population variance</a:t>
            </a:r>
          </a:p>
          <a:p>
            <a:pPr lvl="2"/>
            <a:r>
              <a:rPr lang="en-US" dirty="0" smtClean="0">
                <a:sym typeface="Wingdings" pitchFamily="2" charset="2"/>
              </a:rPr>
              <a:t>Recall: Population vs. Sample</a:t>
            </a:r>
          </a:p>
          <a:p>
            <a:pPr lvl="1"/>
            <a:r>
              <a:rPr lang="en-US" dirty="0" smtClean="0">
                <a:sym typeface="Wingdings" pitchFamily="2" charset="2"/>
              </a:rPr>
              <a:t>However, we rarely are dealing with a dataset that makes up the population, instead we are usually dealing with a sample of data</a:t>
            </a:r>
          </a:p>
          <a:p>
            <a:pPr lvl="2"/>
            <a:r>
              <a:rPr lang="en-US" dirty="0" smtClean="0">
                <a:sym typeface="Wingdings" pitchFamily="2" charset="2"/>
              </a:rPr>
              <a:t>Recall sample statistics are supposed to be estimates of the population parameters</a:t>
            </a:r>
          </a:p>
          <a:p>
            <a:pPr lvl="2"/>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lnSpcReduction="10000"/>
          </a:bodyPr>
          <a:lstStyle/>
          <a:p>
            <a:r>
              <a:rPr lang="en-US" dirty="0" smtClean="0"/>
              <a:t>So if we use the formula as we would expect</a:t>
            </a:r>
          </a:p>
          <a:p>
            <a:pPr lvl="1"/>
            <a:r>
              <a:rPr lang="en-US" dirty="0" smtClean="0"/>
              <a:t>Sum of squared deviations/n</a:t>
            </a:r>
          </a:p>
          <a:p>
            <a:endParaRPr lang="en-US" dirty="0" smtClean="0"/>
          </a:p>
          <a:p>
            <a:r>
              <a:rPr lang="en-US" dirty="0" smtClean="0"/>
              <a:t>We will end up getting a biased estimate of the population variance</a:t>
            </a:r>
          </a:p>
          <a:p>
            <a:pPr lvl="1"/>
            <a:r>
              <a:rPr lang="en-US" dirty="0" smtClean="0"/>
              <a:t>Recall: Bias is where our estimate is different than the true value in a particular direction</a:t>
            </a:r>
          </a:p>
          <a:p>
            <a:pPr lvl="1"/>
            <a:endParaRPr lang="en-US" dirty="0" smtClean="0"/>
          </a:p>
          <a:p>
            <a:r>
              <a:rPr lang="en-US" dirty="0" smtClean="0"/>
              <a:t>***So, to remedy this problem we instead divide by (n-1)*** to get an unbiased estimate</a:t>
            </a:r>
          </a:p>
          <a:p>
            <a:pPr lvl="5"/>
            <a:r>
              <a:rPr lang="en-US" sz="1400" dirty="0" smtClean="0">
                <a:solidFill>
                  <a:schemeClr val="bg2">
                    <a:lumMod val="50000"/>
                  </a:schemeClr>
                </a:solidFill>
              </a:rPr>
              <a:t>Note: A very high-level explanation of this is related to degrees of freedom</a:t>
            </a:r>
            <a:endParaRPr lang="en-US" sz="1400" dirty="0">
              <a:solidFill>
                <a:schemeClr val="bg2">
                  <a:lumMod val="50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Thus our formula for sample variance (we will take all datasets in this class to be samples, so this is the formula you will always use to calculate variances)</a:t>
            </a:r>
          </a:p>
          <a:p>
            <a:endParaRPr lang="en-US" dirty="0" smtClean="0"/>
          </a:p>
          <a:p>
            <a:r>
              <a:rPr lang="en-US" dirty="0" smtClean="0"/>
              <a:t>                     is the formula for sample variance</a:t>
            </a:r>
          </a:p>
          <a:p>
            <a:endParaRPr lang="en-US" dirty="0" smtClean="0"/>
          </a:p>
          <a:p>
            <a:r>
              <a:rPr lang="en-US" dirty="0" smtClean="0"/>
              <a:t>Once we calculate the sample variance, we can obtain the sample standard deviation as the square root of the above value</a:t>
            </a:r>
          </a:p>
          <a:p>
            <a:pPr lvl="1"/>
            <a:r>
              <a:rPr lang="en-US" dirty="0" smtClean="0"/>
              <a:t>We take the square root so that the numerical summary value we have is in the same units as our original data</a:t>
            </a:r>
          </a:p>
          <a:p>
            <a:pPr lvl="1"/>
            <a:r>
              <a:rPr lang="en-US" dirty="0" smtClean="0"/>
              <a:t>When we calculate the variance, we apply a square operation, which squares the units, by taking the square root, we return the units back to their original</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2895600"/>
            <a:ext cx="1400175" cy="79057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2" cstate="print">
            <a:clrChange>
              <a:clrFrom>
                <a:srgbClr val="FFFFFF"/>
              </a:clrFrom>
              <a:clrTo>
                <a:srgbClr val="FFFFFF">
                  <a:alpha val="0"/>
                </a:srgbClr>
              </a:clrTo>
            </a:clrChange>
          </a:blip>
          <a:srcRect l="65306" r="18367" b="51807"/>
          <a:stretch>
            <a:fillRect/>
          </a:stretch>
        </p:blipFill>
        <p:spPr bwMode="auto">
          <a:xfrm>
            <a:off x="5486400" y="3429000"/>
            <a:ext cx="228600" cy="381000"/>
          </a:xfrm>
          <a:prstGeom prst="rect">
            <a:avLst/>
          </a:prstGeom>
          <a:noFill/>
        </p:spPr>
      </p:pic>
      <p:sp>
        <p:nvSpPr>
          <p:cNvPr id="10" name="TextBox 9"/>
          <p:cNvSpPr txBox="1"/>
          <p:nvPr/>
        </p:nvSpPr>
        <p:spPr>
          <a:xfrm>
            <a:off x="5638800" y="3429000"/>
            <a:ext cx="3384260" cy="369332"/>
          </a:xfrm>
          <a:prstGeom prst="rect">
            <a:avLst/>
          </a:prstGeom>
          <a:noFill/>
        </p:spPr>
        <p:txBody>
          <a:bodyPr wrap="none" rtlCol="0">
            <a:spAutoFit/>
          </a:bodyPr>
          <a:lstStyle/>
          <a:p>
            <a:r>
              <a:rPr lang="en-US" dirty="0" smtClean="0"/>
              <a:t>- Notation for Mean (Average)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Variance/Standard Deviation</a:t>
            </a:r>
            <a:endParaRPr lang="en-US" dirty="0"/>
          </a:p>
        </p:txBody>
      </p:sp>
      <p:sp>
        <p:nvSpPr>
          <p:cNvPr id="3" name="Content Placeholder 2"/>
          <p:cNvSpPr>
            <a:spLocks noGrp="1"/>
          </p:cNvSpPr>
          <p:nvPr>
            <p:ph idx="1"/>
          </p:nvPr>
        </p:nvSpPr>
        <p:spPr/>
        <p:txBody>
          <a:bodyPr>
            <a:normAutofit fontScale="92500"/>
          </a:bodyPr>
          <a:lstStyle/>
          <a:p>
            <a:r>
              <a:rPr lang="en-US" dirty="0" smtClean="0"/>
              <a:t>For large datasets, the formula provided on the previous page can be difficult to work with</a:t>
            </a:r>
          </a:p>
          <a:p>
            <a:endParaRPr lang="en-US" dirty="0" smtClean="0"/>
          </a:p>
          <a:p>
            <a:r>
              <a:rPr lang="en-US" dirty="0" smtClean="0"/>
              <a:t>Instead we can use the following computational  formula for the sample variance</a:t>
            </a:r>
          </a:p>
          <a:p>
            <a:endParaRPr lang="en-US" dirty="0" smtClean="0"/>
          </a:p>
          <a:p>
            <a:pPr>
              <a:buNone/>
            </a:pPr>
            <a:r>
              <a:rPr lang="en-US" dirty="0" smtClean="0"/>
              <a:t>					instead of</a:t>
            </a:r>
          </a:p>
          <a:p>
            <a:endParaRPr lang="en-US" dirty="0" smtClean="0"/>
          </a:p>
          <a:p>
            <a:endParaRPr lang="en-US" dirty="0" smtClean="0"/>
          </a:p>
          <a:p>
            <a:r>
              <a:rPr lang="en-US" dirty="0" smtClean="0"/>
              <a:t>These can be shown to be equivalent through algebra</a:t>
            </a:r>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939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00200" y="4114800"/>
            <a:ext cx="1866900" cy="1028700"/>
          </a:xfrm>
          <a:prstGeom prst="rect">
            <a:avLst/>
          </a:prstGeom>
          <a:noFill/>
        </p:spPr>
      </p:pic>
      <p:pic>
        <p:nvPicPr>
          <p:cNvPr id="6"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248400" y="4267200"/>
            <a:ext cx="1400175" cy="790575"/>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Data: {3, 4, 6, 8, 10, 4, 3, 2}</a:t>
            </a:r>
          </a:p>
          <a:p>
            <a:endParaRPr lang="en-US" dirty="0" smtClean="0"/>
          </a:p>
          <a:p>
            <a:r>
              <a:rPr lang="en-US" dirty="0" smtClean="0"/>
              <a:t> </a:t>
            </a:r>
          </a:p>
          <a:p>
            <a:endParaRPr lang="en-US" dirty="0" smtClean="0"/>
          </a:p>
          <a:p>
            <a:r>
              <a:rPr lang="en-US" dirty="0" smtClean="0"/>
              <a:t> Calculating Variance from </a:t>
            </a:r>
          </a:p>
          <a:p>
            <a:pPr>
              <a:buNone/>
            </a:pPr>
            <a:r>
              <a:rPr lang="en-US" dirty="0" smtClean="0"/>
              <a:t>original formula</a:t>
            </a:r>
          </a:p>
          <a:p>
            <a:pPr>
              <a:buNone/>
            </a:pPr>
            <a:endParaRPr lang="en-US" dirty="0" smtClean="0"/>
          </a:p>
          <a:p>
            <a:pPr>
              <a:buNone/>
            </a:pPr>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19"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2895600"/>
            <a:ext cx="4800600" cy="550387"/>
          </a:xfrm>
          <a:prstGeom prst="rect">
            <a:avLst/>
          </a:prstGeom>
          <a:noFill/>
        </p:spPr>
      </p:pic>
      <p:sp>
        <p:nvSpPr>
          <p:cNvPr id="60421" name="Rectangle 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6781800" y="3352800"/>
          <a:ext cx="1977391" cy="3048000"/>
        </p:xfrm>
        <a:graphic>
          <a:graphicData uri="http://schemas.openxmlformats.org/drawingml/2006/table">
            <a:tbl>
              <a:tblPr firstRow="1" bandRow="1">
                <a:tableStyleId>{5C22544A-7EE6-4342-B048-85BDC9FD1C3A}</a:tableStyleId>
              </a:tblPr>
              <a:tblGrid>
                <a:gridCol w="586105"/>
                <a:gridCol w="590868"/>
                <a:gridCol w="800418"/>
              </a:tblGrid>
              <a:tr h="0">
                <a:tc>
                  <a:txBody>
                    <a:bodyPr/>
                    <a:lstStyle/>
                    <a:p>
                      <a:pPr algn="ctr"/>
                      <a:r>
                        <a:rPr lang="en-US" sz="1400" dirty="0" err="1" smtClean="0"/>
                        <a:t>Obs</a:t>
                      </a:r>
                      <a:endParaRPr lang="en-US" sz="1400" dirty="0" smtClean="0"/>
                    </a:p>
                  </a:txBody>
                  <a:tcPr/>
                </a:tc>
                <a:tc>
                  <a:txBody>
                    <a:bodyPr/>
                    <a:lstStyle/>
                    <a:p>
                      <a:pPr algn="ctr"/>
                      <a:r>
                        <a:rPr lang="en-US" sz="1400" dirty="0" smtClean="0"/>
                        <a:t>Dev</a:t>
                      </a:r>
                      <a:endParaRPr lang="en-US" sz="1400" dirty="0"/>
                    </a:p>
                  </a:txBody>
                  <a:tcPr/>
                </a:tc>
                <a:tc>
                  <a:txBody>
                    <a:bodyPr/>
                    <a:lstStyle/>
                    <a:p>
                      <a:pPr algn="ctr"/>
                      <a:r>
                        <a:rPr lang="en-US" sz="1400" dirty="0" smtClean="0"/>
                        <a:t>Dev^2</a:t>
                      </a:r>
                      <a:endParaRPr lang="en-US" sz="1400" dirty="0"/>
                    </a:p>
                  </a:txBody>
                  <a:tcPr/>
                </a:tc>
              </a:tr>
              <a:tr h="0">
                <a:tc>
                  <a:txBody>
                    <a:bodyPr/>
                    <a:lstStyle/>
                    <a:p>
                      <a:pPr algn="ctr"/>
                      <a:r>
                        <a:rPr lang="en-US" sz="1400" dirty="0" smtClean="0"/>
                        <a:t>3</a:t>
                      </a:r>
                    </a:p>
                  </a:txBody>
                  <a:tcPr/>
                </a:tc>
                <a:tc>
                  <a:txBody>
                    <a:bodyPr/>
                    <a:lstStyle/>
                    <a:p>
                      <a:pPr algn="ctr"/>
                      <a:r>
                        <a:rPr lang="en-US" sz="1400" dirty="0" smtClean="0"/>
                        <a:t>-2</a:t>
                      </a:r>
                      <a:endParaRPr lang="en-US" sz="1400" dirty="0"/>
                    </a:p>
                  </a:txBody>
                  <a:tcPr/>
                </a:tc>
                <a:tc>
                  <a:txBody>
                    <a:bodyPr/>
                    <a:lstStyle/>
                    <a:p>
                      <a:pPr algn="ctr"/>
                      <a:r>
                        <a:rPr lang="en-US" sz="1400" dirty="0" smtClean="0"/>
                        <a:t>4</a:t>
                      </a:r>
                      <a:endParaRPr lang="en-US" sz="1400" dirty="0"/>
                    </a:p>
                  </a:txBody>
                  <a:tcPr/>
                </a:tc>
              </a:tr>
              <a:tr h="0">
                <a:tc>
                  <a:txBody>
                    <a:bodyPr/>
                    <a:lstStyle/>
                    <a:p>
                      <a:pPr algn="ctr"/>
                      <a:r>
                        <a:rPr lang="en-US" sz="1400" dirty="0" smtClean="0"/>
                        <a:t>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r>
              <a:tr h="0">
                <a:tc>
                  <a:txBody>
                    <a:bodyPr/>
                    <a:lstStyle/>
                    <a:p>
                      <a:pPr algn="ctr"/>
                      <a:r>
                        <a:rPr lang="en-US" sz="1400" dirty="0" smtClean="0"/>
                        <a:t>6</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r>
              <a:tr h="0">
                <a:tc>
                  <a:txBody>
                    <a:bodyPr/>
                    <a:lstStyle/>
                    <a:p>
                      <a:pPr algn="ctr"/>
                      <a:r>
                        <a:rPr lang="en-US" sz="1400" dirty="0" smtClean="0"/>
                        <a:t>8</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9</a:t>
                      </a:r>
                      <a:endParaRPr lang="en-US" sz="1400" dirty="0"/>
                    </a:p>
                  </a:txBody>
                  <a:tcPr/>
                </a:tc>
              </a:tr>
              <a:tr h="0">
                <a:tc>
                  <a:txBody>
                    <a:bodyPr/>
                    <a:lstStyle/>
                    <a:p>
                      <a:pPr algn="ctr"/>
                      <a:r>
                        <a:rPr lang="en-US" sz="1400" dirty="0" smtClean="0"/>
                        <a:t>10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25</a:t>
                      </a:r>
                      <a:endParaRPr lang="en-US" sz="1400" dirty="0"/>
                    </a:p>
                  </a:txBody>
                  <a:tcPr/>
                </a:tc>
              </a:tr>
              <a:tr h="0">
                <a:tc>
                  <a:txBody>
                    <a:bodyPr/>
                    <a:lstStyle/>
                    <a:p>
                      <a:pPr algn="ctr"/>
                      <a:r>
                        <a:rPr lang="en-US" sz="1400" dirty="0" smtClean="0"/>
                        <a:t>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r>
              <a:tr h="0">
                <a:tc>
                  <a:txBody>
                    <a:bodyPr/>
                    <a:lstStyle/>
                    <a:p>
                      <a:pPr algn="ctr"/>
                      <a:r>
                        <a:rPr lang="en-US" sz="1400" dirty="0" smtClean="0"/>
                        <a:t>3</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4</a:t>
                      </a:r>
                      <a:endParaRPr lang="en-US" sz="1400" dirty="0"/>
                    </a:p>
                  </a:txBody>
                  <a:tcPr/>
                </a:tc>
              </a:tr>
              <a:tr h="0">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9</a:t>
                      </a:r>
                      <a:endParaRPr lang="en-US" sz="1400" dirty="0"/>
                    </a:p>
                  </a:txBody>
                  <a:tcPr/>
                </a:tc>
              </a:tr>
              <a:tr h="0">
                <a:tc>
                  <a:txBody>
                    <a:bodyPr/>
                    <a:lstStyle/>
                    <a:p>
                      <a:pPr algn="r"/>
                      <a:endParaRPr lang="en-US" sz="1400" b="1"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2"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600" y="5029200"/>
            <a:ext cx="6232525" cy="495300"/>
          </a:xfrm>
          <a:prstGeom prst="rect">
            <a:avLst/>
          </a:prstGeom>
          <a:noFill/>
        </p:spPr>
      </p:pic>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4"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38200" y="5791200"/>
            <a:ext cx="3849832" cy="36195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Calculating Variance from Computational formula</a:t>
            </a:r>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60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1" name="Rectangle 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609600" y="2590800"/>
          <a:ext cx="1950086" cy="3048000"/>
        </p:xfrm>
        <a:graphic>
          <a:graphicData uri="http://schemas.openxmlformats.org/drawingml/2006/table">
            <a:tbl>
              <a:tblPr firstRow="1" bandRow="1">
                <a:tableStyleId>{6E25E649-3F16-4E02-A733-19D2CDBF48F0}</a:tableStyleId>
              </a:tblPr>
              <a:tblGrid>
                <a:gridCol w="898843"/>
                <a:gridCol w="1051243"/>
              </a:tblGrid>
              <a:tr h="0">
                <a:tc>
                  <a:txBody>
                    <a:bodyPr/>
                    <a:lstStyle/>
                    <a:p>
                      <a:pPr algn="ctr"/>
                      <a:r>
                        <a:rPr lang="en-US" sz="1400" dirty="0" err="1" smtClean="0"/>
                        <a:t>Obs</a:t>
                      </a:r>
                      <a:endParaRPr lang="en-US" sz="1400" dirty="0" smtClean="0"/>
                    </a:p>
                  </a:txBody>
                  <a:tcPr/>
                </a:tc>
                <a:tc>
                  <a:txBody>
                    <a:bodyPr/>
                    <a:lstStyle/>
                    <a:p>
                      <a:pPr algn="ctr"/>
                      <a:r>
                        <a:rPr lang="en-US" sz="1400" dirty="0" smtClean="0"/>
                        <a:t>Obs^2</a:t>
                      </a:r>
                      <a:endParaRPr lang="en-US" sz="1400" dirty="0"/>
                    </a:p>
                  </a:txBody>
                  <a:tcPr/>
                </a:tc>
              </a:tr>
              <a:tr h="0">
                <a:tc>
                  <a:txBody>
                    <a:bodyPr/>
                    <a:lstStyle/>
                    <a:p>
                      <a:pPr algn="ctr"/>
                      <a:r>
                        <a:rPr lang="en-US" sz="1400" dirty="0" smtClean="0"/>
                        <a:t>3</a:t>
                      </a:r>
                    </a:p>
                  </a:txBody>
                  <a:tcPr/>
                </a:tc>
                <a:tc>
                  <a:txBody>
                    <a:bodyPr/>
                    <a:lstStyle/>
                    <a:p>
                      <a:pPr algn="ctr"/>
                      <a:r>
                        <a:rPr lang="en-US" sz="1400" dirty="0" smtClean="0"/>
                        <a:t>9</a:t>
                      </a:r>
                      <a:endParaRPr lang="en-US" sz="1400" dirty="0"/>
                    </a:p>
                  </a:txBody>
                  <a:tcPr/>
                </a:tc>
              </a:tr>
              <a:tr h="0">
                <a:tc>
                  <a:txBody>
                    <a:bodyPr/>
                    <a:lstStyle/>
                    <a:p>
                      <a:pPr algn="ctr"/>
                      <a:r>
                        <a:rPr lang="en-US" sz="1400" dirty="0" smtClean="0"/>
                        <a:t>4</a:t>
                      </a:r>
                      <a:endParaRPr lang="en-US" sz="1400" dirty="0"/>
                    </a:p>
                  </a:txBody>
                  <a:tcPr/>
                </a:tc>
                <a:tc>
                  <a:txBody>
                    <a:bodyPr/>
                    <a:lstStyle/>
                    <a:p>
                      <a:pPr algn="ctr"/>
                      <a:r>
                        <a:rPr lang="en-US" sz="1400" dirty="0" smtClean="0"/>
                        <a:t>16</a:t>
                      </a:r>
                      <a:endParaRPr lang="en-US" sz="1400" dirty="0"/>
                    </a:p>
                  </a:txBody>
                  <a:tcPr/>
                </a:tc>
              </a:tr>
              <a:tr h="0">
                <a:tc>
                  <a:txBody>
                    <a:bodyPr/>
                    <a:lstStyle/>
                    <a:p>
                      <a:pPr algn="ctr"/>
                      <a:r>
                        <a:rPr lang="en-US" sz="1400" dirty="0" smtClean="0"/>
                        <a:t>6</a:t>
                      </a:r>
                      <a:endParaRPr lang="en-US" sz="1400" dirty="0"/>
                    </a:p>
                  </a:txBody>
                  <a:tcPr/>
                </a:tc>
                <a:tc>
                  <a:txBody>
                    <a:bodyPr/>
                    <a:lstStyle/>
                    <a:p>
                      <a:pPr algn="ctr"/>
                      <a:r>
                        <a:rPr lang="en-US" sz="1400" dirty="0" smtClean="0"/>
                        <a:t>36</a:t>
                      </a:r>
                      <a:endParaRPr lang="en-US" sz="1400" dirty="0"/>
                    </a:p>
                  </a:txBody>
                  <a:tcPr/>
                </a:tc>
              </a:tr>
              <a:tr h="0">
                <a:tc>
                  <a:txBody>
                    <a:bodyPr/>
                    <a:lstStyle/>
                    <a:p>
                      <a:pPr algn="ctr"/>
                      <a:r>
                        <a:rPr lang="en-US" sz="1400" dirty="0" smtClean="0"/>
                        <a:t>8</a:t>
                      </a:r>
                      <a:endParaRPr lang="en-US" sz="1400" dirty="0"/>
                    </a:p>
                  </a:txBody>
                  <a:tcPr/>
                </a:tc>
                <a:tc>
                  <a:txBody>
                    <a:bodyPr/>
                    <a:lstStyle/>
                    <a:p>
                      <a:pPr algn="ctr"/>
                      <a:r>
                        <a:rPr lang="en-US" sz="1400" dirty="0" smtClean="0"/>
                        <a:t>64</a:t>
                      </a:r>
                      <a:endParaRPr lang="en-US" sz="1400" dirty="0"/>
                    </a:p>
                  </a:txBody>
                  <a:tcPr/>
                </a:tc>
              </a:tr>
              <a:tr h="0">
                <a:tc>
                  <a:txBody>
                    <a:bodyPr/>
                    <a:lstStyle/>
                    <a:p>
                      <a:pPr algn="ctr"/>
                      <a:r>
                        <a:rPr lang="en-US" sz="1400" dirty="0" smtClean="0"/>
                        <a:t>10</a:t>
                      </a:r>
                      <a:endParaRPr lang="en-US" sz="1400" dirty="0"/>
                    </a:p>
                  </a:txBody>
                  <a:tcPr/>
                </a:tc>
                <a:tc>
                  <a:txBody>
                    <a:bodyPr/>
                    <a:lstStyle/>
                    <a:p>
                      <a:pPr algn="ctr"/>
                      <a:r>
                        <a:rPr lang="en-US" sz="1400" dirty="0" smtClean="0"/>
                        <a:t>100</a:t>
                      </a:r>
                      <a:endParaRPr lang="en-US" sz="1400" dirty="0"/>
                    </a:p>
                  </a:txBody>
                  <a:tcPr/>
                </a:tc>
              </a:tr>
              <a:tr h="0">
                <a:tc>
                  <a:txBody>
                    <a:bodyPr/>
                    <a:lstStyle/>
                    <a:p>
                      <a:pPr algn="ctr"/>
                      <a:r>
                        <a:rPr lang="en-US" sz="1400" dirty="0" smtClean="0"/>
                        <a:t>4</a:t>
                      </a:r>
                      <a:endParaRPr lang="en-US" sz="1400" dirty="0"/>
                    </a:p>
                  </a:txBody>
                  <a:tcPr/>
                </a:tc>
                <a:tc>
                  <a:txBody>
                    <a:bodyPr/>
                    <a:lstStyle/>
                    <a:p>
                      <a:pPr algn="ctr"/>
                      <a:r>
                        <a:rPr lang="en-US" sz="1400" dirty="0" smtClean="0"/>
                        <a:t>16</a:t>
                      </a:r>
                      <a:endParaRPr lang="en-US" sz="1400" dirty="0"/>
                    </a:p>
                  </a:txBody>
                  <a:tcPr/>
                </a:tc>
              </a:tr>
              <a:tr h="0">
                <a:tc>
                  <a:txBody>
                    <a:bodyPr/>
                    <a:lstStyle/>
                    <a:p>
                      <a:pPr algn="ctr"/>
                      <a:r>
                        <a:rPr lang="en-US" sz="1400" dirty="0" smtClean="0"/>
                        <a:t>3</a:t>
                      </a:r>
                      <a:endParaRPr lang="en-US" sz="1400" dirty="0"/>
                    </a:p>
                  </a:txBody>
                  <a:tcPr/>
                </a:tc>
                <a:tc>
                  <a:txBody>
                    <a:bodyPr/>
                    <a:lstStyle/>
                    <a:p>
                      <a:pPr algn="ctr"/>
                      <a:r>
                        <a:rPr lang="en-US" sz="1400" dirty="0" smtClean="0"/>
                        <a:t>9</a:t>
                      </a:r>
                      <a:endParaRPr lang="en-US" sz="1400" dirty="0"/>
                    </a:p>
                  </a:txBody>
                  <a:tcPr/>
                </a:tc>
              </a:tr>
              <a:tr h="0">
                <a:tc>
                  <a:txBody>
                    <a:bodyPr/>
                    <a:lstStyle/>
                    <a:p>
                      <a:pPr algn="ctr"/>
                      <a:r>
                        <a:rPr lang="en-US" sz="1400" dirty="0" smtClean="0"/>
                        <a:t>2</a:t>
                      </a:r>
                      <a:endParaRPr lang="en-US" sz="1400" dirty="0"/>
                    </a:p>
                  </a:txBody>
                  <a:tcPr/>
                </a:tc>
                <a:tc>
                  <a:txBody>
                    <a:bodyPr/>
                    <a:lstStyle/>
                    <a:p>
                      <a:pPr algn="ctr"/>
                      <a:r>
                        <a:rPr lang="en-US" sz="1400" dirty="0" smtClean="0"/>
                        <a:t>4</a:t>
                      </a:r>
                      <a:endParaRPr lang="en-US" sz="1400" dirty="0"/>
                    </a:p>
                  </a:txBody>
                  <a:tcPr/>
                </a:tc>
              </a:tr>
              <a:tr h="0">
                <a:tc>
                  <a:txBody>
                    <a:bodyPr/>
                    <a:lstStyle/>
                    <a:p>
                      <a:pPr algn="l"/>
                      <a:r>
                        <a:rPr lang="en-US" sz="1400" b="1" dirty="0" smtClean="0"/>
                        <a:t>Sum:</a:t>
                      </a:r>
                      <a:r>
                        <a:rPr lang="en-US" sz="1400" b="1" baseline="0" dirty="0" smtClean="0"/>
                        <a:t> </a:t>
                      </a:r>
                      <a:r>
                        <a:rPr lang="en-US" sz="1400" b="1" dirty="0" smtClean="0"/>
                        <a:t>40</a:t>
                      </a:r>
                      <a:endParaRPr lang="en-US" sz="1400" b="1" dirty="0"/>
                    </a:p>
                  </a:txBody>
                  <a:tcPr/>
                </a:tc>
                <a:tc>
                  <a:txBody>
                    <a:bodyPr/>
                    <a:lstStyle/>
                    <a:p>
                      <a:pPr algn="l"/>
                      <a:r>
                        <a:rPr lang="en-US" sz="1400" b="1" dirty="0" smtClean="0"/>
                        <a:t>Sum: 254</a:t>
                      </a:r>
                      <a:endParaRPr lang="en-US" sz="1400" b="1" dirty="0"/>
                    </a:p>
                  </a:txBody>
                  <a:tcPr/>
                </a:tc>
              </a:tr>
            </a:tbl>
          </a:graphicData>
        </a:graphic>
      </p:graphicFrame>
      <p:sp>
        <p:nvSpPr>
          <p:cNvPr id="604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042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0424"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810000" y="4572000"/>
            <a:ext cx="3849832" cy="361950"/>
          </a:xfrm>
          <a:prstGeom prst="rect">
            <a:avLst/>
          </a:prstGeom>
          <a:noFill/>
        </p:spPr>
      </p:pic>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44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95600" y="2971800"/>
            <a:ext cx="5856732" cy="6858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measure of spread?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We have multiple measures of spread that we have discussed</a:t>
            </a:r>
          </a:p>
          <a:p>
            <a:endParaRPr lang="en-US" dirty="0" smtClean="0"/>
          </a:p>
          <a:p>
            <a:r>
              <a:rPr lang="en-US" dirty="0" smtClean="0"/>
              <a:t>The question is which one to use</a:t>
            </a:r>
          </a:p>
          <a:p>
            <a:endParaRPr lang="en-US" dirty="0" smtClean="0"/>
          </a:p>
          <a:p>
            <a:r>
              <a:rPr lang="en-US" dirty="0" smtClean="0"/>
              <a:t>The Variance/Standard Deviation uses every observation</a:t>
            </a:r>
          </a:p>
          <a:p>
            <a:pPr lvl="1"/>
            <a:r>
              <a:rPr lang="en-US" dirty="0" smtClean="0"/>
              <a:t>It should be used when the mean is used (none or few extreme observations)</a:t>
            </a:r>
          </a:p>
          <a:p>
            <a:pPr lvl="1"/>
            <a:r>
              <a:rPr lang="en-US" dirty="0" smtClean="0"/>
              <a:t>Very sensitive to outliers/extreme observations</a:t>
            </a:r>
          </a:p>
          <a:p>
            <a:pPr lvl="1"/>
            <a:r>
              <a:rPr lang="en-US" dirty="0" smtClean="0"/>
              <a:t>A good way to remember is that Variance uses the mean in its calculation, so they should be used together</a:t>
            </a:r>
          </a:p>
          <a:p>
            <a:pPr lvl="1"/>
            <a:endParaRPr lang="en-US" dirty="0" smtClean="0"/>
          </a:p>
          <a:p>
            <a:r>
              <a:rPr lang="en-US" dirty="0" smtClean="0"/>
              <a:t>The IQR uses </a:t>
            </a:r>
            <a:r>
              <a:rPr lang="en-US" dirty="0" err="1" smtClean="0"/>
              <a:t>percntile</a:t>
            </a:r>
            <a:r>
              <a:rPr lang="en-US" dirty="0" smtClean="0"/>
              <a:t> (ordered) observations</a:t>
            </a:r>
          </a:p>
          <a:p>
            <a:pPr lvl="1"/>
            <a:r>
              <a:rPr lang="en-US" dirty="0" smtClean="0"/>
              <a:t>It should be used when the median is used (extreme observations, skewed data)</a:t>
            </a:r>
          </a:p>
          <a:p>
            <a:pPr lvl="1"/>
            <a:r>
              <a:rPr lang="en-US" dirty="0" smtClean="0"/>
              <a:t>Insensitive to outliers/extreme observations</a:t>
            </a:r>
          </a:p>
          <a:p>
            <a:pPr lvl="1"/>
            <a:r>
              <a:rPr lang="en-US" dirty="0" smtClean="0"/>
              <a:t>A good way to remember is that 5 Number Summary uses the median in its calculation, so they should be used together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Center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most commonly reported numerical summaries are the measurements of center</a:t>
            </a:r>
          </a:p>
          <a:p>
            <a:endParaRPr lang="en-US" dirty="0" smtClean="0"/>
          </a:p>
          <a:p>
            <a:r>
              <a:rPr lang="en-US" dirty="0" smtClean="0"/>
              <a:t>Mean and Median are commonly used terms in everyday life</a:t>
            </a:r>
          </a:p>
          <a:p>
            <a:pPr lvl="1"/>
            <a:r>
              <a:rPr lang="en-US" dirty="0" smtClean="0"/>
              <a:t>Mean is also known as average</a:t>
            </a:r>
          </a:p>
          <a:p>
            <a:pPr lvl="1"/>
            <a:endParaRPr lang="en-US" dirty="0" smtClean="0"/>
          </a:p>
          <a:p>
            <a:r>
              <a:rPr lang="en-US" dirty="0" smtClean="0"/>
              <a:t>Definition: Mean</a:t>
            </a:r>
          </a:p>
          <a:p>
            <a:pPr lvl="1"/>
            <a:r>
              <a:rPr lang="en-US" dirty="0" smtClean="0"/>
              <a:t>The Mean is the sum of the observations divided by the number of observations</a:t>
            </a:r>
          </a:p>
          <a:p>
            <a:pPr lvl="1"/>
            <a:endParaRPr lang="en-US" dirty="0" smtClean="0"/>
          </a:p>
          <a:p>
            <a:pPr lvl="1"/>
            <a:r>
              <a:rPr lang="en-US" dirty="0" smtClean="0"/>
              <a:t> 	      is a common way to write the formula for the mean</a:t>
            </a:r>
          </a:p>
          <a:p>
            <a:pPr lvl="4"/>
            <a:r>
              <a:rPr lang="en-US" dirty="0" smtClean="0"/>
              <a:t>Recall “n” is how we denote sample size</a:t>
            </a:r>
          </a:p>
          <a:p>
            <a:pPr lvl="4"/>
            <a:r>
              <a:rPr lang="en-US" dirty="0" smtClean="0"/>
              <a:t>     denotes the </a:t>
            </a:r>
            <a:r>
              <a:rPr lang="en-US" dirty="0" err="1" smtClean="0"/>
              <a:t>ith</a:t>
            </a:r>
            <a:r>
              <a:rPr lang="en-US" dirty="0" smtClean="0"/>
              <a:t> observation of the data</a:t>
            </a:r>
          </a:p>
          <a:p>
            <a:pPr lvl="4"/>
            <a:endParaRPr lang="en-US" dirty="0" smtClean="0"/>
          </a:p>
          <a:p>
            <a:pPr lvl="1"/>
            <a:r>
              <a:rPr lang="en-US" dirty="0" smtClean="0"/>
              <a:t>The mean can be interpreted as the center of mass, the point at which if you put your finger, you could balance a graphical display of the data</a:t>
            </a:r>
          </a:p>
          <a:p>
            <a:pPr lvl="1"/>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219200" y="4343400"/>
            <a:ext cx="533400" cy="604520"/>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057400" y="4953000"/>
            <a:ext cx="160020" cy="2667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Interpretation of Std Deviation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Remember when we set out to figure out how to measure the spread, we came about the variance formula by trying to measure the average deviation</a:t>
            </a:r>
          </a:p>
          <a:p>
            <a:endParaRPr lang="en-US" dirty="0" smtClean="0"/>
          </a:p>
          <a:p>
            <a:r>
              <a:rPr lang="en-US" dirty="0" smtClean="0"/>
              <a:t>Standard Deviation is essentially the average distance that an observation will be from the mean value</a:t>
            </a:r>
          </a:p>
          <a:p>
            <a:pPr lvl="1"/>
            <a:r>
              <a:rPr lang="en-US" dirty="0" smtClean="0"/>
              <a:t>Essentially, since (n-1) to </a:t>
            </a:r>
            <a:r>
              <a:rPr lang="en-US" dirty="0" err="1" smtClean="0"/>
              <a:t>unbias</a:t>
            </a:r>
            <a:r>
              <a:rPr lang="en-US" dirty="0" smtClean="0"/>
              <a:t> the estimator</a:t>
            </a:r>
          </a:p>
          <a:p>
            <a:pPr lvl="1"/>
            <a:r>
              <a:rPr lang="en-US" dirty="0" smtClean="0"/>
              <a:t>Essentially, since squaring and manipulating and then square rooting are not quite equivalent operations</a:t>
            </a:r>
          </a:p>
          <a:p>
            <a:pPr lvl="1"/>
            <a:endParaRPr lang="en-US" dirty="0" smtClean="0"/>
          </a:p>
          <a:p>
            <a:r>
              <a:rPr lang="en-US" dirty="0" smtClean="0"/>
              <a:t>Remember, the Standard Deviation is the square root of the variance and we take it so that our measure of spread is back in the units of our data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Center</a:t>
            </a:r>
            <a:endParaRPr lang="en-US" dirty="0"/>
          </a:p>
        </p:txBody>
      </p:sp>
      <p:sp>
        <p:nvSpPr>
          <p:cNvPr id="3" name="Content Placeholder 2"/>
          <p:cNvSpPr>
            <a:spLocks noGrp="1"/>
          </p:cNvSpPr>
          <p:nvPr>
            <p:ph idx="1"/>
          </p:nvPr>
        </p:nvSpPr>
        <p:spPr/>
        <p:txBody>
          <a:bodyPr>
            <a:normAutofit fontScale="92500"/>
          </a:bodyPr>
          <a:lstStyle/>
          <a:p>
            <a:r>
              <a:rPr lang="en-US" dirty="0" smtClean="0"/>
              <a:t>Definition: Median</a:t>
            </a:r>
          </a:p>
          <a:p>
            <a:pPr lvl="1"/>
            <a:r>
              <a:rPr lang="en-US" dirty="0" smtClean="0"/>
              <a:t>The Median is the middle observation in a set of data</a:t>
            </a:r>
          </a:p>
          <a:p>
            <a:pPr lvl="1"/>
            <a:r>
              <a:rPr lang="en-US" dirty="0" smtClean="0"/>
              <a:t>If we were to order the data from smallest to largest, the median is the value such that the number of observation less than the median is equal to the number of observations greater than the median</a:t>
            </a:r>
          </a:p>
          <a:p>
            <a:pPr lvl="1"/>
            <a:r>
              <a:rPr lang="en-US" dirty="0" smtClean="0"/>
              <a:t>What if we have an even number of observations?</a:t>
            </a:r>
          </a:p>
          <a:p>
            <a:pPr lvl="2"/>
            <a:r>
              <a:rPr lang="en-US" dirty="0" smtClean="0"/>
              <a:t>In this case, there won’t be one such number with the property described above</a:t>
            </a:r>
          </a:p>
          <a:p>
            <a:pPr lvl="2"/>
            <a:r>
              <a:rPr lang="en-US" dirty="0" smtClean="0"/>
              <a:t>Therefore we take the mean of the two middle values to create a numerical value such that ½ of the observations are on either side of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Consider the following set of data</a:t>
            </a:r>
          </a:p>
          <a:p>
            <a:pPr marL="274320" lvl="1" indent="-274320">
              <a:buClr>
                <a:schemeClr val="accent3"/>
              </a:buClr>
              <a:buSzPct val="95000"/>
              <a:buNone/>
            </a:pPr>
            <a:r>
              <a:rPr lang="en-US" dirty="0" smtClean="0"/>
              <a:t>			{2, 3, 5, 6, 7, 8, 9, 9, 9, 9}</a:t>
            </a:r>
          </a:p>
          <a:p>
            <a:endParaRPr lang="en-US" dirty="0" smtClean="0"/>
          </a:p>
          <a:p>
            <a:r>
              <a:rPr lang="en-US" dirty="0" smtClean="0"/>
              <a:t>Mean:</a:t>
            </a:r>
          </a:p>
          <a:p>
            <a:endParaRPr lang="en-US" dirty="0" smtClean="0"/>
          </a:p>
          <a:p>
            <a:r>
              <a:rPr lang="en-US" dirty="0" smtClean="0"/>
              <a:t>Median:  				</a:t>
            </a:r>
          </a:p>
          <a:p>
            <a:pPr lvl="1"/>
            <a:r>
              <a:rPr lang="en-US" dirty="0" smtClean="0"/>
              <a:t>Broken into two pieces of size 5, the middle is between 7 and 8</a:t>
            </a:r>
          </a:p>
          <a:p>
            <a:pPr lvl="2"/>
            <a:r>
              <a:rPr lang="en-US" dirty="0" smtClean="0"/>
              <a:t>Therefore we take the average of 7 and 8 or 7.5</a:t>
            </a:r>
          </a:p>
          <a:p>
            <a:pPr lvl="2"/>
            <a:endParaRPr lang="en-US" dirty="0" smtClean="0"/>
          </a:p>
          <a:p>
            <a:r>
              <a:rPr lang="en-US" dirty="0" smtClean="0"/>
              <a:t>Here the Median is greater than the Mean</a:t>
            </a:r>
          </a:p>
          <a:p>
            <a:pPr lvl="1">
              <a:buNone/>
            </a:pPr>
            <a:endParaRPr lang="en-US" dirty="0" smtClean="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81200" y="3048000"/>
            <a:ext cx="4267013" cy="638175"/>
          </a:xfrm>
          <a:prstGeom prst="rect">
            <a:avLst/>
          </a:prstGeom>
          <a:noFill/>
        </p:spPr>
      </p:pic>
      <p:sp>
        <p:nvSpPr>
          <p:cNvPr id="18437" name="Rectangle 5"/>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8"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86000" y="4038600"/>
            <a:ext cx="2895599" cy="293970"/>
          </a:xfrm>
          <a:prstGeom prst="rect">
            <a:avLst/>
          </a:prstGeom>
          <a:noFill/>
        </p:spPr>
      </p:pic>
      <p:sp>
        <p:nvSpPr>
          <p:cNvPr id="11" name="Oval 10"/>
          <p:cNvSpPr/>
          <p:nvPr/>
        </p:nvSpPr>
        <p:spPr>
          <a:xfrm>
            <a:off x="2133600" y="3962400"/>
            <a:ext cx="16002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33800" y="3962400"/>
            <a:ext cx="16002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cxnSp>
        <p:nvCxnSpPr>
          <p:cNvPr id="5" name="Straight Connector 4"/>
          <p:cNvCxnSpPr/>
          <p:nvPr/>
        </p:nvCxnSpPr>
        <p:spPr>
          <a:xfrm>
            <a:off x="152400" y="4495800"/>
            <a:ext cx="8763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990600" y="1905000"/>
            <a:ext cx="7315200" cy="3112532"/>
            <a:chOff x="1828800" y="1828800"/>
            <a:chExt cx="7315200" cy="3112532"/>
          </a:xfrm>
        </p:grpSpPr>
        <p:sp>
          <p:nvSpPr>
            <p:cNvPr id="6" name="TextBox 5"/>
            <p:cNvSpPr txBox="1"/>
            <p:nvPr/>
          </p:nvSpPr>
          <p:spPr>
            <a:xfrm>
              <a:off x="2133600" y="4572000"/>
              <a:ext cx="6858000" cy="369332"/>
            </a:xfrm>
            <a:prstGeom prst="rect">
              <a:avLst/>
            </a:prstGeom>
            <a:noFill/>
          </p:spPr>
          <p:txBody>
            <a:bodyPr wrap="square" rtlCol="0">
              <a:spAutoFit/>
            </a:bodyPr>
            <a:lstStyle/>
            <a:p>
              <a:r>
                <a:rPr lang="en-US" dirty="0" smtClean="0"/>
                <a:t>2</a:t>
              </a:r>
              <a:r>
                <a:rPr lang="en-US" dirty="0"/>
                <a:t>	</a:t>
              </a:r>
              <a:r>
                <a:rPr lang="en-US" dirty="0" smtClean="0"/>
                <a:t>3</a:t>
              </a:r>
              <a:r>
                <a:rPr lang="en-US" dirty="0"/>
                <a:t>	</a:t>
              </a:r>
              <a:r>
                <a:rPr lang="en-US" dirty="0" smtClean="0"/>
                <a:t>4</a:t>
              </a:r>
              <a:r>
                <a:rPr lang="en-US" dirty="0"/>
                <a:t>	</a:t>
              </a:r>
              <a:r>
                <a:rPr lang="en-US" dirty="0" smtClean="0"/>
                <a:t>5	6	7	8	9</a:t>
              </a:r>
              <a:endParaRPr lang="en-US" dirty="0"/>
            </a:p>
          </p:txBody>
        </p:sp>
        <p:sp>
          <p:nvSpPr>
            <p:cNvPr id="7" name="Multiply 6"/>
            <p:cNvSpPr/>
            <p:nvPr/>
          </p:nvSpPr>
          <p:spPr>
            <a:xfrm>
              <a:off x="45720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64008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27432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18288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8229600" y="24384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82296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73152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ltiply 16"/>
            <p:cNvSpPr/>
            <p:nvPr/>
          </p:nvSpPr>
          <p:spPr>
            <a:xfrm>
              <a:off x="8229600" y="30480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p:cNvSpPr/>
            <p:nvPr/>
          </p:nvSpPr>
          <p:spPr>
            <a:xfrm>
              <a:off x="8229600" y="18288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p:cNvSpPr/>
            <p:nvPr/>
          </p:nvSpPr>
          <p:spPr>
            <a:xfrm>
              <a:off x="5486400" y="3657600"/>
              <a:ext cx="914400" cy="914400"/>
            </a:xfrm>
            <a:prstGeom prst="mathMultiply">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4" name="Straight Arrow Connector 23"/>
          <p:cNvCxnSpPr/>
          <p:nvPr/>
        </p:nvCxnSpPr>
        <p:spPr>
          <a:xfrm flipV="1">
            <a:off x="6477000" y="4038600"/>
            <a:ext cx="0" cy="1524000"/>
          </a:xfrm>
          <a:prstGeom prst="straightConnector1">
            <a:avLst/>
          </a:prstGeom>
          <a:ln w="10160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715000" y="4038600"/>
            <a:ext cx="0" cy="1524000"/>
          </a:xfrm>
          <a:prstGeom prst="straightConnector1">
            <a:avLst/>
          </a:prstGeom>
          <a:ln w="1016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029200" y="5334000"/>
            <a:ext cx="652743" cy="307777"/>
          </a:xfrm>
          <a:prstGeom prst="rect">
            <a:avLst/>
          </a:prstGeom>
          <a:noFill/>
        </p:spPr>
        <p:txBody>
          <a:bodyPr wrap="none" rtlCol="0">
            <a:spAutoFit/>
          </a:bodyPr>
          <a:lstStyle/>
          <a:p>
            <a:r>
              <a:rPr lang="en-US" sz="1400" dirty="0" smtClean="0"/>
              <a:t>Mean</a:t>
            </a:r>
          </a:p>
        </p:txBody>
      </p:sp>
      <p:sp>
        <p:nvSpPr>
          <p:cNvPr id="28" name="TextBox 27"/>
          <p:cNvSpPr txBox="1"/>
          <p:nvPr/>
        </p:nvSpPr>
        <p:spPr>
          <a:xfrm>
            <a:off x="6553200" y="5334000"/>
            <a:ext cx="811441" cy="307777"/>
          </a:xfrm>
          <a:prstGeom prst="rect">
            <a:avLst/>
          </a:prstGeom>
          <a:noFill/>
        </p:spPr>
        <p:txBody>
          <a:bodyPr wrap="none" rtlCol="0">
            <a:spAutoFit/>
          </a:bodyPr>
          <a:lstStyle/>
          <a:p>
            <a:r>
              <a:rPr lang="en-US" sz="1400" dirty="0" smtClean="0"/>
              <a:t>Median</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Consider the following set of data</a:t>
            </a:r>
          </a:p>
          <a:p>
            <a:pPr marL="274320" lvl="1" indent="-274320">
              <a:buClr>
                <a:schemeClr val="accent3"/>
              </a:buClr>
              <a:buSzPct val="95000"/>
              <a:buNone/>
            </a:pPr>
            <a:r>
              <a:rPr lang="en-US" dirty="0" smtClean="0"/>
              <a:t>			{2, 3, 3, 5, 5, 5, 7, 7, 8}</a:t>
            </a:r>
          </a:p>
          <a:p>
            <a:endParaRPr lang="en-US" dirty="0" smtClean="0"/>
          </a:p>
          <a:p>
            <a:r>
              <a:rPr lang="en-US" dirty="0" smtClean="0"/>
              <a:t>Mean:</a:t>
            </a:r>
          </a:p>
          <a:p>
            <a:endParaRPr lang="en-US" dirty="0" smtClean="0"/>
          </a:p>
          <a:p>
            <a:r>
              <a:rPr lang="en-US" dirty="0" smtClean="0"/>
              <a:t>Median:  				</a:t>
            </a:r>
          </a:p>
          <a:p>
            <a:pPr lvl="1"/>
            <a:r>
              <a:rPr lang="en-US" dirty="0" smtClean="0"/>
              <a:t>Broken into two pieces of equal size the remaining value is 5</a:t>
            </a:r>
          </a:p>
          <a:p>
            <a:pPr lvl="1"/>
            <a:endParaRPr lang="en-US" dirty="0" smtClean="0"/>
          </a:p>
          <a:p>
            <a:r>
              <a:rPr lang="en-US" dirty="0" smtClean="0"/>
              <a:t>Here the mean and median are the same</a:t>
            </a:r>
          </a:p>
        </p:txBody>
      </p:sp>
      <p:sp>
        <p:nvSpPr>
          <p:cNvPr id="20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7400" y="3124200"/>
            <a:ext cx="3816537" cy="638175"/>
          </a:xfrm>
          <a:prstGeom prst="rect">
            <a:avLst/>
          </a:prstGeom>
          <a:noFill/>
        </p:spPr>
      </p:pic>
      <p:sp>
        <p:nvSpPr>
          <p:cNvPr id="204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362200" y="4191000"/>
            <a:ext cx="2590800" cy="256514"/>
          </a:xfrm>
          <a:prstGeom prst="rect">
            <a:avLst/>
          </a:prstGeom>
          <a:noFill/>
        </p:spPr>
      </p:pic>
      <p:sp>
        <p:nvSpPr>
          <p:cNvPr id="8" name="Oval 7"/>
          <p:cNvSpPr/>
          <p:nvPr/>
        </p:nvSpPr>
        <p:spPr>
          <a:xfrm>
            <a:off x="2209800" y="4114800"/>
            <a:ext cx="12954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0000" y="4114800"/>
            <a:ext cx="1295400" cy="381000"/>
          </a:xfrm>
          <a:prstGeom prst="ellipse">
            <a:avLst/>
          </a:prstGeom>
          <a:noFill/>
          <a:ln>
            <a:solidFill>
              <a:schemeClr val="bg2">
                <a:lumMod val="25000"/>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461</TotalTime>
  <Words>3371</Words>
  <Application>Microsoft Office PowerPoint</Application>
  <PresentationFormat>On-screen Show (4:3)</PresentationFormat>
  <Paragraphs>585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Flow</vt:lpstr>
      <vt:lpstr>Summarizing Data Numerically</vt:lpstr>
      <vt:lpstr>Summarizing data</vt:lpstr>
      <vt:lpstr>What are we going to look for?</vt:lpstr>
      <vt:lpstr>Qualitative vs. Quantitative</vt:lpstr>
      <vt:lpstr>Measuring Center</vt:lpstr>
      <vt:lpstr>Measuring Center</vt:lpstr>
      <vt:lpstr>Example</vt:lpstr>
      <vt:lpstr>Example</vt:lpstr>
      <vt:lpstr>Example</vt:lpstr>
      <vt:lpstr>Example</vt:lpstr>
      <vt:lpstr>Mean vs. Median</vt:lpstr>
      <vt:lpstr>Example</vt:lpstr>
      <vt:lpstr>Combining Means</vt:lpstr>
      <vt:lpstr>Mode</vt:lpstr>
      <vt:lpstr>Mean, Median or Mode?</vt:lpstr>
      <vt:lpstr>Example</vt:lpstr>
      <vt:lpstr>Measures of Spread (Dispersion)</vt:lpstr>
      <vt:lpstr>Range</vt:lpstr>
      <vt:lpstr>Example</vt:lpstr>
      <vt:lpstr>Range</vt:lpstr>
      <vt:lpstr>Inter-Quartile Range (IQR)</vt:lpstr>
      <vt:lpstr>Percentile</vt:lpstr>
      <vt:lpstr>Inter-Quartile Range (IQR)</vt:lpstr>
      <vt:lpstr>Example</vt:lpstr>
      <vt:lpstr>Inter-Quartile Range (IQR)</vt:lpstr>
      <vt:lpstr>More use of Percentiles/IQR</vt:lpstr>
      <vt:lpstr>Five Number Summary</vt:lpstr>
      <vt:lpstr>Example</vt:lpstr>
      <vt:lpstr>Boxplot</vt:lpstr>
      <vt:lpstr>Boxplots</vt:lpstr>
      <vt:lpstr>Boxplots</vt:lpstr>
      <vt:lpstr>Boxplots </vt:lpstr>
      <vt:lpstr>Examples</vt:lpstr>
      <vt:lpstr>What about Outliers?</vt:lpstr>
      <vt:lpstr>Modified Boxplot/5 # summary</vt:lpstr>
      <vt:lpstr>Modified Boxplot</vt:lpstr>
      <vt:lpstr>Example</vt:lpstr>
      <vt:lpstr>Side by Side Boxplots</vt:lpstr>
      <vt:lpstr>Variance/Standard Deviation</vt:lpstr>
      <vt:lpstr>Variance/Standard Deviation</vt:lpstr>
      <vt:lpstr>Variance/Standard Deviation</vt:lpstr>
      <vt:lpstr>Variance/Standard Deviation</vt:lpstr>
      <vt:lpstr>Variance/Standard Deviation</vt:lpstr>
      <vt:lpstr>Variance/Standard Deviation</vt:lpstr>
      <vt:lpstr>Variance/Standard Deviation</vt:lpstr>
      <vt:lpstr>Variance/Standard Deviation</vt:lpstr>
      <vt:lpstr>Example</vt:lpstr>
      <vt:lpstr>Example</vt:lpstr>
      <vt:lpstr>Which measure of spread?</vt:lpstr>
      <vt:lpstr>Interpretation of Std Deviation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Summarizing Data Numerically</dc:title>
  <dc:creator>Jeremy</dc:creator>
  <cp:lastModifiedBy>Jeremy</cp:lastModifiedBy>
  <cp:revision>39</cp:revision>
  <dcterms:created xsi:type="dcterms:W3CDTF">2012-02-21T21:40:51Z</dcterms:created>
  <dcterms:modified xsi:type="dcterms:W3CDTF">2012-02-24T01:50:44Z</dcterms:modified>
</cp:coreProperties>
</file>