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9144000" cy="6858000" type="screen4x3"/>
  <p:notesSz cx="6934200" cy="9232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1"/>
          <c:order val="0"/>
          <c:spPr>
            <a:solidFill>
              <a:schemeClr val="accent3">
                <a:lumMod val="50000"/>
              </a:schemeClr>
            </a:solidFill>
          </c:spPr>
          <c:trendline>
            <c:spPr>
              <a:ln w="38100">
                <a:solidFill>
                  <a:schemeClr val="bg1"/>
                </a:solidFill>
              </a:ln>
            </c:spPr>
            <c:trendlineType val="poly"/>
            <c:order val="3"/>
            <c:forward val="0.4"/>
            <c:backward val="0.5"/>
            <c:intercept val="0"/>
          </c:trendline>
          <c:cat>
            <c:numRef>
              <c:f>Sheet5!$H$16:$H$20</c:f>
              <c:numCache>
                <c:formatCode>0</c:formatCode>
                <c:ptCount val="5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</c:numCache>
            </c:numRef>
          </c:cat>
          <c:val>
            <c:numRef>
              <c:f>Sheet5!$I$16:$I$20</c:f>
              <c:numCache>
                <c:formatCode>General</c:formatCode>
                <c:ptCount val="5"/>
                <c:pt idx="0">
                  <c:v>2</c:v>
                </c:pt>
                <c:pt idx="1">
                  <c:v>6</c:v>
                </c:pt>
                <c:pt idx="2">
                  <c:v>9</c:v>
                </c:pt>
                <c:pt idx="3">
                  <c:v>13</c:v>
                </c:pt>
                <c:pt idx="4">
                  <c:v>5</c:v>
                </c:pt>
              </c:numCache>
            </c:numRef>
          </c:val>
        </c:ser>
        <c:gapWidth val="0"/>
        <c:axId val="83689472"/>
        <c:axId val="83691008"/>
      </c:barChart>
      <c:catAx>
        <c:axId val="83689472"/>
        <c:scaling>
          <c:orientation val="minMax"/>
        </c:scaling>
        <c:axPos val="b"/>
        <c:numFmt formatCode="0" sourceLinked="1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83691008"/>
        <c:crosses val="autoZero"/>
        <c:auto val="1"/>
        <c:lblAlgn val="ctr"/>
        <c:lblOffset val="100"/>
      </c:catAx>
      <c:valAx>
        <c:axId val="8369100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83689472"/>
        <c:crosses val="autoZero"/>
        <c:crossBetween val="between"/>
      </c:valAx>
    </c:plotArea>
    <c:plotVisOnly val="1"/>
  </c:chart>
  <c:spPr>
    <a:solidFill>
      <a:schemeClr val="tx1">
        <a:lumMod val="85000"/>
      </a:schemeClr>
    </a:solidFill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spPr>
            <a:solidFill>
              <a:schemeClr val="accent3">
                <a:lumMod val="75000"/>
              </a:schemeClr>
            </a:solidFill>
          </c:spPr>
          <c:trendline>
            <c:spPr>
              <a:ln w="34925">
                <a:solidFill>
                  <a:schemeClr val="bg1"/>
                </a:solidFill>
              </a:ln>
            </c:spPr>
            <c:trendlineType val="poly"/>
            <c:order val="3"/>
            <c:forward val="0.4"/>
            <c:backward val="0.5"/>
            <c:intercept val="0"/>
          </c:trendline>
          <c:val>
            <c:numRef>
              <c:f>Sheet5!$J$16:$J$20</c:f>
              <c:numCache>
                <c:formatCode>General</c:formatCode>
                <c:ptCount val="5"/>
                <c:pt idx="0">
                  <c:v>2.8571428571428591E-2</c:v>
                </c:pt>
                <c:pt idx="1">
                  <c:v>8.5714285714285715E-2</c:v>
                </c:pt>
                <c:pt idx="2">
                  <c:v>0.12857142857142875</c:v>
                </c:pt>
                <c:pt idx="3">
                  <c:v>0.18571428571428603</c:v>
                </c:pt>
                <c:pt idx="4">
                  <c:v>7.1428571428571425E-2</c:v>
                </c:pt>
              </c:numCache>
            </c:numRef>
          </c:val>
        </c:ser>
        <c:gapWidth val="0"/>
        <c:axId val="83702912"/>
        <c:axId val="83704448"/>
      </c:barChart>
      <c:catAx>
        <c:axId val="83702912"/>
        <c:scaling>
          <c:orientation val="minMax"/>
        </c:scaling>
        <c:axPos val="b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83704448"/>
        <c:crosses val="autoZero"/>
        <c:auto val="1"/>
        <c:lblAlgn val="ctr"/>
        <c:lblOffset val="100"/>
      </c:catAx>
      <c:valAx>
        <c:axId val="8370444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b="0">
                <a:solidFill>
                  <a:schemeClr val="bg1"/>
                </a:solidFill>
              </a:defRPr>
            </a:pPr>
            <a:endParaRPr lang="en-US"/>
          </a:p>
        </c:txPr>
        <c:crossAx val="83702912"/>
        <c:crosses val="autoZero"/>
        <c:crossBetween val="between"/>
      </c:valAx>
    </c:plotArea>
    <c:plotVisOnly val="1"/>
  </c:chart>
  <c:spPr>
    <a:solidFill>
      <a:schemeClr val="tx1">
        <a:lumMod val="85000"/>
      </a:schemeClr>
    </a:solidFill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spPr>
            <a:solidFill>
              <a:srgbClr val="002060"/>
            </a:solidFill>
          </c:spPr>
          <c:trendline>
            <c:spPr>
              <a:ln w="34925">
                <a:solidFill>
                  <a:schemeClr val="bg1">
                    <a:lumMod val="95000"/>
                    <a:lumOff val="5000"/>
                  </a:schemeClr>
                </a:solidFill>
              </a:ln>
            </c:spPr>
            <c:trendlineType val="poly"/>
            <c:order val="3"/>
            <c:forward val="0.4"/>
            <c:backward val="0.5"/>
            <c:intercept val="0"/>
          </c:trendline>
          <c:cat>
            <c:numRef>
              <c:f>Sheet5!$H$16:$H$21</c:f>
              <c:numCache>
                <c:formatCode>0</c:formatCode>
                <c:ptCount val="6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</c:numCache>
            </c:numRef>
          </c:cat>
          <c:val>
            <c:numRef>
              <c:f>Sheet5!$J$16:$J$20</c:f>
              <c:numCache>
                <c:formatCode>General</c:formatCode>
                <c:ptCount val="5"/>
                <c:pt idx="0">
                  <c:v>2.8571428571428591E-2</c:v>
                </c:pt>
                <c:pt idx="1">
                  <c:v>8.5714285714285715E-2</c:v>
                </c:pt>
                <c:pt idx="2">
                  <c:v>0.12857142857142875</c:v>
                </c:pt>
                <c:pt idx="3">
                  <c:v>0.18571428571428603</c:v>
                </c:pt>
                <c:pt idx="4">
                  <c:v>7.1428571428571425E-2</c:v>
                </c:pt>
              </c:numCache>
            </c:numRef>
          </c:val>
        </c:ser>
        <c:gapWidth val="0"/>
        <c:axId val="83733120"/>
        <c:axId val="83743104"/>
      </c:barChart>
      <c:catAx>
        <c:axId val="83733120"/>
        <c:scaling>
          <c:orientation val="minMax"/>
        </c:scaling>
        <c:axPos val="b"/>
        <c:numFmt formatCode="0" sourceLinked="1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83743104"/>
        <c:crosses val="autoZero"/>
        <c:auto val="1"/>
        <c:lblAlgn val="ctr"/>
        <c:lblOffset val="100"/>
      </c:catAx>
      <c:valAx>
        <c:axId val="8374310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83733120"/>
        <c:crosses val="autoZero"/>
        <c:crossBetween val="between"/>
      </c:valAx>
    </c:plotArea>
    <c:plotVisOnly val="1"/>
  </c:chart>
  <c:spPr>
    <a:solidFill>
      <a:schemeClr val="tx1">
        <a:lumMod val="85000"/>
      </a:schemeClr>
    </a:solidFill>
  </c:sp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35E62-9414-42F0-B6AC-BD431F92970A}" type="datetimeFigureOut">
              <a:rPr lang="en-US" smtClean="0"/>
              <a:t>3/8/2012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6935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76935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C0A4D-9006-498A-B3AE-23E4F57B56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CACC6F4-7A3D-4C41-9690-4AD3C09A15AF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E759172-64FD-49C5-A7A4-BBDF1ACE1C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ACC6F4-7A3D-4C41-9690-4AD3C09A15AF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759172-64FD-49C5-A7A4-BBDF1ACE1C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ACC6F4-7A3D-4C41-9690-4AD3C09A15AF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759172-64FD-49C5-A7A4-BBDF1ACE1C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ACC6F4-7A3D-4C41-9690-4AD3C09A15AF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759172-64FD-49C5-A7A4-BBDF1ACE1C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CACC6F4-7A3D-4C41-9690-4AD3C09A15AF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E759172-64FD-49C5-A7A4-BBDF1ACE1C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ACC6F4-7A3D-4C41-9690-4AD3C09A15AF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E759172-64FD-49C5-A7A4-BBDF1ACE1C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ACC6F4-7A3D-4C41-9690-4AD3C09A15AF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E759172-64FD-49C5-A7A4-BBDF1ACE1C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ACC6F4-7A3D-4C41-9690-4AD3C09A15AF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759172-64FD-49C5-A7A4-BBDF1ACE1C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ACC6F4-7A3D-4C41-9690-4AD3C09A15AF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759172-64FD-49C5-A7A4-BBDF1ACE1C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CACC6F4-7A3D-4C41-9690-4AD3C09A15AF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E759172-64FD-49C5-A7A4-BBDF1ACE1C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CACC6F4-7A3D-4C41-9690-4AD3C09A15AF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E759172-64FD-49C5-A7A4-BBDF1ACE1C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CACC6F4-7A3D-4C41-9690-4AD3C09A15AF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E759172-64FD-49C5-A7A4-BBDF1ACE1C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lilt.ilstu.edu/dasacke/eco148/ztable.ht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Models to Make Decisions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6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Now, we get a histogram that looks like this</a:t>
            </a:r>
          </a:p>
          <a:p>
            <a:pPr lvl="1"/>
            <a:r>
              <a:rPr lang="en-US" dirty="0" smtClean="0"/>
              <a:t>Notice that this didn’t change the shape of the smoothing line, just the range of values in the y-axis</a:t>
            </a:r>
          </a:p>
          <a:p>
            <a:pPr lvl="1"/>
            <a:r>
              <a:rPr lang="en-US" dirty="0" smtClean="0"/>
              <a:t>This curve here is now called a </a:t>
            </a:r>
            <a:r>
              <a:rPr lang="en-US" u="sng" dirty="0" smtClean="0"/>
              <a:t>density function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8"/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2286000" y="3733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Continuous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Definition: </a:t>
            </a:r>
            <a:r>
              <a:rPr lang="en-US" u="sng" dirty="0" smtClean="0"/>
              <a:t>Density Function</a:t>
            </a:r>
            <a:endParaRPr lang="en-US" b="1" u="sng" dirty="0" smtClean="0"/>
          </a:p>
          <a:p>
            <a:pPr lvl="1"/>
            <a:r>
              <a:rPr lang="en-US" dirty="0" smtClean="0"/>
              <a:t>A density function (density curve) is a model for a continuous variable</a:t>
            </a:r>
          </a:p>
          <a:p>
            <a:pPr lvl="1"/>
            <a:r>
              <a:rPr lang="en-US" dirty="0" smtClean="0"/>
              <a:t>It can be thought of as a smoothed out histogram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Area under the curve is equal to 1</a:t>
            </a:r>
          </a:p>
          <a:p>
            <a:pPr lvl="1"/>
            <a:r>
              <a:rPr lang="en-US" dirty="0" smtClean="0"/>
              <a:t>Proportions of an interval of values is measured by taking the area under the curve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Normal Distribution is arguably the most important distribution in statistics</a:t>
            </a:r>
          </a:p>
          <a:p>
            <a:pPr lvl="1"/>
            <a:r>
              <a:rPr lang="en-US" dirty="0" smtClean="0"/>
              <a:t>Chapter 8 will explore why this distribution is so important</a:t>
            </a:r>
          </a:p>
          <a:p>
            <a:endParaRPr lang="en-US" dirty="0" smtClean="0"/>
          </a:p>
          <a:p>
            <a:r>
              <a:rPr lang="en-US" dirty="0" smtClean="0"/>
              <a:t>It is characterized by </a:t>
            </a:r>
          </a:p>
          <a:p>
            <a:pPr>
              <a:buNone/>
            </a:pPr>
            <a:r>
              <a:rPr lang="en-US" dirty="0" smtClean="0"/>
              <a:t>it’s bell-shape</a:t>
            </a:r>
          </a:p>
          <a:p>
            <a:pPr lvl="1"/>
            <a:r>
              <a:rPr lang="en-US" dirty="0" smtClean="0"/>
              <a:t>Symmetric</a:t>
            </a:r>
          </a:p>
          <a:p>
            <a:pPr lvl="1"/>
            <a:r>
              <a:rPr lang="en-US" dirty="0" err="1" smtClean="0"/>
              <a:t>Unimodal</a:t>
            </a:r>
            <a:endParaRPr lang="en-US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3581400"/>
            <a:ext cx="3505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</a:p>
          <a:p>
            <a:pPr lvl="1"/>
            <a:r>
              <a:rPr lang="en-US" b="1" dirty="0" smtClean="0"/>
              <a:t>X ~ N(µ, </a:t>
            </a:r>
            <a:r>
              <a:rPr lang="en-US" b="1" dirty="0" smtClean="0">
                <a:sym typeface="Symbol"/>
              </a:rPr>
              <a:t>) </a:t>
            </a:r>
            <a:r>
              <a:rPr lang="en-US" dirty="0" smtClean="0">
                <a:sym typeface="Symbol"/>
              </a:rPr>
              <a:t>is a </a:t>
            </a:r>
            <a:r>
              <a:rPr lang="en-US" dirty="0" smtClean="0"/>
              <a:t>Random Variable X which follows a normal distribution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Two parameters</a:t>
            </a:r>
          </a:p>
          <a:p>
            <a:pPr lvl="1"/>
            <a:r>
              <a:rPr lang="en-US" dirty="0" smtClean="0"/>
              <a:t>µ - “mu”, denotes the population mean (average) of the distribution</a:t>
            </a:r>
          </a:p>
          <a:p>
            <a:pPr lvl="1"/>
            <a:r>
              <a:rPr lang="en-US" dirty="0" smtClean="0">
                <a:sym typeface="Symbol"/>
              </a:rPr>
              <a:t> - “sigma”, denotes the population standard deviation of the distribution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µ -&gt; “Location parameter”</a:t>
            </a:r>
          </a:p>
          <a:p>
            <a:pPr lvl="1"/>
            <a:r>
              <a:rPr lang="en-US" dirty="0" smtClean="0"/>
              <a:t>This tells us the value at which the distribution is centered</a:t>
            </a:r>
          </a:p>
          <a:p>
            <a:pPr lvl="1"/>
            <a:r>
              <a:rPr lang="en-US" dirty="0" smtClean="0"/>
              <a:t>Note that since we have a bell-shaped, symmetric, </a:t>
            </a:r>
            <a:r>
              <a:rPr lang="en-US" dirty="0" err="1" smtClean="0"/>
              <a:t>unimodal</a:t>
            </a:r>
            <a:r>
              <a:rPr lang="en-US" dirty="0" smtClean="0"/>
              <a:t> distribution this implies that the mean = median = mode = µ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ym typeface="Symbol"/>
              </a:rPr>
              <a:t> -&gt; “Scale parameter”</a:t>
            </a:r>
          </a:p>
          <a:p>
            <a:pPr lvl="1"/>
            <a:r>
              <a:rPr lang="en-US" dirty="0" smtClean="0">
                <a:sym typeface="Symbol"/>
              </a:rPr>
              <a:t>This tells us how spread out the data is</a:t>
            </a:r>
          </a:p>
          <a:p>
            <a:pPr lvl="1"/>
            <a:r>
              <a:rPr lang="en-US" dirty="0" smtClean="0">
                <a:sym typeface="Symbol"/>
              </a:rPr>
              <a:t>Note that </a:t>
            </a:r>
            <a:r>
              <a:rPr lang="en-US" dirty="0" err="1" smtClean="0">
                <a:sym typeface="Symbol"/>
              </a:rPr>
              <a:t>Stddev</a:t>
            </a:r>
            <a:r>
              <a:rPr lang="en-US" dirty="0" smtClean="0">
                <a:sym typeface="Symbol"/>
              </a:rPr>
              <a:t> = 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phenomena that is typically modeled using a normal distribution are IQ scores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Let’s say that IQ’s for 20 year olds are modeled with X ~ N(108, 20)</a:t>
            </a:r>
          </a:p>
          <a:p>
            <a:pPr lvl="1"/>
            <a:r>
              <a:rPr lang="en-US" dirty="0" smtClean="0"/>
              <a:t>What would this model look like?</a:t>
            </a:r>
          </a:p>
          <a:p>
            <a:pPr lvl="1"/>
            <a:r>
              <a:rPr lang="en-US" dirty="0" smtClean="0"/>
              <a:t>Where would a score of 98 fall? 128?</a:t>
            </a:r>
          </a:p>
          <a:p>
            <a:pPr lvl="2"/>
            <a:r>
              <a:rPr lang="en-US" dirty="0" smtClean="0"/>
              <a:t>What can you say about these?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I have a set of measurements (let’s say in seconds) and in order to understand them, I would prefer they be in minutes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{180, 240, 240, 180}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 have some numerical summary values</a:t>
            </a:r>
          </a:p>
          <a:p>
            <a:pPr lvl="2"/>
            <a:r>
              <a:rPr lang="en-US" dirty="0" smtClean="0"/>
              <a:t>Mean = 210</a:t>
            </a:r>
          </a:p>
          <a:p>
            <a:pPr lvl="2"/>
            <a:r>
              <a:rPr lang="en-US" dirty="0" smtClean="0"/>
              <a:t>Variance = 1200 -&gt; </a:t>
            </a:r>
            <a:r>
              <a:rPr lang="en-US" dirty="0" err="1" smtClean="0"/>
              <a:t>StDev</a:t>
            </a:r>
            <a:r>
              <a:rPr lang="en-US" dirty="0" smtClean="0"/>
              <a:t> = 34.6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Converted data</a:t>
            </a:r>
          </a:p>
          <a:p>
            <a:pPr lvl="1"/>
            <a:r>
              <a:rPr lang="en-US" dirty="0" smtClean="0"/>
              <a:t>{3, 4, 4, 3}</a:t>
            </a:r>
          </a:p>
          <a:p>
            <a:pPr lvl="1"/>
            <a:r>
              <a:rPr lang="en-US" dirty="0" smtClean="0"/>
              <a:t>Mean of new data: 3.5 </a:t>
            </a:r>
          </a:p>
          <a:p>
            <a:pPr lvl="1"/>
            <a:r>
              <a:rPr lang="en-US" dirty="0" smtClean="0"/>
              <a:t>Variance of new data: 0.33 -&gt; </a:t>
            </a:r>
            <a:r>
              <a:rPr lang="en-US" dirty="0" err="1" smtClean="0"/>
              <a:t>StdDev</a:t>
            </a:r>
            <a:r>
              <a:rPr lang="en-US" dirty="0" smtClean="0"/>
              <a:t> = 0.58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But what if I don’t have access to the original data or I don’t want to go to the trouble of converting every value</a:t>
            </a:r>
          </a:p>
          <a:p>
            <a:endParaRPr lang="en-US" dirty="0" smtClean="0"/>
          </a:p>
          <a:p>
            <a:r>
              <a:rPr lang="en-US" dirty="0" smtClean="0"/>
              <a:t>I just want the new mean and variance?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happens when I multiply a dataset by a number “c” 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mean is multiplied by “c”</a:t>
            </a:r>
          </a:p>
          <a:p>
            <a:pPr lvl="1"/>
            <a:r>
              <a:rPr lang="en-US" dirty="0" smtClean="0"/>
              <a:t>The variance is multiplied by “c</a:t>
            </a:r>
            <a:r>
              <a:rPr lang="en-US" baseline="30000" dirty="0" smtClean="0"/>
              <a:t>2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The standard deviation is multiplied by “|c|”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What happens is I add a dataset by a number “d”?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mean is added by “d”</a:t>
            </a:r>
          </a:p>
          <a:p>
            <a:pPr lvl="1"/>
            <a:r>
              <a:rPr lang="en-US" dirty="0" smtClean="0"/>
              <a:t>The variance is unchanged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So, let’s put those together</a:t>
            </a:r>
          </a:p>
          <a:p>
            <a:endParaRPr lang="en-US" dirty="0" smtClean="0"/>
          </a:p>
          <a:p>
            <a:r>
              <a:rPr lang="en-US" dirty="0" smtClean="0"/>
              <a:t>Let’s say I have a dataset {x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 … 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I use the relationship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cx</a:t>
            </a:r>
            <a:r>
              <a:rPr lang="en-US" baseline="-25000" dirty="0" err="1" smtClean="0"/>
              <a:t>i</a:t>
            </a:r>
            <a:r>
              <a:rPr lang="en-US" dirty="0" smtClean="0"/>
              <a:t> + d to transform my dataset to {y</a:t>
            </a:r>
            <a:r>
              <a:rPr lang="en-US" baseline="-25000" dirty="0" smtClean="0"/>
              <a:t>1</a:t>
            </a:r>
            <a:r>
              <a:rPr lang="en-US" dirty="0" smtClean="0"/>
              <a:t>, y</a:t>
            </a:r>
            <a:r>
              <a:rPr lang="en-US" baseline="-25000" dirty="0" smtClean="0"/>
              <a:t>2</a:t>
            </a:r>
            <a:r>
              <a:rPr lang="en-US" dirty="0" smtClean="0"/>
              <a:t>, … 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Transformed Mean: </a:t>
            </a:r>
            <a:r>
              <a:rPr lang="en-US" dirty="0" smtClean="0">
                <a:solidFill>
                  <a:schemeClr val="bg1"/>
                </a:solidFill>
              </a:rPr>
              <a:t>y = </a:t>
            </a:r>
            <a:r>
              <a:rPr lang="en-US" dirty="0" err="1" smtClean="0">
                <a:solidFill>
                  <a:schemeClr val="bg1"/>
                </a:solidFill>
              </a:rPr>
              <a:t>cx</a:t>
            </a:r>
            <a:r>
              <a:rPr lang="en-US" dirty="0" smtClean="0">
                <a:solidFill>
                  <a:schemeClr val="bg1"/>
                </a:solidFill>
              </a:rPr>
              <a:t> + d</a:t>
            </a:r>
          </a:p>
          <a:p>
            <a:r>
              <a:rPr lang="en-US" dirty="0" smtClean="0"/>
              <a:t>Transformed Variance: </a:t>
            </a:r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(y) = c</a:t>
            </a:r>
            <a:r>
              <a:rPr lang="en-US" baseline="30000" dirty="0" smtClean="0">
                <a:solidFill>
                  <a:schemeClr val="bg1"/>
                </a:solidFill>
              </a:rPr>
              <a:t>2 </a:t>
            </a:r>
            <a:r>
              <a:rPr lang="en-US" dirty="0" smtClean="0">
                <a:solidFill>
                  <a:schemeClr val="bg1"/>
                </a:solidFill>
              </a:rPr>
              <a:t>* </a:t>
            </a:r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(x)</a:t>
            </a:r>
          </a:p>
          <a:p>
            <a:pPr lvl="1"/>
            <a:r>
              <a:rPr lang="en-US" dirty="0" err="1" smtClean="0"/>
              <a:t>StdDev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chemeClr val="bg1"/>
                </a:solidFill>
              </a:rPr>
              <a:t>StdDev</a:t>
            </a:r>
            <a:r>
              <a:rPr lang="en-US" dirty="0" smtClean="0">
                <a:solidFill>
                  <a:schemeClr val="bg1"/>
                </a:solidFill>
              </a:rPr>
              <a:t>(y) = |</a:t>
            </a:r>
            <a:r>
              <a:rPr lang="en-US" dirty="0" err="1" smtClean="0">
                <a:solidFill>
                  <a:schemeClr val="bg1"/>
                </a:solidFill>
              </a:rPr>
              <a:t>c|StdDev</a:t>
            </a:r>
            <a:r>
              <a:rPr lang="en-US" dirty="0" smtClean="0">
                <a:solidFill>
                  <a:schemeClr val="bg1"/>
                </a:solidFill>
              </a:rPr>
              <a:t>(x)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343400" y="4648200"/>
            <a:ext cx="2286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81600" y="4648200"/>
            <a:ext cx="1524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Definition: Model</a:t>
            </a:r>
          </a:p>
          <a:p>
            <a:pPr lvl="1"/>
            <a:r>
              <a:rPr lang="en-US" dirty="0" smtClean="0"/>
              <a:t>A model is a representation of a real-world object of phenomenon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is usually an over-simplification used to study the more complicated problem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Examples: </a:t>
            </a:r>
          </a:p>
          <a:p>
            <a:pPr lvl="2"/>
            <a:r>
              <a:rPr lang="en-US" dirty="0" smtClean="0"/>
              <a:t>A roadmap</a:t>
            </a:r>
          </a:p>
          <a:p>
            <a:pPr lvl="2"/>
            <a:r>
              <a:rPr lang="en-US" dirty="0" smtClean="0"/>
              <a:t>A model airplane</a:t>
            </a:r>
          </a:p>
          <a:p>
            <a:pPr lvl="2"/>
            <a:r>
              <a:rPr lang="en-US" dirty="0" smtClean="0"/>
              <a:t>Solar System model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is a special called of linear transformation called “Standardized Variable” or “Standardization</a:t>
            </a:r>
          </a:p>
          <a:p>
            <a:endParaRPr lang="en-US" dirty="0" smtClean="0"/>
          </a:p>
          <a:p>
            <a:r>
              <a:rPr lang="en-US" dirty="0" smtClean="0"/>
              <a:t>Definition: Standardization</a:t>
            </a:r>
          </a:p>
          <a:p>
            <a:pPr lvl="1"/>
            <a:r>
              <a:rPr lang="en-US" dirty="0" smtClean="0"/>
              <a:t>When you apply a linear transformation to change the mean to 0 and the standard deviation to 1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is this transformation?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the following dataset: {1, 5, 9}</a:t>
            </a:r>
          </a:p>
          <a:p>
            <a:endParaRPr lang="en-US" dirty="0" smtClean="0"/>
          </a:p>
          <a:p>
            <a:r>
              <a:rPr lang="en-US" dirty="0" smtClean="0"/>
              <a:t>Find the linear transformation that standardizes this dataset</a:t>
            </a:r>
          </a:p>
          <a:p>
            <a:endParaRPr lang="en-US" dirty="0" smtClean="0"/>
          </a:p>
          <a:p>
            <a:r>
              <a:rPr lang="en-US" dirty="0" smtClean="0"/>
              <a:t>Mean = 15/3 = 5</a:t>
            </a:r>
          </a:p>
          <a:p>
            <a:r>
              <a:rPr lang="en-US" dirty="0" smtClean="0"/>
              <a:t>Variance = (16 + 16)/2 = 16 -&gt; </a:t>
            </a:r>
            <a:r>
              <a:rPr lang="en-US" dirty="0" err="1" smtClean="0"/>
              <a:t>Stdev</a:t>
            </a:r>
            <a:r>
              <a:rPr lang="en-US" dirty="0" smtClean="0"/>
              <a:t> = 4</a:t>
            </a:r>
          </a:p>
          <a:p>
            <a:endParaRPr lang="en-US" dirty="0" smtClean="0"/>
          </a:p>
          <a:p>
            <a:r>
              <a:rPr lang="en-US" dirty="0" smtClean="0"/>
              <a:t>Let Y = 0.25(X – 5)</a:t>
            </a:r>
          </a:p>
          <a:p>
            <a:pPr lvl="1"/>
            <a:r>
              <a:rPr lang="en-US" dirty="0" smtClean="0"/>
              <a:t>{-1, 0, 1} -&gt; Mean = 0, </a:t>
            </a:r>
            <a:r>
              <a:rPr lang="en-US" dirty="0" err="1" smtClean="0"/>
              <a:t>Stdev</a:t>
            </a:r>
            <a:r>
              <a:rPr lang="en-US" dirty="0" smtClean="0"/>
              <a:t> = 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how can we find probabilities under a Normal Distribution density curve?</a:t>
            </a:r>
          </a:p>
          <a:p>
            <a:pPr lvl="1"/>
            <a:r>
              <a:rPr lang="en-US" dirty="0" smtClean="0"/>
              <a:t>Use the “Standardization Linear Transformation”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will turn all of our distributions into a </a:t>
            </a:r>
            <a:r>
              <a:rPr lang="en-US" u="sng" dirty="0" smtClean="0"/>
              <a:t>Standard Normal Distribution</a:t>
            </a:r>
          </a:p>
          <a:p>
            <a:endParaRPr lang="en-US" u="sng" dirty="0" smtClean="0"/>
          </a:p>
          <a:p>
            <a:r>
              <a:rPr lang="en-US" dirty="0" smtClean="0"/>
              <a:t>Then we can use a </a:t>
            </a:r>
            <a:r>
              <a:rPr lang="en-US" dirty="0" smtClean="0">
                <a:hlinkClick r:id="rId2"/>
              </a:rPr>
              <a:t>z-table</a:t>
            </a:r>
            <a:r>
              <a:rPr lang="en-US" dirty="0" smtClean="0"/>
              <a:t> to look up the corresponding probability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how does a z-table work?</a:t>
            </a:r>
          </a:p>
          <a:p>
            <a:pPr lvl="1"/>
            <a:r>
              <a:rPr lang="en-US" dirty="0" smtClean="0"/>
              <a:t>The table gives up areas (probabilities) under the standard normal density curve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Their should be a diagram at the top telling you what probability your are being given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Exploit the rules of probability and symmetry to get all required probabilities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Recall this example from earlier</a:t>
            </a:r>
          </a:p>
          <a:p>
            <a:endParaRPr lang="en-US" dirty="0" smtClean="0"/>
          </a:p>
          <a:p>
            <a:r>
              <a:rPr lang="en-US" dirty="0" smtClean="0"/>
              <a:t>Let’s say that IQ’s for 20 year olds are modeled with X ~ N(108, 20)</a:t>
            </a:r>
          </a:p>
          <a:p>
            <a:pPr lvl="1"/>
            <a:r>
              <a:rPr lang="en-US" dirty="0" smtClean="0"/>
              <a:t>What would this model look like?</a:t>
            </a:r>
          </a:p>
          <a:p>
            <a:pPr lvl="1"/>
            <a:r>
              <a:rPr lang="en-US" dirty="0" smtClean="0"/>
              <a:t>Where would a score of 98 fall? 128?</a:t>
            </a:r>
          </a:p>
          <a:p>
            <a:pPr lvl="2"/>
            <a:r>
              <a:rPr lang="en-US" dirty="0" smtClean="0"/>
              <a:t>What can you say about these?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How would we find the probability of getting a score of 98 or below?  128 or below?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Definition: Z-score</a:t>
            </a:r>
          </a:p>
          <a:p>
            <a:pPr lvl="1"/>
            <a:r>
              <a:rPr lang="en-US" dirty="0" smtClean="0"/>
              <a:t>A Z-score is the standardized value of a Random Variable X from a specified normal distribution</a:t>
            </a:r>
          </a:p>
          <a:p>
            <a:pPr lvl="2"/>
            <a:r>
              <a:rPr lang="en-US" b="1" dirty="0" smtClean="0"/>
              <a:t>Z = (X - µ)/</a:t>
            </a:r>
            <a:r>
              <a:rPr lang="en-US" b="1" dirty="0" smtClean="0">
                <a:sym typeface="Symbol"/>
              </a:rPr>
              <a:t>     **** IMPORTANT TO REMEMBER</a:t>
            </a:r>
            <a:endParaRPr lang="en-US" b="1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Ex: X = 130 where X ~ N(100,30)</a:t>
            </a:r>
          </a:p>
          <a:p>
            <a:pPr lvl="2"/>
            <a:r>
              <a:rPr lang="en-US" dirty="0" smtClean="0"/>
              <a:t>Z = (130 – 100)/30 = 1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Note that a Z-score also tells you how many standard deviations away from the mean you are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Jim took an IQ test and got a 115.  It is assumed that IQ’s for his age group follow N(105,10).  What is the probability of someone scoring lower than Jim?</a:t>
            </a:r>
          </a:p>
          <a:p>
            <a:pPr marL="514350" indent="-514350">
              <a:buAutoNum type="arabicParenR"/>
            </a:pP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Alex took the same test and scored a 120.  What is the probability of someone scoring higher than him?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3) It is believed that the amount of liquid in a 20oz bottle is normally distributed with mean 20 and standard deviation .05.  What is the probability of having between 19.95oz and 20.05oz of liquid in the bottle?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found a special range in example 3</a:t>
            </a:r>
          </a:p>
          <a:p>
            <a:pPr lvl="1"/>
            <a:r>
              <a:rPr lang="en-US" dirty="0" smtClean="0"/>
              <a:t>The area between 1 </a:t>
            </a:r>
            <a:r>
              <a:rPr lang="en-US" dirty="0" err="1" smtClean="0"/>
              <a:t>Stdev</a:t>
            </a:r>
            <a:r>
              <a:rPr lang="en-US" dirty="0" smtClean="0"/>
              <a:t> on each side of the mean</a:t>
            </a:r>
          </a:p>
          <a:p>
            <a:pPr lvl="1"/>
            <a:r>
              <a:rPr lang="en-US" dirty="0" smtClean="0"/>
              <a:t>The area within (µ - </a:t>
            </a:r>
            <a:r>
              <a:rPr lang="en-US" dirty="0" smtClean="0">
                <a:sym typeface="Symbol"/>
              </a:rPr>
              <a:t>, </a:t>
            </a:r>
            <a:r>
              <a:rPr lang="en-US" dirty="0" smtClean="0"/>
              <a:t>µ + </a:t>
            </a:r>
            <a:r>
              <a:rPr lang="en-US" dirty="0" smtClean="0">
                <a:sym typeface="Symbol"/>
              </a:rPr>
              <a:t>)</a:t>
            </a:r>
          </a:p>
          <a:p>
            <a:pPr lvl="2"/>
            <a:r>
              <a:rPr lang="en-US" dirty="0" smtClean="0">
                <a:sym typeface="Symbol"/>
              </a:rPr>
              <a:t>It is approximately 68%</a:t>
            </a:r>
          </a:p>
          <a:p>
            <a:pPr lvl="2"/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If we apply this to 2 </a:t>
            </a:r>
            <a:r>
              <a:rPr lang="en-US" dirty="0" err="1" smtClean="0">
                <a:sym typeface="Symbol"/>
              </a:rPr>
              <a:t>Stdev</a:t>
            </a:r>
            <a:r>
              <a:rPr lang="en-US" dirty="0" smtClean="0">
                <a:sym typeface="Symbol"/>
              </a:rPr>
              <a:t> on either side</a:t>
            </a:r>
          </a:p>
          <a:p>
            <a:pPr lvl="1"/>
            <a:r>
              <a:rPr lang="en-US" dirty="0" smtClean="0"/>
              <a:t>The area within (µ - 2</a:t>
            </a:r>
            <a:r>
              <a:rPr lang="en-US" dirty="0" smtClean="0">
                <a:sym typeface="Symbol"/>
              </a:rPr>
              <a:t>, </a:t>
            </a:r>
            <a:r>
              <a:rPr lang="en-US" dirty="0" smtClean="0"/>
              <a:t>µ + 2</a:t>
            </a:r>
            <a:r>
              <a:rPr lang="en-US" dirty="0" smtClean="0">
                <a:sym typeface="Symbol"/>
              </a:rPr>
              <a:t>) is approx 95%</a:t>
            </a:r>
          </a:p>
          <a:p>
            <a:pPr lvl="1"/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3 </a:t>
            </a:r>
            <a:r>
              <a:rPr lang="en-US" dirty="0" err="1" smtClean="0">
                <a:sym typeface="Symbol"/>
              </a:rPr>
              <a:t>Stdev</a:t>
            </a:r>
            <a:r>
              <a:rPr lang="en-US" dirty="0" smtClean="0">
                <a:sym typeface="Symbol"/>
              </a:rPr>
              <a:t> on either side</a:t>
            </a:r>
          </a:p>
          <a:p>
            <a:pPr lvl="1"/>
            <a:r>
              <a:rPr lang="en-US" dirty="0" smtClean="0">
                <a:sym typeface="Symbol"/>
              </a:rPr>
              <a:t>The area within </a:t>
            </a:r>
            <a:r>
              <a:rPr lang="en-US" dirty="0" smtClean="0"/>
              <a:t>(µ - 3</a:t>
            </a:r>
            <a:r>
              <a:rPr lang="en-US" dirty="0" smtClean="0">
                <a:sym typeface="Symbol"/>
              </a:rPr>
              <a:t>, </a:t>
            </a:r>
            <a:r>
              <a:rPr lang="en-US" dirty="0" smtClean="0"/>
              <a:t>µ + 3</a:t>
            </a:r>
            <a:r>
              <a:rPr lang="en-US" dirty="0" smtClean="0">
                <a:sym typeface="Symbol"/>
              </a:rPr>
              <a:t>) is approx 99.7%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known as the </a:t>
            </a:r>
            <a:r>
              <a:rPr lang="en-US" b="1" u="sng" dirty="0" smtClean="0"/>
              <a:t>Empirical Rule</a:t>
            </a:r>
          </a:p>
          <a:p>
            <a:pPr lvl="1"/>
            <a:r>
              <a:rPr lang="en-US" dirty="0" smtClean="0"/>
              <a:t>68% of the observations in a Normal distribution fall within 1 standard deviation of the mean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95% of the observations in a Normal distribution fall within 1 standard deviation of the mean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99.7% of the observations in a Normal distribution fall within 1 standard deviation of the mean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statistics, our models are distributions</a:t>
            </a:r>
          </a:p>
          <a:p>
            <a:pPr lvl="1"/>
            <a:r>
              <a:rPr lang="en-US" dirty="0" smtClean="0"/>
              <a:t>Recall: A distribution is a rule that tells us for each possible value of the phenomena, what the likelihood of it occurring is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Visually, it is a smoothed out histogram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Why are these important?</a:t>
            </a:r>
          </a:p>
          <a:p>
            <a:pPr lvl="1"/>
            <a:r>
              <a:rPr lang="en-US" dirty="0" smtClean="0"/>
              <a:t>By creating a distribution model, we can understand random phenomena better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the Empirical Rule</a:t>
            </a:r>
          </a:p>
          <a:p>
            <a:endParaRPr lang="en-US" dirty="0" smtClean="0"/>
          </a:p>
          <a:p>
            <a:r>
              <a:rPr lang="en-US" dirty="0" smtClean="0"/>
              <a:t>Let’s Do It 6.4 Page 368</a:t>
            </a:r>
          </a:p>
          <a:p>
            <a:pPr lvl="1"/>
            <a:r>
              <a:rPr lang="en-US" dirty="0" smtClean="0"/>
              <a:t>Assume Y ~ N(15,2) and Y represents the lifetime in years of a computer component.</a:t>
            </a:r>
          </a:p>
          <a:p>
            <a:pPr lvl="2"/>
            <a:r>
              <a:rPr lang="en-US" dirty="0" smtClean="0"/>
              <a:t>What percent of components are expected to last longer than 19 years?</a:t>
            </a:r>
          </a:p>
          <a:p>
            <a:pPr lvl="2"/>
            <a:r>
              <a:rPr lang="en-US" dirty="0" smtClean="0"/>
              <a:t>Between what two lifetimes do the middle 95% of data fall?</a:t>
            </a:r>
          </a:p>
          <a:p>
            <a:pPr lvl="2"/>
            <a:r>
              <a:rPr lang="en-US" dirty="0" smtClean="0"/>
              <a:t>What percent of components are expected to last less than 9 years?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the empirical rule tell us about the type of model a normal distribution is?</a:t>
            </a:r>
          </a:p>
          <a:p>
            <a:pPr lvl="1"/>
            <a:r>
              <a:rPr lang="en-US" dirty="0" smtClean="0"/>
              <a:t>Observations that fall outside of 3 standard deviations from the mean are considered quite rare or unlikely</a:t>
            </a:r>
          </a:p>
          <a:p>
            <a:pPr lvl="1"/>
            <a:r>
              <a:rPr lang="en-US" dirty="0" smtClean="0"/>
              <a:t>More than 2/3 of the data is within 1 standard deviation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Empirical Rule</a:t>
            </a:r>
          </a:p>
          <a:p>
            <a:endParaRPr lang="en-US" dirty="0" smtClean="0"/>
          </a:p>
          <a:p>
            <a:r>
              <a:rPr lang="en-US" dirty="0" smtClean="0"/>
              <a:t>Let’s say that we have data that we believe is normally distributed.  We know that 95% of our data falls between 70 and 110 and this data is centered about the mean.</a:t>
            </a:r>
          </a:p>
          <a:p>
            <a:pPr lvl="1"/>
            <a:r>
              <a:rPr lang="en-US" dirty="0" smtClean="0"/>
              <a:t>What type of Normal Distribution do we have?</a:t>
            </a:r>
          </a:p>
          <a:p>
            <a:pPr lvl="2"/>
            <a:r>
              <a:rPr lang="en-US" dirty="0" smtClean="0"/>
              <a:t>i.e. What are the parameters?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Percentiles of a 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the following example:</a:t>
            </a:r>
          </a:p>
          <a:p>
            <a:pPr lvl="1"/>
            <a:r>
              <a:rPr lang="en-US" dirty="0" smtClean="0"/>
              <a:t>We have a distribution of IQ’s of N(100,12) distribution.  We want to know what score is required to be in the top 5% of all scores.  How could we find this?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is finding a percentile of a distribution.  We want the find the value in the Normal distribution such that 95% of the data is below it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say SAT scores are normally distributed with a mean of 1800 and a variance of 22500.  </a:t>
            </a:r>
          </a:p>
          <a:p>
            <a:pPr lvl="1"/>
            <a:r>
              <a:rPr lang="en-US" dirty="0" smtClean="0"/>
              <a:t>What would be the cutoff for the top 1% of scores.  </a:t>
            </a:r>
          </a:p>
          <a:p>
            <a:pPr lvl="1"/>
            <a:r>
              <a:rPr lang="en-US" dirty="0" smtClean="0"/>
              <a:t>What score is the 25</a:t>
            </a:r>
            <a:r>
              <a:rPr lang="en-US" baseline="30000" dirty="0" smtClean="0"/>
              <a:t>th</a:t>
            </a:r>
            <a:r>
              <a:rPr lang="en-US" dirty="0" smtClean="0"/>
              <a:t> percentile?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Normality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brief information on how you can verify normality</a:t>
            </a:r>
          </a:p>
          <a:p>
            <a:pPr lvl="1"/>
            <a:r>
              <a:rPr lang="en-US" dirty="0" smtClean="0"/>
              <a:t>Empirical Rule</a:t>
            </a:r>
          </a:p>
          <a:p>
            <a:pPr lvl="1"/>
            <a:r>
              <a:rPr lang="en-US" dirty="0" smtClean="0"/>
              <a:t>QQ-Plot</a:t>
            </a:r>
          </a:p>
          <a:p>
            <a:pPr lvl="1"/>
            <a:r>
              <a:rPr lang="en-US" dirty="0" smtClean="0"/>
              <a:t>Histogram/Stem and Leaf Plot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Used if you have a set of data and you want to determine if a normal distribution is a good model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Uniform Distribution is a continuous distribution</a:t>
            </a:r>
          </a:p>
          <a:p>
            <a:endParaRPr lang="en-US" dirty="0" smtClean="0"/>
          </a:p>
          <a:p>
            <a:r>
              <a:rPr lang="en-US" dirty="0" smtClean="0"/>
              <a:t>It represents a situation where all possible values have the same</a:t>
            </a:r>
          </a:p>
          <a:p>
            <a:pPr>
              <a:buNone/>
            </a:pPr>
            <a:r>
              <a:rPr lang="en-US" dirty="0" smtClean="0"/>
              <a:t>	likelihood of </a:t>
            </a:r>
            <a:r>
              <a:rPr lang="en-US" dirty="0" err="1" smtClean="0"/>
              <a:t>occuring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Characterized by a flat</a:t>
            </a:r>
          </a:p>
          <a:p>
            <a:pPr>
              <a:buNone/>
            </a:pPr>
            <a:r>
              <a:rPr lang="en-US" dirty="0" smtClean="0"/>
              <a:t>Line above an interval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4343400"/>
            <a:ext cx="3048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</a:p>
          <a:p>
            <a:pPr lvl="1"/>
            <a:r>
              <a:rPr lang="en-US" b="1" dirty="0" smtClean="0"/>
              <a:t>Y ~ U(a, </a:t>
            </a:r>
            <a:r>
              <a:rPr lang="en-US" b="1" dirty="0" smtClean="0">
                <a:sym typeface="Symbol"/>
              </a:rPr>
              <a:t>b) </a:t>
            </a:r>
            <a:r>
              <a:rPr lang="en-US" dirty="0" smtClean="0">
                <a:sym typeface="Symbol"/>
              </a:rPr>
              <a:t>is a </a:t>
            </a:r>
            <a:r>
              <a:rPr lang="en-US" dirty="0" smtClean="0"/>
              <a:t>Random Variable Y which follows an uniform distribution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Two parameters</a:t>
            </a:r>
          </a:p>
          <a:p>
            <a:pPr lvl="1"/>
            <a:r>
              <a:rPr lang="en-US" dirty="0" smtClean="0"/>
              <a:t>a - denotes the minimum value the distribution can take on (left endpoint)</a:t>
            </a:r>
          </a:p>
          <a:p>
            <a:pPr lvl="1"/>
            <a:r>
              <a:rPr lang="en-US" dirty="0" smtClean="0">
                <a:sym typeface="Symbol"/>
              </a:rPr>
              <a:t>b - denotes the maximum value the distribution can take on (right endpoint)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Height of the density curve?</a:t>
            </a:r>
          </a:p>
          <a:p>
            <a:pPr lvl="1"/>
            <a:r>
              <a:rPr lang="en-US" dirty="0" smtClean="0"/>
              <a:t>The density curve must have an area of 1 underneath it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Since the uniform density function is a flat, horizontal line, the area is a rectangle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= b*h </a:t>
            </a:r>
            <a:r>
              <a:rPr lang="en-US" dirty="0" smtClean="0">
                <a:sym typeface="Wingdings" pitchFamily="2" charset="2"/>
              </a:rPr>
              <a:t> 1 = (b-a)h  h = 1/(b-a)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the mean?  Median?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do we find probabilities?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about percentiles?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say a Cardiovascular Risk test is conducted on an individual and the resulting score is a 4.5.</a:t>
            </a:r>
          </a:p>
          <a:p>
            <a:pPr lvl="1"/>
            <a:r>
              <a:rPr lang="en-US" dirty="0" smtClean="0"/>
              <a:t>What does this mean?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To understand, we would need to know the model of scores for our population to understand the relevance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 have a program that selects random numbers between 0 and 10 following a Uniform Distribution.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What is the probability it selects a number less than 3?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is the probability it selects a number greater than 8?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is the probability it selects a number between 2 and 6?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Assume that the length of time it takes an email to send is uniformly distributed between 2 and 6 milliseconds.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What is the cutoff value for the slowest 5% of emails?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is the cutoff value for the fastest 15% of emails?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Discrete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Recall: Discrete variables take on (essentially) a finite number of values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The number of students in a class is a Random Variable with a discrete set of values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need to use a different type of model for these types of variables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call a model for a discrete variable a </a:t>
            </a:r>
            <a:r>
              <a:rPr lang="en-US" b="1" u="sng" dirty="0" smtClean="0"/>
              <a:t>mass function</a:t>
            </a:r>
          </a:p>
          <a:p>
            <a:endParaRPr lang="en-US" b="1" u="sng" dirty="0" smtClean="0"/>
          </a:p>
          <a:p>
            <a:r>
              <a:rPr lang="en-US" dirty="0" smtClean="0"/>
              <a:t>Definition: Mass Function</a:t>
            </a:r>
          </a:p>
          <a:p>
            <a:pPr lvl="1"/>
            <a:r>
              <a:rPr lang="en-US" dirty="0" smtClean="0"/>
              <a:t>A mass function is a model for discrete variables</a:t>
            </a:r>
          </a:p>
          <a:p>
            <a:pPr lvl="1"/>
            <a:r>
              <a:rPr lang="en-US" dirty="0" smtClean="0"/>
              <a:t>For each possible value it assigns a probability</a:t>
            </a:r>
          </a:p>
          <a:p>
            <a:pPr lvl="1"/>
            <a:r>
              <a:rPr lang="en-US" dirty="0" smtClean="0"/>
              <a:t>All probabilities must be between 0 and 1</a:t>
            </a:r>
          </a:p>
          <a:p>
            <a:pPr lvl="1"/>
            <a:r>
              <a:rPr lang="en-US" dirty="0" smtClean="0"/>
              <a:t>The sum of all probabilities must equal 1</a:t>
            </a:r>
          </a:p>
          <a:p>
            <a:pPr lvl="1"/>
            <a:r>
              <a:rPr lang="en-US" dirty="0" smtClean="0"/>
              <a:t>Probabilities are measured as sums of the values and not as areas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common way for a discrete model to be presented is in table form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is the probability that W is &lt;= 3?</a:t>
            </a:r>
          </a:p>
          <a:p>
            <a:pPr lvl="1"/>
            <a:r>
              <a:rPr lang="en-US" dirty="0" smtClean="0"/>
              <a:t>Note that you have to be careful about &lt;= </a:t>
            </a:r>
            <a:r>
              <a:rPr lang="en-US" dirty="0" err="1" smtClean="0"/>
              <a:t>vs</a:t>
            </a:r>
            <a:r>
              <a:rPr lang="en-US" dirty="0" smtClean="0"/>
              <a:t> &lt; when dealing with discrete models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is the P(W &gt; 5)?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971800"/>
          <a:ext cx="6096000" cy="741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W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P(W)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0.50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0.30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0.10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0.08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0.02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Since we need to be careful about “less than” vs. “less than or equal to” look for key words:</a:t>
            </a:r>
          </a:p>
          <a:p>
            <a:pPr lvl="1"/>
            <a:r>
              <a:rPr lang="en-US" dirty="0" smtClean="0"/>
              <a:t>At least </a:t>
            </a:r>
            <a:r>
              <a:rPr lang="en-US" dirty="0" smtClean="0">
                <a:sym typeface="Wingdings" pitchFamily="2" charset="2"/>
              </a:rPr>
              <a:t> 	&gt;=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At most  	&lt;=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More than 	&gt;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Less than  	&lt;</a:t>
            </a:r>
          </a:p>
          <a:p>
            <a:pPr lvl="1"/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Sometimes the last value in the table will be missing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Use the property that the sum of probabilities is 1 to fill it in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The length of time it takes a machine in a manufacturing plant to complete its task is normally distributed with a mean of 25 and a variance of 9.</a:t>
            </a:r>
          </a:p>
          <a:p>
            <a:pPr marL="862330" lvl="1" indent="-514350">
              <a:buFont typeface="Arial" pitchFamily="34" charset="0"/>
              <a:buChar char="•"/>
            </a:pPr>
            <a:r>
              <a:rPr lang="en-US" dirty="0" smtClean="0"/>
              <a:t>What is the probability that it takes more than 30 winning tickets in the roll?</a:t>
            </a:r>
          </a:p>
          <a:p>
            <a:pPr marL="862330" lvl="1" indent="-514350">
              <a:buFont typeface="Arial" pitchFamily="34" charset="0"/>
              <a:buChar char="•"/>
            </a:pPr>
            <a:endParaRPr lang="en-US" dirty="0" smtClean="0"/>
          </a:p>
          <a:p>
            <a:pPr marL="862330" lvl="1" indent="-514350">
              <a:buFont typeface="Arial" pitchFamily="34" charset="0"/>
              <a:buChar char="•"/>
            </a:pPr>
            <a:r>
              <a:rPr lang="en-US" dirty="0" smtClean="0"/>
              <a:t>What is the 35</a:t>
            </a:r>
            <a:r>
              <a:rPr lang="en-US" baseline="30000" dirty="0" smtClean="0"/>
              <a:t>th</a:t>
            </a:r>
            <a:r>
              <a:rPr lang="en-US" dirty="0" smtClean="0"/>
              <a:t> percentile?</a:t>
            </a:r>
          </a:p>
          <a:p>
            <a:pPr marL="862330" lvl="1" indent="-514350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dirty="0" smtClean="0"/>
              <a:t>I am modeling the number of siblings </a:t>
            </a:r>
            <a:r>
              <a:rPr lang="en-US" smtClean="0"/>
              <a:t>in a group </a:t>
            </a:r>
            <a:r>
              <a:rPr lang="en-US" dirty="0" smtClean="0"/>
              <a:t>of people.  The probabilities associated with the values {0, 1, 2, 3} are {.10, .50, .30, .05} respectively.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What is the probability that a randomly selected individual has at most 2 siblings?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is the probability that a randomly selected individual has more than 1 sibling?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many different random events that we model with statistical distributions</a:t>
            </a:r>
          </a:p>
          <a:p>
            <a:endParaRPr lang="en-US" dirty="0" smtClean="0"/>
          </a:p>
          <a:p>
            <a:r>
              <a:rPr lang="en-US" dirty="0" smtClean="0"/>
              <a:t>Even though there are a wide variety of them, we find there are some common distributions that model many events well</a:t>
            </a:r>
          </a:p>
          <a:p>
            <a:endParaRPr lang="en-US" dirty="0" smtClean="0"/>
          </a:p>
          <a:p>
            <a:r>
              <a:rPr lang="en-US" dirty="0" smtClean="0"/>
              <a:t>Continuous Variables</a:t>
            </a:r>
          </a:p>
          <a:p>
            <a:pPr lvl="1"/>
            <a:r>
              <a:rPr lang="en-US" dirty="0" smtClean="0"/>
              <a:t>Normal Distribution</a:t>
            </a:r>
          </a:p>
          <a:p>
            <a:pPr lvl="1"/>
            <a:r>
              <a:rPr lang="en-US" dirty="0" smtClean="0"/>
              <a:t>Uniform Distribution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Continuous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we looked at shapes of distributions in Chapter 4</a:t>
            </a:r>
          </a:p>
          <a:p>
            <a:pPr lvl="1"/>
            <a:r>
              <a:rPr lang="en-US" dirty="0" smtClean="0"/>
              <a:t>A distribution model is a smoothing out of the histogram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733800"/>
            <a:ext cx="43434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create a histogram and density curve for the following dataset </a:t>
            </a:r>
          </a:p>
          <a:p>
            <a:pPr>
              <a:buNone/>
            </a:pPr>
            <a:r>
              <a:rPr lang="en-US" dirty="0" smtClean="0"/>
              <a:t>		{1,2,3,3,4,4,4,4,5,5,5,6,6,6,6,6,6,7,</a:t>
            </a:r>
          </a:p>
          <a:p>
            <a:pPr>
              <a:buNone/>
            </a:pPr>
            <a:r>
              <a:rPr lang="en-US" dirty="0" smtClean="0"/>
              <a:t>		7,7,7,7,7,7,7,8,8,8,8,8,9,9,9,9,10}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9624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Group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Count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Proportion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1-2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0.06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3-4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0.17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5-6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9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0.26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7-8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13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0.37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9-10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0.14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20" name="Chart 19"/>
          <p:cNvGraphicFramePr/>
          <p:nvPr/>
        </p:nvGraphicFramePr>
        <p:xfrm>
          <a:off x="304800" y="1981200"/>
          <a:ext cx="4051968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</p:nvPr>
        </p:nvGraphicFramePr>
        <p:xfrm>
          <a:off x="4724400" y="1981200"/>
          <a:ext cx="40386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066800" y="1524000"/>
            <a:ext cx="247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Frequency Histogram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62600" y="1524000"/>
            <a:ext cx="247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Proportion Histogram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I am going to modify the histogram slightly further</a:t>
            </a:r>
          </a:p>
          <a:p>
            <a:pPr lvl="1"/>
            <a:r>
              <a:rPr lang="en-US" dirty="0" smtClean="0"/>
              <a:t>I will make the proportion associated with each rectangle into a probability by dividing the proportion by the width of the rectangle</a:t>
            </a:r>
          </a:p>
          <a:p>
            <a:pPr lvl="2"/>
            <a:r>
              <a:rPr lang="en-US" dirty="0" smtClean="0"/>
              <a:t>This way, the area of the bar is equal to the probability</a:t>
            </a:r>
          </a:p>
          <a:p>
            <a:pPr lvl="2"/>
            <a:r>
              <a:rPr lang="en-US" dirty="0" smtClean="0"/>
              <a:t>We maintain the rule that the sum of the probabilities is equal to 1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586</TotalTime>
  <Words>2341</Words>
  <Application>Microsoft Office PowerPoint</Application>
  <PresentationFormat>On-screen Show (4:3)</PresentationFormat>
  <Paragraphs>364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Foundry</vt:lpstr>
      <vt:lpstr>Using Models to Make Decisions</vt:lpstr>
      <vt:lpstr>What is a Model?</vt:lpstr>
      <vt:lpstr>Statistical Models</vt:lpstr>
      <vt:lpstr>Example</vt:lpstr>
      <vt:lpstr>Models</vt:lpstr>
      <vt:lpstr>Modeling Continuous Variables</vt:lpstr>
      <vt:lpstr>Example</vt:lpstr>
      <vt:lpstr>Example</vt:lpstr>
      <vt:lpstr>Example</vt:lpstr>
      <vt:lpstr>Example</vt:lpstr>
      <vt:lpstr>Modeling Continuous Variables</vt:lpstr>
      <vt:lpstr>Normal Distribution</vt:lpstr>
      <vt:lpstr>Normal Distribution</vt:lpstr>
      <vt:lpstr>Normal Distribution</vt:lpstr>
      <vt:lpstr>Example</vt:lpstr>
      <vt:lpstr>Linear Transformations</vt:lpstr>
      <vt:lpstr>Linear Transformations</vt:lpstr>
      <vt:lpstr>Linear Transformations</vt:lpstr>
      <vt:lpstr>Linear Transformations</vt:lpstr>
      <vt:lpstr>Standardizing</vt:lpstr>
      <vt:lpstr>Example</vt:lpstr>
      <vt:lpstr>Normal Distribution</vt:lpstr>
      <vt:lpstr>Z-table</vt:lpstr>
      <vt:lpstr>Example</vt:lpstr>
      <vt:lpstr>Some Vocabulary</vt:lpstr>
      <vt:lpstr>Examples</vt:lpstr>
      <vt:lpstr>Examples</vt:lpstr>
      <vt:lpstr>Empirical Rule</vt:lpstr>
      <vt:lpstr>Empirical Rule</vt:lpstr>
      <vt:lpstr>Examples</vt:lpstr>
      <vt:lpstr>Empirical Rule</vt:lpstr>
      <vt:lpstr>Example</vt:lpstr>
      <vt:lpstr>Percentiles of a Normal Distribution</vt:lpstr>
      <vt:lpstr>Example</vt:lpstr>
      <vt:lpstr>Verifying Normality</vt:lpstr>
      <vt:lpstr>Uniform Distributions</vt:lpstr>
      <vt:lpstr>Uniform Distribution</vt:lpstr>
      <vt:lpstr>Uniform Distribution</vt:lpstr>
      <vt:lpstr>Uniform Distribution</vt:lpstr>
      <vt:lpstr>Examples</vt:lpstr>
      <vt:lpstr>Examples</vt:lpstr>
      <vt:lpstr>Modeling Discrete Variables</vt:lpstr>
      <vt:lpstr>Discrete Variables</vt:lpstr>
      <vt:lpstr>Example</vt:lpstr>
      <vt:lpstr>Discrete Variables</vt:lpstr>
      <vt:lpstr>Examples</vt:lpstr>
      <vt:lpstr>Examples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Models to Make Decisions</dc:title>
  <dc:creator>Jeremy</dc:creator>
  <cp:lastModifiedBy>Jeremy</cp:lastModifiedBy>
  <cp:revision>53</cp:revision>
  <dcterms:created xsi:type="dcterms:W3CDTF">2012-03-06T04:45:41Z</dcterms:created>
  <dcterms:modified xsi:type="dcterms:W3CDTF">2012-03-08T23:32:39Z</dcterms:modified>
</cp:coreProperties>
</file>