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68" r:id="rId16"/>
    <p:sldId id="271" r:id="rId17"/>
    <p:sldId id="288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9" r:id="rId29"/>
    <p:sldId id="282" r:id="rId30"/>
    <p:sldId id="283" r:id="rId31"/>
    <p:sldId id="284" r:id="rId32"/>
    <p:sldId id="285" r:id="rId33"/>
    <p:sldId id="286" r:id="rId34"/>
    <p:sldId id="287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5" autoAdjust="0"/>
    <p:restoredTop sz="94660"/>
  </p:normalViewPr>
  <p:slideViewPr>
    <p:cSldViewPr>
      <p:cViewPr varScale="1">
        <p:scale>
          <a:sx n="71" d="100"/>
          <a:sy n="71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AF30630-BBE1-4C90-B960-50AD10D1AD23}" type="datetimeFigureOut">
              <a:rPr lang="en-US" smtClean="0"/>
              <a:pPr/>
              <a:t>2/1/2012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FCCB3F-CA1C-4633-A586-E59645E33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630-BBE1-4C90-B960-50AD10D1AD23}" type="datetimeFigureOut">
              <a:rPr lang="en-US" smtClean="0"/>
              <a:pPr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CB3F-CA1C-4633-A586-E59645E33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AF30630-BBE1-4C90-B960-50AD10D1AD23}" type="datetimeFigureOut">
              <a:rPr lang="en-US" smtClean="0"/>
              <a:pPr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FFCCB3F-CA1C-4633-A586-E59645E33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630-BBE1-4C90-B960-50AD10D1AD23}" type="datetimeFigureOut">
              <a:rPr lang="en-US" smtClean="0"/>
              <a:pPr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FFCCB3F-CA1C-4633-A586-E59645E339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630-BBE1-4C90-B960-50AD10D1AD23}" type="datetimeFigureOut">
              <a:rPr lang="en-US" smtClean="0"/>
              <a:pPr/>
              <a:t>2/1/2012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FFCCB3F-CA1C-4633-A586-E59645E339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F30630-BBE1-4C90-B960-50AD10D1AD23}" type="datetimeFigureOut">
              <a:rPr lang="en-US" smtClean="0"/>
              <a:pPr/>
              <a:t>2/1/2012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FCCB3F-CA1C-4633-A586-E59645E339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F30630-BBE1-4C90-B960-50AD10D1AD23}" type="datetimeFigureOut">
              <a:rPr lang="en-US" smtClean="0"/>
              <a:pPr/>
              <a:t>2/1/2012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FCCB3F-CA1C-4633-A586-E59645E339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630-BBE1-4C90-B960-50AD10D1AD23}" type="datetimeFigureOut">
              <a:rPr lang="en-US" smtClean="0"/>
              <a:pPr/>
              <a:t>2/1/2012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FFCCB3F-CA1C-4633-A586-E59645E33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630-BBE1-4C90-B960-50AD10D1AD23}" type="datetimeFigureOut">
              <a:rPr lang="en-US" smtClean="0"/>
              <a:pPr/>
              <a:t>2/1/2012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FCCB3F-CA1C-4633-A586-E59645E33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630-BBE1-4C90-B960-50AD10D1AD23}" type="datetimeFigureOut">
              <a:rPr lang="en-US" smtClean="0"/>
              <a:pPr/>
              <a:t>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FFCCB3F-CA1C-4633-A586-E59645E339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AF30630-BBE1-4C90-B960-50AD10D1AD23}" type="datetimeFigureOut">
              <a:rPr lang="en-US" smtClean="0"/>
              <a:pPr/>
              <a:t>2/1/2012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FFCCB3F-CA1C-4633-A586-E59645E339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AF30630-BBE1-4C90-B960-50AD10D1AD23}" type="datetimeFigureOut">
              <a:rPr lang="en-US" smtClean="0"/>
              <a:pPr/>
              <a:t>2/1/2012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FFCCB3F-CA1C-4633-A586-E59645E33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wmf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Jeremy\AppData\Local\Microsoft\Windows\Temporary Internet Files\Content.IE5\4WJMFQAO\MP900432855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124200"/>
            <a:ext cx="3722871" cy="2794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838199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Probability (Ch 7)</a:t>
            </a:r>
            <a:endParaRPr lang="en-US" sz="6000" dirty="0"/>
          </a:p>
        </p:txBody>
      </p:sp>
      <p:pic>
        <p:nvPicPr>
          <p:cNvPr id="1026" name="Picture 2" descr="C:\Users\Jeremy\AppData\Local\Microsoft\Windows\Temporary Internet Files\Content.IE5\39IDN957\MC900434806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1676400"/>
            <a:ext cx="1828800" cy="1828800"/>
          </a:xfrm>
          <a:prstGeom prst="rect">
            <a:avLst/>
          </a:prstGeom>
          <a:noFill/>
        </p:spPr>
      </p:pic>
      <p:pic>
        <p:nvPicPr>
          <p:cNvPr id="1027" name="Picture 3" descr="C:\Users\Jeremy\AppData\Local\Microsoft\Windows\Temporary Internet Files\Content.IE5\D9HYYAY0\MP900400303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905000"/>
            <a:ext cx="2505075" cy="3132137"/>
          </a:xfrm>
          <a:prstGeom prst="rect">
            <a:avLst/>
          </a:prstGeom>
          <a:noFill/>
        </p:spPr>
      </p:pic>
      <p:pic>
        <p:nvPicPr>
          <p:cNvPr id="1031" name="Picture 7" descr="C:\Users\Jeremy\AppData\Local\Microsoft\Windows\Temporary Internet Files\Content.IE5\D9HYYAY0\MC90028295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86200" y="1219200"/>
            <a:ext cx="1738312" cy="18145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of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Definition: Sample Space</a:t>
            </a:r>
          </a:p>
          <a:p>
            <a:pPr lvl="1"/>
            <a:r>
              <a:rPr lang="en-US" dirty="0" smtClean="0"/>
              <a:t>The sample space is a set of all possible outcomes from a random process</a:t>
            </a:r>
          </a:p>
          <a:p>
            <a:pPr lvl="1"/>
            <a:r>
              <a:rPr lang="en-US" dirty="0" smtClean="0"/>
              <a:t>Usually denoted S</a:t>
            </a:r>
          </a:p>
          <a:p>
            <a:pPr lvl="1"/>
            <a:r>
              <a:rPr lang="en-US" dirty="0" smtClean="0"/>
              <a:t>Tree diagram can be helpful to identify the sample space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Ex: Flipping a coin twice</a:t>
            </a:r>
          </a:p>
          <a:p>
            <a:pPr lvl="2"/>
            <a:r>
              <a:rPr lang="en-US" dirty="0" smtClean="0"/>
              <a:t>Sample Space, S ={(HH), (HT), (TH), (TT)}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of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Definition: Event</a:t>
            </a:r>
          </a:p>
          <a:p>
            <a:pPr lvl="1"/>
            <a:r>
              <a:rPr lang="en-US" dirty="0" smtClean="0"/>
              <a:t>An event is a subset of the sample space</a:t>
            </a:r>
          </a:p>
          <a:p>
            <a:pPr lvl="1"/>
            <a:r>
              <a:rPr lang="en-US" dirty="0" smtClean="0"/>
              <a:t>Usually noted with capital letters at beginning of alphabet</a:t>
            </a:r>
          </a:p>
          <a:p>
            <a:pPr lvl="1"/>
            <a:r>
              <a:rPr lang="en-US" dirty="0" smtClean="0"/>
              <a:t>An event has occurred if the outcome of the random process is in the set of outcomes in the event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Ex:</a:t>
            </a:r>
          </a:p>
          <a:p>
            <a:pPr lvl="2"/>
            <a:r>
              <a:rPr lang="en-US" dirty="0" smtClean="0"/>
              <a:t>Event A is defined to be getting two heads in two flips of the coin:</a:t>
            </a:r>
          </a:p>
          <a:p>
            <a:pPr lvl="3"/>
            <a:r>
              <a:rPr lang="en-US" dirty="0" smtClean="0"/>
              <a:t>A = {(HH)}   from   S = {(HH), (HT), (TH), (TT)}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of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Consider the random process of asking a student in this class they are in college?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 = {Freshman, Sophomore, Junior, Senior, Not in College}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Define Event A as being in their first two years</a:t>
            </a:r>
          </a:p>
          <a:p>
            <a:pPr lvl="2"/>
            <a:r>
              <a:rPr lang="en-US" dirty="0" smtClean="0"/>
              <a:t>A = {Freshman, Sophomore}</a:t>
            </a:r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dirty="0" smtClean="0"/>
              <a:t>Define Event B as being in a year that starts with an S</a:t>
            </a:r>
          </a:p>
          <a:p>
            <a:pPr lvl="2"/>
            <a:r>
              <a:rPr lang="en-US" dirty="0" smtClean="0"/>
              <a:t>B = {Sophomore, Senior}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of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Consider the random process of rolling two dice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 = {(11), (12), … (16), (21), (22), … (65), (66)}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Define Event A as the sum of the dice being 7</a:t>
            </a:r>
          </a:p>
          <a:p>
            <a:pPr lvl="2"/>
            <a:r>
              <a:rPr lang="en-US" dirty="0" smtClean="0"/>
              <a:t>A = {(16), (25), (34), (43), (52), (61)}</a:t>
            </a:r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dirty="0" smtClean="0"/>
              <a:t>Define Event B as being rolling doubles</a:t>
            </a:r>
          </a:p>
          <a:p>
            <a:pPr lvl="2"/>
            <a:r>
              <a:rPr lang="en-US" dirty="0" smtClean="0"/>
              <a:t>B = {(11), (22), (33), (44), (55), (66)}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Define Event C as rolling two odd numbers less than 4</a:t>
            </a:r>
          </a:p>
          <a:p>
            <a:pPr lvl="2"/>
            <a:r>
              <a:rPr lang="en-US" dirty="0" smtClean="0"/>
              <a:t>C = {(11), (13), (31), (33)}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of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Consider the random process of asking a student in this class how many siblings they have?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 = {0, 1, 2, 3, …}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Event A as being an only child</a:t>
            </a:r>
          </a:p>
          <a:p>
            <a:pPr lvl="2"/>
            <a:r>
              <a:rPr lang="en-US" dirty="0" smtClean="0"/>
              <a:t>A = {0}</a:t>
            </a:r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dirty="0" smtClean="0"/>
              <a:t>Define Event B as having an odd number of siblings</a:t>
            </a:r>
          </a:p>
          <a:p>
            <a:pPr lvl="2"/>
            <a:r>
              <a:rPr lang="en-US" dirty="0" smtClean="0"/>
              <a:t>B = {1, 3, 5, …}</a:t>
            </a:r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of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have we learned?</a:t>
            </a:r>
          </a:p>
          <a:p>
            <a:pPr lvl="1"/>
            <a:r>
              <a:rPr lang="en-US" dirty="0" smtClean="0"/>
              <a:t>A sample space is a set of all possible outcomes</a:t>
            </a:r>
          </a:p>
          <a:p>
            <a:pPr lvl="2"/>
            <a:r>
              <a:rPr lang="en-US" dirty="0" smtClean="0"/>
              <a:t>It can be finite or infinite, but must be able to be listed</a:t>
            </a:r>
          </a:p>
          <a:p>
            <a:pPr lvl="2"/>
            <a:r>
              <a:rPr lang="en-US" dirty="0" smtClean="0"/>
              <a:t>We need to list any POSSIBLE outcome in the sample space, even if it is extremely unlikely</a:t>
            </a:r>
          </a:p>
          <a:p>
            <a:pPr lvl="2"/>
            <a:r>
              <a:rPr lang="en-US" dirty="0" smtClean="0"/>
              <a:t>The probability associated with each outcome is not necessarily the same</a:t>
            </a:r>
          </a:p>
          <a:p>
            <a:pPr lvl="1"/>
            <a:r>
              <a:rPr lang="en-US" dirty="0" smtClean="0"/>
              <a:t>We can break the sample space into smaller sets called events</a:t>
            </a:r>
          </a:p>
          <a:p>
            <a:pPr lvl="2"/>
            <a:r>
              <a:rPr lang="en-US" dirty="0" smtClean="0"/>
              <a:t>Events are usually defined to take on a specific meaning from the outcomes</a:t>
            </a:r>
          </a:p>
          <a:p>
            <a:pPr lvl="2"/>
            <a:r>
              <a:rPr lang="en-US" dirty="0" smtClean="0"/>
              <a:t>Two different events can share a particular outcome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of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Definition:  Union of Events</a:t>
            </a:r>
          </a:p>
          <a:p>
            <a:pPr lvl="1"/>
            <a:r>
              <a:rPr lang="en-US" dirty="0" smtClean="0"/>
              <a:t>The Union of two events is defined as either A </a:t>
            </a:r>
            <a:r>
              <a:rPr lang="en-US" b="1" dirty="0" smtClean="0"/>
              <a:t>or</a:t>
            </a:r>
            <a:r>
              <a:rPr lang="en-US" dirty="0" smtClean="0"/>
              <a:t> B </a:t>
            </a:r>
            <a:r>
              <a:rPr lang="en-US" dirty="0" err="1" smtClean="0"/>
              <a:t>occuring</a:t>
            </a:r>
            <a:endParaRPr lang="en-US" dirty="0" smtClean="0"/>
          </a:p>
          <a:p>
            <a:pPr lvl="1"/>
            <a:r>
              <a:rPr lang="en-US" dirty="0" smtClean="0"/>
              <a:t>Denoted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Definition:  Intersection of Events</a:t>
            </a:r>
          </a:p>
          <a:p>
            <a:pPr lvl="1"/>
            <a:r>
              <a:rPr lang="en-US" dirty="0" smtClean="0"/>
              <a:t>The intersection of two events is defined as both A </a:t>
            </a:r>
            <a:r>
              <a:rPr lang="en-US" b="1" dirty="0" smtClean="0"/>
              <a:t>and</a:t>
            </a:r>
            <a:r>
              <a:rPr lang="en-US" dirty="0" smtClean="0"/>
              <a:t> B </a:t>
            </a:r>
            <a:r>
              <a:rPr lang="en-US" dirty="0" err="1" smtClean="0"/>
              <a:t>occuring</a:t>
            </a:r>
            <a:endParaRPr lang="en-US" dirty="0" smtClean="0"/>
          </a:p>
          <a:p>
            <a:pPr lvl="1"/>
            <a:r>
              <a:rPr lang="en-US" dirty="0" smtClean="0"/>
              <a:t>Denoted </a:t>
            </a:r>
            <a:endParaRPr lang="en-US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3117361"/>
            <a:ext cx="609600" cy="312615"/>
          </a:xfrm>
          <a:prstGeom prst="rect">
            <a:avLst/>
          </a:prstGeom>
          <a:noFill/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5486400"/>
            <a:ext cx="609600" cy="312615"/>
          </a:xfrm>
          <a:prstGeom prst="rect">
            <a:avLst/>
          </a:prstGeom>
          <a:noFill/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of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Definition:  Complement of Event</a:t>
            </a:r>
          </a:p>
          <a:p>
            <a:pPr lvl="1"/>
            <a:r>
              <a:rPr lang="en-US" dirty="0" smtClean="0"/>
              <a:t>The complement of an events is defined as not A </a:t>
            </a:r>
            <a:r>
              <a:rPr lang="en-US" dirty="0" err="1" smtClean="0"/>
              <a:t>occuring</a:t>
            </a:r>
            <a:r>
              <a:rPr lang="en-US" dirty="0" smtClean="0"/>
              <a:t> or A not </a:t>
            </a:r>
            <a:r>
              <a:rPr lang="en-US" dirty="0" err="1" smtClean="0"/>
              <a:t>occuring</a:t>
            </a:r>
            <a:endParaRPr lang="en-US" dirty="0" smtClean="0"/>
          </a:p>
          <a:p>
            <a:pPr lvl="1"/>
            <a:r>
              <a:rPr lang="en-US" dirty="0" smtClean="0"/>
              <a:t>Denoted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Definition:  Disjoint Events/Mutually Exclusive Events</a:t>
            </a:r>
          </a:p>
          <a:p>
            <a:pPr lvl="1"/>
            <a:r>
              <a:rPr lang="en-US" dirty="0" smtClean="0"/>
              <a:t>Two events are considered to be mutually exclusive or disjoint if one </a:t>
            </a:r>
            <a:r>
              <a:rPr lang="en-US" dirty="0" err="1" smtClean="0"/>
              <a:t>occuring</a:t>
            </a:r>
            <a:r>
              <a:rPr lang="en-US" dirty="0" smtClean="0"/>
              <a:t> implies the other cannot</a:t>
            </a:r>
          </a:p>
          <a:p>
            <a:pPr lvl="1"/>
            <a:r>
              <a:rPr lang="en-US" dirty="0" smtClean="0"/>
              <a:t>Denoted </a:t>
            </a:r>
            <a:endParaRPr lang="en-US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3124200"/>
            <a:ext cx="228600" cy="304800"/>
          </a:xfrm>
          <a:prstGeom prst="rect">
            <a:avLst/>
          </a:prstGeom>
          <a:noFill/>
        </p:spPr>
      </p:pic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5486400"/>
            <a:ext cx="624840" cy="304800"/>
          </a:xfrm>
          <a:prstGeom prst="rect">
            <a:avLst/>
          </a:prstGeom>
          <a:noFill/>
        </p:spPr>
      </p:pic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of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Joe has 3 different colored shirts (White, Yellow, Green) and 3 different colored hats (Black, Red, Green)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Let Event A be that Joe is matching</a:t>
            </a:r>
          </a:p>
          <a:p>
            <a:pPr lvl="1"/>
            <a:r>
              <a:rPr lang="en-US" dirty="0" smtClean="0"/>
              <a:t>Let Event B be that Joe is wearing a Black Hat</a:t>
            </a:r>
          </a:p>
          <a:p>
            <a:pPr lvl="1"/>
            <a:r>
              <a:rPr lang="en-US" dirty="0" smtClean="0"/>
              <a:t>Let Event C be that Joe is wearing no white or black</a:t>
            </a:r>
          </a:p>
          <a:p>
            <a:pPr lvl="1"/>
            <a:r>
              <a:rPr lang="en-US" dirty="0" smtClean="0"/>
              <a:t>Let Event D be that Joe is wearing a Yellow Shirt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List the Sample Space of combinations</a:t>
            </a:r>
          </a:p>
          <a:p>
            <a:pPr lvl="1"/>
            <a:r>
              <a:rPr lang="en-US" dirty="0" smtClean="0"/>
              <a:t>What is the union of A and C?   B and D?</a:t>
            </a:r>
          </a:p>
          <a:p>
            <a:pPr lvl="1"/>
            <a:r>
              <a:rPr lang="en-US" dirty="0" smtClean="0"/>
              <a:t>What is the intersection of A and C?   A and D?</a:t>
            </a:r>
          </a:p>
          <a:p>
            <a:pPr lvl="1"/>
            <a:r>
              <a:rPr lang="en-US" dirty="0" smtClean="0"/>
              <a:t>What is the complement of C?</a:t>
            </a:r>
          </a:p>
          <a:p>
            <a:pPr lvl="1"/>
            <a:r>
              <a:rPr lang="en-US" dirty="0" smtClean="0"/>
              <a:t>Are the following events mutually exclusive: A &amp; D,  A &amp; C?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want to use probability to classify the occurrence of events from a sample space</a:t>
            </a:r>
          </a:p>
          <a:p>
            <a:endParaRPr lang="en-US" dirty="0" smtClean="0"/>
          </a:p>
          <a:p>
            <a:r>
              <a:rPr lang="en-US" dirty="0" smtClean="0"/>
              <a:t>P(A) = Probability of Event A occurring</a:t>
            </a:r>
          </a:p>
          <a:p>
            <a:endParaRPr lang="en-US" dirty="0" smtClean="0"/>
          </a:p>
          <a:p>
            <a:r>
              <a:rPr lang="en-US" dirty="0" smtClean="0"/>
              <a:t>How do we find A?</a:t>
            </a:r>
          </a:p>
          <a:p>
            <a:pPr lvl="1"/>
            <a:r>
              <a:rPr lang="en-US" dirty="0" smtClean="0"/>
              <a:t>Relative Frequency approach through simulation</a:t>
            </a:r>
          </a:p>
          <a:p>
            <a:pPr lvl="1"/>
            <a:r>
              <a:rPr lang="en-US" dirty="0" smtClean="0"/>
              <a:t>If we know the probabilities of all outcomes included in A, we can calculate the probability of A as the sum of the probabilities of the outcomes that make it up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Probability?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way to quantify uncertainty/randomness</a:t>
            </a:r>
          </a:p>
          <a:p>
            <a:endParaRPr lang="en-US" dirty="0"/>
          </a:p>
          <a:p>
            <a:r>
              <a:rPr lang="en-US" dirty="0" smtClean="0"/>
              <a:t>Ex: Flipping a coin</a:t>
            </a:r>
          </a:p>
          <a:p>
            <a:pPr lvl="1"/>
            <a:r>
              <a:rPr lang="en-US" dirty="0" smtClean="0"/>
              <a:t>50% chance of Heads/Tails</a:t>
            </a:r>
          </a:p>
          <a:p>
            <a:pPr lvl="1"/>
            <a:endParaRPr lang="en-US" dirty="0"/>
          </a:p>
          <a:p>
            <a:r>
              <a:rPr lang="en-US" dirty="0" smtClean="0"/>
              <a:t>What does 50% mean?</a:t>
            </a:r>
          </a:p>
          <a:p>
            <a:pPr lvl="1"/>
            <a:r>
              <a:rPr lang="en-US" dirty="0" smtClean="0"/>
              <a:t>Long-run behavior</a:t>
            </a:r>
          </a:p>
          <a:p>
            <a:pPr lvl="1"/>
            <a:r>
              <a:rPr lang="en-US" dirty="0" smtClean="0"/>
              <a:t>Relative Frequency Approach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Properties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Any Probability must fall between 0 and 1</a:t>
            </a:r>
          </a:p>
          <a:p>
            <a:pPr lvl="1"/>
            <a:r>
              <a:rPr lang="en-US" dirty="0" smtClean="0"/>
              <a:t>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The sum of the probability of all outcomes in a sample space must equal 1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sum of an event and it’s complement is 1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4038600"/>
            <a:ext cx="1223211" cy="762000"/>
          </a:xfrm>
          <a:prstGeom prst="rect">
            <a:avLst/>
          </a:prstGeom>
          <a:noFill/>
        </p:spPr>
      </p:pic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154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2209800"/>
            <a:ext cx="1333500" cy="304800"/>
          </a:xfrm>
          <a:prstGeom prst="rect">
            <a:avLst/>
          </a:prstGeom>
          <a:noFill/>
        </p:spPr>
      </p:pic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5638800"/>
            <a:ext cx="4352925" cy="304800"/>
          </a:xfrm>
          <a:prstGeom prst="rect">
            <a:avLst/>
          </a:prstGeom>
          <a:noFill/>
        </p:spPr>
      </p:pic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49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4267200"/>
            <a:ext cx="1295400" cy="304800"/>
          </a:xfrm>
          <a:prstGeom prst="rect">
            <a:avLst/>
          </a:prstGeom>
          <a:noFill/>
        </p:spPr>
      </p:pic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4572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Addition Rule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What happens if A and B are disjoint (mutually exclusive events?</a:t>
            </a:r>
          </a:p>
          <a:p>
            <a:pPr lvl="1"/>
            <a:endParaRPr lang="en-US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2209800"/>
            <a:ext cx="3867150" cy="304800"/>
          </a:xfrm>
          <a:prstGeom prst="rect">
            <a:avLst/>
          </a:prstGeom>
          <a:noFill/>
        </p:spPr>
      </p:pic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2667000"/>
            <a:ext cx="4086225" cy="304800"/>
          </a:xfrm>
          <a:prstGeom prst="rect">
            <a:avLst/>
          </a:prstGeom>
          <a:noFill/>
        </p:spPr>
      </p:pic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572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Joe has 3 different colored shirts (White, Yellow, Green) and 3 different colored hats (Black, Red, Green)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Let Event A be that Joe is matching</a:t>
            </a:r>
          </a:p>
          <a:p>
            <a:pPr lvl="1"/>
            <a:r>
              <a:rPr lang="en-US" dirty="0" smtClean="0"/>
              <a:t>Let Event B be that Joe is wearing a Black Hat</a:t>
            </a:r>
          </a:p>
          <a:p>
            <a:pPr lvl="1"/>
            <a:r>
              <a:rPr lang="en-US" dirty="0" smtClean="0"/>
              <a:t>Let Event C be that Joe is wearing no white or black</a:t>
            </a:r>
          </a:p>
          <a:p>
            <a:pPr lvl="1"/>
            <a:r>
              <a:rPr lang="en-US" dirty="0" smtClean="0"/>
              <a:t>Let Event D be that Joe is wearing a Yellow Shirt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is the probability of A, B?</a:t>
            </a:r>
          </a:p>
          <a:p>
            <a:pPr lvl="1"/>
            <a:r>
              <a:rPr lang="en-US" dirty="0" smtClean="0"/>
              <a:t>What is the probability of A U B?</a:t>
            </a:r>
          </a:p>
          <a:p>
            <a:pPr lvl="1"/>
            <a:r>
              <a:rPr lang="en-US" dirty="0" smtClean="0"/>
              <a:t>What is the probability of the complement of A?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</a:p>
          <a:p>
            <a:pPr lvl="1"/>
            <a:r>
              <a:rPr lang="en-US" dirty="0" smtClean="0"/>
              <a:t>Denoted: </a:t>
            </a:r>
          </a:p>
          <a:p>
            <a:pPr lvl="1"/>
            <a:r>
              <a:rPr lang="en-US" dirty="0" smtClean="0"/>
              <a:t>The conditional probability of A given B is defined as the chance of A occurring, given that B has already occurred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Multiplication Rule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2209800"/>
            <a:ext cx="892969" cy="381000"/>
          </a:xfrm>
          <a:prstGeom prst="rect">
            <a:avLst/>
          </a:prstGeom>
          <a:noFill/>
        </p:spPr>
      </p:pic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572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3810000"/>
            <a:ext cx="2228850" cy="685800"/>
          </a:xfrm>
          <a:prstGeom prst="rect">
            <a:avLst/>
          </a:prstGeom>
          <a:noFill/>
        </p:spPr>
      </p:pic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45720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5410200"/>
            <a:ext cx="4819650" cy="342900"/>
          </a:xfrm>
          <a:prstGeom prst="rect">
            <a:avLst/>
          </a:prstGeom>
          <a:noFill/>
        </p:spPr>
      </p:pic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45720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Probabilities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the random process of who scores the first touchdown in the Super Bowl</a:t>
            </a:r>
          </a:p>
          <a:p>
            <a:r>
              <a:rPr lang="en-US" dirty="0" smtClean="0"/>
              <a:t>Sample Space:</a:t>
            </a:r>
          </a:p>
          <a:p>
            <a:pPr lvl="1"/>
            <a:r>
              <a:rPr lang="en-US" sz="2200" dirty="0" smtClean="0"/>
              <a:t>Tom Brady-QB (4%)    	        Eli Manning-QB (4%)    </a:t>
            </a:r>
          </a:p>
          <a:p>
            <a:pPr lvl="1"/>
            <a:r>
              <a:rPr lang="en-US" sz="2200" dirty="0" smtClean="0"/>
              <a:t>Wes Welker-WR (16%)	        Victor Cruz-WR (20%)               </a:t>
            </a:r>
          </a:p>
          <a:p>
            <a:pPr lvl="1"/>
            <a:r>
              <a:rPr lang="en-US" sz="2200" dirty="0" err="1" smtClean="0"/>
              <a:t>BenJarvus</a:t>
            </a:r>
            <a:r>
              <a:rPr lang="en-US" sz="2200" dirty="0" smtClean="0"/>
              <a:t> Green-Ellis-RB (10%)     Ahmad Bradshaw-RB (12%) </a:t>
            </a:r>
          </a:p>
          <a:p>
            <a:pPr lvl="1"/>
            <a:r>
              <a:rPr lang="en-US" sz="2200" dirty="0" smtClean="0"/>
              <a:t>Other Giant RB (8%)    Other Giant WR (8%) 	Other Giant (4%)</a:t>
            </a:r>
          </a:p>
          <a:p>
            <a:pPr lvl="1"/>
            <a:r>
              <a:rPr lang="en-US" sz="2200" dirty="0" smtClean="0"/>
              <a:t>Other Patriot RB (4%)   Other Patriot WR (4%)   Other Patriot (4%)</a:t>
            </a:r>
          </a:p>
          <a:p>
            <a:pPr lvl="1"/>
            <a:r>
              <a:rPr lang="en-US" sz="2200" dirty="0" smtClean="0"/>
              <a:t>None (2%)</a:t>
            </a:r>
          </a:p>
          <a:p>
            <a:r>
              <a:rPr lang="en-US" sz="2500" dirty="0" smtClean="0"/>
              <a:t>Event A is it’s a WR,  Event B is it’s a RB,  Event C is it’s a Giant, Event D is it’s a Patriot </a:t>
            </a:r>
          </a:p>
          <a:p>
            <a:r>
              <a:rPr lang="en-US" sz="2500" dirty="0" smtClean="0"/>
              <a:t>What is P(A or B)?  P(C and B)?  P(C given B)?  P(B given C)?</a:t>
            </a:r>
          </a:p>
          <a:p>
            <a:endParaRPr lang="en-US" sz="2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Independent Events</a:t>
            </a:r>
          </a:p>
          <a:p>
            <a:pPr lvl="1"/>
            <a:r>
              <a:rPr lang="en-US" dirty="0" smtClean="0"/>
              <a:t>Two events are considered independent if one </a:t>
            </a:r>
            <a:r>
              <a:rPr lang="en-US" dirty="0" err="1" smtClean="0"/>
              <a:t>occuring</a:t>
            </a:r>
            <a:r>
              <a:rPr lang="en-US" dirty="0" smtClean="0"/>
              <a:t>, does not influence the probability of the other </a:t>
            </a:r>
            <a:r>
              <a:rPr lang="en-US" dirty="0" err="1" smtClean="0"/>
              <a:t>occuring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The probability of rolling a 4 on the second roll of the die is not influenced by the probability of rolling a 4 on the first roll of the die</a:t>
            </a:r>
          </a:p>
          <a:p>
            <a:pPr lvl="2"/>
            <a:r>
              <a:rPr lang="en-US" dirty="0" smtClean="0"/>
              <a:t>Therefore, P(4 on 1</a:t>
            </a:r>
            <a:r>
              <a:rPr lang="en-US" baseline="30000" dirty="0" smtClean="0"/>
              <a:t>st</a:t>
            </a:r>
            <a:r>
              <a:rPr lang="en-US" dirty="0" smtClean="0"/>
              <a:t> roll) and P(4 on 2</a:t>
            </a:r>
            <a:r>
              <a:rPr lang="en-US" baseline="30000" dirty="0" smtClean="0"/>
              <a:t>nd</a:t>
            </a:r>
            <a:r>
              <a:rPr lang="en-US" dirty="0" smtClean="0"/>
              <a:t> roll) are independent events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Mathematical Definition of Independence</a:t>
            </a:r>
          </a:p>
          <a:p>
            <a:pPr lvl="1"/>
            <a:r>
              <a:rPr lang="en-US" dirty="0" smtClean="0"/>
              <a:t>Two events are independent if any of the following are true:</a:t>
            </a:r>
          </a:p>
          <a:p>
            <a:pPr lvl="2"/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 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Note that one being true implies the other two are true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 		</a:t>
            </a:r>
          </a:p>
          <a:p>
            <a:pPr lvl="1"/>
            <a:r>
              <a:rPr lang="en-US" dirty="0" smtClean="0"/>
              <a:t>P(A) = 0.60	P(B) = 0.50	P(A and B) = 0.30</a:t>
            </a:r>
          </a:p>
          <a:p>
            <a:pPr lvl="1"/>
            <a:r>
              <a:rPr lang="en-US" dirty="0" smtClean="0"/>
              <a:t>Are P(A) and P(B) independent? Prove all 3 statements above</a:t>
            </a:r>
          </a:p>
          <a:p>
            <a:pPr lvl="2"/>
            <a:r>
              <a:rPr lang="en-US" dirty="0" smtClean="0"/>
              <a:t>Yes, they are independent 	</a:t>
            </a:r>
          </a:p>
          <a:p>
            <a:pPr lvl="2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  </a:t>
            </a:r>
          </a:p>
          <a:p>
            <a:pPr lvl="1"/>
            <a:endParaRPr lang="en-US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2209800"/>
            <a:ext cx="1495425" cy="304800"/>
          </a:xfrm>
          <a:prstGeom prst="rect">
            <a:avLst/>
          </a:prstGeom>
          <a:noFill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2514600"/>
            <a:ext cx="1504950" cy="304800"/>
          </a:xfrm>
          <a:prstGeom prst="rect">
            <a:avLst/>
          </a:prstGeom>
          <a:noFill/>
        </p:spPr>
      </p:pic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2819400"/>
            <a:ext cx="2381250" cy="304800"/>
          </a:xfrm>
          <a:prstGeom prst="rect">
            <a:avLst/>
          </a:prstGeom>
          <a:noFill/>
        </p:spPr>
      </p:pic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206" name="Picture 1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5257800"/>
            <a:ext cx="4314825" cy="304800"/>
          </a:xfrm>
          <a:prstGeom prst="rect">
            <a:avLst/>
          </a:prstGeom>
          <a:noFill/>
        </p:spPr>
      </p:pic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208" name="Picture 1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5562600"/>
            <a:ext cx="4191000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Consider the following types of students and number who fit each category out of 100</a:t>
            </a:r>
          </a:p>
          <a:p>
            <a:pPr lvl="1"/>
            <a:r>
              <a:rPr lang="en-US" dirty="0" smtClean="0"/>
              <a:t>A: 60 students attend every lecture</a:t>
            </a:r>
          </a:p>
          <a:p>
            <a:pPr lvl="1"/>
            <a:r>
              <a:rPr lang="en-US" dirty="0" smtClean="0"/>
              <a:t>B: 40 students attend office hours at least once</a:t>
            </a:r>
            <a:endParaRPr lang="en-US" dirty="0"/>
          </a:p>
          <a:p>
            <a:pPr lvl="1"/>
            <a:r>
              <a:rPr lang="en-US" dirty="0" smtClean="0"/>
              <a:t>A and B: 20 students attend every lecture and </a:t>
            </a:r>
            <a:r>
              <a:rPr lang="en-US" dirty="0" smtClean="0"/>
              <a:t>attend office hours at least once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How many students do neither A nor B?</a:t>
            </a:r>
          </a:p>
          <a:p>
            <a:pPr lvl="1"/>
            <a:r>
              <a:rPr lang="en-US" dirty="0" smtClean="0"/>
              <a:t>Given that a student attends office hours, what is the probability they attend every lecture?</a:t>
            </a:r>
          </a:p>
          <a:p>
            <a:pPr lvl="1"/>
            <a:r>
              <a:rPr lang="en-US" dirty="0" smtClean="0"/>
              <a:t>Are A and B mutually exclusive?  Why or why not?</a:t>
            </a:r>
          </a:p>
          <a:p>
            <a:pPr lvl="1"/>
            <a:r>
              <a:rPr lang="en-US" dirty="0" smtClean="0"/>
              <a:t>Are A and B independent? Provide evidence to support your claim.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Independence </a:t>
            </a:r>
            <a:r>
              <a:rPr lang="en-US" dirty="0" err="1" smtClean="0"/>
              <a:t>vs</a:t>
            </a:r>
            <a:r>
              <a:rPr lang="en-US" dirty="0" smtClean="0"/>
              <a:t> Mutual Exclusivity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It is a common misconception to think Independence and Mutual Exclusivity are the same thing</a:t>
            </a:r>
          </a:p>
          <a:p>
            <a:r>
              <a:rPr lang="en-US" dirty="0" smtClean="0"/>
              <a:t>Independence is when the </a:t>
            </a:r>
            <a:r>
              <a:rPr lang="en-US" b="1" i="1" dirty="0" smtClean="0"/>
              <a:t>Probability</a:t>
            </a:r>
            <a:r>
              <a:rPr lang="en-US" i="1" dirty="0" smtClean="0"/>
              <a:t> </a:t>
            </a:r>
            <a:r>
              <a:rPr lang="en-US" dirty="0" smtClean="0"/>
              <a:t>of and event is not affected by another event </a:t>
            </a:r>
            <a:r>
              <a:rPr lang="en-US" dirty="0" err="1" smtClean="0"/>
              <a:t>occuring</a:t>
            </a:r>
            <a:endParaRPr lang="en-US" dirty="0" smtClean="0"/>
          </a:p>
          <a:p>
            <a:r>
              <a:rPr lang="en-US" dirty="0" smtClean="0"/>
              <a:t>Mutually Exclusive events are when an event </a:t>
            </a:r>
            <a:r>
              <a:rPr lang="en-US" b="1" i="1" dirty="0" smtClean="0"/>
              <a:t>cannot occur</a:t>
            </a:r>
            <a:r>
              <a:rPr lang="en-US" i="1" dirty="0" smtClean="0"/>
              <a:t> </a:t>
            </a:r>
            <a:r>
              <a:rPr lang="en-US" dirty="0" smtClean="0"/>
              <a:t>given that another one has occurred</a:t>
            </a:r>
          </a:p>
          <a:p>
            <a:endParaRPr lang="en-US" i="1" dirty="0" smtClean="0"/>
          </a:p>
          <a:p>
            <a:r>
              <a:rPr lang="en-US" dirty="0" smtClean="0"/>
              <a:t>Independence is a property of </a:t>
            </a:r>
            <a:r>
              <a:rPr lang="en-US" b="1" dirty="0" smtClean="0"/>
              <a:t>probability</a:t>
            </a:r>
          </a:p>
          <a:p>
            <a:r>
              <a:rPr lang="en-US" dirty="0" smtClean="0"/>
              <a:t>Mutual Exclusivity is a property of </a:t>
            </a:r>
            <a:r>
              <a:rPr lang="en-US" b="1" dirty="0" smtClean="0"/>
              <a:t>sets</a:t>
            </a:r>
          </a:p>
          <a:p>
            <a:endParaRPr lang="en-US" dirty="0" smtClean="0"/>
          </a:p>
          <a:p>
            <a:pPr>
              <a:buNone/>
            </a:pPr>
            <a:r>
              <a:rPr lang="en-US" u="sng" dirty="0" smtClean="0"/>
              <a:t>Independent Events</a:t>
            </a:r>
            <a:r>
              <a:rPr lang="en-US" dirty="0" smtClean="0"/>
              <a:t>			  </a:t>
            </a:r>
            <a:r>
              <a:rPr lang="en-US" u="sng" dirty="0" smtClean="0"/>
              <a:t>Mutually Exclusive Events</a:t>
            </a:r>
          </a:p>
          <a:p>
            <a:pPr>
              <a:buNone/>
            </a:pPr>
            <a:r>
              <a:rPr lang="en-US" dirty="0" smtClean="0"/>
              <a:t>   Cannot visualize			    A drawing will identify</a:t>
            </a:r>
          </a:p>
          <a:p>
            <a:pPr>
              <a:buNone/>
            </a:pPr>
            <a:r>
              <a:rPr lang="en-US" dirty="0" smtClean="0"/>
              <a:t>     </a:t>
            </a:r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5638800"/>
            <a:ext cx="2381250" cy="304800"/>
          </a:xfrm>
          <a:prstGeom prst="rect">
            <a:avLst/>
          </a:prstGeom>
          <a:noFill/>
        </p:spPr>
      </p:pic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0" y="5638800"/>
            <a:ext cx="1323975" cy="30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Probability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</a:p>
          <a:p>
            <a:r>
              <a:rPr lang="en-US" dirty="0" smtClean="0"/>
              <a:t>Intersection</a:t>
            </a:r>
          </a:p>
          <a:p>
            <a:r>
              <a:rPr lang="en-US" dirty="0" smtClean="0"/>
              <a:t>Complement</a:t>
            </a:r>
          </a:p>
          <a:p>
            <a:r>
              <a:rPr lang="en-US" dirty="0" smtClean="0"/>
              <a:t>Mutually Exclusive/Disjoint</a:t>
            </a:r>
          </a:p>
          <a:p>
            <a:r>
              <a:rPr lang="en-US" dirty="0" smtClean="0"/>
              <a:t>Addition Rule</a:t>
            </a:r>
          </a:p>
          <a:p>
            <a:r>
              <a:rPr lang="en-US" dirty="0" smtClean="0"/>
              <a:t>Conditional Probability/Multiplication Rule</a:t>
            </a:r>
          </a:p>
          <a:p>
            <a:r>
              <a:rPr lang="en-US" dirty="0" smtClean="0"/>
              <a:t>Independence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Probability?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Definition </a:t>
            </a:r>
          </a:p>
          <a:p>
            <a:pPr lvl="1"/>
            <a:r>
              <a:rPr lang="en-US" dirty="0" smtClean="0"/>
              <a:t>The probability of a particular outcome (</a:t>
            </a:r>
            <a:r>
              <a:rPr lang="en-US" dirty="0" err="1" smtClean="0"/>
              <a:t>ie</a:t>
            </a:r>
            <a:r>
              <a:rPr lang="en-US" dirty="0" smtClean="0"/>
              <a:t>: Heads in a flip of the coin) is the long-run relative frequency with which it occurs</a:t>
            </a:r>
          </a:p>
          <a:p>
            <a:endParaRPr lang="en-US" dirty="0"/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This makes more intuitive sense when we are referring to repeatable events, like a coin flip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work as a marketing executive and are trying to determine the probability of a person reacting favorably to your latest advertisement.  However the focus group results come back grouped by age demographics and the breakdown of population by age:</a:t>
            </a:r>
          </a:p>
          <a:p>
            <a:pPr lvl="1"/>
            <a:r>
              <a:rPr lang="en-US" sz="2200" dirty="0" smtClean="0"/>
              <a:t>P(Favorable | &lt;18) = 10%</a:t>
            </a:r>
          </a:p>
          <a:p>
            <a:pPr lvl="1"/>
            <a:r>
              <a:rPr lang="en-US" sz="2200" dirty="0" smtClean="0"/>
              <a:t>P(Favorable | 18-35) = 35%</a:t>
            </a:r>
          </a:p>
          <a:p>
            <a:pPr lvl="1"/>
            <a:r>
              <a:rPr lang="en-US" sz="2200" dirty="0" smtClean="0"/>
              <a:t>P(Favorable | 36-54) = 65%</a:t>
            </a:r>
          </a:p>
          <a:p>
            <a:pPr lvl="1"/>
            <a:r>
              <a:rPr lang="en-US" sz="2200" dirty="0" smtClean="0"/>
              <a:t>P(Favorable | &gt;54) = 5%</a:t>
            </a:r>
          </a:p>
          <a:p>
            <a:pPr lvl="1"/>
            <a:r>
              <a:rPr lang="en-US" sz="2200" dirty="0" smtClean="0"/>
              <a:t>P(&lt;18)=20%   P(18-35)=25%   P(36-54)=25%   P(55+)=30%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Definition: Partition</a:t>
            </a:r>
          </a:p>
          <a:p>
            <a:pPr lvl="1"/>
            <a:r>
              <a:rPr lang="en-US" dirty="0" smtClean="0"/>
              <a:t>If you have a set of events {B1, …, BN} which are all mutually exclusive with each other and S = B1 U B2 U … U BN, the {B1, …, BN} is known as a partition</a:t>
            </a:r>
          </a:p>
          <a:p>
            <a:pPr lvl="1"/>
            <a:r>
              <a:rPr lang="en-US" dirty="0" smtClean="0"/>
              <a:t>A set of </a:t>
            </a:r>
            <a:r>
              <a:rPr lang="en-US" dirty="0" err="1" smtClean="0"/>
              <a:t>pairwise</a:t>
            </a:r>
            <a:r>
              <a:rPr lang="en-US" dirty="0" smtClean="0"/>
              <a:t> mutually exclusive and exhaustive events is known as a partition of the sample space S</a:t>
            </a:r>
          </a:p>
          <a:p>
            <a:pPr lvl="1"/>
            <a:r>
              <a:rPr lang="en-US" dirty="0" smtClean="0"/>
              <a:t>If any possible outcome of S lies in 1 and only 1 event from B1to BN, then {B1, …, BN} is a partition of S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Total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you have a set of events which form a partition of S, </a:t>
            </a:r>
            <a:r>
              <a:rPr lang="en-US" dirty="0" smtClean="0"/>
              <a:t>then an Event A in S can be defined as follows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**This is a form of a weighted average, which will be talked about later in the class</a:t>
            </a:r>
          </a:p>
          <a:p>
            <a:pPr lvl="2"/>
            <a:endParaRPr lang="en-US" dirty="0" smtClean="0"/>
          </a:p>
          <a:p>
            <a:pPr lvl="1"/>
            <a:r>
              <a:rPr lang="en-US" sz="2200" dirty="0" smtClean="0"/>
              <a:t>You work as a marketing executive and are trying to determine the probability of a person reacting favorably to your latest advertisement.  However the focus group results come back grouped by age demographics and the breakdown of population by age:		P(Favorable) = 28.5%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2743200"/>
            <a:ext cx="6866211" cy="352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Suppose there is a disease with an incidence rate of 1% in the population</a:t>
            </a:r>
          </a:p>
          <a:p>
            <a:pPr lvl="1"/>
            <a:r>
              <a:rPr lang="en-US" dirty="0" smtClean="0"/>
              <a:t>A test can be given to test for the disease which will return a </a:t>
            </a:r>
            <a:r>
              <a:rPr lang="en-US" dirty="0" err="1" smtClean="0"/>
              <a:t>postive</a:t>
            </a:r>
            <a:r>
              <a:rPr lang="en-US" dirty="0" smtClean="0"/>
              <a:t> result for 99% of those who have the disease</a:t>
            </a:r>
          </a:p>
          <a:p>
            <a:pPr lvl="1"/>
            <a:r>
              <a:rPr lang="en-US" dirty="0" smtClean="0"/>
              <a:t>The test will result in a negative result for 98% of those who have the disease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someone test’s positive, what is the probability they have the disease?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 we want to create a tree diagram to try to identify the probability of interest</a:t>
            </a:r>
            <a:endParaRPr lang="en-US" dirty="0"/>
          </a:p>
        </p:txBody>
      </p:sp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2" cstate="print"/>
          <a:srcRect l="26667" t="37037" r="46250" b="30370"/>
          <a:stretch>
            <a:fillRect/>
          </a:stretch>
        </p:blipFill>
        <p:spPr bwMode="auto">
          <a:xfrm>
            <a:off x="1981200" y="2743200"/>
            <a:ext cx="4953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wish to find P(D|TP)</a:t>
            </a:r>
          </a:p>
          <a:p>
            <a:pPr lvl="1"/>
            <a:r>
              <a:rPr lang="en-US" dirty="0" smtClean="0"/>
              <a:t>P(D|TP) = P(D and TP) / P(TP)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From tree diagram P(D and TP) = 0.0099</a:t>
            </a:r>
          </a:p>
          <a:p>
            <a:pPr lvl="1"/>
            <a:r>
              <a:rPr lang="en-US" dirty="0" smtClean="0"/>
              <a:t>From tree diagram P(TP) =  0.0099 + 0.0198 = 0.0297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 P(D|TP) = 0.0099 / 0.0297 = 0.333 = 33.3%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don’t always want to have to draw the tree, so we are going to compress what we did into a formula.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Or extended to the generic case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</a:t>
            </a: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3505200"/>
            <a:ext cx="4581525" cy="619125"/>
          </a:xfrm>
          <a:prstGeom prst="rect">
            <a:avLst/>
          </a:prstGeom>
          <a:noFill/>
        </p:spPr>
      </p:pic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5410200"/>
            <a:ext cx="6219825" cy="619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If we have a partition of {B1, B2, …, BN} of S, then we can define </a:t>
            </a:r>
            <a:r>
              <a:rPr lang="en-US" dirty="0" smtClean="0"/>
              <a:t>a conditional event {</a:t>
            </a:r>
            <a:r>
              <a:rPr lang="en-US" dirty="0" err="1" smtClean="0"/>
              <a:t>Bi|A</a:t>
            </a:r>
            <a:r>
              <a:rPr lang="en-US" dirty="0" smtClean="0"/>
              <a:t>} </a:t>
            </a:r>
            <a:r>
              <a:rPr lang="en-US" dirty="0" smtClean="0"/>
              <a:t>in S as the following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So, if we have a partition and conditional probabilities in a certain way, we can flip the conditional probabilities using </a:t>
            </a:r>
            <a:r>
              <a:rPr lang="en-US" dirty="0" err="1" smtClean="0"/>
              <a:t>Bayes</a:t>
            </a:r>
            <a:r>
              <a:rPr lang="en-US" dirty="0" smtClean="0"/>
              <a:t>’ Rule</a:t>
            </a:r>
            <a:endParaRPr lang="en-US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3352800"/>
            <a:ext cx="6219825" cy="619125"/>
          </a:xfrm>
          <a:prstGeom prst="rect">
            <a:avLst/>
          </a:prstGeom>
          <a:noFill/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Probability Properties</a:t>
            </a:r>
          </a:p>
          <a:p>
            <a:r>
              <a:rPr lang="en-US" dirty="0" smtClean="0"/>
              <a:t>Sample Space and Events</a:t>
            </a:r>
          </a:p>
          <a:p>
            <a:pPr lvl="1"/>
            <a:r>
              <a:rPr lang="en-US" dirty="0" smtClean="0"/>
              <a:t>Union, Intersection, Complement, Mutually Exclusive</a:t>
            </a:r>
          </a:p>
          <a:p>
            <a:r>
              <a:rPr lang="en-US" dirty="0" smtClean="0"/>
              <a:t>Probability of Events</a:t>
            </a:r>
          </a:p>
          <a:p>
            <a:pPr lvl="1"/>
            <a:r>
              <a:rPr lang="en-US" dirty="0" smtClean="0"/>
              <a:t>Addition Rule, Conditional Probability, Multiplication Rule, Independence</a:t>
            </a:r>
          </a:p>
          <a:p>
            <a:r>
              <a:rPr lang="en-US" dirty="0" smtClean="0"/>
              <a:t>Mutually Exclusive </a:t>
            </a:r>
            <a:r>
              <a:rPr lang="en-US" dirty="0" err="1" smtClean="0"/>
              <a:t>vs</a:t>
            </a:r>
            <a:r>
              <a:rPr lang="en-US" dirty="0" smtClean="0"/>
              <a:t> Independent</a:t>
            </a:r>
          </a:p>
          <a:p>
            <a:r>
              <a:rPr lang="en-US" dirty="0" smtClean="0"/>
              <a:t>Partition Rule/Law of Total Probability</a:t>
            </a:r>
          </a:p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440 Exercise 7.19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Three teams, the Lions, Tigers and Panthers will play each other in a soccer tournament.  The following probabilities are given:</a:t>
            </a:r>
          </a:p>
          <a:p>
            <a:pPr>
              <a:buNone/>
            </a:pPr>
            <a:r>
              <a:rPr lang="en-US" dirty="0" smtClean="0"/>
              <a:t>		Probability Lions beat Tigers = 40%</a:t>
            </a:r>
          </a:p>
          <a:p>
            <a:pPr>
              <a:buNone/>
            </a:pPr>
            <a:r>
              <a:rPr lang="en-US" dirty="0" smtClean="0"/>
              <a:t>		Probability Lions beat Tigers and Panthers = 20%</a:t>
            </a:r>
          </a:p>
          <a:p>
            <a:pPr>
              <a:buNone/>
            </a:pPr>
            <a:r>
              <a:rPr lang="en-US" dirty="0" smtClean="0"/>
              <a:t>		Probability Panthers beat Lions = 30%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What is the probability the Lions beat the Panthers?</a:t>
            </a:r>
          </a:p>
          <a:p>
            <a:pPr marL="514350" indent="-514350">
              <a:buAutoNum type="alphaLcParenR"/>
            </a:pPr>
            <a:r>
              <a:rPr lang="en-US" dirty="0" smtClean="0"/>
              <a:t>What is the probability the Lions win at least 1 game?</a:t>
            </a:r>
          </a:p>
          <a:p>
            <a:pPr marL="514350" indent="-514350">
              <a:buAutoNum type="alphaLcParenR"/>
            </a:pPr>
            <a:r>
              <a:rPr lang="en-US" dirty="0" smtClean="0"/>
              <a:t>Given that the Lions beat the Tigers, what is the probability the Lions beat the Panthers?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Subjective Probability</a:t>
            </a:r>
          </a:p>
          <a:p>
            <a:pPr lvl="1"/>
            <a:r>
              <a:rPr lang="en-US" dirty="0" smtClean="0"/>
              <a:t>In situations where an event will only occur once, </a:t>
            </a:r>
            <a:r>
              <a:rPr lang="en-US" dirty="0" err="1" smtClean="0"/>
              <a:t>ie</a:t>
            </a:r>
            <a:r>
              <a:rPr lang="en-US" dirty="0" smtClean="0"/>
              <a:t> (Probability of Giants winning the Super Bowl next week), we use subjective probabilities</a:t>
            </a:r>
          </a:p>
          <a:p>
            <a:pPr lvl="1"/>
            <a:endParaRPr lang="en-US" dirty="0"/>
          </a:p>
          <a:p>
            <a:r>
              <a:rPr lang="en-US" dirty="0" smtClean="0"/>
              <a:t>Someone will assign a probability based on their own experiences, thoughts, personal feelings</a:t>
            </a:r>
          </a:p>
          <a:p>
            <a:pPr lvl="1"/>
            <a:r>
              <a:rPr lang="en-US" dirty="0" smtClean="0"/>
              <a:t>People get different answers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442 Exercise 7.23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	The question of whether or not birth order is related to juvenile delinquency was examined in a large-scale study using a high school population.  A total of 1160 girl were given the questionnaire.  The results are summarized below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What is the probability a randomly selected girl will be delinquent?</a:t>
            </a:r>
          </a:p>
          <a:p>
            <a:pPr marL="514350" indent="-514350">
              <a:buAutoNum type="alphaLcParenR"/>
            </a:pPr>
            <a:r>
              <a:rPr lang="en-US" dirty="0" smtClean="0"/>
              <a:t>What is the probability that a girl will be delinquent given they are the oldest child?</a:t>
            </a:r>
          </a:p>
          <a:p>
            <a:pPr marL="514350" indent="-514350">
              <a:buAutoNum type="alphaLcParenR"/>
            </a:pPr>
            <a:r>
              <a:rPr lang="en-US" dirty="0" smtClean="0"/>
              <a:t>Are the events “oldest child” and “delinquent” independent?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2819400"/>
          <a:ext cx="5943600" cy="1490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626"/>
                <a:gridCol w="1026795"/>
                <a:gridCol w="941229"/>
                <a:gridCol w="1197928"/>
                <a:gridCol w="1323022"/>
              </a:tblGrid>
              <a:tr h="3929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Birth Order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8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Delinquent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Oldest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Middle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Youngest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Only Child</a:t>
                      </a:r>
                      <a:endParaRPr lang="en-US" dirty="0"/>
                    </a:p>
                  </a:txBody>
                  <a:tcPr/>
                </a:tc>
              </a:tr>
              <a:tr h="338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338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454 Exercise 7.43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600" dirty="0" smtClean="0"/>
              <a:t>A paint store sells three types of sprayers: Type I, Type II and Type III.  Below are sales records:</a:t>
            </a:r>
          </a:p>
          <a:p>
            <a:pPr>
              <a:buNone/>
            </a:pPr>
            <a:r>
              <a:rPr lang="en-US" sz="2600" dirty="0" smtClean="0"/>
              <a:t>		70% of sprayers sold are Type I</a:t>
            </a:r>
          </a:p>
          <a:p>
            <a:pPr>
              <a:buNone/>
            </a:pPr>
            <a:r>
              <a:rPr lang="en-US" sz="2600" dirty="0" smtClean="0"/>
              <a:t>		20% of sprayers sold are Type II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The repair under warranty probabilities are below:</a:t>
            </a:r>
          </a:p>
          <a:p>
            <a:pPr>
              <a:buNone/>
            </a:pPr>
            <a:r>
              <a:rPr lang="en-US" sz="2600" dirty="0" smtClean="0"/>
              <a:t>		3% of Type I sprayers need repair</a:t>
            </a:r>
          </a:p>
          <a:p>
            <a:pPr>
              <a:buNone/>
            </a:pPr>
            <a:r>
              <a:rPr lang="en-US" sz="2600" dirty="0" smtClean="0"/>
              <a:t>		4% of Type II sprayers need repair</a:t>
            </a:r>
          </a:p>
          <a:p>
            <a:pPr>
              <a:buNone/>
            </a:pPr>
            <a:r>
              <a:rPr lang="en-US" sz="2600" dirty="0" smtClean="0"/>
              <a:t>		5% of Type III sprayers need repair</a:t>
            </a:r>
          </a:p>
          <a:p>
            <a:pPr>
              <a:buNone/>
            </a:pPr>
            <a:endParaRPr lang="en-US" sz="26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Find the probability that a sprayer will need repair under warranty?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Find the probability that two randomly selected sprayers will both need repair under warranty?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Find the probability that a sprayer is a Type III given it was repaired under warranty?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454 Exercise 7.44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A diagnostic test for drug use among Olympic athletes based on a blood sample was thought to be excellent.  Among drug users, 98% had a positive test.  Among non-drug users, 95% had a negative test.  Suppose that 1% of athletes are indeed drug users.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What proportion of the athletes will have a positive test?</a:t>
            </a:r>
          </a:p>
          <a:p>
            <a:pPr marL="514350" indent="-514350">
              <a:buAutoNum type="alphaLcParenR"/>
            </a:pPr>
            <a:r>
              <a:rPr lang="en-US" dirty="0" smtClean="0"/>
              <a:t>Of those who test positive, what proportion are </a:t>
            </a:r>
            <a:r>
              <a:rPr lang="en-US" smtClean="0"/>
              <a:t>actually drug users?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number between 0 and 1</a:t>
            </a:r>
          </a:p>
          <a:p>
            <a:pPr lvl="1"/>
            <a:r>
              <a:rPr lang="en-US" dirty="0" smtClean="0"/>
              <a:t>Recall: Convert decimals to probabilities by moving the decimal point two places to the right</a:t>
            </a:r>
          </a:p>
          <a:p>
            <a:pPr lvl="2"/>
            <a:r>
              <a:rPr lang="en-US" dirty="0" smtClean="0"/>
              <a:t>0.5   </a:t>
            </a:r>
            <a:r>
              <a:rPr lang="en-US" dirty="0" smtClean="0">
                <a:sym typeface="Wingdings" pitchFamily="2" charset="2"/>
              </a:rPr>
              <a:t>  50.0%</a:t>
            </a:r>
          </a:p>
          <a:p>
            <a:pPr lvl="2"/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Sum of probabilities of all possible outcomes is 1</a:t>
            </a:r>
          </a:p>
          <a:p>
            <a:pPr>
              <a:buNone/>
            </a:pPr>
            <a:endParaRPr lang="en-US" dirty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probability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Governs all random processes in life</a:t>
            </a:r>
          </a:p>
          <a:p>
            <a:pPr lvl="1"/>
            <a:r>
              <a:rPr lang="en-US" dirty="0" smtClean="0"/>
              <a:t>Chance of rain</a:t>
            </a:r>
          </a:p>
          <a:p>
            <a:pPr lvl="1"/>
            <a:r>
              <a:rPr lang="en-US" dirty="0" smtClean="0"/>
              <a:t>How long a </a:t>
            </a:r>
            <a:r>
              <a:rPr lang="en-US" dirty="0" err="1" smtClean="0"/>
              <a:t>lightbulb</a:t>
            </a:r>
            <a:r>
              <a:rPr lang="en-US" dirty="0" smtClean="0"/>
              <a:t> will last</a:t>
            </a:r>
          </a:p>
          <a:p>
            <a:pPr lvl="1"/>
            <a:r>
              <a:rPr lang="en-US" dirty="0" smtClean="0"/>
              <a:t>Gender of a newborn child</a:t>
            </a:r>
          </a:p>
          <a:p>
            <a:endParaRPr lang="en-US" dirty="0"/>
          </a:p>
          <a:p>
            <a:r>
              <a:rPr lang="en-US" dirty="0" smtClean="0"/>
              <a:t>Helps make decisions (consciously and subconsciously)</a:t>
            </a:r>
          </a:p>
          <a:p>
            <a:pPr lvl="1"/>
            <a:r>
              <a:rPr lang="en-US" dirty="0" smtClean="0"/>
              <a:t>On-time flight statistics help you choose an airline</a:t>
            </a:r>
          </a:p>
          <a:p>
            <a:pPr lvl="1"/>
            <a:r>
              <a:rPr lang="en-US" dirty="0" smtClean="0"/>
              <a:t>Marketing constantly gives you probabilities to persuade you in a certain way</a:t>
            </a:r>
          </a:p>
          <a:p>
            <a:pPr lvl="1"/>
            <a:r>
              <a:rPr lang="en-US" dirty="0" smtClean="0"/>
              <a:t>Which travel route to take to get to your appointment on time</a:t>
            </a:r>
          </a:p>
          <a:p>
            <a:pPr lvl="1"/>
            <a:r>
              <a:rPr lang="en-US" dirty="0" smtClean="0"/>
              <a:t>How much to study to get an A on the exam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calculate probabilities?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Two Methods (Mathematically or Estimation)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 can use arithmetic to calculate probabilities if we know all possible outcomes and what their probabilities are</a:t>
            </a:r>
          </a:p>
          <a:p>
            <a:pPr lvl="1"/>
            <a:r>
              <a:rPr lang="en-US" dirty="0" smtClean="0"/>
              <a:t>In poker, probability of getting three of a kind</a:t>
            </a:r>
          </a:p>
          <a:p>
            <a:endParaRPr lang="en-US" dirty="0"/>
          </a:p>
          <a:p>
            <a:r>
              <a:rPr lang="en-US" dirty="0" smtClean="0"/>
              <a:t>Estimated probabilities</a:t>
            </a:r>
          </a:p>
          <a:p>
            <a:pPr lvl="1"/>
            <a:r>
              <a:rPr lang="en-US" dirty="0" smtClean="0"/>
              <a:t>Repeat an experiment n times, and let x = number of “successes”</a:t>
            </a:r>
          </a:p>
          <a:p>
            <a:pPr lvl="1"/>
            <a:r>
              <a:rPr lang="en-US" dirty="0" smtClean="0"/>
              <a:t>Estimated probability of success is x/n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A random process is a repeatable process whose set of outcomes are known and each outcome has an associated probability </a:t>
            </a:r>
          </a:p>
          <a:p>
            <a:pPr lvl="1"/>
            <a:r>
              <a:rPr lang="en-US" dirty="0" smtClean="0"/>
              <a:t>Associated probabilities may be known or can be estimated as described before</a:t>
            </a:r>
          </a:p>
          <a:p>
            <a:endParaRPr lang="en-US" dirty="0"/>
          </a:p>
          <a:p>
            <a:r>
              <a:rPr lang="en-US" dirty="0" smtClean="0"/>
              <a:t>Ex:</a:t>
            </a:r>
          </a:p>
          <a:p>
            <a:pPr lvl="1"/>
            <a:r>
              <a:rPr lang="en-US" dirty="0" smtClean="0"/>
              <a:t>Rolling a die</a:t>
            </a:r>
          </a:p>
          <a:p>
            <a:pPr lvl="1"/>
            <a:r>
              <a:rPr lang="en-US" dirty="0" smtClean="0"/>
              <a:t>Possible outcomes {1, 2, 3, 4, 5, 6}</a:t>
            </a:r>
          </a:p>
          <a:p>
            <a:pPr lvl="1"/>
            <a:r>
              <a:rPr lang="en-US" dirty="0" smtClean="0"/>
              <a:t>Each outcome has 1/6 = .1667 = 16.67% probability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Random Processes are used in statistics to model behavior and therefore it is important that we understand how to analyze them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Since their outcomes are based on probability, we want to learn how to calculate and manipulate probabilities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1219</TotalTime>
  <Words>2401</Words>
  <Application>Microsoft Office PowerPoint</Application>
  <PresentationFormat>On-screen Show (4:3)</PresentationFormat>
  <Paragraphs>373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Median</vt:lpstr>
      <vt:lpstr>Probability (Ch 7)</vt:lpstr>
      <vt:lpstr>What is Probability?</vt:lpstr>
      <vt:lpstr>What is Probability?</vt:lpstr>
      <vt:lpstr>What is Probability</vt:lpstr>
      <vt:lpstr>Properties of Probabilities</vt:lpstr>
      <vt:lpstr>Why is probability important?</vt:lpstr>
      <vt:lpstr>How do we calculate probabilities?</vt:lpstr>
      <vt:lpstr>Random Process</vt:lpstr>
      <vt:lpstr>Random Process</vt:lpstr>
      <vt:lpstr>Language of Probability</vt:lpstr>
      <vt:lpstr>Language of Probability</vt:lpstr>
      <vt:lpstr>Language of Probability</vt:lpstr>
      <vt:lpstr>Language of Probability</vt:lpstr>
      <vt:lpstr>Language of Probability</vt:lpstr>
      <vt:lpstr>Language of Probability</vt:lpstr>
      <vt:lpstr>Interaction of Events</vt:lpstr>
      <vt:lpstr>Interaction of Events</vt:lpstr>
      <vt:lpstr>Interaction of Events</vt:lpstr>
      <vt:lpstr>Rules of Probability</vt:lpstr>
      <vt:lpstr>Probability Properties II</vt:lpstr>
      <vt:lpstr>Probability Properties</vt:lpstr>
      <vt:lpstr>Probability Properties</vt:lpstr>
      <vt:lpstr>Probability Properties</vt:lpstr>
      <vt:lpstr>Probabilities Example</vt:lpstr>
      <vt:lpstr>Probability Properties</vt:lpstr>
      <vt:lpstr>More on Independence</vt:lpstr>
      <vt:lpstr>Example</vt:lpstr>
      <vt:lpstr>Independence vs Mutual Exclusivity</vt:lpstr>
      <vt:lpstr>Review Probability Definitions</vt:lpstr>
      <vt:lpstr>Partition Rule</vt:lpstr>
      <vt:lpstr>Partition Rule</vt:lpstr>
      <vt:lpstr>Law of Total Probability</vt:lpstr>
      <vt:lpstr>Motivating Example</vt:lpstr>
      <vt:lpstr>Bayes’ Rule</vt:lpstr>
      <vt:lpstr>Bayes’ Rule</vt:lpstr>
      <vt:lpstr>Bayes’ Rule</vt:lpstr>
      <vt:lpstr>Bayes’ Rule</vt:lpstr>
      <vt:lpstr>Summary</vt:lpstr>
      <vt:lpstr>Page 440 Exercise 7.19</vt:lpstr>
      <vt:lpstr>Page 442 Exercise 7.23</vt:lpstr>
      <vt:lpstr>Page 454 Exercise 7.43</vt:lpstr>
      <vt:lpstr>Page 454 Exercise 7.44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(Chapter 7)</dc:title>
  <dc:creator>Jeremy</dc:creator>
  <cp:lastModifiedBy>Jeremy</cp:lastModifiedBy>
  <cp:revision>42</cp:revision>
  <dcterms:created xsi:type="dcterms:W3CDTF">2012-01-26T20:27:12Z</dcterms:created>
  <dcterms:modified xsi:type="dcterms:W3CDTF">2012-02-01T17:52:38Z</dcterms:modified>
</cp:coreProperties>
</file>