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9" r:id="rId10"/>
    <p:sldId id="305" r:id="rId11"/>
    <p:sldId id="306" r:id="rId12"/>
    <p:sldId id="310" r:id="rId13"/>
    <p:sldId id="311" r:id="rId14"/>
    <p:sldId id="312" r:id="rId15"/>
    <p:sldId id="313" r:id="rId16"/>
    <p:sldId id="314" r:id="rId17"/>
    <p:sldId id="320" r:id="rId18"/>
    <p:sldId id="321" r:id="rId19"/>
    <p:sldId id="322" r:id="rId20"/>
    <p:sldId id="316" r:id="rId21"/>
    <p:sldId id="317" r:id="rId22"/>
    <p:sldId id="318" r:id="rId23"/>
    <p:sldId id="319" r:id="rId24"/>
    <p:sldId id="332" r:id="rId25"/>
    <p:sldId id="326" r:id="rId26"/>
    <p:sldId id="329" r:id="rId27"/>
    <p:sldId id="328" r:id="rId28"/>
    <p:sldId id="327" r:id="rId29"/>
    <p:sldId id="330" r:id="rId30"/>
    <p:sldId id="331" r:id="rId31"/>
    <p:sldId id="333" r:id="rId32"/>
    <p:sldId id="334" r:id="rId33"/>
    <p:sldId id="335" r:id="rId34"/>
    <p:sldId id="336" r:id="rId35"/>
    <p:sldId id="337" r:id="rId36"/>
    <p:sldId id="338" r:id="rId37"/>
    <p:sldId id="340" r:id="rId38"/>
    <p:sldId id="341" r:id="rId39"/>
    <p:sldId id="342" r:id="rId40"/>
    <p:sldId id="343" r:id="rId41"/>
    <p:sldId id="34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 autoAdjust="0"/>
    <p:restoredTop sz="94660"/>
  </p:normalViewPr>
  <p:slideViewPr>
    <p:cSldViewPr>
      <p:cViewPr varScale="1">
        <p:scale>
          <a:sx n="110" d="100"/>
          <a:sy n="110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F30630-BBE1-4C90-B960-50AD10D1AD23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FCCB3F-CA1C-4633-A586-E59645E3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133599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Random Variables (Ch 7)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Summaries of 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like when we determine numerical summaries of a dataset to better understand it, we can do the same thing with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Expected Value (MEAN)</a:t>
            </a:r>
          </a:p>
          <a:p>
            <a:pPr lvl="1"/>
            <a:r>
              <a:rPr lang="en-US" dirty="0" smtClean="0"/>
              <a:t>Variance/Standard Deviation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Summaries of 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Expected Value</a:t>
            </a:r>
          </a:p>
          <a:p>
            <a:pPr lvl="1"/>
            <a:r>
              <a:rPr lang="en-US" dirty="0" smtClean="0"/>
              <a:t>The Expected Value of a RV is the average value it represents if you were to repeat sampling from a RV an infinite number of times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How do we calculate Expected Value?</a:t>
            </a:r>
          </a:p>
          <a:p>
            <a:pPr lvl="1"/>
            <a:r>
              <a:rPr lang="en-US" dirty="0" smtClean="0"/>
              <a:t>E[X] =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calculate Variance?</a:t>
            </a:r>
          </a:p>
          <a:p>
            <a:pPr lvl="1"/>
            <a:r>
              <a:rPr lang="en-US" dirty="0" smtClean="0"/>
              <a:t>E[(X – E[X])</a:t>
            </a:r>
            <a:r>
              <a:rPr lang="en-US" baseline="30000" dirty="0" smtClean="0"/>
              <a:t>2</a:t>
            </a:r>
            <a:r>
              <a:rPr lang="en-US" dirty="0" smtClean="0"/>
              <a:t>] = E[X</a:t>
            </a:r>
            <a:r>
              <a:rPr lang="en-US" baseline="30000" dirty="0" smtClean="0"/>
              <a:t>2</a:t>
            </a:r>
            <a:r>
              <a:rPr lang="en-US" dirty="0" smtClean="0"/>
              <a:t>] – (E[X])</a:t>
            </a:r>
            <a:r>
              <a:rPr lang="en-US" baseline="30000" dirty="0" smtClean="0"/>
              <a:t>2 </a:t>
            </a:r>
            <a:r>
              <a:rPr lang="en-US" dirty="0" smtClean="0"/>
              <a:t>= 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Summaries of 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</a:p>
          <a:p>
            <a:pPr lvl="1"/>
            <a:r>
              <a:rPr lang="en-US" dirty="0" smtClean="0"/>
              <a:t>Use a weighted average, weighted by the probabilities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What is the relationship between X and X</a:t>
            </a:r>
            <a:r>
              <a:rPr lang="en-US" baseline="30000" dirty="0" smtClean="0"/>
              <a:t>2</a:t>
            </a:r>
            <a:r>
              <a:rPr lang="en-US" dirty="0" smtClean="0"/>
              <a:t>?</a:t>
            </a:r>
            <a:endParaRPr lang="en-US" baseline="30000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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743200"/>
            <a:ext cx="2781300" cy="6762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572000"/>
            <a:ext cx="2209800" cy="49808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410200"/>
            <a:ext cx="4295775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W = The value of 1 roll of the die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438400"/>
          <a:ext cx="63700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P(W = 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733800"/>
            <a:ext cx="4357195" cy="628650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800600"/>
            <a:ext cx="6197869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Expected Value of a Random Variable = µ</a:t>
            </a:r>
          </a:p>
          <a:p>
            <a:pPr lvl="1"/>
            <a:r>
              <a:rPr lang="en-US" dirty="0" smtClean="0"/>
              <a:t>Also Denoted E[X]</a:t>
            </a:r>
          </a:p>
          <a:p>
            <a:endParaRPr lang="en-US" dirty="0" smtClean="0"/>
          </a:p>
          <a:p>
            <a:r>
              <a:rPr lang="en-US" dirty="0" smtClean="0"/>
              <a:t>Variance of a Random Variable = 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</a:p>
          <a:p>
            <a:pPr lvl="1"/>
            <a:r>
              <a:rPr lang="en-US" dirty="0" smtClean="0"/>
              <a:t>Standard Deviation of a Random Variable = </a:t>
            </a:r>
            <a:r>
              <a:rPr lang="en-US" dirty="0" smtClean="0">
                <a:sym typeface="Symbol"/>
              </a:rPr>
              <a:t></a:t>
            </a:r>
          </a:p>
          <a:p>
            <a:pPr lvl="1"/>
            <a:r>
              <a:rPr lang="en-US" dirty="0" smtClean="0">
                <a:sym typeface="Symbol"/>
              </a:rPr>
              <a:t>Also Denoted </a:t>
            </a:r>
            <a:r>
              <a:rPr lang="en-US" dirty="0" err="1" smtClean="0">
                <a:sym typeface="Symbol"/>
              </a:rPr>
              <a:t>Var</a:t>
            </a:r>
            <a:r>
              <a:rPr lang="en-US" dirty="0" smtClean="0">
                <a:sym typeface="Symbol"/>
              </a:rPr>
              <a:t>[X] of V[X]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Y = Absolute Value of the difference between two rolls of the die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does the PMF look like?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the Expected Value?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the Standard Deviation?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simplest type of Discrete Random Variable is known as a Bernoulli Random Variable</a:t>
            </a:r>
          </a:p>
          <a:p>
            <a:endParaRPr lang="en-US" dirty="0" smtClean="0"/>
          </a:p>
          <a:p>
            <a:r>
              <a:rPr lang="en-US" dirty="0" smtClean="0"/>
              <a:t>A Bernoulli Random Variable has only 2 possible outcomes {0 or 1}</a:t>
            </a:r>
          </a:p>
          <a:p>
            <a:pPr lvl="2"/>
            <a:r>
              <a:rPr lang="en-US" dirty="0" smtClean="0"/>
              <a:t>1 is usually representative of a “success”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Example: A student randomly guesses on a MC question with 4 parts</a:t>
            </a:r>
          </a:p>
          <a:p>
            <a:pPr lvl="1"/>
            <a:r>
              <a:rPr lang="en-US" dirty="0" smtClean="0"/>
              <a:t>Probability of success = ¼ = .25</a:t>
            </a:r>
          </a:p>
          <a:p>
            <a:pPr lvl="1"/>
            <a:r>
              <a:rPr lang="en-US" dirty="0" smtClean="0"/>
              <a:t>PMF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P(1) = .25	P(0) = 1 - .25 = .75</a:t>
            </a:r>
          </a:p>
          <a:p>
            <a:pPr lvl="1"/>
            <a:r>
              <a:rPr lang="en-US" dirty="0" smtClean="0"/>
              <a:t>Expected Value = 0(.75) + 1(.25) = .25 = “Probability of success”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want to determine probabilities for multiple Bernoulli trials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student guesses on every question on a 10 question MC test with 4 possible answers each</a:t>
            </a:r>
          </a:p>
          <a:p>
            <a:pPr lvl="2"/>
            <a:r>
              <a:rPr lang="en-US" dirty="0" smtClean="0"/>
              <a:t>What is the probability of them getting 6 right?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You flip a coin 6 times, what is the probability of getting less than 2 heads?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repeat a Bernoulli trial (n) times and are interested in counting the number of successes (x)</a:t>
            </a:r>
          </a:p>
          <a:p>
            <a:endParaRPr lang="en-US" dirty="0" smtClean="0"/>
          </a:p>
          <a:p>
            <a:r>
              <a:rPr lang="en-US" dirty="0" smtClean="0"/>
              <a:t>Binomial Random Variable</a:t>
            </a:r>
          </a:p>
          <a:p>
            <a:pPr lvl="1"/>
            <a:r>
              <a:rPr lang="en-US" dirty="0" smtClean="0"/>
              <a:t>If each Bernoulli trial is independent of the others</a:t>
            </a:r>
          </a:p>
          <a:p>
            <a:pPr lvl="1"/>
            <a:r>
              <a:rPr lang="en-US" dirty="0" smtClean="0"/>
              <a:t>If the probability of success p stays constant over the trials</a:t>
            </a:r>
          </a:p>
          <a:p>
            <a:pPr lvl="1"/>
            <a:r>
              <a:rPr lang="en-US" dirty="0" smtClean="0"/>
              <a:t>If the n trials are identical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Then X ~ Bin(n, p)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say X follows a Binomial distribution if X counts the number of success in n identical Bernoulli trials</a:t>
            </a:r>
          </a:p>
          <a:p>
            <a:endParaRPr lang="en-US" dirty="0" smtClean="0"/>
          </a:p>
          <a:p>
            <a:r>
              <a:rPr lang="en-US" dirty="0" smtClean="0"/>
              <a:t>Notation:		X ~ Bin(n, p)</a:t>
            </a:r>
          </a:p>
          <a:p>
            <a:endParaRPr lang="en-US" dirty="0" smtClean="0"/>
          </a:p>
          <a:p>
            <a:r>
              <a:rPr lang="en-US" dirty="0" smtClean="0"/>
              <a:t>Two parameters</a:t>
            </a:r>
          </a:p>
          <a:p>
            <a:pPr lvl="1"/>
            <a:r>
              <a:rPr lang="en-US" dirty="0" smtClean="0"/>
              <a:t>n = Number of trials</a:t>
            </a:r>
          </a:p>
          <a:p>
            <a:pPr lvl="1"/>
            <a:r>
              <a:rPr lang="en-US" dirty="0" smtClean="0"/>
              <a:t>p = Probability of success on each trial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Before we develop a better picture of a binomial random variable, we first must identify what a </a:t>
            </a:r>
            <a:r>
              <a:rPr lang="en-US" u="sng" dirty="0" smtClean="0"/>
              <a:t>Combination</a:t>
            </a:r>
            <a:r>
              <a:rPr lang="en-US" dirty="0" smtClean="0"/>
              <a:t> 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Random Process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Sample Space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Partition Rule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have just received 3 tickets to a baseball game.  Out of your 5 closest friends, you are able to bring 2 with you to the game. 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How many different possible groups of 2 friends do you have to choose from?</a:t>
            </a:r>
          </a:p>
          <a:p>
            <a:pPr lvl="2"/>
            <a:r>
              <a:rPr lang="en-US" dirty="0" smtClean="0"/>
              <a:t>Answer: 10 ways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if you had a group of 10 friends to choose from?  20?</a:t>
            </a:r>
          </a:p>
          <a:p>
            <a:pPr lvl="2"/>
            <a:r>
              <a:rPr lang="en-US" dirty="0" smtClean="0"/>
              <a:t>Answer: 2 extra tickets &amp; 10 friends </a:t>
            </a:r>
            <a:r>
              <a:rPr lang="en-US" dirty="0" smtClean="0">
                <a:sym typeface="Wingdings" pitchFamily="2" charset="2"/>
              </a:rPr>
              <a:t> 45	2 &amp; 20  190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if you had 4 tickets?  5 tickets?  Etc.</a:t>
            </a:r>
          </a:p>
          <a:p>
            <a:pPr lvl="2"/>
            <a:r>
              <a:rPr lang="en-US" dirty="0" smtClean="0"/>
              <a:t>Answer: 3 extra tickets &amp; 5 friends </a:t>
            </a:r>
            <a:r>
              <a:rPr lang="en-US" dirty="0" smtClean="0">
                <a:sym typeface="Wingdings" pitchFamily="2" charset="2"/>
              </a:rPr>
              <a:t> 10	4 &amp; 5  5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want to develop a formula that will allow us to count these types of groups</a:t>
            </a:r>
          </a:p>
          <a:p>
            <a:pPr lvl="1"/>
            <a:r>
              <a:rPr lang="en-US" dirty="0" smtClean="0"/>
              <a:t>We are counting the subsets of a particular size out of a larger 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Definition: Combination</a:t>
            </a:r>
          </a:p>
          <a:p>
            <a:pPr lvl="1"/>
            <a:r>
              <a:rPr lang="en-US" dirty="0" smtClean="0"/>
              <a:t>A combination objects out of a larger set is the number of ways you can select a subset of size k out of the larger group of size n, given that order does not matter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denoted:     	read: “n choose k”</a:t>
            </a: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410200"/>
            <a:ext cx="361950" cy="51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how do we calculate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n! = “n factorial”</a:t>
            </a:r>
          </a:p>
          <a:p>
            <a:pPr lvl="1"/>
            <a:r>
              <a:rPr lang="en-US" dirty="0" smtClean="0"/>
              <a:t>Factorial means take that number and multiply it by every integer below it down to 1</a:t>
            </a:r>
          </a:p>
          <a:p>
            <a:pPr lvl="1"/>
            <a:r>
              <a:rPr lang="en-US" dirty="0" smtClean="0"/>
              <a:t>Valid for integers only</a:t>
            </a:r>
          </a:p>
          <a:p>
            <a:pPr lvl="1"/>
            <a:r>
              <a:rPr lang="en-US" dirty="0" smtClean="0"/>
              <a:t>By definition: 0! = 1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Example: 4! = 4*3*2*1 = 24</a:t>
            </a:r>
          </a:p>
          <a:p>
            <a:endParaRPr lang="en-US" dirty="0" smtClean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133600"/>
            <a:ext cx="2578100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just received (k+1) tickets to a baseball game.  Out of your (n) closest friends, you are able to bring (k) with you to the game. 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 = 5, k = 2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 = 10, k = 3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14800"/>
            <a:ext cx="5305425" cy="609600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5562600"/>
            <a:ext cx="4286250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Pascal’s Triangle to figure out combinations</a:t>
            </a:r>
          </a:p>
          <a:p>
            <a:pPr lvl="1"/>
            <a:r>
              <a:rPr lang="en-US" dirty="0" smtClean="0"/>
              <a:t>Each entry is the sum of the two above it</a:t>
            </a:r>
          </a:p>
          <a:p>
            <a:pPr lvl="1"/>
            <a:r>
              <a:rPr lang="en-US" dirty="0" smtClean="0"/>
              <a:t> 	  can be found from the nth row, </a:t>
            </a:r>
            <a:r>
              <a:rPr lang="en-US" dirty="0" err="1" smtClean="0"/>
              <a:t>kth</a:t>
            </a:r>
            <a:r>
              <a:rPr lang="en-US" dirty="0" smtClean="0"/>
              <a:t> digit</a:t>
            </a:r>
          </a:p>
          <a:p>
            <a:pPr lvl="2"/>
            <a:r>
              <a:rPr lang="en-US" dirty="0" smtClean="0"/>
              <a:t>n = 0, 1, 2, …		k = 0, 1, 2, 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250" t="22963" r="51667" b="54074"/>
          <a:stretch>
            <a:fillRect/>
          </a:stretch>
        </p:blipFill>
        <p:spPr bwMode="auto">
          <a:xfrm>
            <a:off x="1447800" y="4114800"/>
            <a:ext cx="64352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124200"/>
            <a:ext cx="304800" cy="437322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429000" y="556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0" y="5105400"/>
            <a:ext cx="1219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648200"/>
            <a:ext cx="1525058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X ~ Bin(n, p) if X counts the number of success in n trials with success rate 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Let Y = The number of heads in 4 flips of the die</a:t>
            </a:r>
          </a:p>
          <a:p>
            <a:pPr lvl="1"/>
            <a:r>
              <a:rPr lang="en-US" dirty="0" smtClean="0"/>
              <a:t>What is the PMF of Y?</a:t>
            </a:r>
          </a:p>
          <a:p>
            <a:pPr lvl="2"/>
            <a:r>
              <a:rPr lang="en-US" dirty="0" smtClean="0"/>
              <a:t>Sample Space</a:t>
            </a:r>
          </a:p>
          <a:p>
            <a:pPr lvl="3"/>
            <a:r>
              <a:rPr lang="en-US" dirty="0" smtClean="0"/>
              <a:t>{(H,H,H,H), (H,H,H,T), …, (T,T,T,H), (T,T,T,T)}</a:t>
            </a:r>
          </a:p>
          <a:p>
            <a:pPr lvl="1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P(Y</a:t>
                      </a:r>
                      <a:r>
                        <a:rPr lang="en-US" b="1" baseline="0" dirty="0" smtClean="0"/>
                        <a:t> = 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1/16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4/16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6/16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4/16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1/16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X ~ Bin(4, 0.4) </a:t>
            </a:r>
          </a:p>
          <a:p>
            <a:pPr lvl="2"/>
            <a:r>
              <a:rPr lang="en-US" dirty="0" smtClean="0"/>
              <a:t>On each trial what happens? Success with p = 0.4</a:t>
            </a:r>
          </a:p>
          <a:p>
            <a:pPr lvl="2"/>
            <a:r>
              <a:rPr lang="en-US" dirty="0" smtClean="0"/>
              <a:t>Let’s figure it out for exactly 2 success in 4 trials</a:t>
            </a:r>
          </a:p>
          <a:p>
            <a:pPr lvl="3"/>
            <a:r>
              <a:rPr lang="en-US" dirty="0" smtClean="0"/>
              <a:t>Trials are independent</a:t>
            </a:r>
          </a:p>
          <a:p>
            <a:pPr lvl="3">
              <a:buNone/>
            </a:pPr>
            <a:endParaRPr lang="en-US" dirty="0" smtClean="0"/>
          </a:p>
          <a:p>
            <a:pPr lvl="3"/>
            <a:r>
              <a:rPr lang="en-US" dirty="0" smtClean="0"/>
              <a:t>Exactly 2 success </a:t>
            </a:r>
            <a:r>
              <a:rPr lang="en-US" dirty="0" smtClean="0">
                <a:sym typeface="Wingdings" pitchFamily="2" charset="2"/>
              </a:rPr>
              <a:t> in terms of probability</a:t>
            </a:r>
          </a:p>
          <a:p>
            <a:pPr lvl="3">
              <a:buNone/>
            </a:pPr>
            <a:endParaRPr lang="en-US" dirty="0" smtClean="0"/>
          </a:p>
          <a:p>
            <a:pPr lvl="3"/>
            <a:r>
              <a:rPr lang="en-US" dirty="0" smtClean="0"/>
              <a:t>Count the number of ways of getting 2 successes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334000"/>
            <a:ext cx="5781675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 = 0</a:t>
            </a:r>
          </a:p>
          <a:p>
            <a:endParaRPr lang="en-US" dirty="0" smtClean="0"/>
          </a:p>
          <a:p>
            <a:r>
              <a:rPr lang="en-US" dirty="0" smtClean="0"/>
              <a:t>X = 1</a:t>
            </a:r>
          </a:p>
          <a:p>
            <a:endParaRPr lang="en-US" dirty="0" smtClean="0"/>
          </a:p>
          <a:p>
            <a:r>
              <a:rPr lang="en-US" dirty="0" smtClean="0"/>
              <a:t>X = 2</a:t>
            </a:r>
          </a:p>
          <a:p>
            <a:endParaRPr lang="en-US" dirty="0" smtClean="0"/>
          </a:p>
          <a:p>
            <a:r>
              <a:rPr lang="en-US" dirty="0" smtClean="0"/>
              <a:t>X = 3</a:t>
            </a:r>
          </a:p>
          <a:p>
            <a:endParaRPr lang="en-US" dirty="0" smtClean="0"/>
          </a:p>
          <a:p>
            <a:r>
              <a:rPr lang="en-US" dirty="0" smtClean="0"/>
              <a:t>X = 4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038600"/>
            <a:ext cx="5781675" cy="523875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057400"/>
            <a:ext cx="4248150" cy="523875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048000"/>
            <a:ext cx="5781675" cy="523875"/>
          </a:xfrm>
          <a:prstGeom prst="rect">
            <a:avLst/>
          </a:prstGeo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953000"/>
            <a:ext cx="5781675" cy="523875"/>
          </a:xfrm>
          <a:prstGeom prst="rect">
            <a:avLst/>
          </a:prstGeom>
          <a:noFill/>
        </p:spPr>
      </p:pic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867400"/>
            <a:ext cx="4248150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a general formula for the PMF of X where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 ~ Bin(n, 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Expected Value = µ = </a:t>
            </a:r>
            <a:r>
              <a:rPr lang="en-US" dirty="0" err="1" smtClean="0"/>
              <a:t>np</a:t>
            </a:r>
            <a:endParaRPr lang="en-US" dirty="0" smtClean="0"/>
          </a:p>
          <a:p>
            <a:pPr lvl="2"/>
            <a:r>
              <a:rPr lang="en-US" dirty="0" smtClean="0"/>
              <a:t>Think about this intuitively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Variance = 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np</a:t>
            </a:r>
            <a:r>
              <a:rPr lang="en-US" dirty="0" smtClean="0">
                <a:sym typeface="Symbol"/>
              </a:rPr>
              <a:t>(1-p)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Random Variables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0" y="3124200"/>
            <a:ext cx="4343400" cy="838200"/>
            <a:chOff x="1371600" y="3048000"/>
            <a:chExt cx="4343400" cy="838200"/>
          </a:xfrm>
        </p:grpSpPr>
        <p:sp>
          <p:nvSpPr>
            <p:cNvPr id="6" name="Rectangle 5"/>
            <p:cNvSpPr/>
            <p:nvPr/>
          </p:nvSpPr>
          <p:spPr>
            <a:xfrm>
              <a:off x="1371600" y="3048000"/>
              <a:ext cx="4343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124200"/>
              <a:ext cx="4186809" cy="704850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my belief that 70% of the students at Stony Brook are from New York State.  I take a random sample of 10 students.  Let X = the number of students in my sample who are in-state residents.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the probability that X = 6?</a:t>
            </a:r>
          </a:p>
          <a:p>
            <a:pPr lvl="4"/>
            <a:r>
              <a:rPr lang="en-US" dirty="0" smtClean="0"/>
              <a:t>Approx 20%</a:t>
            </a:r>
          </a:p>
          <a:p>
            <a:pPr lvl="1"/>
            <a:r>
              <a:rPr lang="en-US" dirty="0" smtClean="0"/>
              <a:t>What is the probability that X &lt; 3?</a:t>
            </a:r>
          </a:p>
          <a:p>
            <a:pPr lvl="4"/>
            <a:r>
              <a:rPr lang="en-US" dirty="0" smtClean="0"/>
              <a:t>Approx 0.16%</a:t>
            </a:r>
          </a:p>
          <a:p>
            <a:pPr lvl="1"/>
            <a:r>
              <a:rPr lang="en-US" dirty="0" smtClean="0"/>
              <a:t>What is the probability that X &gt;= 9?</a:t>
            </a:r>
          </a:p>
          <a:p>
            <a:pPr lvl="4"/>
            <a:r>
              <a:rPr lang="en-US" dirty="0" smtClean="0"/>
              <a:t>Approx 15%</a:t>
            </a:r>
          </a:p>
          <a:p>
            <a:pPr lvl="1"/>
            <a:r>
              <a:rPr lang="en-US" dirty="0" smtClean="0"/>
              <a:t>How many students would I expect to have in my sample from NY state?  What is the standard deviation?</a:t>
            </a:r>
          </a:p>
          <a:p>
            <a:pPr lvl="3"/>
            <a:r>
              <a:rPr lang="en-US" dirty="0" smtClean="0"/>
              <a:t>E[X] = 7	</a:t>
            </a:r>
            <a:r>
              <a:rPr lang="en-US" dirty="0" err="1" smtClean="0"/>
              <a:t>Var</a:t>
            </a:r>
            <a:r>
              <a:rPr lang="en-US" dirty="0" smtClean="0"/>
              <a:t>[X] = 2.1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Symbol"/>
              </a:rPr>
              <a:t> = 1.45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Variables are Events</a:t>
            </a:r>
          </a:p>
          <a:p>
            <a:pPr lvl="1"/>
            <a:r>
              <a:rPr lang="en-US" dirty="0" smtClean="0"/>
              <a:t>For each possible outcome in the sample space assign a numerical value (and only one) to the outcome</a:t>
            </a:r>
          </a:p>
          <a:p>
            <a:pPr lvl="2"/>
            <a:r>
              <a:rPr lang="en-US" dirty="0" smtClean="0"/>
              <a:t>Each numerical value may represent more than one outcome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Provides a numerical coding for the outcomes of a random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Defined a set of events, coded as numerical values, which are a partition of the sample space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Calculations of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your Calculator to calculate the binomial PMF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+ VARS </a:t>
            </a:r>
            <a:r>
              <a:rPr lang="en-US" dirty="0" smtClean="0">
                <a:sym typeface="Wingdings" pitchFamily="2" charset="2"/>
              </a:rPr>
              <a:t> DISTR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You will see a list of distributions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Scroll down to select </a:t>
            </a:r>
            <a:r>
              <a:rPr lang="en-US" dirty="0" err="1" smtClean="0">
                <a:sym typeface="Wingdings" pitchFamily="2" charset="2"/>
              </a:rPr>
              <a:t>binompdf</a:t>
            </a:r>
            <a:r>
              <a:rPr lang="en-US" dirty="0" smtClean="0">
                <a:sym typeface="Wingdings" pitchFamily="2" charset="2"/>
              </a:rPr>
              <a:t>( 	OR 	</a:t>
            </a:r>
            <a:r>
              <a:rPr lang="en-US" dirty="0" err="1" smtClean="0">
                <a:sym typeface="Wingdings" pitchFamily="2" charset="2"/>
              </a:rPr>
              <a:t>binomcdf</a:t>
            </a:r>
            <a:r>
              <a:rPr lang="en-US" dirty="0" smtClean="0">
                <a:sym typeface="Wingdings" pitchFamily="2" charset="2"/>
              </a:rPr>
              <a:t>(</a:t>
            </a: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Function: </a:t>
            </a:r>
            <a:r>
              <a:rPr lang="en-US" dirty="0" err="1" smtClean="0">
                <a:sym typeface="Wingdings" pitchFamily="2" charset="2"/>
              </a:rPr>
              <a:t>binompdf</a:t>
            </a:r>
            <a:r>
              <a:rPr lang="en-US" dirty="0" smtClean="0">
                <a:sym typeface="Wingdings" pitchFamily="2" charset="2"/>
              </a:rPr>
              <a:t>(n, p, x) = P(X = x) where X ~ Bin(n, p)</a:t>
            </a: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Function: </a:t>
            </a:r>
            <a:r>
              <a:rPr lang="en-US" dirty="0" err="1" smtClean="0">
                <a:sym typeface="Wingdings" pitchFamily="2" charset="2"/>
              </a:rPr>
              <a:t>binomcdf</a:t>
            </a:r>
            <a:r>
              <a:rPr lang="en-US" dirty="0" smtClean="0">
                <a:sym typeface="Wingdings" pitchFamily="2" charset="2"/>
              </a:rPr>
              <a:t>(n, p, x) = P(X &lt;= x) where X ~ Bin(n, p)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of Binomial PMFs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graph’s of the following Binomial Distributions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	X ~ Bin(5, .5)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X ~ Bin(50, .5)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	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			X ~ Bin(500, .5)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209800"/>
            <a:ext cx="2514600" cy="162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00600"/>
            <a:ext cx="2514600" cy="155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419600"/>
            <a:ext cx="2514600" cy="157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of Binomial 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graph’s of the following Binomial Distributions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	X ~ Bin(5, </a:t>
            </a:r>
            <a:r>
              <a:rPr lang="en-US" dirty="0" smtClean="0"/>
              <a:t>.05)</a:t>
            </a: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X ~ Bin(50, </a:t>
            </a:r>
            <a:r>
              <a:rPr lang="en-US" dirty="0" smtClean="0"/>
              <a:t>.05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	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			X ~ Bin(500, </a:t>
            </a:r>
            <a:r>
              <a:rPr lang="en-US" dirty="0" smtClean="0"/>
              <a:t>.05)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599" y="2209322"/>
            <a:ext cx="2895601" cy="182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2853636" cy="182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14800"/>
            <a:ext cx="2853636" cy="18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Approximation to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n gets large, the binomial distribution looks like a Normal Distribution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 is large enough, can calculate probabilities of a binomial using a Normal Distribution</a:t>
            </a:r>
          </a:p>
          <a:p>
            <a:endParaRPr lang="en-US" dirty="0" smtClean="0"/>
          </a:p>
          <a:p>
            <a:r>
              <a:rPr lang="en-US" dirty="0" smtClean="0"/>
              <a:t>What would be the parameters of the Normal Distribution Approx?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Approximation to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Assumptions: n*p &gt; 5 and n*(1-p) &gt; 5</a:t>
            </a:r>
          </a:p>
          <a:p>
            <a:endParaRPr lang="en-US" dirty="0" smtClean="0"/>
          </a:p>
          <a:p>
            <a:r>
              <a:rPr lang="en-US" dirty="0" smtClean="0"/>
              <a:t>If assumptions hold, 			     is a normal approximation to a RV</a:t>
            </a:r>
          </a:p>
          <a:p>
            <a:endParaRPr lang="en-US" u="sng" dirty="0" smtClean="0"/>
          </a:p>
          <a:p>
            <a:r>
              <a:rPr lang="en-US" dirty="0" smtClean="0"/>
              <a:t>Other problem</a:t>
            </a:r>
          </a:p>
          <a:p>
            <a:pPr lvl="1"/>
            <a:r>
              <a:rPr lang="en-US" dirty="0" smtClean="0"/>
              <a:t>What is the major difference between Binomial and Normal Random Variables?</a:t>
            </a:r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743200"/>
            <a:ext cx="2606503" cy="428625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200400"/>
            <a:ext cx="1557798" cy="37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to add a continuity correction to the Normal Approximation to the Binomial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P(X = 7) </a:t>
            </a:r>
            <a:r>
              <a:rPr lang="en-US" dirty="0" smtClean="0">
                <a:sym typeface="Symbol"/>
              </a:rPr>
              <a:t> </a:t>
            </a:r>
            <a:r>
              <a:rPr lang="en-US" dirty="0" smtClean="0"/>
              <a:t>P(6.5 &lt; Y &lt; 7.5)</a:t>
            </a:r>
          </a:p>
          <a:p>
            <a:pPr lvl="1">
              <a:buNone/>
            </a:pPr>
            <a:endParaRPr lang="en-US" dirty="0" smtClean="0"/>
          </a:p>
          <a:p>
            <a:pPr lvl="2"/>
            <a:r>
              <a:rPr lang="en-US" dirty="0" smtClean="0"/>
              <a:t>P(X </a:t>
            </a:r>
            <a:r>
              <a:rPr lang="en-US" dirty="0" smtClean="0"/>
              <a:t>≤</a:t>
            </a:r>
            <a:r>
              <a:rPr lang="en-US" dirty="0" smtClean="0"/>
              <a:t> 7) </a:t>
            </a:r>
            <a:r>
              <a:rPr lang="en-US" dirty="0" smtClean="0">
                <a:sym typeface="Symbol"/>
              </a:rPr>
              <a:t> P(</a:t>
            </a:r>
            <a:r>
              <a:rPr lang="en-US" dirty="0" smtClean="0"/>
              <a:t>Y &lt; </a:t>
            </a:r>
            <a:r>
              <a:rPr lang="en-US" dirty="0" smtClean="0"/>
              <a:t>7.5</a:t>
            </a:r>
            <a:r>
              <a:rPr lang="en-US" dirty="0" smtClean="0"/>
              <a:t>)		</a:t>
            </a:r>
            <a:r>
              <a:rPr lang="en-US" dirty="0" smtClean="0"/>
              <a:t>P(X &lt; 7) </a:t>
            </a:r>
            <a:r>
              <a:rPr lang="en-US" dirty="0" smtClean="0">
                <a:sym typeface="Symbol"/>
              </a:rPr>
              <a:t> P(</a:t>
            </a:r>
            <a:r>
              <a:rPr lang="en-US" dirty="0" smtClean="0"/>
              <a:t>Y &lt; 6.5</a:t>
            </a:r>
            <a:r>
              <a:rPr lang="en-US" dirty="0" smtClean="0"/>
              <a:t>)	</a:t>
            </a:r>
          </a:p>
          <a:p>
            <a:pPr lvl="2"/>
            <a:r>
              <a:rPr lang="en-US" dirty="0" smtClean="0"/>
              <a:t>P(X ≥ 7) </a:t>
            </a:r>
            <a:r>
              <a:rPr lang="en-US" dirty="0" smtClean="0">
                <a:sym typeface="Symbol"/>
              </a:rPr>
              <a:t> P(</a:t>
            </a:r>
            <a:r>
              <a:rPr lang="en-US" dirty="0" smtClean="0"/>
              <a:t>Y &gt; 6.5</a:t>
            </a:r>
            <a:r>
              <a:rPr lang="en-US" dirty="0" smtClean="0"/>
              <a:t>)		</a:t>
            </a:r>
            <a:r>
              <a:rPr lang="en-US" dirty="0" smtClean="0"/>
              <a:t>P(X &gt; 7) </a:t>
            </a:r>
            <a:r>
              <a:rPr lang="en-US" dirty="0" smtClean="0">
                <a:sym typeface="Symbol"/>
              </a:rPr>
              <a:t> P(</a:t>
            </a:r>
            <a:r>
              <a:rPr lang="en-US" dirty="0" smtClean="0"/>
              <a:t>Y &gt; 7.5)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048000"/>
            <a:ext cx="2606503" cy="428625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124200"/>
            <a:ext cx="1557798" cy="37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group of 300 people, it is believed that 75 of them are taller than 6 feet.  Out of 100 randomly selected individuals, what is the probability of choosing less than 20 over 6 feet?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are we trying to find?</a:t>
            </a:r>
            <a:endParaRPr lang="en-US" dirty="0" smtClean="0"/>
          </a:p>
          <a:p>
            <a:pPr lvl="1"/>
            <a:r>
              <a:rPr lang="en-US" dirty="0" smtClean="0"/>
              <a:t>X ~ Bin(?,?)</a:t>
            </a:r>
          </a:p>
          <a:p>
            <a:pPr lvl="1"/>
            <a:r>
              <a:rPr lang="en-US" dirty="0" smtClean="0"/>
              <a:t>Check Assumptions?</a:t>
            </a:r>
          </a:p>
          <a:p>
            <a:pPr lvl="1"/>
            <a:r>
              <a:rPr lang="en-US" dirty="0" smtClean="0"/>
              <a:t>Y ~ N(?,?)</a:t>
            </a:r>
          </a:p>
          <a:p>
            <a:pPr lvl="1"/>
            <a:r>
              <a:rPr lang="en-US" dirty="0" smtClean="0"/>
              <a:t>Continuity Correction?</a:t>
            </a:r>
          </a:p>
          <a:p>
            <a:pPr lvl="8"/>
            <a:r>
              <a:rPr lang="en-US" dirty="0" smtClean="0"/>
              <a:t>Answer: 10.20% from Normal	9.95% from Bin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r>
              <a:rPr lang="en-US" dirty="0" smtClean="0"/>
              <a:t>Continuous</a:t>
            </a:r>
            <a:r>
              <a:rPr lang="en-US" dirty="0" smtClean="0"/>
              <a:t> </a:t>
            </a:r>
            <a:r>
              <a:rPr lang="en-US" dirty="0" smtClean="0"/>
              <a:t>Random Variable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continuous </a:t>
            </a:r>
            <a:r>
              <a:rPr lang="en-US" dirty="0" smtClean="0"/>
              <a:t>RV is one which can take on </a:t>
            </a:r>
            <a:r>
              <a:rPr lang="en-US" dirty="0" smtClean="0"/>
              <a:t>any possible value within an interval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Definition: Probability </a:t>
            </a:r>
            <a:r>
              <a:rPr lang="en-US" dirty="0" smtClean="0"/>
              <a:t>Density </a:t>
            </a:r>
            <a:r>
              <a:rPr lang="en-US" dirty="0" smtClean="0"/>
              <a:t>Function (</a:t>
            </a:r>
            <a:r>
              <a:rPr lang="en-US" dirty="0" smtClean="0"/>
              <a:t>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description of the probabilities associated with each possible </a:t>
            </a:r>
            <a:r>
              <a:rPr lang="en-US" dirty="0" smtClean="0"/>
              <a:t>interval </a:t>
            </a:r>
            <a:r>
              <a:rPr lang="en-US" dirty="0" smtClean="0"/>
              <a:t>of the </a:t>
            </a:r>
            <a:r>
              <a:rPr lang="en-US" dirty="0" smtClean="0"/>
              <a:t>Continuous </a:t>
            </a:r>
            <a:r>
              <a:rPr lang="en-US" dirty="0" smtClean="0"/>
              <a:t>Random </a:t>
            </a:r>
            <a:r>
              <a:rPr lang="en-US" dirty="0" smtClean="0"/>
              <a:t>Variable</a:t>
            </a:r>
          </a:p>
          <a:p>
            <a:pPr lvl="1"/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 smtClean="0"/>
              <a:t>Density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of the </a:t>
            </a:r>
            <a:r>
              <a:rPr lang="en-US" dirty="0" smtClean="0"/>
              <a:t>PDF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value of the </a:t>
            </a:r>
            <a:r>
              <a:rPr lang="en-US" dirty="0" smtClean="0"/>
              <a:t>PDF is greater than 0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total probability is 1, therefore the total Area under the curve is 1</a:t>
            </a:r>
          </a:p>
          <a:p>
            <a:pPr lvl="2"/>
            <a:r>
              <a:rPr lang="en-US" dirty="0" smtClean="0"/>
              <a:t> 	    </a:t>
            </a:r>
            <a:r>
              <a:rPr lang="en-US" dirty="0" smtClean="0">
                <a:sym typeface="Wingdings" pitchFamily="2" charset="2"/>
              </a:rPr>
              <a:t> Calculus symbol for derivative (not required!)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Area under curve = 1</a:t>
            </a: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Probability of an interval is defined by area in that interval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Finding the areas of sub-intervals are how you find probabilities of a 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819400"/>
            <a:ext cx="1042527" cy="371475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962400"/>
            <a:ext cx="1038225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 smtClean="0"/>
              <a:t>Density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PDF is usually described as a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verify it’s a PDF</a:t>
            </a:r>
          </a:p>
          <a:p>
            <a:pPr lvl="1"/>
            <a:r>
              <a:rPr lang="en-US" dirty="0" smtClean="0"/>
              <a:t>Graph it</a:t>
            </a:r>
          </a:p>
          <a:p>
            <a:pPr lvl="1"/>
            <a:r>
              <a:rPr lang="en-US" dirty="0" smtClean="0"/>
              <a:t>Verify it satisfies the properties</a:t>
            </a:r>
          </a:p>
          <a:p>
            <a:pPr lvl="2"/>
            <a:r>
              <a:rPr lang="en-US" dirty="0" smtClean="0"/>
              <a:t>Total area under curve is 1</a:t>
            </a:r>
          </a:p>
          <a:p>
            <a:pPr lvl="2"/>
            <a:r>
              <a:rPr lang="en-US" dirty="0" smtClean="0"/>
              <a:t>Always positive</a:t>
            </a:r>
            <a:endParaRPr lang="en-US" dirty="0" smtClean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514600"/>
            <a:ext cx="3558462" cy="77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Random Variable (RV)</a:t>
            </a:r>
          </a:p>
          <a:p>
            <a:pPr lvl="1"/>
            <a:r>
              <a:rPr lang="en-US" dirty="0" smtClean="0"/>
              <a:t>A random variable is a set of numerical values whose value is determined as the result of a random process (chance)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Capital letter at end of alphabet (X, Y, Z, respectively)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specific value that a RV takes on is a lower-case letter at end of alphabet (x, y, z, respectively)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Summaries of 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Value</a:t>
            </a:r>
          </a:p>
          <a:p>
            <a:pPr lvl="1"/>
            <a:r>
              <a:rPr lang="en-US" dirty="0" smtClean="0"/>
              <a:t>We cannot directly calculate the Expected Value of a continuous RV without calculus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 it is the point at which the graph of the function balances</a:t>
            </a:r>
          </a:p>
          <a:p>
            <a:pPr lvl="2"/>
            <a:r>
              <a:rPr lang="en-US" dirty="0" smtClean="0"/>
              <a:t>You may be able to infer it from the graph of a PDF</a:t>
            </a:r>
          </a:p>
          <a:p>
            <a:endParaRPr lang="en-US" dirty="0" smtClean="0"/>
          </a:p>
          <a:p>
            <a:r>
              <a:rPr lang="en-US" dirty="0" smtClean="0"/>
              <a:t>Variance</a:t>
            </a:r>
            <a:endParaRPr lang="en-US" dirty="0" smtClean="0"/>
          </a:p>
          <a:p>
            <a:pPr lvl="1"/>
            <a:r>
              <a:rPr lang="en-US" dirty="0" smtClean="0"/>
              <a:t>Likewise, we cannot directly calculate variance or standard deviation of a continuous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these are needed, they will be provided to you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major families of Continuous RV presented in this class</a:t>
            </a:r>
          </a:p>
          <a:p>
            <a:pPr lvl="1"/>
            <a:r>
              <a:rPr lang="en-US" dirty="0" smtClean="0"/>
              <a:t>Normal RV</a:t>
            </a:r>
          </a:p>
          <a:p>
            <a:pPr lvl="1"/>
            <a:r>
              <a:rPr lang="en-US" dirty="0" smtClean="0"/>
              <a:t>Uniform RV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possible continuous RV’s are functions which create simple geometric shapes</a:t>
            </a:r>
          </a:p>
          <a:p>
            <a:pPr lvl="1"/>
            <a:r>
              <a:rPr lang="en-US" dirty="0" smtClean="0"/>
              <a:t>Triangles</a:t>
            </a:r>
          </a:p>
          <a:p>
            <a:pPr lvl="1"/>
            <a:r>
              <a:rPr lang="en-US" dirty="0" smtClean="0"/>
              <a:t>Combinations of Triangles/Rectangles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X = sum of two dice when rolled</a:t>
            </a:r>
          </a:p>
          <a:p>
            <a:pPr lvl="1"/>
            <a:r>
              <a:rPr lang="en-US" dirty="0" smtClean="0"/>
              <a:t>Sample Space: {(1,1), (1,2), …, (6,5), (6,6)}</a:t>
            </a:r>
          </a:p>
          <a:p>
            <a:pPr lvl="1"/>
            <a:r>
              <a:rPr lang="en-US" dirty="0" smtClean="0"/>
              <a:t>What values can the RV X take on?</a:t>
            </a:r>
          </a:p>
          <a:p>
            <a:pPr lvl="2"/>
            <a:r>
              <a:rPr lang="en-US" dirty="0" smtClean="0"/>
              <a:t>{2, 3, 4, 5, 6, 7, 8, 9, 10, 11, 12}</a:t>
            </a:r>
          </a:p>
          <a:p>
            <a:pPr lvl="1"/>
            <a:r>
              <a:rPr lang="en-US" dirty="0" smtClean="0"/>
              <a:t>If x = 3 which outcomes could of occurred?</a:t>
            </a:r>
          </a:p>
          <a:p>
            <a:pPr lvl="2"/>
            <a:r>
              <a:rPr lang="en-US" dirty="0" smtClean="0"/>
              <a:t>{(1,2), (2,1)}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Let Y = Width of a Randomly selected book from a library</a:t>
            </a:r>
          </a:p>
          <a:p>
            <a:pPr lvl="1"/>
            <a:r>
              <a:rPr lang="en-US" dirty="0" smtClean="0"/>
              <a:t>What values can the RV Y take 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Discrete Random Variables</a:t>
            </a:r>
          </a:p>
          <a:p>
            <a:pPr lvl="1"/>
            <a:r>
              <a:rPr lang="en-US" dirty="0" smtClean="0"/>
              <a:t>Analogous to Discrete Variables (take on a finite (essentially) number of values)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Binomial</a:t>
            </a:r>
          </a:p>
          <a:p>
            <a:pPr lvl="2"/>
            <a:r>
              <a:rPr lang="en-US" dirty="0" smtClean="0"/>
              <a:t>Discrete Uniform</a:t>
            </a:r>
          </a:p>
          <a:p>
            <a:endParaRPr lang="en-US" dirty="0" smtClean="0"/>
          </a:p>
          <a:p>
            <a:r>
              <a:rPr lang="en-US" dirty="0" smtClean="0"/>
              <a:t>Continuous Random Variables</a:t>
            </a:r>
          </a:p>
          <a:p>
            <a:pPr lvl="1"/>
            <a:r>
              <a:rPr lang="en-US" dirty="0" smtClean="0"/>
              <a:t>Analogous to Continuous Variables (take on any value in an interval)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Uniform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Discrete Random Variable</a:t>
            </a:r>
          </a:p>
          <a:p>
            <a:pPr lvl="1"/>
            <a:r>
              <a:rPr lang="en-US" dirty="0" smtClean="0"/>
              <a:t>A discrete RV is one which can take on a finite set of possible values each with a specified probability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Definition: Probability Mass Function (PMF)</a:t>
            </a:r>
          </a:p>
          <a:p>
            <a:pPr lvl="1"/>
            <a:r>
              <a:rPr lang="en-US" dirty="0" smtClean="0"/>
              <a:t>The description of the probabilities associated with each possible value of the Random Variable</a:t>
            </a:r>
          </a:p>
          <a:p>
            <a:pPr lvl="1"/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Properties of the PMF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Each value of the RV has a probability between 0 &amp; 1</a:t>
            </a:r>
          </a:p>
          <a:p>
            <a:pPr lvl="2"/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The sum of the probability of all outcomes is 1</a:t>
            </a:r>
          </a:p>
          <a:p>
            <a:pPr lvl="2"/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00400"/>
            <a:ext cx="1954529" cy="345935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800600"/>
            <a:ext cx="1805354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table can be used to describe the probability mass function (PMF)</a:t>
            </a:r>
          </a:p>
          <a:p>
            <a:endParaRPr lang="en-US" dirty="0" smtClean="0"/>
          </a:p>
          <a:p>
            <a:r>
              <a:rPr lang="en-US" dirty="0" smtClean="0"/>
              <a:t>Example: Let Z = # of Heads - # of Tails in 3 flips</a:t>
            </a:r>
          </a:p>
          <a:p>
            <a:pPr lvl="1"/>
            <a:r>
              <a:rPr lang="en-US" dirty="0" smtClean="0"/>
              <a:t>S = {(HHH),(HHT),(HTH),(HTT),(THH),(THT),(TTH),(TTT)}</a:t>
            </a:r>
          </a:p>
          <a:p>
            <a:pPr lvl="1"/>
            <a:r>
              <a:rPr lang="en-US" dirty="0" smtClean="0"/>
              <a:t>Z = {(  3  ),(  1  ),(  1  ),( -1 ),(  1  ),( -1 ),(  -1  ),( -3 )}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Recall lowercase is a specific value of the RV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64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 = 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P(Z</a:t>
                      </a:r>
                      <a:r>
                        <a:rPr lang="en-US" baseline="0" dirty="0" smtClean="0"/>
                        <a:t> = 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1505</TotalTime>
  <Words>1925</Words>
  <Application>Microsoft Office PowerPoint</Application>
  <PresentationFormat>On-screen Show (4:3)</PresentationFormat>
  <Paragraphs>401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Random Variables (Ch 7)</vt:lpstr>
      <vt:lpstr>Some Review</vt:lpstr>
      <vt:lpstr>Random Variables</vt:lpstr>
      <vt:lpstr>Random Variables</vt:lpstr>
      <vt:lpstr>Examples</vt:lpstr>
      <vt:lpstr>Types of Random Variables</vt:lpstr>
      <vt:lpstr>Discrete Random Variables</vt:lpstr>
      <vt:lpstr>Probability Mass Function</vt:lpstr>
      <vt:lpstr>Probability Mass Function</vt:lpstr>
      <vt:lpstr>Numerical Summaries of a RV</vt:lpstr>
      <vt:lpstr>Numerical Summaries of a RV</vt:lpstr>
      <vt:lpstr>Numerical Summaries of a RV</vt:lpstr>
      <vt:lpstr>Examples</vt:lpstr>
      <vt:lpstr>Notation</vt:lpstr>
      <vt:lpstr>Example</vt:lpstr>
      <vt:lpstr>Bernoulli Random Variable</vt:lpstr>
      <vt:lpstr>Binomial Random Variables</vt:lpstr>
      <vt:lpstr>Binomial Random Variables</vt:lpstr>
      <vt:lpstr>Binomial Random Variable</vt:lpstr>
      <vt:lpstr>Example</vt:lpstr>
      <vt:lpstr>Combinations</vt:lpstr>
      <vt:lpstr>Combinations</vt:lpstr>
      <vt:lpstr>Example</vt:lpstr>
      <vt:lpstr>Pascal’s Triangle</vt:lpstr>
      <vt:lpstr>Binomial Random Variables</vt:lpstr>
      <vt:lpstr>Example</vt:lpstr>
      <vt:lpstr>Binomial Random Variables</vt:lpstr>
      <vt:lpstr>Binomial Random Variables</vt:lpstr>
      <vt:lpstr>Example</vt:lpstr>
      <vt:lpstr>Calculator Calculations of Binomial</vt:lpstr>
      <vt:lpstr>Graphs of Binomial PMFs</vt:lpstr>
      <vt:lpstr>Graphs of Binomial PDFs</vt:lpstr>
      <vt:lpstr>Normal Approximation to Binomial</vt:lpstr>
      <vt:lpstr>Normal Approximation to Binomial</vt:lpstr>
      <vt:lpstr>Continuity Correction</vt:lpstr>
      <vt:lpstr>Example</vt:lpstr>
      <vt:lpstr>Continuous Random Variables</vt:lpstr>
      <vt:lpstr>Probability Density Function</vt:lpstr>
      <vt:lpstr>Probability Density Function</vt:lpstr>
      <vt:lpstr>Numerical Summaries of a RV</vt:lpstr>
      <vt:lpstr>Continuous Random Variables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(Chapter 7)</dc:title>
  <dc:creator>Jeremy</dc:creator>
  <cp:lastModifiedBy>Jeremy</cp:lastModifiedBy>
  <cp:revision>78</cp:revision>
  <dcterms:created xsi:type="dcterms:W3CDTF">2012-01-26T20:27:12Z</dcterms:created>
  <dcterms:modified xsi:type="dcterms:W3CDTF">2012-03-15T22:01:26Z</dcterms:modified>
</cp:coreProperties>
</file>