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1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75FD-F20F-41D1-9B63-91E8111CF128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3E0BB-F885-4585-97F4-172E1C1E16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E0BB-F885-4585-97F4-172E1C1E160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3E0BB-F885-4585-97F4-172E1C1E160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10DE5F-482F-4B86-9E8D-8AB5D71AA9E3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1B9C43-05A8-412A-B16C-341BE5B3AC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are trying to determine a population proportion which we don’t know anything about</a:t>
            </a:r>
          </a:p>
          <a:p>
            <a:pPr lvl="1"/>
            <a:r>
              <a:rPr lang="en-US" dirty="0" smtClean="0"/>
              <a:t>Ex: Proportion of Girls at Stony Brook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now know that our sample statistic will follow a Normal Distribution with a mean equal to the true population proportion and a variance that decreases as we increase the sample size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sample proportion    has the following properties</a:t>
            </a:r>
          </a:p>
          <a:p>
            <a:pPr marL="1124712" lvl="2" indent="-457200">
              <a:buAutoNum type="arabicParenR"/>
            </a:pPr>
            <a:r>
              <a:rPr lang="en-US" dirty="0" smtClean="0"/>
              <a:t> </a:t>
            </a:r>
          </a:p>
          <a:p>
            <a:pPr marL="1124712" lvl="2" indent="-457200">
              <a:buAutoNum type="arabicParenR"/>
            </a:pPr>
            <a:endParaRPr lang="en-US" dirty="0" smtClean="0"/>
          </a:p>
          <a:p>
            <a:pPr marL="1124712" lvl="2" indent="-457200">
              <a:buAutoNum type="arabicParenR"/>
            </a:pPr>
            <a:endParaRPr lang="en-US" dirty="0" smtClean="0"/>
          </a:p>
          <a:p>
            <a:pPr marL="1124712" lvl="2" indent="-457200">
              <a:buAutoNum type="arabicParenR"/>
            </a:pPr>
            <a:r>
              <a:rPr lang="en-US" dirty="0" smtClean="0"/>
              <a:t>       is inversely proportional to the sample size</a:t>
            </a:r>
          </a:p>
          <a:p>
            <a:pPr marL="1399032" lvl="3" indent="-457200"/>
            <a:r>
              <a:rPr lang="en-US" dirty="0" smtClean="0"/>
              <a:t>As the sample size increases, the variance/</a:t>
            </a:r>
            <a:r>
              <a:rPr lang="en-US" dirty="0" err="1" smtClean="0"/>
              <a:t>stdev</a:t>
            </a:r>
            <a:r>
              <a:rPr lang="en-US" dirty="0" smtClean="0"/>
              <a:t> decreases</a:t>
            </a:r>
          </a:p>
          <a:p>
            <a:pPr marL="1399032" lvl="3" indent="-457200"/>
            <a:endParaRPr lang="en-US" dirty="0" smtClean="0"/>
          </a:p>
          <a:p>
            <a:pPr marL="1399032" lvl="3" indent="-457200"/>
            <a:r>
              <a:rPr lang="en-US" dirty="0" smtClean="0"/>
              <a:t> </a:t>
            </a:r>
          </a:p>
          <a:p>
            <a:pPr marL="850392" lvl="1" indent="-457200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399" y="2971800"/>
            <a:ext cx="152401" cy="381001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29000"/>
            <a:ext cx="1333500" cy="352425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572000"/>
            <a:ext cx="400050" cy="333375"/>
          </a:xfrm>
          <a:prstGeom prst="rect">
            <a:avLst/>
          </a:prstGeom>
          <a:noFill/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5334000"/>
            <a:ext cx="1724025" cy="84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now we know how our sample proportion is modeled</a:t>
            </a:r>
          </a:p>
          <a:p>
            <a:endParaRPr lang="en-US" dirty="0" smtClean="0"/>
          </a:p>
          <a:p>
            <a:r>
              <a:rPr lang="en-US" dirty="0" smtClean="0"/>
              <a:t>So we can find probabilities of our sample proportion based on the fact that it follows a Normal Distribution</a:t>
            </a:r>
          </a:p>
          <a:p>
            <a:endParaRPr lang="en-US" dirty="0" smtClean="0"/>
          </a:p>
          <a:p>
            <a:r>
              <a:rPr lang="en-US" dirty="0" smtClean="0"/>
              <a:t>So we can understand how accurate our sample proportion is going to be</a:t>
            </a:r>
          </a:p>
          <a:p>
            <a:pPr lvl="1"/>
            <a:r>
              <a:rPr lang="en-US" dirty="0" smtClean="0"/>
              <a:t>We will usually only take 1 sample in practice, so this gives us a model for where it may fall relative to the true proportion (Recall: Empirical Rule)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an extremely powerful concept</a:t>
            </a:r>
          </a:p>
          <a:p>
            <a:endParaRPr lang="en-US" dirty="0" smtClean="0"/>
          </a:p>
          <a:p>
            <a:r>
              <a:rPr lang="en-US" dirty="0" smtClean="0"/>
              <a:t>These concepts are known as the “Central Limit Theorem” and “Strong Law of Large Numbers” within statistics</a:t>
            </a:r>
          </a:p>
          <a:p>
            <a:pPr lvl="1"/>
            <a:r>
              <a:rPr lang="en-US" dirty="0" smtClean="0"/>
              <a:t>They are arguably two of the most important theorems/concepts in statistics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Without these facts, taking a sample to evaluate our parameter of interest would not be an effective tool</a:t>
            </a:r>
          </a:p>
          <a:p>
            <a:pPr lvl="1"/>
            <a:r>
              <a:rPr lang="en-US" dirty="0" smtClean="0"/>
              <a:t>So this governs why samples can be used in place of a census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Definition: Estimator</a:t>
            </a:r>
          </a:p>
          <a:p>
            <a:pPr lvl="1"/>
            <a:r>
              <a:rPr lang="en-US" dirty="0" smtClean="0"/>
              <a:t>An estimator is a method for developing an estimate for a parameter of interest</a:t>
            </a:r>
          </a:p>
          <a:p>
            <a:pPr lvl="1"/>
            <a:r>
              <a:rPr lang="en-US" dirty="0" smtClean="0"/>
              <a:t>In other words, a specific formula for calculating an estimate</a:t>
            </a:r>
          </a:p>
          <a:p>
            <a:pPr lvl="2"/>
            <a:r>
              <a:rPr lang="en-US" dirty="0" smtClean="0"/>
              <a:t>We know of two estimators</a:t>
            </a:r>
          </a:p>
          <a:p>
            <a:pPr lvl="3"/>
            <a:r>
              <a:rPr lang="en-US" dirty="0" smtClean="0"/>
              <a:t>  :</a:t>
            </a:r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  :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When we are dealing with an estimator, we discuss its bias and variability</a:t>
            </a:r>
          </a:p>
          <a:p>
            <a:pPr lvl="3"/>
            <a:endParaRPr lang="en-US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886200"/>
            <a:ext cx="178594" cy="381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572000"/>
            <a:ext cx="166688" cy="381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810000"/>
            <a:ext cx="2038793" cy="5619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495800"/>
            <a:ext cx="1088049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discussion on Bias in Chapter 2</a:t>
            </a:r>
          </a:p>
          <a:p>
            <a:pPr lvl="1"/>
            <a:r>
              <a:rPr lang="en-US" dirty="0" smtClean="0"/>
              <a:t>Definition: Bias is a tendency for a sampling method to 			improperly estimate the true parameter 			value in a particular direction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 what does it mean to have a biased estimator?</a:t>
            </a:r>
          </a:p>
          <a:p>
            <a:pPr lvl="1"/>
            <a:r>
              <a:rPr lang="en-US" dirty="0" smtClean="0"/>
              <a:t>What should the estimator predict?</a:t>
            </a:r>
          </a:p>
          <a:p>
            <a:pPr lvl="1"/>
            <a:r>
              <a:rPr lang="en-US" dirty="0" smtClean="0"/>
              <a:t>How can we determine if the estimator is biased?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Unbiased Estimator</a:t>
            </a:r>
          </a:p>
          <a:p>
            <a:pPr lvl="1"/>
            <a:r>
              <a:rPr lang="en-US" dirty="0" smtClean="0"/>
              <a:t>An estimator is unbiased if the center of the sampling distribution is equal to the population parameter it estimates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Think of it as the mean of the normal distribution that models the estimator must be equal to the population parameter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Variability/Precision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classify how spread out the distribution of the estimator is by describing it’s variability</a:t>
            </a:r>
          </a:p>
          <a:p>
            <a:endParaRPr lang="en-US" dirty="0" smtClean="0"/>
          </a:p>
          <a:p>
            <a:r>
              <a:rPr lang="en-US" dirty="0" smtClean="0"/>
              <a:t>Definition: Variability of an Estimator</a:t>
            </a:r>
          </a:p>
          <a:p>
            <a:pPr lvl="1"/>
            <a:r>
              <a:rPr lang="en-US" dirty="0" smtClean="0"/>
              <a:t>The variability of an estimator represents a measure of how spread out the data in the sampling distribution is.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Definition: Precision of an Estimator</a:t>
            </a:r>
          </a:p>
          <a:p>
            <a:pPr lvl="1"/>
            <a:r>
              <a:rPr lang="en-US" dirty="0" smtClean="0"/>
              <a:t>The precision of an estimator represents how close estimates tend to be with respect to the true parameter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Therefore as Precision </a:t>
            </a:r>
            <a:r>
              <a:rPr lang="en-US" i="1" u="sng" dirty="0" smtClean="0"/>
              <a:t>increases</a:t>
            </a:r>
            <a:r>
              <a:rPr lang="en-US" dirty="0" smtClean="0"/>
              <a:t>, Variability </a:t>
            </a:r>
            <a:r>
              <a:rPr lang="en-US" i="1" u="sng" dirty="0" smtClean="0"/>
              <a:t>decreases</a:t>
            </a:r>
          </a:p>
          <a:p>
            <a:endParaRPr lang="en-US" dirty="0" smtClean="0"/>
          </a:p>
          <a:p>
            <a:r>
              <a:rPr lang="en-US" dirty="0" smtClean="0"/>
              <a:t>Therefore as Precision </a:t>
            </a:r>
            <a:r>
              <a:rPr lang="en-US" i="1" u="sng" dirty="0" smtClean="0"/>
              <a:t>decreases</a:t>
            </a:r>
            <a:r>
              <a:rPr lang="en-US" dirty="0" smtClean="0"/>
              <a:t>, Variability </a:t>
            </a:r>
            <a:r>
              <a:rPr lang="en-US" i="1" u="sng" dirty="0" smtClean="0"/>
              <a:t>increases</a:t>
            </a:r>
            <a:endParaRPr lang="en-US" i="1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bad estimators</a:t>
            </a:r>
          </a:p>
          <a:p>
            <a:pPr marL="880110" lvl="1" indent="-514350">
              <a:buAutoNum type="arabicParenR"/>
            </a:pPr>
            <a:r>
              <a:rPr lang="en-US" dirty="0" smtClean="0"/>
              <a:t>An estimate for the population mean:</a:t>
            </a:r>
          </a:p>
          <a:p>
            <a:pPr marL="880110" lvl="1" indent="-514350">
              <a:buAutoNum type="arabicParenR"/>
            </a:pPr>
            <a:endParaRPr lang="en-US" dirty="0" smtClean="0"/>
          </a:p>
          <a:p>
            <a:pPr marL="880110" lvl="1" indent="-514350">
              <a:buAutoNum type="arabicParenR"/>
            </a:pPr>
            <a:r>
              <a:rPr lang="en-US" dirty="0" smtClean="0"/>
              <a:t>An estimate for the population mean:</a:t>
            </a:r>
          </a:p>
          <a:p>
            <a:pPr marL="880110" lvl="1" indent="-514350">
              <a:buAutoNum type="arabicParenR"/>
            </a:pPr>
            <a:endParaRPr lang="en-US" dirty="0" smtClean="0"/>
          </a:p>
          <a:p>
            <a:pPr marL="880110" lvl="1" indent="-514350">
              <a:buAutoNum type="arabicParenR"/>
            </a:pPr>
            <a:r>
              <a:rPr lang="en-US" dirty="0" smtClean="0"/>
              <a:t>An estimate for the population parameter: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How would you describe the bias of these estimators?  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2438400"/>
            <a:ext cx="1079500" cy="571500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4191000"/>
            <a:ext cx="1829686" cy="561975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3276600"/>
            <a:ext cx="1477596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the formula for sample variance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(n-1) was a modification to what we believed it should be based on what we were trying to define with the sample variance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The reasoning was due to requiring an unbiased estimator for the sample variance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62400" y="2743200"/>
            <a:ext cx="1400175" cy="79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</a:p>
          <a:p>
            <a:pPr lvl="1"/>
            <a:r>
              <a:rPr lang="en-US" dirty="0" smtClean="0"/>
              <a:t>Parameter</a:t>
            </a:r>
          </a:p>
          <a:p>
            <a:endParaRPr lang="en-US" dirty="0" smtClean="0"/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Statistic</a:t>
            </a:r>
          </a:p>
          <a:p>
            <a:endParaRPr lang="en-US" dirty="0" smtClean="0"/>
          </a:p>
          <a:p>
            <a:r>
              <a:rPr lang="en-US" dirty="0" smtClean="0"/>
              <a:t>Unit</a:t>
            </a:r>
          </a:p>
          <a:p>
            <a:endParaRPr lang="en-US" dirty="0" smtClean="0"/>
          </a:p>
          <a:p>
            <a:r>
              <a:rPr lang="en-US" dirty="0" smtClean="0"/>
              <a:t>Goal: Estimate the true parameter from our statistic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3000 samples of size 20 from a U(0,100) distribution and then calculated the sample variance</a:t>
            </a:r>
          </a:p>
          <a:p>
            <a:pPr lvl="3"/>
            <a:r>
              <a:rPr lang="en-US" dirty="0" smtClean="0"/>
              <a:t>Actual Variance = 833.3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114800"/>
            <a:ext cx="3429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114800"/>
            <a:ext cx="3429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3657600"/>
            <a:ext cx="1438275" cy="5238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3657600"/>
            <a:ext cx="2743200" cy="523875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V="1">
            <a:off x="1371600" y="6019800"/>
            <a:ext cx="38100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6400800"/>
            <a:ext cx="16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840.98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553200" y="5955268"/>
            <a:ext cx="381000" cy="381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6336268"/>
            <a:ext cx="165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798.93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Estimators are formulas that are applied to our sample that provide an approximation of the population parameter of interest</a:t>
            </a:r>
          </a:p>
          <a:p>
            <a:endParaRPr lang="en-US" dirty="0" smtClean="0"/>
          </a:p>
          <a:p>
            <a:r>
              <a:rPr lang="en-US" dirty="0" smtClean="0"/>
              <a:t>Estimators can be biased or unbiased, if possible we want to use unbiased estimators</a:t>
            </a:r>
          </a:p>
          <a:p>
            <a:endParaRPr lang="en-US" dirty="0" smtClean="0"/>
          </a:p>
          <a:p>
            <a:r>
              <a:rPr lang="en-US" dirty="0" smtClean="0"/>
              <a:t>Estimators can have differing levels of variability (precision).  </a:t>
            </a:r>
          </a:p>
          <a:p>
            <a:pPr lvl="1"/>
            <a:r>
              <a:rPr lang="en-US" dirty="0" smtClean="0"/>
              <a:t>To decrease (increase) the variability (precision), we can increase sample size</a:t>
            </a:r>
          </a:p>
          <a:p>
            <a:pPr lvl="1"/>
            <a:r>
              <a:rPr lang="en-US" dirty="0" smtClean="0"/>
              <a:t>We want to choose estimators with lowest variance when possible (highest precision)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am interested in determining the proportion of college students who require financial aid at some point in their schooling.  It is believed that this true proportion is 65%.  I decide to take a random sample to verify this claim.  I sample 75 individuals.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What is the probability that my sample proportion is greater than 70%?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probability that my sample proportion is between 50% and 60%?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 is the probability that my sample proportion is greater than 70%?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is the probability that my sample proportion is between 50% and 60%?</a:t>
            </a: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743200"/>
            <a:ext cx="5943600" cy="1295400"/>
          </a:xfrm>
          <a:prstGeom prst="rect">
            <a:avLst/>
          </a:prstGeom>
          <a:noFill/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2743200"/>
            <a:ext cx="1752599" cy="299590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5029200"/>
            <a:ext cx="5943600" cy="1285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861422" y="2923401"/>
            <a:ext cx="24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We can determine probabilities about a sample proportion    based on its approximate distribution</a:t>
            </a:r>
          </a:p>
          <a:p>
            <a:endParaRPr lang="en-US" dirty="0" smtClean="0"/>
          </a:p>
          <a:p>
            <a:r>
              <a:rPr lang="en-US" dirty="0" smtClean="0"/>
              <a:t>The distribution is given by</a:t>
            </a:r>
          </a:p>
          <a:p>
            <a:endParaRPr lang="en-US" dirty="0" smtClean="0"/>
          </a:p>
          <a:p>
            <a:r>
              <a:rPr lang="en-US" dirty="0" smtClean="0"/>
              <a:t>This distribution is valid for “sufficiently large” sample sizes (n)</a:t>
            </a:r>
          </a:p>
          <a:p>
            <a:endParaRPr lang="en-US" dirty="0" smtClean="0"/>
          </a:p>
          <a:p>
            <a:r>
              <a:rPr lang="en-US" dirty="0" smtClean="0"/>
              <a:t>Since this is in effect an approximation to a binomial, “sufficiently large” can be determined by the same assumptions as the Normal approx to Binomial</a:t>
            </a:r>
          </a:p>
          <a:p>
            <a:pPr lvl="1"/>
            <a:r>
              <a:rPr lang="en-US" dirty="0" err="1" smtClean="0"/>
              <a:t>np</a:t>
            </a:r>
            <a:r>
              <a:rPr lang="en-US" dirty="0" smtClean="0"/>
              <a:t> ≥ </a:t>
            </a:r>
            <a:r>
              <a:rPr lang="en-US" dirty="0" smtClean="0">
                <a:sym typeface="Symbol"/>
              </a:rPr>
              <a:t></a:t>
            </a:r>
          </a:p>
          <a:p>
            <a:pPr lvl="1"/>
            <a:r>
              <a:rPr lang="en-US" dirty="0" smtClean="0">
                <a:sym typeface="Symbol"/>
              </a:rPr>
              <a:t>n(1-p) </a:t>
            </a:r>
            <a:r>
              <a:rPr lang="en-US" dirty="0" smtClean="0"/>
              <a:t>≥ </a:t>
            </a:r>
            <a:r>
              <a:rPr lang="en-US" dirty="0" smtClean="0">
                <a:sym typeface="Symbol"/>
              </a:rPr>
              <a:t>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2286000"/>
            <a:ext cx="192881" cy="411480"/>
          </a:xfrm>
          <a:prstGeom prst="rect">
            <a:avLst/>
          </a:prstGeom>
          <a:noFill/>
        </p:spPr>
      </p:pic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667000"/>
            <a:ext cx="2436669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have a box filled with lottery tickets.  12% of the tickets are winners.  I take a random sample of 50 tickets from the box.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is the probability that the proportion of winners in my sample is more than 20%?</a:t>
            </a:r>
          </a:p>
          <a:p>
            <a:pPr lvl="2"/>
            <a:r>
              <a:rPr lang="en-US" dirty="0" smtClean="0"/>
              <a:t>What is the distribution of    ?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When is this distribution valid (check assumptions)?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Evaluate this using a z-table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Answer: Approx 4%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Review:  How could you formulate this as a binomial question?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0035"/>
            <a:ext cx="228600" cy="389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other sample distribution we are going to investigate is the sample mean</a:t>
            </a:r>
          </a:p>
          <a:p>
            <a:endParaRPr lang="en-US" dirty="0" smtClean="0"/>
          </a:p>
          <a:p>
            <a:r>
              <a:rPr lang="en-US" dirty="0" smtClean="0"/>
              <a:t>The estimator is given by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consider what happens when I take random samples of different sizes from a U(0,5) distribution</a:t>
            </a:r>
          </a:p>
          <a:p>
            <a:pPr lvl="1"/>
            <a:r>
              <a:rPr lang="en-US" dirty="0" smtClean="0"/>
              <a:t>What is the population mean, µ?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200400"/>
            <a:ext cx="1562834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that as our sample size increases the distribution of the sample begins to look more and more like a normal distribution (symmetric, </a:t>
            </a:r>
            <a:r>
              <a:rPr lang="en-US" dirty="0" err="1" smtClean="0"/>
              <a:t>unimodal</a:t>
            </a:r>
            <a:r>
              <a:rPr lang="en-US" dirty="0" smtClean="0"/>
              <a:t>, bell-shaped)</a:t>
            </a:r>
          </a:p>
          <a:p>
            <a:endParaRPr lang="en-US" dirty="0" smtClean="0"/>
          </a:p>
          <a:p>
            <a:r>
              <a:rPr lang="en-US" dirty="0" smtClean="0"/>
              <a:t>The center of the distribution is at the true population mean</a:t>
            </a:r>
          </a:p>
          <a:p>
            <a:endParaRPr lang="en-US" dirty="0" smtClean="0"/>
          </a:p>
          <a:p>
            <a:r>
              <a:rPr lang="en-US" dirty="0" smtClean="0"/>
              <a:t>As the sample size increases, the variability of the estimator decreases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let’s consider a special case where the distribution of the population is already a Normal distribution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Let’s see what happens when I take random samples of different sizes from a N(25,5) distribution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before, the distribution of the sample means looks like a normal distribution with its center at the true population mean</a:t>
            </a:r>
          </a:p>
          <a:p>
            <a:endParaRPr lang="en-US" dirty="0" smtClean="0"/>
          </a:p>
          <a:p>
            <a:r>
              <a:rPr lang="en-US" dirty="0" smtClean="0"/>
              <a:t>As before, the variability of the estimator decreases as we increase the sample size</a:t>
            </a:r>
          </a:p>
          <a:p>
            <a:endParaRPr lang="en-US" dirty="0" smtClean="0"/>
          </a:p>
          <a:p>
            <a:r>
              <a:rPr lang="en-US" dirty="0" smtClean="0"/>
              <a:t>**Major Difference**</a:t>
            </a:r>
          </a:p>
          <a:p>
            <a:pPr lvl="1"/>
            <a:r>
              <a:rPr lang="en-US" dirty="0" smtClean="0"/>
              <a:t>Even for </a:t>
            </a:r>
            <a:r>
              <a:rPr lang="en-US" u="sng" dirty="0" smtClean="0"/>
              <a:t>small</a:t>
            </a:r>
            <a:r>
              <a:rPr lang="en-US" dirty="0" smtClean="0"/>
              <a:t> sample sizes, the distribution of the sample means is Normal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 statistic</a:t>
            </a:r>
          </a:p>
          <a:p>
            <a:pPr lvl="1"/>
            <a:r>
              <a:rPr lang="en-US" dirty="0" smtClean="0"/>
              <a:t>A sample statistic is a fixed value based on our particular sample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is used to estimate the population parameter</a:t>
            </a:r>
          </a:p>
          <a:p>
            <a:pPr lvl="2"/>
            <a:r>
              <a:rPr lang="en-US" dirty="0" smtClean="0"/>
              <a:t>Population proportion: </a:t>
            </a:r>
          </a:p>
          <a:p>
            <a:pPr lvl="2"/>
            <a:r>
              <a:rPr lang="en-US" dirty="0" smtClean="0"/>
              <a:t>Population mean: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focus on two sample statistics</a:t>
            </a:r>
          </a:p>
          <a:p>
            <a:pPr lvl="1"/>
            <a:r>
              <a:rPr lang="en-US" dirty="0" smtClean="0"/>
              <a:t>    (read: p-hat) is the sample proportion </a:t>
            </a:r>
            <a:r>
              <a:rPr lang="en-US" dirty="0" smtClean="0">
                <a:sym typeface="Wingdings" pitchFamily="2" charset="2"/>
              </a:rPr>
              <a:t> estimates </a:t>
            </a:r>
            <a:endParaRPr lang="en-US" dirty="0" smtClean="0"/>
          </a:p>
          <a:p>
            <a:pPr lvl="1"/>
            <a:r>
              <a:rPr lang="en-US" dirty="0" smtClean="0"/>
              <a:t>    (read: x-bar) is the sample mean </a:t>
            </a:r>
            <a:r>
              <a:rPr lang="en-US" dirty="0" smtClean="0">
                <a:sym typeface="Wingdings" pitchFamily="2" charset="2"/>
              </a:rPr>
              <a:t> estimates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486400"/>
            <a:ext cx="178594" cy="3810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5867400"/>
            <a:ext cx="166688" cy="3810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3886200"/>
            <a:ext cx="178594" cy="38100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5867400"/>
            <a:ext cx="178594" cy="381000"/>
          </a:xfrm>
          <a:prstGeom prst="rect">
            <a:avLst/>
          </a:prstGeom>
          <a:noFill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600" y="5486400"/>
            <a:ext cx="178594" cy="381000"/>
          </a:xfrm>
          <a:prstGeom prst="rect">
            <a:avLst/>
          </a:prstGeom>
          <a:noFill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4267200"/>
            <a:ext cx="178594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Mean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we know that the sample mean is going to follow a Normal distribution.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Which normal distribution?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is this a valid approximation for the distribution?</a:t>
            </a:r>
          </a:p>
          <a:p>
            <a:pPr lvl="2"/>
            <a:r>
              <a:rPr lang="en-US" dirty="0" smtClean="0"/>
              <a:t>For an </a:t>
            </a:r>
            <a:r>
              <a:rPr lang="en-US" u="sng" dirty="0" smtClean="0"/>
              <a:t>underlying population which is Normal </a:t>
            </a:r>
            <a:r>
              <a:rPr lang="en-US" dirty="0" smtClean="0">
                <a:sym typeface="Wingdings" pitchFamily="2" charset="2"/>
              </a:rPr>
              <a:t> Always</a:t>
            </a:r>
          </a:p>
          <a:p>
            <a:pPr lvl="2">
              <a:buNone/>
            </a:pP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For an underlying population which is </a:t>
            </a:r>
            <a:r>
              <a:rPr lang="en-US" b="1" u="sng" dirty="0" smtClean="0">
                <a:sym typeface="Wingdings" pitchFamily="2" charset="2"/>
              </a:rPr>
              <a:t>NOT</a:t>
            </a:r>
            <a:r>
              <a:rPr lang="en-US" dirty="0" smtClean="0">
                <a:sym typeface="Wingdings" pitchFamily="2" charset="2"/>
              </a:rPr>
              <a:t> Normal  if n≥30 “Central Limit Theorem (CLT)”</a:t>
            </a:r>
            <a:endParaRPr lang="en-US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505200"/>
            <a:ext cx="1838325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It is believed that the average hourly wage at a company is $18.36 and the standard deviation is $8.24.  I take a random sample of 40 hourly employees.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What is the probability the average wage of employees in my sample is at least $20?</a:t>
            </a:r>
          </a:p>
          <a:p>
            <a:pPr marL="880110" lvl="1" indent="-514350">
              <a:buFont typeface="+mj-lt"/>
              <a:buAutoNum type="alphaLcParenR"/>
            </a:pPr>
            <a:endParaRPr lang="en-US" dirty="0" smtClean="0"/>
          </a:p>
          <a:p>
            <a:pPr marL="880110" lvl="1" indent="-514350">
              <a:buFont typeface="+mj-lt"/>
              <a:buAutoNum type="alphaLcParenR"/>
            </a:pPr>
            <a:endParaRPr lang="en-US" dirty="0" smtClean="0"/>
          </a:p>
          <a:p>
            <a:pPr marL="880110" lvl="1" indent="-514350">
              <a:buFont typeface="+mj-lt"/>
              <a:buAutoNum type="alphaLcParenR"/>
            </a:pPr>
            <a:endParaRPr lang="en-US" dirty="0" smtClean="0"/>
          </a:p>
          <a:p>
            <a:pPr marL="880110" lvl="1" indent="-514350">
              <a:buFont typeface="+mj-lt"/>
              <a:buAutoNum type="alphaLcParenR"/>
            </a:pPr>
            <a:r>
              <a:rPr lang="en-US" dirty="0" smtClean="0"/>
              <a:t>What is the probability the average wage of employees in my sample is below $17?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2) A previous report states that IQ scores for 20 year olds are normally distributed with a mean of 104 and a standard deviation of 8.  To test this claim, I take a random sample of 7 20 year olds and give them an IQ test.</a:t>
            </a:r>
          </a:p>
          <a:p>
            <a:pPr>
              <a:buNone/>
            </a:pPr>
            <a:r>
              <a:rPr lang="en-US" dirty="0" smtClean="0"/>
              <a:t>		a) What is the probability that the average score of my sample is above </a:t>
            </a:r>
            <a:r>
              <a:rPr lang="en-US" dirty="0" smtClean="0"/>
              <a:t>112 </a:t>
            </a:r>
            <a:r>
              <a:rPr lang="en-US" dirty="0" smtClean="0"/>
              <a:t>or below </a:t>
            </a:r>
            <a:r>
              <a:rPr lang="en-US" dirty="0" smtClean="0"/>
              <a:t>96?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b) What is the probability that the average score of my sample is within 4 points </a:t>
            </a:r>
            <a:r>
              <a:rPr lang="en-US" dirty="0" smtClean="0"/>
              <a:t>of 104</a:t>
            </a:r>
            <a:r>
              <a:rPr lang="en-US" dirty="0" smtClean="0"/>
              <a:t>, the previously reported mean?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procedure is to take a random sample from our population</a:t>
            </a:r>
          </a:p>
          <a:p>
            <a:endParaRPr lang="en-US" dirty="0" smtClean="0"/>
          </a:p>
          <a:p>
            <a:r>
              <a:rPr lang="en-US" dirty="0" smtClean="0"/>
              <a:t>We then calculate a sample statistic</a:t>
            </a:r>
          </a:p>
          <a:p>
            <a:endParaRPr lang="en-US" dirty="0" smtClean="0"/>
          </a:p>
          <a:p>
            <a:r>
              <a:rPr lang="en-US" dirty="0" smtClean="0"/>
              <a:t>We then use this sample statistic to estimate the true parameter</a:t>
            </a:r>
          </a:p>
          <a:p>
            <a:endParaRPr lang="en-US" dirty="0" smtClean="0"/>
          </a:p>
          <a:p>
            <a:r>
              <a:rPr lang="en-US" dirty="0" smtClean="0"/>
              <a:t>But our sample statistic varies from sample to sample</a:t>
            </a:r>
          </a:p>
          <a:p>
            <a:pPr lvl="1"/>
            <a:r>
              <a:rPr lang="en-US" dirty="0" smtClean="0"/>
              <a:t>We want to understand how it varies (sampling distribution)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Example:  I have a coin, and I want to know what the true proportion of tails is.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So my parameter of interest is   </a:t>
            </a:r>
          </a:p>
          <a:p>
            <a:endParaRPr lang="en-US" dirty="0" smtClean="0"/>
          </a:p>
          <a:p>
            <a:r>
              <a:rPr lang="en-US" dirty="0" smtClean="0"/>
              <a:t>What happens if my sample is of size 1?</a:t>
            </a:r>
          </a:p>
          <a:p>
            <a:pPr lvl="1"/>
            <a:r>
              <a:rPr lang="en-US" dirty="0" smtClean="0"/>
              <a:t>Head -&gt; 50%  </a:t>
            </a:r>
            <a:r>
              <a:rPr lang="en-US" dirty="0" smtClean="0">
                <a:sym typeface="Wingdings" pitchFamily="2" charset="2"/>
              </a:rPr>
              <a:t> 			Determine P(Tails) = 0</a:t>
            </a:r>
            <a:endParaRPr lang="en-US" dirty="0" smtClean="0"/>
          </a:p>
          <a:p>
            <a:pPr lvl="1"/>
            <a:r>
              <a:rPr lang="en-US" dirty="0" smtClean="0"/>
              <a:t>Tails -&gt; 50%  </a:t>
            </a:r>
            <a:r>
              <a:rPr lang="en-US" dirty="0" smtClean="0">
                <a:sym typeface="Wingdings" pitchFamily="2" charset="2"/>
              </a:rPr>
              <a:t> 			Determine P(Tails) = 1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What happens if my sample is of size 2?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HH -&gt; 25%  			Determine P(Tails) = 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HT/TH -&gt; 50%  			Determine P(Tails) = .50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TT -&gt; 25%   			Determine P(Tails) = 1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743200"/>
            <a:ext cx="2143125" cy="609600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854669"/>
            <a:ext cx="609600" cy="336331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4114800"/>
            <a:ext cx="609600" cy="336331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394158"/>
            <a:ext cx="762000" cy="320842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105400"/>
            <a:ext cx="609600" cy="336331"/>
          </a:xfrm>
          <a:prstGeom prst="rect">
            <a:avLst/>
          </a:prstGeom>
          <a:noFill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715000"/>
            <a:ext cx="609600" cy="336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 that in the previous samples, I was able to determine the likelihood of each case because I knew the true proportion of tails to be 50%.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if I don’t know this true proportion (which is usually the case)</a:t>
            </a:r>
          </a:p>
          <a:p>
            <a:endParaRPr lang="en-US" dirty="0" smtClean="0"/>
          </a:p>
          <a:p>
            <a:r>
              <a:rPr lang="en-US" dirty="0" smtClean="0"/>
              <a:t>I can estimate the distribution of    </a:t>
            </a:r>
          </a:p>
          <a:p>
            <a:pPr lvl="1"/>
            <a:r>
              <a:rPr lang="en-US" dirty="0" smtClean="0"/>
              <a:t>I will repeatedly take samples of a fixed size and graph the distribution of values (think chapter 4: Histogram)</a:t>
            </a:r>
          </a:p>
          <a:p>
            <a:pPr lvl="1"/>
            <a:r>
              <a:rPr lang="en-US" dirty="0" smtClean="0"/>
              <a:t>This is called an Empirical Sampling Distribution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4572000"/>
            <a:ext cx="192881" cy="41148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return to our example of estimating the proportion of tails.</a:t>
            </a:r>
          </a:p>
          <a:p>
            <a:endParaRPr lang="en-US" u="sng" dirty="0" smtClean="0"/>
          </a:p>
          <a:p>
            <a:r>
              <a:rPr lang="en-US" dirty="0" smtClean="0"/>
              <a:t>Let’s see what happens if I do this with samples of size 6?</a:t>
            </a:r>
          </a:p>
          <a:p>
            <a:endParaRPr lang="en-US" dirty="0" smtClean="0"/>
          </a:p>
          <a:p>
            <a:r>
              <a:rPr lang="en-US" dirty="0" smtClean="0"/>
              <a:t>Size 20?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What observations about the sampling proportion distributions can you make?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following are some observations we will note about the sampling distribution of a sampling proportion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sample statistic varies in a way we can model</a:t>
            </a:r>
          </a:p>
          <a:p>
            <a:pPr lvl="1"/>
            <a:r>
              <a:rPr lang="en-US" dirty="0" smtClean="0"/>
              <a:t>For larger n, the shape of the distribution appears Normal (symmetric, </a:t>
            </a:r>
            <a:r>
              <a:rPr lang="en-US" dirty="0" err="1" smtClean="0"/>
              <a:t>unimodal</a:t>
            </a:r>
            <a:r>
              <a:rPr lang="en-US" dirty="0" smtClean="0"/>
              <a:t>, bell-shaped)</a:t>
            </a:r>
          </a:p>
          <a:p>
            <a:pPr lvl="1"/>
            <a:r>
              <a:rPr lang="en-US" dirty="0" smtClean="0"/>
              <a:t>The distribution is centered about the true population parameter </a:t>
            </a:r>
          </a:p>
          <a:p>
            <a:pPr lvl="1"/>
            <a:r>
              <a:rPr lang="en-US" dirty="0" smtClean="0"/>
              <a:t>As we increase the sample size, the variance of the sample proportion decreases (i.e. we get more accuracy)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5000"/>
          <a:stretch>
            <a:fillRect/>
          </a:stretch>
        </p:blipFill>
        <p:spPr bwMode="auto">
          <a:xfrm>
            <a:off x="2438400" y="2667000"/>
            <a:ext cx="186928" cy="412531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5029200"/>
            <a:ext cx="178594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think about what the implications of this is.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practice, we need to take a sample because we don’t have access to the entire population (money, time, impossible, etc…)</a:t>
            </a:r>
          </a:p>
          <a:p>
            <a:pPr lvl="2"/>
            <a:r>
              <a:rPr lang="en-US" dirty="0" smtClean="0"/>
              <a:t>So we take a sample from our population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know that our sample statistic will differ from sample to sample because it is subject to chance and every unit in the population is different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1716</Words>
  <Application>Microsoft Office PowerPoint</Application>
  <PresentationFormat>On-screen Show (4:3)</PresentationFormat>
  <Paragraphs>268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Sampling Distributions</vt:lpstr>
      <vt:lpstr>Some Review</vt:lpstr>
      <vt:lpstr>Sample Statistics</vt:lpstr>
      <vt:lpstr>Sampling Distributions</vt:lpstr>
      <vt:lpstr>Sampling Distribution</vt:lpstr>
      <vt:lpstr>Sampling Distribution</vt:lpstr>
      <vt:lpstr>Empirical Distribution</vt:lpstr>
      <vt:lpstr>Observations</vt:lpstr>
      <vt:lpstr>Why is this important?</vt:lpstr>
      <vt:lpstr>Why is this important?</vt:lpstr>
      <vt:lpstr>Why is this important?</vt:lpstr>
      <vt:lpstr>Why is this important?</vt:lpstr>
      <vt:lpstr>Why is this important?</vt:lpstr>
      <vt:lpstr>Estimators</vt:lpstr>
      <vt:lpstr>Bias</vt:lpstr>
      <vt:lpstr>Bias</vt:lpstr>
      <vt:lpstr>Variability/Precision</vt:lpstr>
      <vt:lpstr>Bad Estimators</vt:lpstr>
      <vt:lpstr>Bad Estimators</vt:lpstr>
      <vt:lpstr>Bad Estimators</vt:lpstr>
      <vt:lpstr>Quick Recap</vt:lpstr>
      <vt:lpstr>Example</vt:lpstr>
      <vt:lpstr>Example</vt:lpstr>
      <vt:lpstr>Summary</vt:lpstr>
      <vt:lpstr>Example</vt:lpstr>
      <vt:lpstr>Sample Mean</vt:lpstr>
      <vt:lpstr>Observations</vt:lpstr>
      <vt:lpstr>Sample Mean</vt:lpstr>
      <vt:lpstr>Observations</vt:lpstr>
      <vt:lpstr>Sample Mean Distribution</vt:lpstr>
      <vt:lpstr>Examples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Distributions</dc:title>
  <dc:creator>Jeremy</dc:creator>
  <cp:lastModifiedBy>Jeremy</cp:lastModifiedBy>
  <cp:revision>32</cp:revision>
  <dcterms:created xsi:type="dcterms:W3CDTF">2012-03-20T18:26:33Z</dcterms:created>
  <dcterms:modified xsi:type="dcterms:W3CDTF">2012-03-22T22:19:57Z</dcterms:modified>
</cp:coreProperties>
</file>