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C80565-679F-450E-A3F1-1289A5BDA9DA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6F836E-96C8-42E5-AB80-6D283E279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Chapters 9 and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Experimenters injected a growth hormone gene into thousands of carp eggs.  Of the 400 carp that grew from these eggs, 20 incorporated the gene into their DNA.  Calculate a 95% confidence interval for the proportion of carp that would incorporate the gene into their DNA.</a:t>
            </a:r>
          </a:p>
          <a:p>
            <a:endParaRPr lang="en-US" dirty="0" smtClean="0"/>
          </a:p>
          <a:p>
            <a:pPr lvl="8">
              <a:buNone/>
            </a:pPr>
            <a:r>
              <a:rPr lang="en-US" dirty="0" smtClean="0"/>
              <a:t>ANS: (0.029, 0.071)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01980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http://www.stat.wmich.edu/s160/book/node47.html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want to estimate the proportion of students who will show up to a school sponsored event.  We take a sample of 100 students and find that 22 of the 100 will show up.  Construct a 99% confidence interval for the true proportion of students who will show up.</a:t>
            </a:r>
          </a:p>
          <a:p>
            <a:endParaRPr lang="en-US" dirty="0" smtClean="0"/>
          </a:p>
          <a:p>
            <a:pPr lvl="8">
              <a:buNone/>
            </a:pPr>
            <a:r>
              <a:rPr lang="en-US" dirty="0" smtClean="0"/>
              <a:t>ANS: (0.11,0.33)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example, in order to properly identify the amount of food we want to order, we need to be within </a:t>
            </a:r>
            <a:r>
              <a:rPr lang="en-US" dirty="0" smtClean="0"/>
              <a:t>4</a:t>
            </a:r>
            <a:r>
              <a:rPr lang="en-US" dirty="0" smtClean="0"/>
              <a:t>% </a:t>
            </a:r>
            <a:r>
              <a:rPr lang="en-US" dirty="0" smtClean="0"/>
              <a:t>of the true proportion.  How large of a sample would need to be chosen in order to satisfy this requirement, under a 95% confidence interval?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How can we use the information we already know about confidence intervals to solve this?  What becomes the unknown and what is now known?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certain circumstances we will want to determine what size sample we should take to guarantee that we are within a certain range of the true proportion (</a:t>
            </a:r>
            <a:r>
              <a:rPr lang="en-US" dirty="0" err="1" smtClean="0"/>
              <a:t>ie</a:t>
            </a:r>
            <a:r>
              <a:rPr lang="en-US" dirty="0" smtClean="0"/>
              <a:t> we have a certain size for our margin of error)</a:t>
            </a:r>
          </a:p>
          <a:p>
            <a:endParaRPr lang="en-US" dirty="0" smtClean="0"/>
          </a:p>
          <a:p>
            <a:r>
              <a:rPr lang="en-US" dirty="0" smtClean="0"/>
              <a:t>Confidence interval can be thought of as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38400" y="5562600"/>
            <a:ext cx="3810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95800" y="5943600"/>
            <a:ext cx="3810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67000" y="50292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29000" y="4495800"/>
            <a:ext cx="2667000" cy="13716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71600" y="6096000"/>
            <a:ext cx="1847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Point Estimate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27229" y="6248400"/>
            <a:ext cx="247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Margin of </a:t>
            </a:r>
            <a:r>
              <a:rPr lang="en-US" sz="2400" dirty="0" smtClean="0"/>
              <a:t>Error (E)</a:t>
            </a:r>
            <a:endParaRPr lang="en-US" sz="2400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580772"/>
            <a:ext cx="2743200" cy="1181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Size Calculations (proportion)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we specify a Margin of Error (E)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rearrange this to solve for the sample size 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what do we do with   ?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209800"/>
            <a:ext cx="2409825" cy="10382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4419600"/>
            <a:ext cx="2238375" cy="6953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5410200"/>
            <a:ext cx="19431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Size Calculations (proportion)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options</a:t>
            </a:r>
          </a:p>
          <a:p>
            <a:pPr marL="880110" lvl="1" indent="-514350">
              <a:buAutoNum type="arabicParenR"/>
            </a:pPr>
            <a:r>
              <a:rPr lang="en-US" dirty="0" smtClean="0"/>
              <a:t>We can set    to 0.5, which can be shown to be the most conservative estimate for the sample size</a:t>
            </a:r>
          </a:p>
          <a:p>
            <a:pPr marL="880110" lvl="1" indent="-514350">
              <a:buAutoNum type="arabicParenR"/>
            </a:pPr>
            <a:endParaRPr lang="en-US" dirty="0" smtClean="0"/>
          </a:p>
          <a:p>
            <a:pPr marL="880110" lvl="1" indent="-514350">
              <a:buAutoNum type="arabicParenR"/>
            </a:pPr>
            <a:r>
              <a:rPr lang="en-US" dirty="0" smtClean="0"/>
              <a:t>We can use prior information (previous sample, expert opinion, accepted belief) to get a better approximation for what the true proportion p may be, and use this in the sample size calculation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129118"/>
            <a:ext cx="228600" cy="537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estimate the proportion of students who will show up to a school sponsored event.  </a:t>
            </a:r>
            <a:r>
              <a:rPr lang="en-US" dirty="0" smtClean="0"/>
              <a:t>In order </a:t>
            </a:r>
            <a:r>
              <a:rPr lang="en-US" dirty="0" smtClean="0"/>
              <a:t>to properly identify the amount of food we want to order, we need to be within </a:t>
            </a:r>
            <a:r>
              <a:rPr lang="en-US" dirty="0" smtClean="0"/>
              <a:t>4% </a:t>
            </a:r>
            <a:r>
              <a:rPr lang="en-US" dirty="0" smtClean="0"/>
              <a:t>of the true proportion.  How large of a sample would need to be chosen in order to satisfy this requirement, under a 95% confidence interval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8">
              <a:buNone/>
            </a:pPr>
            <a:r>
              <a:rPr lang="en-US" dirty="0" smtClean="0"/>
              <a:t>ANS (p = .5): 601 </a:t>
            </a:r>
            <a:r>
              <a:rPr lang="en-US" dirty="0" smtClean="0">
                <a:sym typeface="Wingdings" pitchFamily="2" charset="2"/>
              </a:rPr>
              <a:t> Round up from 600.25</a:t>
            </a:r>
            <a:endParaRPr lang="en-US" dirty="0" smtClean="0"/>
          </a:p>
          <a:p>
            <a:pPr lvl="8">
              <a:buNone/>
            </a:pPr>
            <a:r>
              <a:rPr lang="en-US" dirty="0" smtClean="0"/>
              <a:t>ANS (p = .22): 465 </a:t>
            </a:r>
            <a:r>
              <a:rPr lang="en-US" dirty="0" smtClean="0">
                <a:sym typeface="Wingdings" pitchFamily="2" charset="2"/>
              </a:rPr>
              <a:t> Round up from 464.83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a 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important to understand what we mean when we say we are 95% (or some other specified percentage) confident</a:t>
            </a:r>
          </a:p>
          <a:p>
            <a:endParaRPr lang="en-US" dirty="0" smtClean="0"/>
          </a:p>
          <a:p>
            <a:r>
              <a:rPr lang="en-US" b="1" i="1" u="sng" dirty="0" smtClean="0"/>
              <a:t>DOES</a:t>
            </a:r>
            <a:r>
              <a:rPr lang="en-US" dirty="0" smtClean="0"/>
              <a:t> mean that the method we use to create the interval will capture the true parameter 95% of the times</a:t>
            </a:r>
          </a:p>
          <a:p>
            <a:endParaRPr lang="en-US" dirty="0" smtClean="0"/>
          </a:p>
          <a:p>
            <a:r>
              <a:rPr lang="en-US" b="1" i="1" u="sng" dirty="0" smtClean="0"/>
              <a:t>DOES NOT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mean that there is a 95% the true parameter is within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interval;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interval is fixed based on the sample, the true parameter is either contained within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interval or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its not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(1-</a:t>
            </a:r>
            <a:r>
              <a:rPr lang="el-GR" dirty="0" smtClean="0">
                <a:cs typeface="Times New Roman"/>
              </a:rPr>
              <a:t>α</a:t>
            </a:r>
            <a:r>
              <a:rPr lang="en-US" dirty="0" smtClean="0">
                <a:cs typeface="Times New Roman"/>
              </a:rPr>
              <a:t>)*100</a:t>
            </a:r>
            <a:r>
              <a:rPr lang="en-US" dirty="0" smtClean="0"/>
              <a:t>% Confidence Interval for a population </a:t>
            </a:r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Collect your sample and identify the sample </a:t>
            </a:r>
            <a:r>
              <a:rPr lang="en-US" dirty="0" smtClean="0"/>
              <a:t>mean </a:t>
            </a:r>
            <a:endParaRPr lang="en-US" dirty="0" smtClean="0"/>
          </a:p>
          <a:p>
            <a:pPr marL="925830" lvl="1" indent="-514350">
              <a:buAutoNum type="arabicParenR"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Find the Z* value associated with the accuracy level of your Confidence Interval</a:t>
            </a:r>
          </a:p>
          <a:p>
            <a:pPr marL="1191006" lvl="2" indent="-514350">
              <a:buNone/>
            </a:pPr>
            <a:r>
              <a:rPr lang="en-US" dirty="0" smtClean="0"/>
              <a:t>	Z* = [1- (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/2</a:t>
            </a:r>
            <a:r>
              <a:rPr lang="en-US" dirty="0" smtClean="0"/>
              <a:t>)]</a:t>
            </a:r>
            <a:r>
              <a:rPr lang="en-US" dirty="0" err="1" smtClean="0"/>
              <a:t>th</a:t>
            </a:r>
            <a:r>
              <a:rPr lang="en-US" dirty="0" smtClean="0"/>
              <a:t> percentile from the standard normal (Z-table)</a:t>
            </a:r>
          </a:p>
          <a:p>
            <a:pPr marL="1191006" lvl="2" indent="-514350">
              <a:buNone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Find your CI as  </a:t>
            </a:r>
            <a:r>
              <a:rPr lang="en-US" dirty="0" smtClean="0"/>
              <a:t>  (                     ,                     )</a:t>
            </a:r>
          </a:p>
          <a:p>
            <a:pPr marL="925830" lvl="1" indent="-514350">
              <a:buAutoNum type="arabicParenR"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Check Assumptions: n &gt;= 30 or population normally dist.  </a:t>
            </a:r>
            <a:endParaRPr lang="en-US" dirty="0" smtClean="0"/>
          </a:p>
          <a:p>
            <a:pPr marL="1191006" lvl="2" indent="-514350">
              <a:buNone/>
            </a:pPr>
            <a:r>
              <a:rPr lang="en-US" dirty="0" smtClean="0"/>
              <a:t>	</a:t>
            </a:r>
          </a:p>
          <a:p>
            <a:pPr marL="1191006" lvl="2" indent="-514350">
              <a:buNone/>
            </a:pPr>
            <a:endParaRPr lang="en-US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9075" y="2057400"/>
            <a:ext cx="194310" cy="457200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4191000"/>
            <a:ext cx="3608917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are trying to estimate the average height in a large group of individuals.  The heights are believed to be normally distributed with a standard deviation of 8.  You take a random sample and record the heights of the individuals in your sample.  Give a 94% Confidence Interval for the population mean.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{60, 62, 61, 67, 65, 72, 71, 74, 78, 68, 70, 72, 74, 61, 63, 70}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			ANS: (64.24, 71.76)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goal in hypothesis tests is to show that a currently set parameter is not accurate</a:t>
            </a:r>
          </a:p>
          <a:p>
            <a:endParaRPr lang="en-US" dirty="0" smtClean="0"/>
          </a:p>
          <a:p>
            <a:r>
              <a:rPr lang="en-US" dirty="0" smtClean="0"/>
              <a:t>We test our alternative (H</a:t>
            </a:r>
            <a:r>
              <a:rPr lang="en-US" baseline="-25000" dirty="0" smtClean="0"/>
              <a:t>a</a:t>
            </a:r>
            <a:r>
              <a:rPr lang="en-US" dirty="0" smtClean="0"/>
              <a:t>) against the currently believed value for the parameter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endParaRPr lang="en-US" baseline="-25000" dirty="0" smtClean="0"/>
          </a:p>
          <a:p>
            <a:r>
              <a:rPr lang="en-US" dirty="0" smtClean="0"/>
              <a:t>Our goal is to reach a conclusion about which hypothesis is a better representation of the true parameter value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 a 95% CI for the average fill of bottles if in a random sample of 200 bottles, the average fill was found to be 1.98L.  Assume a population standard deviation of 0.05L.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								</a:t>
            </a:r>
            <a:r>
              <a:rPr lang="en-US" sz="2000" dirty="0" smtClean="0"/>
              <a:t>ANS: (1.973L, 1.987L)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 Calculations (mean)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we specify a Margin of Error (E)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rearrange this to solve for the sample size 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362200"/>
            <a:ext cx="1769533" cy="838200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4572000"/>
            <a:ext cx="180784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wish to accurately measure (within an error of 5lbs) the average weight of a large group of objects.  If we wish to be 97% confident of the true average weight of the objects, how large a sample would we need to draw, assuming the standard deviation of weights is around 50lbs.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  <a:r>
              <a:rPr lang="en-US" sz="2000" dirty="0" smtClean="0"/>
              <a:t>ANS: 471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Rounded up from 470.92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 is no 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we are dealing with a population of data, sometimes we just want to estimate a parameter, as there may not be some previously held belief to test against</a:t>
            </a:r>
          </a:p>
          <a:p>
            <a:endParaRPr lang="en-US" dirty="0" smtClean="0"/>
          </a:p>
          <a:p>
            <a:r>
              <a:rPr lang="en-US" dirty="0" smtClean="0"/>
              <a:t>Sometimes we are just looking to get an approximate value for a parameter of interest</a:t>
            </a:r>
          </a:p>
          <a:p>
            <a:endParaRPr lang="en-US" dirty="0" smtClean="0"/>
          </a:p>
          <a:p>
            <a:r>
              <a:rPr lang="en-US" dirty="0" smtClean="0"/>
              <a:t>In these cases, we don’t want to use a formal hypothesis test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Instead, we want to create something called a confidence interval</a:t>
            </a:r>
          </a:p>
          <a:p>
            <a:endParaRPr lang="en-US" dirty="0" smtClean="0"/>
          </a:p>
          <a:p>
            <a:r>
              <a:rPr lang="en-US" dirty="0" smtClean="0"/>
              <a:t>Informal Definition</a:t>
            </a:r>
          </a:p>
          <a:p>
            <a:pPr lvl="1"/>
            <a:r>
              <a:rPr lang="en-US" dirty="0" smtClean="0"/>
              <a:t>A confidence interval is a range of values for which the parameter is contained in</a:t>
            </a:r>
          </a:p>
          <a:p>
            <a:pPr lvl="1"/>
            <a:r>
              <a:rPr lang="en-US" dirty="0" smtClean="0"/>
              <a:t>The parameter could be any value within in the range or it may not be in the range (subject to some element of chance, the accuracy of the confidence interval)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(proportion)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We want to estimate a population proportion (p)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Whenever we do estimation from a statistical standpoint, we are taking a sample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we are dealing with the sampling distribution of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Recall: What does this distribution look like?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4495800"/>
            <a:ext cx="19431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 (proportion)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 (continued)</a:t>
            </a:r>
          </a:p>
          <a:p>
            <a:pPr lvl="1"/>
            <a:r>
              <a:rPr lang="en-US" dirty="0" smtClean="0"/>
              <a:t>So what is the behavior of a single sample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can we use this behavior to get an interval of values that will contain the true proportion</a:t>
            </a:r>
          </a:p>
          <a:p>
            <a:pPr lvl="2"/>
            <a:r>
              <a:rPr lang="en-US" dirty="0" smtClean="0"/>
              <a:t>Think empirical rule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What will be the accuracy rate of our method?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want to estimate the true proportion of commuters at Stony Brook University.  We take a random sample of 40 students.  In our sample, 23 students were commuters.  Use the empirical rule to establish a 95% confidence interval for the true proportion.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Where does this process break down based on our current knowledge of the behavior of    ?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5257800"/>
            <a:ext cx="228600" cy="537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we are creating a confidence interval, we don’t know the true proportion (we are estimating it)</a:t>
            </a:r>
          </a:p>
          <a:p>
            <a:endParaRPr lang="en-US" dirty="0" smtClean="0"/>
          </a:p>
          <a:p>
            <a:r>
              <a:rPr lang="en-US" dirty="0" smtClean="0"/>
              <a:t>Since the true proportion is needed to calculate the standard deviation of    , we instead need to estimate this value</a:t>
            </a:r>
          </a:p>
          <a:p>
            <a:endParaRPr lang="en-US" dirty="0" smtClean="0"/>
          </a:p>
          <a:p>
            <a:r>
              <a:rPr lang="en-US" dirty="0" smtClean="0"/>
              <a:t>We estimate it with our best</a:t>
            </a:r>
          </a:p>
          <a:p>
            <a:pPr>
              <a:buNone/>
            </a:pPr>
            <a:r>
              <a:rPr lang="en-US" dirty="0" smtClean="0"/>
              <a:t>	guess for p, our observed</a:t>
            </a:r>
          </a:p>
          <a:p>
            <a:pPr>
              <a:buNone/>
            </a:pPr>
            <a:r>
              <a:rPr lang="en-US" dirty="0" smtClean="0"/>
              <a:t>	statistic   , known as the </a:t>
            </a:r>
            <a:r>
              <a:rPr lang="en-US" u="sng" dirty="0" smtClean="0"/>
              <a:t>Standard Error (SE)</a:t>
            </a:r>
            <a:endParaRPr lang="en-US" u="sng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457200"/>
            <a:ext cx="304800" cy="717176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4038600"/>
            <a:ext cx="2759978" cy="1343025"/>
          </a:xfrm>
          <a:prstGeom prst="rect">
            <a:avLst/>
          </a:prstGeom>
          <a:noFill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276600"/>
            <a:ext cx="228600" cy="537882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5486400"/>
            <a:ext cx="196215" cy="461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(1-</a:t>
            </a:r>
            <a:r>
              <a:rPr lang="el-GR" dirty="0" smtClean="0">
                <a:cs typeface="Times New Roman"/>
              </a:rPr>
              <a:t>α</a:t>
            </a:r>
            <a:r>
              <a:rPr lang="en-US" dirty="0" smtClean="0">
                <a:cs typeface="Times New Roman"/>
              </a:rPr>
              <a:t>)*100</a:t>
            </a:r>
            <a:r>
              <a:rPr lang="en-US" dirty="0" smtClean="0"/>
              <a:t>% Confidence Interval for a population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</a:t>
            </a:r>
          </a:p>
          <a:p>
            <a:pPr marL="925830" lvl="1" indent="-514350">
              <a:buAutoNum type="arabicParenR"/>
            </a:pPr>
            <a:r>
              <a:rPr lang="en-US" dirty="0" smtClean="0"/>
              <a:t>Collect your sample and identify the sample proportion </a:t>
            </a:r>
          </a:p>
          <a:p>
            <a:pPr marL="925830" lvl="1" indent="-514350">
              <a:buAutoNum type="arabicParenR"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Find the Z* value associated with the accuracy level of your Confidence Interval</a:t>
            </a:r>
          </a:p>
          <a:p>
            <a:pPr marL="1191006" lvl="2" indent="-514350">
              <a:buNone/>
            </a:pPr>
            <a:r>
              <a:rPr lang="en-US" dirty="0" smtClean="0"/>
              <a:t>	Z* = [1- (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/2</a:t>
            </a:r>
            <a:r>
              <a:rPr lang="en-US" dirty="0" smtClean="0"/>
              <a:t>)]</a:t>
            </a:r>
            <a:r>
              <a:rPr lang="en-US" dirty="0" err="1" smtClean="0"/>
              <a:t>th</a:t>
            </a:r>
            <a:r>
              <a:rPr lang="en-US" dirty="0" smtClean="0"/>
              <a:t> percentile from the standard normal (Z-table)</a:t>
            </a:r>
          </a:p>
          <a:p>
            <a:pPr marL="1191006" lvl="2" indent="-514350">
              <a:buNone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Find your CI as                          ,  </a:t>
            </a:r>
            <a:endParaRPr lang="en-US" dirty="0" smtClean="0"/>
          </a:p>
          <a:p>
            <a:pPr marL="925830" lvl="1" indent="-514350">
              <a:buAutoNum type="arabicParenR"/>
            </a:pPr>
            <a:endParaRPr lang="en-US" dirty="0" smtClean="0"/>
          </a:p>
          <a:p>
            <a:pPr marL="925830" lvl="1" indent="-514350">
              <a:buAutoNum type="arabicParenR"/>
            </a:pPr>
            <a:r>
              <a:rPr lang="en-US" dirty="0" smtClean="0"/>
              <a:t>Check Assumptions: </a:t>
            </a:r>
            <a:r>
              <a:rPr lang="en-US" dirty="0" err="1" smtClean="0"/>
              <a:t>np</a:t>
            </a:r>
            <a:r>
              <a:rPr lang="en-US" dirty="0" smtClean="0"/>
              <a:t>&gt;5, n(1-p)&gt;5</a:t>
            </a:r>
            <a:r>
              <a:rPr lang="en-US" dirty="0" smtClean="0"/>
              <a:t>	</a:t>
            </a:r>
          </a:p>
          <a:p>
            <a:pPr marL="1191006" lvl="2" indent="-514350">
              <a:buNone/>
            </a:pPr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490" y="2133600"/>
            <a:ext cx="194310" cy="4572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3763" y="4591050"/>
            <a:ext cx="4092437" cy="51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</TotalTime>
  <Words>1205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Confidence Intervals</vt:lpstr>
      <vt:lpstr>Hypothesis Tests Review</vt:lpstr>
      <vt:lpstr>What if there is no null hypothesis</vt:lpstr>
      <vt:lpstr>Confidence Intervals</vt:lpstr>
      <vt:lpstr>Confidence Interval (proportion)</vt:lpstr>
      <vt:lpstr>Confidence Interval (proportion)</vt:lpstr>
      <vt:lpstr>Example</vt:lpstr>
      <vt:lpstr>Standard Error of </vt:lpstr>
      <vt:lpstr>A (1-α)*100% Confidence Interval for a population proportion</vt:lpstr>
      <vt:lpstr>Example</vt:lpstr>
      <vt:lpstr>Example</vt:lpstr>
      <vt:lpstr>Example</vt:lpstr>
      <vt:lpstr>Sample Size Calculations</vt:lpstr>
      <vt:lpstr>Sample Size Calculations (proportion)</vt:lpstr>
      <vt:lpstr>Sample Size Calculations (proportion)</vt:lpstr>
      <vt:lpstr>Example</vt:lpstr>
      <vt:lpstr>Interpretation of a Confidence Interval</vt:lpstr>
      <vt:lpstr>A (1-α)*100% Confidence Interval for a population mean</vt:lpstr>
      <vt:lpstr>Example</vt:lpstr>
      <vt:lpstr>Example</vt:lpstr>
      <vt:lpstr>Sample Size Calculations (mean)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Jeremy</dc:creator>
  <cp:lastModifiedBy>Jeremy</cp:lastModifiedBy>
  <cp:revision>20</cp:revision>
  <dcterms:created xsi:type="dcterms:W3CDTF">2012-04-24T06:17:40Z</dcterms:created>
  <dcterms:modified xsi:type="dcterms:W3CDTF">2012-04-26T19:50:34Z</dcterms:modified>
</cp:coreProperties>
</file>