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FDC323C-7E1A-472E-A062-592FDCFF42EF}" type="datetimeFigureOut">
              <a:rPr lang="en-US" smtClean="0"/>
              <a:pPr/>
              <a:t>4/17/2012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3B290AC-4F0F-474C-9EA3-3156B09A5F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C323C-7E1A-472E-A062-592FDCFF42EF}"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C323C-7E1A-472E-A062-592FDCFF42EF}"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DC323C-7E1A-472E-A062-592FDCFF42EF}"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DC323C-7E1A-472E-A062-592FDCFF42EF}"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DC323C-7E1A-472E-A062-592FDCFF42EF}"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FDC323C-7E1A-472E-A062-592FDCFF42EF}" type="datetimeFigureOut">
              <a:rPr lang="en-US" smtClean="0"/>
              <a:pPr/>
              <a:t>4/17/2012</a:t>
            </a:fld>
            <a:endParaRPr lang="en-US"/>
          </a:p>
        </p:txBody>
      </p:sp>
      <p:sp>
        <p:nvSpPr>
          <p:cNvPr id="27" name="Slide Number Placeholder 26"/>
          <p:cNvSpPr>
            <a:spLocks noGrp="1"/>
          </p:cNvSpPr>
          <p:nvPr>
            <p:ph type="sldNum" sz="quarter" idx="11"/>
          </p:nvPr>
        </p:nvSpPr>
        <p:spPr/>
        <p:txBody>
          <a:bodyPr rtlCol="0"/>
          <a:lstStyle/>
          <a:p>
            <a:fld id="{33B290AC-4F0F-474C-9EA3-3156B09A5F9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FDC323C-7E1A-472E-A062-592FDCFF42EF}" type="datetimeFigureOut">
              <a:rPr lang="en-US" smtClean="0"/>
              <a:pPr/>
              <a:t>4/17/2012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3B290AC-4F0F-474C-9EA3-3156B09A5F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C323C-7E1A-472E-A062-592FDCFF42EF}" type="datetimeFigureOut">
              <a:rPr lang="en-US" smtClean="0"/>
              <a:pPr/>
              <a:t>4/17/2012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DC323C-7E1A-472E-A062-592FDCFF42EF}"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DC323C-7E1A-472E-A062-592FDCFF42EF}"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290AC-4F0F-474C-9EA3-3156B09A5F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FDC323C-7E1A-472E-A062-592FDCFF42EF}" type="datetimeFigureOut">
              <a:rPr lang="en-US" smtClean="0"/>
              <a:pPr/>
              <a:t>4/17/2012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3B290AC-4F0F-474C-9EA3-3156B09A5F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t>Chapters 9 and 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 want to test if my coin is fair.  I flip it 12 times and observe the below flips.  Test this at the 0.05 level.  What if I was only interested if it was biased towards heads?</a:t>
            </a:r>
          </a:p>
          <a:p>
            <a:pPr>
              <a:buNone/>
            </a:pPr>
            <a:endParaRPr lang="en-US" dirty="0" smtClean="0"/>
          </a:p>
          <a:p>
            <a:pPr lvl="1">
              <a:buNone/>
            </a:pPr>
            <a:r>
              <a:rPr lang="en-US" dirty="0" smtClean="0"/>
              <a:t>			{H, T, T, H, H, H, H, H, H, T, H, H}</a:t>
            </a:r>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sample Z-test for a Population </a:t>
            </a:r>
            <a:r>
              <a:rPr lang="en-US" dirty="0" smtClean="0"/>
              <a:t>Mean</a:t>
            </a:r>
            <a:endParaRPr lang="en-US" dirty="0"/>
          </a:p>
        </p:txBody>
      </p:sp>
      <p:sp>
        <p:nvSpPr>
          <p:cNvPr id="3" name="Content Placeholder 2"/>
          <p:cNvSpPr>
            <a:spLocks noGrp="1"/>
          </p:cNvSpPr>
          <p:nvPr>
            <p:ph idx="1"/>
          </p:nvPr>
        </p:nvSpPr>
        <p:spPr>
          <a:xfrm>
            <a:off x="457200" y="2249424"/>
            <a:ext cx="8229600" cy="4532376"/>
          </a:xfrm>
        </p:spPr>
        <p:txBody>
          <a:bodyPr>
            <a:normAutofit fontScale="70000" lnSpcReduction="20000"/>
          </a:bodyPr>
          <a:lstStyle/>
          <a:p>
            <a:r>
              <a:rPr lang="en-US" dirty="0" smtClean="0"/>
              <a:t>Method</a:t>
            </a:r>
          </a:p>
          <a:p>
            <a:pPr lvl="1">
              <a:buNone/>
            </a:pPr>
            <a:r>
              <a:rPr lang="en-US" dirty="0" smtClean="0"/>
              <a:t>0)     Verify Assumptions:	</a:t>
            </a:r>
            <a:r>
              <a:rPr lang="en-US" dirty="0" smtClean="0"/>
              <a:t>“CLT” n≥30  OR  </a:t>
            </a:r>
            <a:r>
              <a:rPr lang="en-US" dirty="0" err="1" smtClean="0"/>
              <a:t>populatio</a:t>
            </a:r>
            <a:endParaRPr lang="en-US" dirty="0" smtClean="0"/>
          </a:p>
          <a:p>
            <a:pPr lvl="1">
              <a:buNone/>
            </a:pPr>
            <a:endParaRPr lang="en-US" dirty="0" smtClean="0"/>
          </a:p>
          <a:p>
            <a:pPr marL="925830" lvl="1" indent="-514350">
              <a:buAutoNum type="arabicParenR"/>
            </a:pPr>
            <a:r>
              <a:rPr lang="en-US" dirty="0" smtClean="0"/>
              <a:t>Hypotheses</a:t>
            </a:r>
          </a:p>
          <a:p>
            <a:pPr marL="925830" lvl="1" indent="-514350">
              <a:buAutoNum type="arabicParenR"/>
            </a:pPr>
            <a:endParaRPr lang="en-US" dirty="0" smtClean="0"/>
          </a:p>
          <a:p>
            <a:pPr marL="925830" lvl="1" indent="-514350">
              <a:buAutoNum type="arabicParenR"/>
            </a:pPr>
            <a:r>
              <a:rPr lang="en-US" dirty="0" smtClean="0"/>
              <a:t>Significance Level</a:t>
            </a:r>
          </a:p>
          <a:p>
            <a:pPr marL="925830" lvl="1" indent="-514350">
              <a:buAutoNum type="arabicParenR"/>
            </a:pPr>
            <a:endParaRPr lang="en-US" dirty="0" smtClean="0"/>
          </a:p>
          <a:p>
            <a:pPr marL="925830" lvl="1" indent="-514350">
              <a:buAutoNum type="arabicParenR"/>
            </a:pPr>
            <a:r>
              <a:rPr lang="en-US" dirty="0" smtClean="0"/>
              <a:t>Test Statistic	</a:t>
            </a:r>
          </a:p>
          <a:p>
            <a:pPr marL="925830" lvl="1" indent="-514350">
              <a:buAutoNum type="arabicParenR"/>
            </a:pPr>
            <a:endParaRPr lang="en-US" dirty="0" smtClean="0"/>
          </a:p>
          <a:p>
            <a:pPr marL="925830" lvl="1" indent="-514350">
              <a:buAutoNum type="arabicParenR"/>
            </a:pPr>
            <a:r>
              <a:rPr lang="en-US" dirty="0" smtClean="0"/>
              <a:t>P-value</a:t>
            </a:r>
          </a:p>
          <a:p>
            <a:pPr marL="1657350" lvl="4" indent="-514350"/>
            <a:r>
              <a:rPr lang="en-US" dirty="0" smtClean="0"/>
              <a:t>for large enough n (assumptions) Z ~ N(0,1)</a:t>
            </a:r>
          </a:p>
          <a:p>
            <a:pPr marL="1657350" lvl="4" indent="-514350">
              <a:buNone/>
            </a:pPr>
            <a:endParaRPr lang="en-US" dirty="0" smtClean="0"/>
          </a:p>
          <a:p>
            <a:pPr marL="925830" lvl="1" indent="-514350">
              <a:buAutoNum type="arabicParenR"/>
            </a:pPr>
            <a:r>
              <a:rPr lang="en-US" dirty="0" smtClean="0"/>
              <a:t>Decision and Interpretation</a:t>
            </a:r>
          </a:p>
          <a:p>
            <a:pPr marL="1191006" lvl="2" indent="-514350"/>
            <a:r>
              <a:rPr lang="en-US" dirty="0" smtClean="0"/>
              <a:t>If the </a:t>
            </a:r>
            <a:r>
              <a:rPr lang="en-US" b="1" u="sng" dirty="0" smtClean="0"/>
              <a:t>p-value</a:t>
            </a:r>
            <a:r>
              <a:rPr lang="en-US" dirty="0" smtClean="0"/>
              <a:t> is </a:t>
            </a:r>
            <a:r>
              <a:rPr lang="en-US" b="1" u="sng" dirty="0" smtClean="0"/>
              <a:t>less than or equal to</a:t>
            </a:r>
            <a:r>
              <a:rPr lang="en-US" dirty="0" smtClean="0"/>
              <a:t> the </a:t>
            </a:r>
            <a:r>
              <a:rPr lang="en-US" b="1" u="sng" dirty="0" smtClean="0"/>
              <a:t>significance level</a:t>
            </a:r>
            <a:r>
              <a:rPr lang="en-US" dirty="0" smtClean="0"/>
              <a:t>, our decision is to </a:t>
            </a:r>
            <a:r>
              <a:rPr lang="en-US" b="1" u="sng" dirty="0" smtClean="0"/>
              <a:t>Reject the null hypothesis</a:t>
            </a:r>
          </a:p>
          <a:p>
            <a:pPr marL="1191006" lvl="2" indent="-514350">
              <a:buNone/>
            </a:pPr>
            <a:endParaRPr lang="en-US" b="1" u="sng" dirty="0" smtClean="0"/>
          </a:p>
          <a:p>
            <a:pPr marL="1191006" lvl="2" indent="-514350"/>
            <a:r>
              <a:rPr lang="en-US" dirty="0" smtClean="0"/>
              <a:t>If the </a:t>
            </a:r>
            <a:r>
              <a:rPr lang="en-US" b="1" u="sng" dirty="0" smtClean="0"/>
              <a:t>p-value</a:t>
            </a:r>
            <a:r>
              <a:rPr lang="en-US" dirty="0" smtClean="0"/>
              <a:t> is </a:t>
            </a:r>
            <a:r>
              <a:rPr lang="en-US" b="1" u="sng" dirty="0" smtClean="0"/>
              <a:t>greater </a:t>
            </a:r>
            <a:r>
              <a:rPr lang="en-US" b="1" u="sng" dirty="0" smtClean="0"/>
              <a:t>than</a:t>
            </a:r>
            <a:r>
              <a:rPr lang="en-US" dirty="0" smtClean="0"/>
              <a:t> </a:t>
            </a:r>
            <a:r>
              <a:rPr lang="en-US" dirty="0" smtClean="0"/>
              <a:t>the </a:t>
            </a:r>
            <a:r>
              <a:rPr lang="en-US" b="1" u="sng" dirty="0" smtClean="0"/>
              <a:t>significance level</a:t>
            </a:r>
            <a:r>
              <a:rPr lang="en-US" dirty="0" smtClean="0"/>
              <a:t>, </a:t>
            </a:r>
            <a:r>
              <a:rPr lang="en-US" dirty="0" smtClean="0"/>
              <a:t>our decision is to </a:t>
            </a:r>
            <a:r>
              <a:rPr lang="en-US" b="1" u="sng" dirty="0" smtClean="0"/>
              <a:t>Fail to Reject the null hypothesis</a:t>
            </a:r>
          </a:p>
          <a:p>
            <a:pPr marL="1447038" lvl="3" indent="-514350">
              <a:buNone/>
            </a:pPr>
            <a:endParaRPr lang="en-US" dirty="0" smtClean="0"/>
          </a:p>
          <a:p>
            <a:pPr marL="633222" indent="-514350">
              <a:buNone/>
            </a:pPr>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3886200"/>
            <a:ext cx="1257300" cy="762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You are performing quality control of 1 lb bags of rice.  It is believed the SD of the bags is 0.4 oz (Note: 1 lb = 16 oz).  A random sample of 70 bags has an average weight of 15.8 oz.  Is the 1 lb advertisement valid at when tested at the 0.01 level?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(10.5 in book)</a:t>
            </a:r>
            <a:endParaRPr lang="en-US" dirty="0"/>
          </a:p>
        </p:txBody>
      </p:sp>
      <p:sp>
        <p:nvSpPr>
          <p:cNvPr id="3" name="Content Placeholder 2"/>
          <p:cNvSpPr>
            <a:spLocks noGrp="1"/>
          </p:cNvSpPr>
          <p:nvPr>
            <p:ph idx="1"/>
          </p:nvPr>
        </p:nvSpPr>
        <p:spPr/>
        <p:txBody>
          <a:bodyPr>
            <a:normAutofit lnSpcReduction="10000"/>
          </a:bodyPr>
          <a:lstStyle/>
          <a:p>
            <a:r>
              <a:rPr lang="en-US" dirty="0" smtClean="0"/>
              <a:t>Waiting times to be seated for dinner at a newly opened restaurant are thought to follow a normal distribution with a standard deviation of 20 minutes.  We wish to test the average waiting time for all dinner customers is less than one hour (60 </a:t>
            </a:r>
            <a:r>
              <a:rPr lang="en-US" dirty="0" err="1" smtClean="0"/>
              <a:t>mins</a:t>
            </a:r>
            <a:r>
              <a:rPr lang="en-US" dirty="0" smtClean="0"/>
              <a:t>).  A random sample of 25 customers yielded a sample mean waiting time of 50 minutes.  Is there evidence to say that the average waiting time is less than one hour?  Perform the test at the 2% significance 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goal?</a:t>
            </a:r>
            <a:endParaRPr lang="en-US" dirty="0"/>
          </a:p>
        </p:txBody>
      </p:sp>
      <p:sp>
        <p:nvSpPr>
          <p:cNvPr id="3" name="Content Placeholder 2"/>
          <p:cNvSpPr>
            <a:spLocks noGrp="1"/>
          </p:cNvSpPr>
          <p:nvPr>
            <p:ph idx="1"/>
          </p:nvPr>
        </p:nvSpPr>
        <p:spPr/>
        <p:txBody>
          <a:bodyPr/>
          <a:lstStyle/>
          <a:p>
            <a:r>
              <a:rPr lang="en-US" dirty="0" smtClean="0"/>
              <a:t>Recall, there is some currently held belief (Null Hypothesis (H</a:t>
            </a:r>
            <a:r>
              <a:rPr lang="en-US" baseline="-25000" dirty="0" smtClean="0"/>
              <a:t>0</a:t>
            </a:r>
            <a:r>
              <a:rPr lang="en-US" dirty="0" smtClean="0"/>
              <a:t>)) which we are trying to disprove with our own Research hypothesis (H</a:t>
            </a:r>
            <a:r>
              <a:rPr lang="en-US" baseline="-25000" dirty="0" smtClean="0"/>
              <a:t>a</a:t>
            </a:r>
            <a:r>
              <a:rPr lang="en-US" dirty="0" smtClean="0"/>
              <a:t>)</a:t>
            </a:r>
          </a:p>
          <a:p>
            <a:endParaRPr lang="en-US" dirty="0" smtClean="0"/>
          </a:p>
          <a:p>
            <a:r>
              <a:rPr lang="en-US" dirty="0" smtClean="0"/>
              <a:t>We want to gather enough evidence from a sample, to overwhelmingly show support for our Research Hypothesis (H</a:t>
            </a:r>
            <a:r>
              <a:rPr lang="en-US" baseline="-25000" dirty="0" smtClean="0"/>
              <a:t>a</a:t>
            </a:r>
            <a:r>
              <a:rPr lang="en-US" dirty="0" smtClean="0"/>
              <a:t>) over the Null Hypothesis (H</a:t>
            </a:r>
            <a:r>
              <a:rPr lang="en-US" baseline="-25000" dirty="0" smtClean="0"/>
              <a:t>0</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our hypotheses?</a:t>
            </a:r>
            <a:endParaRPr lang="en-US" dirty="0"/>
          </a:p>
        </p:txBody>
      </p:sp>
      <p:sp>
        <p:nvSpPr>
          <p:cNvPr id="3" name="Content Placeholder 2"/>
          <p:cNvSpPr>
            <a:spLocks noGrp="1"/>
          </p:cNvSpPr>
          <p:nvPr>
            <p:ph idx="1"/>
          </p:nvPr>
        </p:nvSpPr>
        <p:spPr/>
        <p:txBody>
          <a:bodyPr/>
          <a:lstStyle/>
          <a:p>
            <a:r>
              <a:rPr lang="en-US" dirty="0" smtClean="0"/>
              <a:t>What are the null and alternative hypotheses in this class about?</a:t>
            </a:r>
          </a:p>
          <a:p>
            <a:pPr lvl="1"/>
            <a:endParaRPr lang="en-US" dirty="0" smtClean="0"/>
          </a:p>
          <a:p>
            <a:pPr lvl="1"/>
            <a:r>
              <a:rPr lang="en-US" dirty="0" smtClean="0"/>
              <a:t>They are statements about the parameters of a </a:t>
            </a:r>
            <a:r>
              <a:rPr lang="en-US" dirty="0" smtClean="0"/>
              <a:t>population</a:t>
            </a:r>
            <a:endParaRPr lang="en-US" dirty="0" smtClean="0"/>
          </a:p>
          <a:p>
            <a:pPr lvl="1"/>
            <a:endParaRPr lang="en-US" dirty="0" smtClean="0"/>
          </a:p>
          <a:p>
            <a:pPr lvl="1"/>
            <a:r>
              <a:rPr lang="en-US" dirty="0" smtClean="0"/>
              <a:t>Particularly, either </a:t>
            </a:r>
            <a:r>
              <a:rPr lang="en-US" i="1" dirty="0" smtClean="0"/>
              <a:t>p</a:t>
            </a:r>
            <a:r>
              <a:rPr lang="en-US" dirty="0" smtClean="0"/>
              <a:t> </a:t>
            </a:r>
            <a:r>
              <a:rPr lang="en-US" i="1" dirty="0" smtClean="0"/>
              <a:t>or µ</a:t>
            </a:r>
          </a:p>
          <a:p>
            <a:pPr lvl="2"/>
            <a:r>
              <a:rPr lang="en-US" dirty="0" smtClean="0"/>
              <a:t>In a sample, we will look at the statistics that represent these parameters, either </a:t>
            </a:r>
          </a:p>
          <a:p>
            <a:pPr lvl="1"/>
            <a:endParaRPr lang="en-US" dirty="0" smtClean="0"/>
          </a:p>
          <a:p>
            <a:pPr lvl="1">
              <a:buNone/>
            </a:pP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19800" y="5654842"/>
            <a:ext cx="838200" cy="44115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make a decision?</a:t>
            </a:r>
            <a:endParaRPr lang="en-US" dirty="0"/>
          </a:p>
        </p:txBody>
      </p:sp>
      <p:sp>
        <p:nvSpPr>
          <p:cNvPr id="3" name="Content Placeholder 2"/>
          <p:cNvSpPr>
            <a:spLocks noGrp="1"/>
          </p:cNvSpPr>
          <p:nvPr>
            <p:ph idx="1"/>
          </p:nvPr>
        </p:nvSpPr>
        <p:spPr/>
        <p:txBody>
          <a:bodyPr>
            <a:normAutofit lnSpcReduction="10000"/>
          </a:bodyPr>
          <a:lstStyle/>
          <a:p>
            <a:r>
              <a:rPr lang="en-US" dirty="0" smtClean="0"/>
              <a:t>Recall, we want to look at how likely our selected sample statistic (          ) is to occur under our assumption that the true parameter is as specified in the null hypothesis</a:t>
            </a:r>
          </a:p>
          <a:p>
            <a:pPr>
              <a:buNone/>
            </a:pPr>
            <a:endParaRPr lang="en-US" dirty="0" smtClean="0"/>
          </a:p>
          <a:p>
            <a:pPr lvl="1"/>
            <a:r>
              <a:rPr lang="en-US" dirty="0" smtClean="0"/>
              <a:t>We always use the null hypothesis as the assumption, since this is what we are trying to prove is incorrect!</a:t>
            </a:r>
          </a:p>
          <a:p>
            <a:pPr lvl="1">
              <a:buNone/>
            </a:pPr>
            <a:endParaRPr lang="en-US" dirty="0" smtClean="0"/>
          </a:p>
          <a:p>
            <a:pPr lvl="2"/>
            <a:r>
              <a:rPr lang="en-US" dirty="0" smtClean="0"/>
              <a:t>Think US court system, innocent until proven guilty, burden of proof on the prosecution</a:t>
            </a:r>
            <a:endParaRPr lang="en-US"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2667000"/>
            <a:ext cx="868680" cy="45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determine this likelihood?</a:t>
            </a:r>
            <a:endParaRPr lang="en-US" dirty="0"/>
          </a:p>
        </p:txBody>
      </p:sp>
      <p:sp>
        <p:nvSpPr>
          <p:cNvPr id="3" name="Content Placeholder 2"/>
          <p:cNvSpPr>
            <a:spLocks noGrp="1"/>
          </p:cNvSpPr>
          <p:nvPr>
            <p:ph idx="1"/>
          </p:nvPr>
        </p:nvSpPr>
        <p:spPr/>
        <p:txBody>
          <a:bodyPr/>
          <a:lstStyle/>
          <a:p>
            <a:r>
              <a:rPr lang="en-US" dirty="0" smtClean="0"/>
              <a:t>Well we want to calculate a probability of receiving our sample and anything more extreme than our sample</a:t>
            </a:r>
          </a:p>
          <a:p>
            <a:pPr>
              <a:buNone/>
            </a:pPr>
            <a:endParaRPr lang="en-US" dirty="0" smtClean="0"/>
          </a:p>
          <a:p>
            <a:pPr lvl="1"/>
            <a:r>
              <a:rPr lang="en-US" dirty="0" smtClean="0"/>
              <a:t>Recall: What is this the definition of?</a:t>
            </a:r>
          </a:p>
          <a:p>
            <a:pPr lvl="1">
              <a:buNone/>
            </a:pPr>
            <a:endParaRPr lang="en-US" dirty="0" smtClean="0"/>
          </a:p>
          <a:p>
            <a:pPr lvl="1"/>
            <a:r>
              <a:rPr lang="en-US" dirty="0" smtClean="0"/>
              <a:t>Recall: How do we determine what is more extreme?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calculate this probability?</a:t>
            </a:r>
            <a:endParaRPr lang="en-US" dirty="0"/>
          </a:p>
        </p:txBody>
      </p:sp>
      <p:sp>
        <p:nvSpPr>
          <p:cNvPr id="3" name="Content Placeholder 2"/>
          <p:cNvSpPr>
            <a:spLocks noGrp="1"/>
          </p:cNvSpPr>
          <p:nvPr>
            <p:ph idx="1"/>
          </p:nvPr>
        </p:nvSpPr>
        <p:spPr/>
        <p:txBody>
          <a:bodyPr>
            <a:normAutofit/>
          </a:bodyPr>
          <a:lstStyle/>
          <a:p>
            <a:r>
              <a:rPr lang="en-US" dirty="0" smtClean="0"/>
              <a:t>Whenever we want to calculate a probability, we need a distribution for our random variable</a:t>
            </a:r>
          </a:p>
          <a:p>
            <a:endParaRPr lang="en-US" dirty="0" smtClean="0"/>
          </a:p>
          <a:p>
            <a:r>
              <a:rPr lang="en-US" dirty="0" smtClean="0"/>
              <a:t>The RV here will be either            depending on what the parameter our hypotheses are about</a:t>
            </a:r>
          </a:p>
          <a:p>
            <a:endParaRPr lang="en-US" dirty="0" smtClean="0"/>
          </a:p>
          <a:p>
            <a:r>
              <a:rPr lang="en-US" dirty="0" smtClean="0"/>
              <a:t>We learned the distributions for these sample statistics in chapter 8</a:t>
            </a:r>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53000" y="3657600"/>
            <a:ext cx="868680" cy="457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You are running a political campaign and a poll comes across your desk which claims that only 27% of the voters support your candidate.  You claim the true value to be larger and want to conduct your own poll to back up your claim.</a:t>
            </a:r>
          </a:p>
          <a:p>
            <a:pPr lvl="0"/>
            <a:endParaRPr lang="en-US" sz="2400" dirty="0" smtClean="0"/>
          </a:p>
          <a:p>
            <a:pPr lvl="1"/>
            <a:r>
              <a:rPr lang="en-US" sz="2200" dirty="0" smtClean="0"/>
              <a:t>What are your null and alternative hypotheses?</a:t>
            </a:r>
          </a:p>
          <a:p>
            <a:endParaRPr lang="en-US" dirty="0" smtClean="0"/>
          </a:p>
          <a:p>
            <a:r>
              <a:rPr lang="en-US" sz="2800" dirty="0" smtClean="0"/>
              <a:t>You conduct a random sample of 50 voters and find that 48% of them support your candidate.</a:t>
            </a:r>
          </a:p>
          <a:p>
            <a:pPr lvl="1"/>
            <a:endParaRPr lang="en-US" dirty="0" smtClean="0"/>
          </a:p>
          <a:p>
            <a:pPr lvl="2"/>
            <a:r>
              <a:rPr lang="en-US" sz="2000" dirty="0" smtClean="0"/>
              <a:t>Conduct a hypotheses test (p-value and decision/critical value ways)</a:t>
            </a:r>
          </a:p>
          <a:p>
            <a:pPr lvl="3"/>
            <a:r>
              <a:rPr lang="en-US" sz="1800" dirty="0" smtClean="0"/>
              <a:t>Use a significance level of 0.05 for your p-value method</a:t>
            </a:r>
          </a:p>
          <a:p>
            <a:pPr lvl="2"/>
            <a:endParaRPr lang="en-US" sz="2000"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sample Z-test for a Population Proportion</a:t>
            </a:r>
            <a:endParaRPr lang="en-US" dirty="0"/>
          </a:p>
        </p:txBody>
      </p:sp>
      <p:sp>
        <p:nvSpPr>
          <p:cNvPr id="3" name="Content Placeholder 2"/>
          <p:cNvSpPr>
            <a:spLocks noGrp="1"/>
          </p:cNvSpPr>
          <p:nvPr>
            <p:ph idx="1"/>
          </p:nvPr>
        </p:nvSpPr>
        <p:spPr>
          <a:xfrm>
            <a:off x="457200" y="2249424"/>
            <a:ext cx="8229600" cy="4532376"/>
          </a:xfrm>
        </p:spPr>
        <p:txBody>
          <a:bodyPr>
            <a:normAutofit fontScale="70000" lnSpcReduction="20000"/>
          </a:bodyPr>
          <a:lstStyle/>
          <a:p>
            <a:r>
              <a:rPr lang="en-US" dirty="0" smtClean="0"/>
              <a:t>Method</a:t>
            </a:r>
          </a:p>
          <a:p>
            <a:pPr lvl="1">
              <a:buNone/>
            </a:pPr>
            <a:r>
              <a:rPr lang="en-US" dirty="0" smtClean="0"/>
              <a:t>0)     Verify Assumptions:	</a:t>
            </a:r>
            <a:r>
              <a:rPr lang="en-US" dirty="0" err="1" smtClean="0"/>
              <a:t>np</a:t>
            </a:r>
            <a:r>
              <a:rPr lang="en-US" dirty="0" smtClean="0"/>
              <a:t>&gt;5	n(1-p)&gt;5</a:t>
            </a:r>
          </a:p>
          <a:p>
            <a:pPr lvl="1">
              <a:buNone/>
            </a:pPr>
            <a:endParaRPr lang="en-US" dirty="0" smtClean="0"/>
          </a:p>
          <a:p>
            <a:pPr marL="925830" lvl="1" indent="-514350">
              <a:buAutoNum type="arabicParenR"/>
            </a:pPr>
            <a:r>
              <a:rPr lang="en-US" dirty="0" smtClean="0"/>
              <a:t>Hypotheses</a:t>
            </a:r>
          </a:p>
          <a:p>
            <a:pPr marL="925830" lvl="1" indent="-514350">
              <a:buAutoNum type="arabicParenR"/>
            </a:pPr>
            <a:endParaRPr lang="en-US" dirty="0" smtClean="0"/>
          </a:p>
          <a:p>
            <a:pPr marL="925830" lvl="1" indent="-514350">
              <a:buAutoNum type="arabicParenR"/>
            </a:pPr>
            <a:r>
              <a:rPr lang="en-US" dirty="0" smtClean="0"/>
              <a:t>Significance Level</a:t>
            </a:r>
          </a:p>
          <a:p>
            <a:pPr marL="925830" lvl="1" indent="-514350">
              <a:buAutoNum type="arabicParenR"/>
            </a:pPr>
            <a:endParaRPr lang="en-US" dirty="0" smtClean="0"/>
          </a:p>
          <a:p>
            <a:pPr marL="925830" lvl="1" indent="-514350">
              <a:buAutoNum type="arabicParenR"/>
            </a:pPr>
            <a:r>
              <a:rPr lang="en-US" dirty="0" smtClean="0"/>
              <a:t>Test Statistic	</a:t>
            </a:r>
          </a:p>
          <a:p>
            <a:pPr marL="925830" lvl="1" indent="-514350">
              <a:buAutoNum type="arabicParenR"/>
            </a:pPr>
            <a:endParaRPr lang="en-US" dirty="0" smtClean="0"/>
          </a:p>
          <a:p>
            <a:pPr marL="925830" lvl="1" indent="-514350">
              <a:buAutoNum type="arabicParenR"/>
            </a:pPr>
            <a:r>
              <a:rPr lang="en-US" dirty="0" smtClean="0"/>
              <a:t>P-value</a:t>
            </a:r>
          </a:p>
          <a:p>
            <a:pPr marL="1657350" lvl="4" indent="-514350"/>
            <a:r>
              <a:rPr lang="en-US" dirty="0" smtClean="0"/>
              <a:t>for large enough n (assumptions) Z ~ N(0,1)</a:t>
            </a:r>
          </a:p>
          <a:p>
            <a:pPr marL="1657350" lvl="4" indent="-514350">
              <a:buNone/>
            </a:pPr>
            <a:endParaRPr lang="en-US" dirty="0" smtClean="0"/>
          </a:p>
          <a:p>
            <a:pPr marL="925830" lvl="1" indent="-514350">
              <a:buAutoNum type="arabicParenR"/>
            </a:pPr>
            <a:r>
              <a:rPr lang="en-US" dirty="0" smtClean="0"/>
              <a:t>Decision and Interpretation</a:t>
            </a:r>
          </a:p>
          <a:p>
            <a:pPr marL="1191006" lvl="2" indent="-514350"/>
            <a:r>
              <a:rPr lang="en-US" dirty="0" smtClean="0"/>
              <a:t>If the </a:t>
            </a:r>
            <a:r>
              <a:rPr lang="en-US" b="1" u="sng" dirty="0" smtClean="0"/>
              <a:t>p-value</a:t>
            </a:r>
            <a:r>
              <a:rPr lang="en-US" dirty="0" smtClean="0"/>
              <a:t> is </a:t>
            </a:r>
            <a:r>
              <a:rPr lang="en-US" b="1" u="sng" dirty="0" smtClean="0"/>
              <a:t>less than or equal to</a:t>
            </a:r>
            <a:r>
              <a:rPr lang="en-US" dirty="0" smtClean="0"/>
              <a:t> the </a:t>
            </a:r>
            <a:r>
              <a:rPr lang="en-US" b="1" u="sng" dirty="0" smtClean="0"/>
              <a:t>significance level</a:t>
            </a:r>
            <a:r>
              <a:rPr lang="en-US" dirty="0" smtClean="0"/>
              <a:t>, our decision is to </a:t>
            </a:r>
            <a:r>
              <a:rPr lang="en-US" b="1" u="sng" dirty="0" smtClean="0"/>
              <a:t>Reject the null hypothesis</a:t>
            </a:r>
          </a:p>
          <a:p>
            <a:pPr marL="1191006" lvl="2" indent="-514350">
              <a:buNone/>
            </a:pPr>
            <a:endParaRPr lang="en-US" b="1" u="sng" dirty="0" smtClean="0"/>
          </a:p>
          <a:p>
            <a:pPr marL="1191006" lvl="2" indent="-514350"/>
            <a:r>
              <a:rPr lang="en-US" dirty="0" smtClean="0"/>
              <a:t>If the </a:t>
            </a:r>
            <a:r>
              <a:rPr lang="en-US" b="1" u="sng" dirty="0" smtClean="0"/>
              <a:t>p-value</a:t>
            </a:r>
            <a:r>
              <a:rPr lang="en-US" dirty="0" smtClean="0"/>
              <a:t> is </a:t>
            </a:r>
            <a:r>
              <a:rPr lang="en-US" b="1" u="sng" dirty="0" smtClean="0"/>
              <a:t>greater </a:t>
            </a:r>
            <a:r>
              <a:rPr lang="en-US" b="1" u="sng" dirty="0" smtClean="0"/>
              <a:t>than</a:t>
            </a:r>
            <a:r>
              <a:rPr lang="en-US" dirty="0" smtClean="0"/>
              <a:t> </a:t>
            </a:r>
            <a:r>
              <a:rPr lang="en-US" dirty="0" smtClean="0"/>
              <a:t>the </a:t>
            </a:r>
            <a:r>
              <a:rPr lang="en-US" b="1" u="sng" dirty="0" smtClean="0"/>
              <a:t>significance level</a:t>
            </a:r>
            <a:r>
              <a:rPr lang="en-US" dirty="0" smtClean="0"/>
              <a:t>, </a:t>
            </a:r>
            <a:r>
              <a:rPr lang="en-US" dirty="0" smtClean="0"/>
              <a:t>our decision is to </a:t>
            </a:r>
            <a:r>
              <a:rPr lang="en-US" b="1" u="sng" dirty="0" smtClean="0"/>
              <a:t>Fail to Reject the null hypothesis</a:t>
            </a:r>
          </a:p>
          <a:p>
            <a:pPr marL="1447038" lvl="3" indent="-514350">
              <a:buNone/>
            </a:pPr>
            <a:endParaRPr lang="en-US" dirty="0" smtClean="0"/>
          </a:p>
          <a:p>
            <a:pPr marL="633222" indent="-514350">
              <a:buNone/>
            </a:pPr>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3848100"/>
            <a:ext cx="1412656" cy="8763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Candidate Jones is one of two candidates running for mayor of central city.  Random polling of 672 registered voters finds 323 will vote for him.  Is Jones statistically behind?  Test this at the 0.05 level.</a:t>
            </a:r>
          </a:p>
          <a:p>
            <a:endParaRPr lang="en-US" dirty="0" smtClean="0"/>
          </a:p>
          <a:p>
            <a:endParaRPr lang="en-US" dirty="0" smtClean="0"/>
          </a:p>
          <a:p>
            <a:endParaRPr lang="en-US" dirty="0" smtClean="0"/>
          </a:p>
          <a:p>
            <a:endParaRPr lang="en-US" dirty="0" smtClean="0"/>
          </a:p>
          <a:p>
            <a:pPr algn="r">
              <a:buNone/>
            </a:pPr>
            <a:r>
              <a:rPr lang="en-US" sz="1300" dirty="0" smtClean="0"/>
              <a:t>Source: http://www.herkimershideaway.org/writings/hyptsn.htm</a:t>
            </a:r>
            <a:endParaRPr lang="en-US" sz="13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161</TotalTime>
  <Words>652</Words>
  <Application>Microsoft Office PowerPoint</Application>
  <PresentationFormat>On-screen Show (4:3)</PresentationFormat>
  <Paragraphs>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Hypothesis Testing</vt:lpstr>
      <vt:lpstr>What is our goal?</vt:lpstr>
      <vt:lpstr>What are our hypotheses?</vt:lpstr>
      <vt:lpstr>How do we make a decision?</vt:lpstr>
      <vt:lpstr>How can we determine this likelihood?</vt:lpstr>
      <vt:lpstr>How do we calculate this probability?</vt:lpstr>
      <vt:lpstr>Example</vt:lpstr>
      <vt:lpstr>1 sample Z-test for a Population Proportion</vt:lpstr>
      <vt:lpstr>Example</vt:lpstr>
      <vt:lpstr>Example</vt:lpstr>
      <vt:lpstr>1 sample Z-test for a Population Mean</vt:lpstr>
      <vt:lpstr>Example</vt:lpstr>
      <vt:lpstr>Example (10.5 in book)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Jeremy</dc:creator>
  <cp:lastModifiedBy>Jeremy</cp:lastModifiedBy>
  <cp:revision>18</cp:revision>
  <dcterms:created xsi:type="dcterms:W3CDTF">2012-04-12T19:09:05Z</dcterms:created>
  <dcterms:modified xsi:type="dcterms:W3CDTF">2012-04-17T16:34:02Z</dcterms:modified>
</cp:coreProperties>
</file>