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6" r:id="rId4"/>
    <p:sldId id="284" r:id="rId5"/>
    <p:sldId id="281" r:id="rId6"/>
    <p:sldId id="285" r:id="rId7"/>
    <p:sldId id="282" r:id="rId8"/>
    <p:sldId id="287" r:id="rId9"/>
    <p:sldId id="283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0" autoAdjust="0"/>
    <p:restoredTop sz="93619" autoAdjust="0"/>
  </p:normalViewPr>
  <p:slideViewPr>
    <p:cSldViewPr snapToGrid="0">
      <p:cViewPr varScale="1">
        <p:scale>
          <a:sx n="152" d="100"/>
          <a:sy n="152" d="100"/>
        </p:scale>
        <p:origin x="13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02:45:01.5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2207 1180 24575,'16'0'0,"0"-1"0,1 0 0,-1-1 0,0-1 0,0-1 0,0 0 0,-1-1 0,23-10 0,-31 13 0,0-1 0,-1 0 0,1 0 0,-1-1 0,0 0 0,0 0 0,0 0 0,-1-1 0,1 1 0,-1-2 0,0 1 0,0 0 0,-1-1 0,0 0 0,0 0 0,5-10 0,-2 5 0,0 0 0,1 1 0,0 0 0,12-10 0,20-28 0,-18 12 0,32-73 0,3-4 0,-51 102 0,0-1 0,0 0 0,-1-1 0,-1 1 0,0-1 0,0 0 0,2-24 0,-6 32 0,1 0 0,-1-1 0,0 1 0,0 0 0,0-1 0,-1 1 0,0 0 0,0-1 0,-1 1 0,1 0 0,-1 0 0,0 0 0,0 0 0,-1 0 0,1 0 0,-1 1 0,0-1 0,-1 1 0,1 0 0,-1 0 0,-6-5 0,-21-14 0,18 13 0,0 0 0,0-1 0,1 0 0,-21-23 0,21 22 0,0 0 0,-1 1 0,-1 1 0,0 0 0,-1 1 0,1 0 0,-30-12 0,-88-39 0,74 34 0,0 2 0,-109-28 0,156 50 0,1 0 0,-1 1 0,-19 0 0,23 1 0,-1 0 0,0 0 0,1-1 0,-1 0 0,1 0 0,0-1 0,-1 0 0,1 0 0,-8-4 0,-1 0 0,0 1 0,0 0 0,0 1 0,-1 0 0,1 2 0,-32-2 0,-1 0 0,-148-14 0,96 13 0,71 5 0,0-2 0,-31-5 0,8 0 0,0 3 0,-1 2 0,-54 6 0,1-2 0,17-3 0,-98 3 0,173-1 0,0 1 0,1 1 0,-1 0 0,1 1 0,0 1 0,0 0 0,0 1 0,0 1 0,1 0 0,0 0 0,1 1 0,-20 17 0,-16 5 0,40-26 0,1 0 0,-1 1 0,1 0 0,0 0 0,0 0 0,0 1 0,1 0 0,0 0 0,-6 9 0,0-1 0,0 0 0,0 0 0,-1-2 0,-18 15 0,13-12 0,1 0 0,-17 20 0,-51 81 0,78-107 0,0 1 0,1 0 0,0 0 0,1 0 0,0 0 0,1 1 0,0 0 0,1 0 0,-4 21 0,5-25 0,1 0 0,1 0 0,-1 0 0,1 0 0,0 0 0,1 1 0,0-1 0,0 0 0,1 0 0,-1 0 0,1-1 0,1 1 0,0 0 0,-1-1 0,2 1 0,6 10 0,22 22 0,1-1 0,2-1 0,63 50 0,-48-42 0,-43-36 0,1-1 0,0 0 0,0-1 0,1 0 0,0 0 0,0-1 0,1 0 0,17 7 0,15 5 0,50 29 0,-59-29 0,0-1 0,66 23 0,-50-24 0,78 36 0,-106-44 0,0 0 0,1-2 0,0 0 0,44 4 0,24 7 0,33 3 0,-95-16 0,173 13 0,-171-14 0,1-1 0,38-2 0,-42-1 0,-1 1 0,1 1 0,45 9 0,-41-6 0,0 0 0,0-2 0,61-4 0,-24 1 0,-56 0 0,0-1 0,0 1 0,0-2 0,0 0 0,0 0 0,17-8 0,66-36 0,-21-10-1365,-61 50-5461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65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190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24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97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49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7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654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971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Binary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Division</a:t>
            </a:r>
            <a:endParaRPr lang="en-PH" sz="5000" b="1" dirty="0">
              <a:latin typeface="Calibri Light (Headings)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D0B253-A07D-9EAB-5AD6-9DC1B5F827D2}"/>
              </a:ext>
            </a:extLst>
          </p:cNvPr>
          <p:cNvGrpSpPr/>
          <p:nvPr/>
        </p:nvGrpSpPr>
        <p:grpSpPr>
          <a:xfrm>
            <a:off x="4332365" y="1854025"/>
            <a:ext cx="1865270" cy="457119"/>
            <a:chOff x="4332364" y="1854025"/>
            <a:chExt cx="3865705" cy="83241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2C81225-DD23-388D-C640-22EBAF76074C}"/>
                </a:ext>
              </a:extLst>
            </p:cNvPr>
            <p:cNvCxnSpPr/>
            <p:nvPr/>
          </p:nvCxnSpPr>
          <p:spPr>
            <a:xfrm>
              <a:off x="4332364" y="1854025"/>
              <a:ext cx="0" cy="8324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F3CB78-8D90-BCF2-3D98-679A001C1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2364" y="1854025"/>
              <a:ext cx="38657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EB802CD-CF09-E20C-4B68-D1EE25F63E0A}"/>
              </a:ext>
            </a:extLst>
          </p:cNvPr>
          <p:cNvSpPr txBox="1"/>
          <p:nvPr/>
        </p:nvSpPr>
        <p:spPr>
          <a:xfrm>
            <a:off x="3137889" y="1854025"/>
            <a:ext cx="10141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1 0 1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DF5AA-63F5-2E55-1344-06859488709A}"/>
              </a:ext>
            </a:extLst>
          </p:cNvPr>
          <p:cNvSpPr txBox="1"/>
          <p:nvPr/>
        </p:nvSpPr>
        <p:spPr>
          <a:xfrm>
            <a:off x="4392278" y="1839347"/>
            <a:ext cx="18053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1 0 1 1 0 1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98474A-2859-C24D-3404-08D44BB1E701}"/>
              </a:ext>
            </a:extLst>
          </p:cNvPr>
          <p:cNvSpPr txBox="1"/>
          <p:nvPr/>
        </p:nvSpPr>
        <p:spPr>
          <a:xfrm>
            <a:off x="4392277" y="2225263"/>
            <a:ext cx="9821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1 0 1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372383-8ECD-CB34-ED05-0230C5B00EEC}"/>
              </a:ext>
            </a:extLst>
          </p:cNvPr>
          <p:cNvSpPr txBox="1"/>
          <p:nvPr/>
        </p:nvSpPr>
        <p:spPr>
          <a:xfrm>
            <a:off x="5214690" y="1337996"/>
            <a:ext cx="339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0</a:t>
            </a:r>
            <a:endParaRPr lang="en-PH" sz="30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89C20-051C-42CE-CAE4-2305DB8FC61C}"/>
              </a:ext>
            </a:extLst>
          </p:cNvPr>
          <p:cNvGrpSpPr/>
          <p:nvPr/>
        </p:nvGrpSpPr>
        <p:grpSpPr>
          <a:xfrm>
            <a:off x="4115905" y="2212700"/>
            <a:ext cx="2134827" cy="830997"/>
            <a:chOff x="4115905" y="2212700"/>
            <a:chExt cx="2134827" cy="8309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4C1C47-37AA-74B2-72A5-A94A68DBED47}"/>
                </a:ext>
              </a:extLst>
            </p:cNvPr>
            <p:cNvSpPr txBox="1"/>
            <p:nvPr/>
          </p:nvSpPr>
          <p:spPr>
            <a:xfrm>
              <a:off x="4254090" y="2489699"/>
              <a:ext cx="199664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PH" sz="3000" dirty="0"/>
                <a:t>---------------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FCB116-7218-9D5C-51B8-5E7D28AE27C4}"/>
                </a:ext>
              </a:extLst>
            </p:cNvPr>
            <p:cNvSpPr txBox="1"/>
            <p:nvPr/>
          </p:nvSpPr>
          <p:spPr>
            <a:xfrm>
              <a:off x="4115905" y="2212700"/>
              <a:ext cx="27637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3000" dirty="0"/>
                <a:t>-</a:t>
              </a:r>
              <a:endParaRPr lang="en-PH" sz="30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547B6C5-56B0-8B44-7B1A-F4037EFAA2F8}"/>
              </a:ext>
            </a:extLst>
          </p:cNvPr>
          <p:cNvSpPr txBox="1"/>
          <p:nvPr/>
        </p:nvSpPr>
        <p:spPr>
          <a:xfrm>
            <a:off x="5243104" y="3260306"/>
            <a:ext cx="9545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1 0 1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9D4312-38B3-5E88-16A0-EB0AA4675A50}"/>
              </a:ext>
            </a:extLst>
          </p:cNvPr>
          <p:cNvSpPr txBox="1"/>
          <p:nvPr/>
        </p:nvSpPr>
        <p:spPr>
          <a:xfrm>
            <a:off x="5498349" y="1337996"/>
            <a:ext cx="339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A228C1-FA88-4F13-D5EC-2EE9A5E9E358}"/>
              </a:ext>
            </a:extLst>
          </p:cNvPr>
          <p:cNvSpPr txBox="1"/>
          <p:nvPr/>
        </p:nvSpPr>
        <p:spPr>
          <a:xfrm>
            <a:off x="4254090" y="3561383"/>
            <a:ext cx="19253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---------------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EDC71A-5865-AB64-F76C-5B317170175E}"/>
              </a:ext>
            </a:extLst>
          </p:cNvPr>
          <p:cNvSpPr txBox="1"/>
          <p:nvPr/>
        </p:nvSpPr>
        <p:spPr>
          <a:xfrm>
            <a:off x="5229138" y="2786276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10589B-C8B8-802A-C898-B7D5A27A57F3}"/>
              </a:ext>
            </a:extLst>
          </p:cNvPr>
          <p:cNvSpPr txBox="1"/>
          <p:nvPr/>
        </p:nvSpPr>
        <p:spPr>
          <a:xfrm>
            <a:off x="4117886" y="3222252"/>
            <a:ext cx="2763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-</a:t>
            </a:r>
            <a:endParaRPr lang="en-PH" sz="3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764235-2CB4-EB89-5F04-E71BA206D585}"/>
              </a:ext>
            </a:extLst>
          </p:cNvPr>
          <p:cNvSpPr txBox="1"/>
          <p:nvPr/>
        </p:nvSpPr>
        <p:spPr>
          <a:xfrm>
            <a:off x="5811862" y="3900514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0 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18EE653-B350-6B49-50F8-FD5F90A8DE0A}"/>
              </a:ext>
            </a:extLst>
          </p:cNvPr>
          <p:cNvCxnSpPr>
            <a:cxnSpLocks/>
          </p:cNvCxnSpPr>
          <p:nvPr/>
        </p:nvCxnSpPr>
        <p:spPr>
          <a:xfrm flipH="1">
            <a:off x="5431858" y="2268590"/>
            <a:ext cx="5025" cy="48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4FB53EF-5A96-ABBD-95C3-6A1A790ADB9E}"/>
              </a:ext>
            </a:extLst>
          </p:cNvPr>
          <p:cNvSpPr txBox="1"/>
          <p:nvPr/>
        </p:nvSpPr>
        <p:spPr>
          <a:xfrm>
            <a:off x="5783978" y="1332371"/>
            <a:ext cx="339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3D07B8-5113-BFC4-78E3-0D8D8792CC4D}"/>
              </a:ext>
            </a:extLst>
          </p:cNvPr>
          <p:cNvSpPr txBox="1"/>
          <p:nvPr/>
        </p:nvSpPr>
        <p:spPr>
          <a:xfrm>
            <a:off x="5833038" y="2785453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A2F237-FA4E-8190-DD82-6A6E9EB61FD2}"/>
              </a:ext>
            </a:extLst>
          </p:cNvPr>
          <p:cNvSpPr txBox="1"/>
          <p:nvPr/>
        </p:nvSpPr>
        <p:spPr>
          <a:xfrm>
            <a:off x="5536574" y="2785453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0 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0C99C3-E497-CFC2-6BA0-36391D585FDC}"/>
              </a:ext>
            </a:extLst>
          </p:cNvPr>
          <p:cNvSpPr txBox="1"/>
          <p:nvPr/>
        </p:nvSpPr>
        <p:spPr>
          <a:xfrm>
            <a:off x="4917538" y="1333888"/>
            <a:ext cx="3392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/>
              <a:t>1</a:t>
            </a:r>
            <a:endParaRPr lang="en-PH" sz="3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CF11F1-3A9B-FBC7-80FA-B2241DA003A1}"/>
              </a:ext>
            </a:extLst>
          </p:cNvPr>
          <p:cNvSpPr txBox="1"/>
          <p:nvPr/>
        </p:nvSpPr>
        <p:spPr>
          <a:xfrm>
            <a:off x="4959069" y="2791964"/>
            <a:ext cx="367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0 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757F7B6-0563-C6AA-619F-8B4178302E6C}"/>
              </a:ext>
            </a:extLst>
          </p:cNvPr>
          <p:cNvCxnSpPr>
            <a:cxnSpLocks/>
          </p:cNvCxnSpPr>
          <p:nvPr/>
        </p:nvCxnSpPr>
        <p:spPr>
          <a:xfrm flipH="1">
            <a:off x="5710647" y="2278165"/>
            <a:ext cx="5025" cy="48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0CBD8D2-801C-FFB0-FE8A-A1EDC907B4FC}"/>
              </a:ext>
            </a:extLst>
          </p:cNvPr>
          <p:cNvCxnSpPr>
            <a:cxnSpLocks/>
          </p:cNvCxnSpPr>
          <p:nvPr/>
        </p:nvCxnSpPr>
        <p:spPr>
          <a:xfrm flipH="1">
            <a:off x="5977361" y="2267767"/>
            <a:ext cx="5025" cy="480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0C8E710-08B9-E775-29FD-EB070DF34756}"/>
              </a:ext>
            </a:extLst>
          </p:cNvPr>
          <p:cNvSpPr txBox="1"/>
          <p:nvPr/>
        </p:nvSpPr>
        <p:spPr>
          <a:xfrm>
            <a:off x="6902613" y="1363123"/>
            <a:ext cx="4805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1" dirty="0"/>
              <a:t>Step 1</a:t>
            </a:r>
            <a:r>
              <a:rPr lang="en-PH" dirty="0"/>
              <a:t>: Count the number of bits of the divisor. 101 has </a:t>
            </a:r>
            <a:r>
              <a:rPr lang="en-PH" b="1" dirty="0"/>
              <a:t>3 bits.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492501-73EC-E5C7-7B2F-235B1C406DE3}"/>
              </a:ext>
            </a:extLst>
          </p:cNvPr>
          <p:cNvSpPr txBox="1"/>
          <p:nvPr/>
        </p:nvSpPr>
        <p:spPr>
          <a:xfrm>
            <a:off x="6822544" y="2358714"/>
            <a:ext cx="44340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Get the last three bits of the dividend starting from the left.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5D1C02-F654-94D8-3720-5946D83DE16E}"/>
              </a:ext>
            </a:extLst>
          </p:cNvPr>
          <p:cNvSpPr txBox="1"/>
          <p:nvPr/>
        </p:nvSpPr>
        <p:spPr>
          <a:xfrm>
            <a:off x="6902612" y="3169639"/>
            <a:ext cx="3950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Perform division. 101 / 101 is 1.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953B54-30BE-2754-9E9C-C44D23575706}"/>
              </a:ext>
            </a:extLst>
          </p:cNvPr>
          <p:cNvSpPr txBox="1"/>
          <p:nvPr/>
        </p:nvSpPr>
        <p:spPr>
          <a:xfrm>
            <a:off x="6902611" y="3703565"/>
            <a:ext cx="4013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4:</a:t>
            </a:r>
            <a:r>
              <a:rPr lang="en-PH" dirty="0"/>
              <a:t> Multiply the quotient and the divisor. 101 x 1 is equal to 101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4C3D59-D820-E08E-6240-5BB2856D62BD}"/>
              </a:ext>
            </a:extLst>
          </p:cNvPr>
          <p:cNvSpPr txBox="1"/>
          <p:nvPr/>
        </p:nvSpPr>
        <p:spPr>
          <a:xfrm>
            <a:off x="6902612" y="4460682"/>
            <a:ext cx="2834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5:</a:t>
            </a:r>
            <a:r>
              <a:rPr lang="en-PH" dirty="0"/>
              <a:t> Perform subtraction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E27DAD-2308-05C0-D161-66D5126659F3}"/>
              </a:ext>
            </a:extLst>
          </p:cNvPr>
          <p:cNvSpPr txBox="1"/>
          <p:nvPr/>
        </p:nvSpPr>
        <p:spPr>
          <a:xfrm>
            <a:off x="6902611" y="4997761"/>
            <a:ext cx="4757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6:</a:t>
            </a:r>
            <a:r>
              <a:rPr lang="en-PH" dirty="0"/>
              <a:t> Each time we bring down a number, add a zero to the quotient.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FA3A804-1301-DCF9-5DE7-DB41ADB009C6}"/>
                  </a:ext>
                </a:extLst>
              </p14:cNvPr>
              <p14:cNvContentPartPr/>
              <p14:nvPr/>
            </p14:nvContentPartPr>
            <p14:xfrm>
              <a:off x="4345014" y="1870597"/>
              <a:ext cx="985320" cy="483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FA3A804-1301-DCF9-5DE7-DB41ADB00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6014" y="1861597"/>
                <a:ext cx="1002960" cy="500760"/>
              </a:xfrm>
              <a:prstGeom prst="rect">
                <a:avLst/>
              </a:prstGeom>
            </p:spPr>
          </p:pic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6CB5BF9E-A8B2-0E97-B5C1-EC42C6304CFF}"/>
              </a:ext>
            </a:extLst>
          </p:cNvPr>
          <p:cNvSpPr txBox="1"/>
          <p:nvPr/>
        </p:nvSpPr>
        <p:spPr>
          <a:xfrm>
            <a:off x="6902610" y="5696281"/>
            <a:ext cx="4757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6:</a:t>
            </a:r>
            <a:r>
              <a:rPr lang="en-PH" dirty="0"/>
              <a:t> Repeat step 3, 4 and 5</a:t>
            </a:r>
          </a:p>
        </p:txBody>
      </p:sp>
    </p:spTree>
    <p:extLst>
      <p:ext uri="{BB962C8B-B14F-4D97-AF65-F5344CB8AC3E}">
        <p14:creationId xmlns:p14="http://schemas.microsoft.com/office/powerpoint/2010/main" val="19272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1" grpId="0"/>
      <p:bldP spid="42" grpId="0"/>
      <p:bldP spid="44" grpId="0"/>
      <p:bldP spid="47" grpId="0"/>
      <p:bldP spid="48" grpId="0"/>
      <p:bldP spid="53" grpId="0"/>
      <p:bldP spid="82" grpId="0"/>
      <p:bldP spid="85" grpId="0"/>
      <p:bldP spid="86" grpId="0"/>
      <p:bldP spid="87" grpId="0"/>
      <p:bldP spid="88" grpId="0"/>
      <p:bldP spid="92" grpId="0"/>
      <p:bldP spid="93" grpId="0"/>
      <p:bldP spid="94" grpId="0"/>
      <p:bldP spid="95" grpId="0"/>
      <p:bldP spid="96" grpId="0"/>
      <p:bldP spid="97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Operations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 can add, subtract, multiply, and divide binary numbers using various methods.</a:t>
            </a:r>
          </a:p>
          <a:p>
            <a:endParaRPr lang="en-PH" sz="2400" dirty="0"/>
          </a:p>
          <a:p>
            <a:r>
              <a:rPr lang="en-PH" sz="2400" dirty="0"/>
              <a:t>These operations are much easier than decimal number arithmetic operations because the binary system has only two digits: 0 and 1. </a:t>
            </a:r>
            <a:endParaRPr lang="en-US" sz="2400" dirty="0"/>
          </a:p>
        </p:txBody>
      </p:sp>
      <p:pic>
        <p:nvPicPr>
          <p:cNvPr id="3" name="Picture 2" descr="A group of colorful symbols&#10;&#10;Description automatically generated">
            <a:extLst>
              <a:ext uri="{FF2B5EF4-FFF2-40B4-BE49-F238E27FC236}">
                <a16:creationId xmlns:a16="http://schemas.microsoft.com/office/drawing/2014/main" id="{CB5D97C4-3BD9-A898-BA07-1A2730C40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327843"/>
            <a:ext cx="476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Addition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11CCF-710A-90C4-E8EF-B9CD634B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0" y="1278373"/>
            <a:ext cx="698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Addition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5699B-7148-DFE0-749B-2AB24491AFA6}"/>
              </a:ext>
            </a:extLst>
          </p:cNvPr>
          <p:cNvSpPr txBox="1"/>
          <p:nvPr/>
        </p:nvSpPr>
        <p:spPr>
          <a:xfrm>
            <a:off x="3306726" y="1638543"/>
            <a:ext cx="4171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      1 0 1</a:t>
            </a:r>
          </a:p>
          <a:p>
            <a:pPr algn="l"/>
            <a:r>
              <a:rPr lang="en-PH" sz="8000" dirty="0"/>
              <a:t>(+) 1 0 1</a:t>
            </a:r>
          </a:p>
          <a:p>
            <a:pPr algn="l"/>
            <a:r>
              <a:rPr lang="en-PH" sz="8000" dirty="0"/>
              <a:t>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6165880" y="496721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CCCBE-A308-C226-5C77-AECF06CD1D7C}"/>
              </a:ext>
            </a:extLst>
          </p:cNvPr>
          <p:cNvSpPr txBox="1"/>
          <p:nvPr/>
        </p:nvSpPr>
        <p:spPr>
          <a:xfrm>
            <a:off x="5259978" y="1436743"/>
            <a:ext cx="9821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100" b="1" dirty="0">
                <a:solidFill>
                  <a:srgbClr val="00B050"/>
                </a:solidFill>
              </a:rPr>
              <a:t>Carry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8A6B-CAC1-B848-7202-F71EEE296B3C}"/>
              </a:ext>
            </a:extLst>
          </p:cNvPr>
          <p:cNvSpPr txBox="1"/>
          <p:nvPr/>
        </p:nvSpPr>
        <p:spPr>
          <a:xfrm>
            <a:off x="5436056" y="496721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9DF9-42E0-B71E-4503-C2427D2D1280}"/>
              </a:ext>
            </a:extLst>
          </p:cNvPr>
          <p:cNvSpPr txBox="1"/>
          <p:nvPr/>
        </p:nvSpPr>
        <p:spPr>
          <a:xfrm>
            <a:off x="4706232" y="496721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CE97A-055B-8D3E-1689-D8567FEFC81B}"/>
              </a:ext>
            </a:extLst>
          </p:cNvPr>
          <p:cNvSpPr txBox="1"/>
          <p:nvPr/>
        </p:nvSpPr>
        <p:spPr>
          <a:xfrm>
            <a:off x="3976408" y="4967211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B8B4-AE0E-FA11-51FB-6B5B3F7842D8}"/>
              </a:ext>
            </a:extLst>
          </p:cNvPr>
          <p:cNvSpPr txBox="1"/>
          <p:nvPr/>
        </p:nvSpPr>
        <p:spPr>
          <a:xfrm>
            <a:off x="7327536" y="2174070"/>
            <a:ext cx="4805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1" dirty="0"/>
              <a:t>Step 1</a:t>
            </a:r>
            <a:r>
              <a:rPr lang="en-PH" dirty="0"/>
              <a:t>: First consider the one’s place, and add the one’s place which will give the result 0 carry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DD45D-C8A5-E2D1-032F-6F4E0CF990B9}"/>
              </a:ext>
            </a:extLst>
          </p:cNvPr>
          <p:cNvSpPr txBox="1"/>
          <p:nvPr/>
        </p:nvSpPr>
        <p:spPr>
          <a:xfrm>
            <a:off x="7247467" y="3169661"/>
            <a:ext cx="2929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Now add ten’s place.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1D0E0-FF5A-DC07-CAE7-B4EA9F279ED4}"/>
              </a:ext>
            </a:extLst>
          </p:cNvPr>
          <p:cNvSpPr txBox="1"/>
          <p:nvPr/>
        </p:nvSpPr>
        <p:spPr>
          <a:xfrm>
            <a:off x="7327536" y="3743731"/>
            <a:ext cx="4720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Now add the hundred’s place. Leave the value 0 in the hundred’s place and the carry 1 to the thousand’s place.</a:t>
            </a:r>
          </a:p>
        </p:txBody>
      </p:sp>
    </p:spTree>
    <p:extLst>
      <p:ext uri="{BB962C8B-B14F-4D97-AF65-F5344CB8AC3E}">
        <p14:creationId xmlns:p14="http://schemas.microsoft.com/office/powerpoint/2010/main" val="2596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Subtraction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FEBF3-EC39-AE88-22E8-38E69291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80" y="1095279"/>
            <a:ext cx="7747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6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5699B-7148-DFE0-749B-2AB24491AFA6}"/>
              </a:ext>
            </a:extLst>
          </p:cNvPr>
          <p:cNvSpPr txBox="1"/>
          <p:nvPr/>
        </p:nvSpPr>
        <p:spPr>
          <a:xfrm>
            <a:off x="101600" y="1275234"/>
            <a:ext cx="75061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n-PH" sz="8000" dirty="0"/>
              <a:t>        0    0 </a:t>
            </a:r>
          </a:p>
          <a:p>
            <a:pPr lvl="7"/>
            <a:r>
              <a:rPr lang="en-PH" sz="8000" dirty="0"/>
              <a:t>(-)    1 0 1</a:t>
            </a:r>
          </a:p>
          <a:p>
            <a:pPr algn="l"/>
            <a:r>
              <a:rPr lang="en-PH" sz="8000" dirty="0"/>
              <a:t>                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6778354" y="464548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8A6B-CAC1-B848-7202-F71EEE296B3C}"/>
              </a:ext>
            </a:extLst>
          </p:cNvPr>
          <p:cNvSpPr txBox="1"/>
          <p:nvPr/>
        </p:nvSpPr>
        <p:spPr>
          <a:xfrm>
            <a:off x="6048530" y="464548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9DF9-42E0-B71E-4503-C2427D2D1280}"/>
              </a:ext>
            </a:extLst>
          </p:cNvPr>
          <p:cNvSpPr txBox="1"/>
          <p:nvPr/>
        </p:nvSpPr>
        <p:spPr>
          <a:xfrm>
            <a:off x="5318706" y="46454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CE97A-055B-8D3E-1689-D8567FEFC81B}"/>
              </a:ext>
            </a:extLst>
          </p:cNvPr>
          <p:cNvSpPr txBox="1"/>
          <p:nvPr/>
        </p:nvSpPr>
        <p:spPr>
          <a:xfrm>
            <a:off x="4588882" y="464547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B8B4-AE0E-FA11-51FB-6B5B3F7842D8}"/>
              </a:ext>
            </a:extLst>
          </p:cNvPr>
          <p:cNvSpPr txBox="1"/>
          <p:nvPr/>
        </p:nvSpPr>
        <p:spPr>
          <a:xfrm>
            <a:off x="7488403" y="1674536"/>
            <a:ext cx="46527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1</a:t>
            </a:r>
            <a:r>
              <a:rPr lang="en-PH" dirty="0"/>
              <a:t>: First consider the one’s column, and subtract the one’s column,( 0 – 1 ) and it gives the result 1 as per the condition of binary subtraction with a borrow of 1 from the 10’s place.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DD45D-C8A5-E2D1-032F-6F4E0CF990B9}"/>
              </a:ext>
            </a:extLst>
          </p:cNvPr>
          <p:cNvSpPr txBox="1"/>
          <p:nvPr/>
        </p:nvSpPr>
        <p:spPr>
          <a:xfrm>
            <a:off x="7408333" y="3206583"/>
            <a:ext cx="4601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After borrowing 1 from the ten’s column, the value 1 in the 10’s column is changed into the value 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1D0E0-FF5A-DC07-CAE7-B4EA9F279ED4}"/>
              </a:ext>
            </a:extLst>
          </p:cNvPr>
          <p:cNvSpPr txBox="1"/>
          <p:nvPr/>
        </p:nvSpPr>
        <p:spPr>
          <a:xfrm>
            <a:off x="7488402" y="4184632"/>
            <a:ext cx="4601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 So, subtract the value in the ten’s place, ( 0 – 0 ) = 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97EE6-D308-E643-4F1E-E69F350A363A}"/>
              </a:ext>
            </a:extLst>
          </p:cNvPr>
          <p:cNvSpPr txBox="1"/>
          <p:nvPr/>
        </p:nvSpPr>
        <p:spPr>
          <a:xfrm>
            <a:off x="5745451" y="1098358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DC738-5BDC-78BB-72F8-A1A68EC08D91}"/>
              </a:ext>
            </a:extLst>
          </p:cNvPr>
          <p:cNvSpPr txBox="1"/>
          <p:nvPr/>
        </p:nvSpPr>
        <p:spPr>
          <a:xfrm>
            <a:off x="7481344" y="4830963"/>
            <a:ext cx="444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4: </a:t>
            </a:r>
            <a:r>
              <a:rPr lang="en-PH" dirty="0"/>
              <a:t>Now subtract the values in 100’s place. Borrow 1 from the 1000’s place ( 0 – 1 )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B495C-5214-8886-E144-CBAB50C59618}"/>
              </a:ext>
            </a:extLst>
          </p:cNvPr>
          <p:cNvSpPr txBox="1"/>
          <p:nvPr/>
        </p:nvSpPr>
        <p:spPr>
          <a:xfrm>
            <a:off x="5877308" y="1259986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F5393-3711-E6B6-D8A7-370F45984B7F}"/>
              </a:ext>
            </a:extLst>
          </p:cNvPr>
          <p:cNvSpPr txBox="1"/>
          <p:nvPr/>
        </p:nvSpPr>
        <p:spPr>
          <a:xfrm>
            <a:off x="5877308" y="129322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5CA7A-926F-62B5-4D3F-4189933437F7}"/>
              </a:ext>
            </a:extLst>
          </p:cNvPr>
          <p:cNvSpPr txBox="1"/>
          <p:nvPr/>
        </p:nvSpPr>
        <p:spPr>
          <a:xfrm>
            <a:off x="4279437" y="1110527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4A3BB-368E-5770-1B24-CEEA44C788A0}"/>
              </a:ext>
            </a:extLst>
          </p:cNvPr>
          <p:cNvSpPr txBox="1"/>
          <p:nvPr/>
        </p:nvSpPr>
        <p:spPr>
          <a:xfrm>
            <a:off x="4520721" y="125998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AC84F-0733-5D57-EE0F-4B0151C9C880}"/>
              </a:ext>
            </a:extLst>
          </p:cNvPr>
          <p:cNvSpPr txBox="1"/>
          <p:nvPr/>
        </p:nvSpPr>
        <p:spPr>
          <a:xfrm>
            <a:off x="4520721" y="126294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5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6" grpId="0"/>
      <p:bldP spid="17" grpId="0"/>
      <p:bldP spid="5" grpId="0"/>
      <p:bldP spid="12" grpId="0"/>
      <p:bldP spid="18" grpId="0"/>
      <p:bldP spid="19" grpId="0"/>
      <p:bldP spid="20" grpId="0"/>
      <p:bldP spid="22" grpId="1"/>
      <p:bldP spid="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Multiplication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51EFE7-F3B4-5B6F-F504-18138553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1373077"/>
            <a:ext cx="55499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9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Multiplication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5404419" y="1315803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1 0 1 0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A208-0422-0AD1-2386-2CC56D72851E}"/>
              </a:ext>
            </a:extLst>
          </p:cNvPr>
          <p:cNvSpPr txBox="1"/>
          <p:nvPr/>
        </p:nvSpPr>
        <p:spPr>
          <a:xfrm>
            <a:off x="4959831" y="2101969"/>
            <a:ext cx="2349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x 0 1 1 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11B3B-CC74-D20A-FDDD-E0AC14D3AF61}"/>
              </a:ext>
            </a:extLst>
          </p:cNvPr>
          <p:cNvSpPr txBox="1"/>
          <p:nvPr/>
        </p:nvSpPr>
        <p:spPr>
          <a:xfrm>
            <a:off x="4070655" y="5394171"/>
            <a:ext cx="33906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----------------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06326-3FCE-D7B2-E6F9-B8B28E1AC881}"/>
              </a:ext>
            </a:extLst>
          </p:cNvPr>
          <p:cNvSpPr txBox="1"/>
          <p:nvPr/>
        </p:nvSpPr>
        <p:spPr>
          <a:xfrm>
            <a:off x="5404419" y="3184267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0 0 0 0</a:t>
            </a:r>
            <a:endParaRPr lang="en-PH" sz="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EFA54-9A25-1640-A8C8-753AEB45FA09}"/>
              </a:ext>
            </a:extLst>
          </p:cNvPr>
          <p:cNvSpPr txBox="1"/>
          <p:nvPr/>
        </p:nvSpPr>
        <p:spPr>
          <a:xfrm>
            <a:off x="4959831" y="3792735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1 0 1 0</a:t>
            </a:r>
            <a:endParaRPr lang="en-PH" sz="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A8EB0-28A1-75D6-CB74-B119C0F6B35B}"/>
              </a:ext>
            </a:extLst>
          </p:cNvPr>
          <p:cNvSpPr txBox="1"/>
          <p:nvPr/>
        </p:nvSpPr>
        <p:spPr>
          <a:xfrm>
            <a:off x="4515243" y="4392876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1 0 1 0</a:t>
            </a:r>
            <a:endParaRPr lang="en-PH" sz="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42734-87A5-B101-BDCC-12441272FB16}"/>
              </a:ext>
            </a:extLst>
          </p:cNvPr>
          <p:cNvSpPr txBox="1"/>
          <p:nvPr/>
        </p:nvSpPr>
        <p:spPr>
          <a:xfrm>
            <a:off x="4070655" y="5042136"/>
            <a:ext cx="19044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0 0 0 0</a:t>
            </a:r>
            <a:endParaRPr lang="en-PH" sz="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FE4EC-3296-325F-BBBE-4BC4C06B4F8B}"/>
              </a:ext>
            </a:extLst>
          </p:cNvPr>
          <p:cNvSpPr txBox="1"/>
          <p:nvPr/>
        </p:nvSpPr>
        <p:spPr>
          <a:xfrm>
            <a:off x="4959831" y="2584126"/>
            <a:ext cx="2349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5000" dirty="0"/>
              <a:t>-----------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AF788C-ECEE-8241-4CD2-43622C452E6D}"/>
              </a:ext>
            </a:extLst>
          </p:cNvPr>
          <p:cNvSpPr txBox="1"/>
          <p:nvPr/>
        </p:nvSpPr>
        <p:spPr>
          <a:xfrm>
            <a:off x="4070655" y="5830916"/>
            <a:ext cx="33391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000" dirty="0"/>
              <a:t>0 1 1 1 1 0 0</a:t>
            </a:r>
            <a:endParaRPr lang="en-PH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AEE8C-E6F1-E667-9864-2D33BBB2CBDC}"/>
              </a:ext>
            </a:extLst>
          </p:cNvPr>
          <p:cNvSpPr txBox="1"/>
          <p:nvPr/>
        </p:nvSpPr>
        <p:spPr>
          <a:xfrm>
            <a:off x="3272921" y="5042136"/>
            <a:ext cx="9270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/>
              <a:t>(+)</a:t>
            </a:r>
            <a:endParaRPr lang="en-PH" sz="5000" dirty="0"/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A94A132E-0383-7FED-48D9-E0698F8C8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0096" y="4223622"/>
            <a:ext cx="202831" cy="2028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2C022FC-B4BD-AF61-E5F9-7D60F07AE6D8}"/>
              </a:ext>
            </a:extLst>
          </p:cNvPr>
          <p:cNvGrpSpPr/>
          <p:nvPr/>
        </p:nvGrpSpPr>
        <p:grpSpPr>
          <a:xfrm>
            <a:off x="6532195" y="4791280"/>
            <a:ext cx="615149" cy="202831"/>
            <a:chOff x="6532195" y="4791280"/>
            <a:chExt cx="615149" cy="202831"/>
          </a:xfrm>
        </p:grpSpPr>
        <p:pic>
          <p:nvPicPr>
            <p:cNvPr id="9" name="Graphic 8" descr="Close with solid fill">
              <a:extLst>
                <a:ext uri="{FF2B5EF4-FFF2-40B4-BE49-F238E27FC236}">
                  <a16:creationId xmlns:a16="http://schemas.microsoft.com/office/drawing/2014/main" id="{6F21C4BD-3DA6-F0EB-23F3-2C29F92D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2195" y="4791280"/>
              <a:ext cx="202831" cy="202831"/>
            </a:xfrm>
            <a:prstGeom prst="rect">
              <a:avLst/>
            </a:prstGeom>
          </p:spPr>
        </p:pic>
        <p:pic>
          <p:nvPicPr>
            <p:cNvPr id="10" name="Graphic 9" descr="Close with solid fill">
              <a:extLst>
                <a:ext uri="{FF2B5EF4-FFF2-40B4-BE49-F238E27FC236}">
                  <a16:creationId xmlns:a16="http://schemas.microsoft.com/office/drawing/2014/main" id="{77F06FA5-8898-BFD2-642A-6CE416389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4513" y="4791280"/>
              <a:ext cx="202831" cy="20283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EFB0EB-02AE-3924-D151-34A83C1367E7}"/>
              </a:ext>
            </a:extLst>
          </p:cNvPr>
          <p:cNvGrpSpPr/>
          <p:nvPr/>
        </p:nvGrpSpPr>
        <p:grpSpPr>
          <a:xfrm>
            <a:off x="6064464" y="5452067"/>
            <a:ext cx="1078462" cy="217296"/>
            <a:chOff x="6064464" y="5452067"/>
            <a:chExt cx="1078462" cy="217296"/>
          </a:xfrm>
        </p:grpSpPr>
        <p:pic>
          <p:nvPicPr>
            <p:cNvPr id="11" name="Graphic 10" descr="Close with solid fill">
              <a:extLst>
                <a:ext uri="{FF2B5EF4-FFF2-40B4-BE49-F238E27FC236}">
                  <a16:creationId xmlns:a16="http://schemas.microsoft.com/office/drawing/2014/main" id="{8E037B05-2D81-D386-347B-387DB554B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0095" y="5452067"/>
              <a:ext cx="202831" cy="202831"/>
            </a:xfrm>
            <a:prstGeom prst="rect">
              <a:avLst/>
            </a:prstGeom>
          </p:spPr>
        </p:pic>
        <p:pic>
          <p:nvPicPr>
            <p:cNvPr id="12" name="Graphic 11" descr="Close with solid fill">
              <a:extLst>
                <a:ext uri="{FF2B5EF4-FFF2-40B4-BE49-F238E27FC236}">
                  <a16:creationId xmlns:a16="http://schemas.microsoft.com/office/drawing/2014/main" id="{20A8162B-AAFE-5C46-44B9-68CF51EEC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2195" y="5466532"/>
              <a:ext cx="202831" cy="202831"/>
            </a:xfrm>
            <a:prstGeom prst="rect">
              <a:avLst/>
            </a:prstGeom>
          </p:spPr>
        </p:pic>
        <p:pic>
          <p:nvPicPr>
            <p:cNvPr id="14" name="Graphic 13" descr="Close with solid fill">
              <a:extLst>
                <a:ext uri="{FF2B5EF4-FFF2-40B4-BE49-F238E27FC236}">
                  <a16:creationId xmlns:a16="http://schemas.microsoft.com/office/drawing/2014/main" id="{0BF9D233-76C3-3210-1287-5A91310B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4464" y="5462288"/>
              <a:ext cx="202831" cy="202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39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5" grpId="0"/>
      <p:bldP spid="21" grpId="0"/>
      <p:bldP spid="2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Division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2710F61-F199-7167-9066-93EEDD07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30" y="1423730"/>
            <a:ext cx="57531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0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2444</TotalTime>
  <Words>453</Words>
  <Application>Microsoft Office PowerPoint</Application>
  <PresentationFormat>Widescreen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Calibri Light (Headings)</vt:lpstr>
      <vt:lpstr>Office Theme</vt:lpstr>
      <vt:lpstr>Binary Operations</vt:lpstr>
      <vt:lpstr>Binary Operations</vt:lpstr>
      <vt:lpstr>Binary Addition</vt:lpstr>
      <vt:lpstr>Binary Addition</vt:lpstr>
      <vt:lpstr>Binary Subtraction</vt:lpstr>
      <vt:lpstr>Binary Subtraction</vt:lpstr>
      <vt:lpstr>Binary Multiplication</vt:lpstr>
      <vt:lpstr>Binary Multiplication</vt:lpstr>
      <vt:lpstr>Binary Division</vt:lpstr>
      <vt:lpstr>Binary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482</cp:revision>
  <dcterms:created xsi:type="dcterms:W3CDTF">2022-05-11T03:47:05Z</dcterms:created>
  <dcterms:modified xsi:type="dcterms:W3CDTF">2024-02-07T02:49:26Z</dcterms:modified>
</cp:coreProperties>
</file>