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6" r:id="rId4"/>
    <p:sldId id="265" r:id="rId5"/>
    <p:sldId id="261" r:id="rId6"/>
    <p:sldId id="263" r:id="rId7"/>
    <p:sldId id="262" r:id="rId8"/>
    <p:sldId id="260" r:id="rId9"/>
    <p:sldId id="264" r:id="rId10"/>
    <p:sldId id="267" r:id="rId11"/>
    <p:sldId id="277" r:id="rId12"/>
    <p:sldId id="268" r:id="rId13"/>
    <p:sldId id="272" r:id="rId14"/>
    <p:sldId id="278" r:id="rId15"/>
    <p:sldId id="273" r:id="rId16"/>
    <p:sldId id="274" r:id="rId17"/>
    <p:sldId id="279" r:id="rId18"/>
    <p:sldId id="280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65" autoAdjust="0"/>
    <p:restoredTop sz="93619" autoAdjust="0"/>
  </p:normalViewPr>
  <p:slideViewPr>
    <p:cSldViewPr snapToGrid="0">
      <p:cViewPr>
        <p:scale>
          <a:sx n="132" d="100"/>
          <a:sy n="132" d="100"/>
        </p:scale>
        <p:origin x="142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2/6/24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1668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7373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0498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6005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5000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2695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964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5250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1492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6271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795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5655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952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477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960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0607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871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9155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188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gif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Number System Conversion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CCINCOML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Conversion of Number Systems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4" y="1511070"/>
            <a:ext cx="111338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A number can be converted from one number system to another number system using number system formulas.</a:t>
            </a:r>
          </a:p>
          <a:p>
            <a:endParaRPr lang="en-PH" sz="2400" dirty="0"/>
          </a:p>
          <a:p>
            <a:r>
              <a:rPr lang="en-PH" sz="2400" dirty="0"/>
              <a:t>Like binary numbers can be converted to octal numbers and vice versa, octal numbers can be converted to decimal numbers and vice versa, and so on. </a:t>
            </a:r>
          </a:p>
        </p:txBody>
      </p:sp>
    </p:spTree>
    <p:extLst>
      <p:ext uri="{BB962C8B-B14F-4D97-AF65-F5344CB8AC3E}">
        <p14:creationId xmlns:p14="http://schemas.microsoft.com/office/powerpoint/2010/main" val="13708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D4D69-B1A9-5B3A-88F8-6ED04D26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2943"/>
            <a:ext cx="9144000" cy="1017020"/>
          </a:xfrm>
        </p:spPr>
        <p:txBody>
          <a:bodyPr>
            <a:normAutofit/>
          </a:bodyPr>
          <a:lstStyle/>
          <a:p>
            <a:r>
              <a:rPr lang="en-US" b="1" dirty="0"/>
              <a:t>Binary to Decimal</a:t>
            </a:r>
          </a:p>
        </p:txBody>
      </p:sp>
    </p:spTree>
    <p:extLst>
      <p:ext uri="{BB962C8B-B14F-4D97-AF65-F5344CB8AC3E}">
        <p14:creationId xmlns:p14="http://schemas.microsoft.com/office/powerpoint/2010/main" val="209313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to Decimal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4" y="1511070"/>
            <a:ext cx="1113382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PH" sz="2400" dirty="0"/>
              <a:t>To convert a number from the binary to the decimal system, </a:t>
            </a:r>
          </a:p>
          <a:p>
            <a:pPr fontAlgn="base"/>
            <a:endParaRPr lang="en-PH" sz="2400" dirty="0"/>
          </a:p>
          <a:p>
            <a:pPr fontAlgn="base"/>
            <a:r>
              <a:rPr lang="en-PH" sz="2400" b="1" dirty="0"/>
              <a:t>Step 1:</a:t>
            </a:r>
            <a:r>
              <a:rPr lang="en-PH" sz="2400" dirty="0"/>
              <a:t> Multiply each digit of the given number, starting from the rightmost digit, with the exponents of the base.</a:t>
            </a:r>
          </a:p>
          <a:p>
            <a:pPr fontAlgn="base"/>
            <a:endParaRPr lang="en-PH" sz="2400" dirty="0"/>
          </a:p>
          <a:p>
            <a:pPr fontAlgn="base"/>
            <a:r>
              <a:rPr lang="en-PH" sz="2400" b="1" dirty="0"/>
              <a:t>Step 2:</a:t>
            </a:r>
            <a:r>
              <a:rPr lang="en-PH" sz="2400" dirty="0"/>
              <a:t> The exponents should start with 0 and increase by 1 every time we move from right to left.</a:t>
            </a:r>
          </a:p>
          <a:p>
            <a:pPr fontAlgn="base"/>
            <a:endParaRPr lang="en-PH" sz="2400" dirty="0"/>
          </a:p>
          <a:p>
            <a:pPr fontAlgn="base"/>
            <a:r>
              <a:rPr lang="en-PH" sz="2400" b="1" dirty="0"/>
              <a:t>Step 3:</a:t>
            </a:r>
            <a:r>
              <a:rPr lang="en-PH" sz="2400" dirty="0"/>
              <a:t> Simplify each of the above products and add them.</a:t>
            </a:r>
          </a:p>
          <a:p>
            <a:pPr fontAlgn="base"/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38106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to Decimal</a:t>
            </a:r>
            <a:endParaRPr lang="en-PH" sz="5000" b="1" dirty="0">
              <a:latin typeface="Calibri Light (Headings)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984353-787F-7241-5C31-7A166DC16CE2}"/>
              </a:ext>
            </a:extLst>
          </p:cNvPr>
          <p:cNvGrpSpPr/>
          <p:nvPr/>
        </p:nvGrpSpPr>
        <p:grpSpPr>
          <a:xfrm>
            <a:off x="3190860" y="1120067"/>
            <a:ext cx="5325537" cy="1631216"/>
            <a:chOff x="4064000" y="1238319"/>
            <a:chExt cx="5325537" cy="163121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56F17AB-8E27-BAA5-7A60-4B7634ACBF8D}"/>
                </a:ext>
              </a:extLst>
            </p:cNvPr>
            <p:cNvSpPr txBox="1"/>
            <p:nvPr/>
          </p:nvSpPr>
          <p:spPr>
            <a:xfrm>
              <a:off x="4064000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8E70ED-414B-7D97-F5A4-E79C94F85D52}"/>
                </a:ext>
              </a:extLst>
            </p:cNvPr>
            <p:cNvSpPr txBox="1"/>
            <p:nvPr/>
          </p:nvSpPr>
          <p:spPr>
            <a:xfrm>
              <a:off x="4969934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DAD8B3-D46A-69F0-7E94-24BDA040EA53}"/>
                </a:ext>
              </a:extLst>
            </p:cNvPr>
            <p:cNvSpPr txBox="1"/>
            <p:nvPr/>
          </p:nvSpPr>
          <p:spPr>
            <a:xfrm>
              <a:off x="5875868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E6466C-0444-EFD7-8BAD-46CC4B24CA39}"/>
                </a:ext>
              </a:extLst>
            </p:cNvPr>
            <p:cNvSpPr txBox="1"/>
            <p:nvPr/>
          </p:nvSpPr>
          <p:spPr>
            <a:xfrm>
              <a:off x="6781802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960141-3A2A-3D92-FC43-2E1F6C5C6D9C}"/>
                </a:ext>
              </a:extLst>
            </p:cNvPr>
            <p:cNvSpPr txBox="1"/>
            <p:nvPr/>
          </p:nvSpPr>
          <p:spPr>
            <a:xfrm>
              <a:off x="7687736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87AFB0-82E5-C943-BE04-6936815D74BF}"/>
                </a:ext>
              </a:extLst>
            </p:cNvPr>
            <p:cNvSpPr txBox="1"/>
            <p:nvPr/>
          </p:nvSpPr>
          <p:spPr>
            <a:xfrm>
              <a:off x="8593670" y="1238319"/>
              <a:ext cx="79586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/>
                <a:t>1</a:t>
              </a:r>
            </a:p>
          </p:txBody>
        </p:sp>
      </p:grp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7F0ACE7-6FE7-234D-114D-F0433F1A30AA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16200000" flipH="1">
            <a:off x="8226915" y="2642831"/>
            <a:ext cx="583197" cy="80009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6B1033-377B-879A-C079-6BD3DF2A5606}"/>
                  </a:ext>
                </a:extLst>
              </p:cNvPr>
              <p:cNvSpPr txBox="1"/>
              <p:nvPr/>
            </p:nvSpPr>
            <p:spPr>
              <a:xfrm>
                <a:off x="8918563" y="3134425"/>
                <a:ext cx="19220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0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 = 1 x 1 = 1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6B1033-377B-879A-C079-6BD3DF2A5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63" y="3134425"/>
                <a:ext cx="1922034" cy="400110"/>
              </a:xfrm>
              <a:prstGeom prst="rect">
                <a:avLst/>
              </a:prstGeom>
              <a:blipFill>
                <a:blip r:embed="rId4"/>
                <a:stretch>
                  <a:fillRect l="-3289" t="-6061" r="-1316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0582C68-53B9-8004-1392-F8589E077DD0}"/>
              </a:ext>
            </a:extLst>
          </p:cNvPr>
          <p:cNvCxnSpPr>
            <a:cxnSpLocks/>
            <a:stCxn id="8" idx="2"/>
            <a:endCxn id="18" idx="1"/>
          </p:cNvCxnSpPr>
          <p:nvPr/>
        </p:nvCxnSpPr>
        <p:spPr>
          <a:xfrm rot="16200000" flipH="1">
            <a:off x="7540927" y="2422886"/>
            <a:ext cx="1049241" cy="170603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2939B4-54F7-C952-45DC-0BD12C2FAC4C}"/>
                  </a:ext>
                </a:extLst>
              </p:cNvPr>
              <p:cNvSpPr txBox="1"/>
              <p:nvPr/>
            </p:nvSpPr>
            <p:spPr>
              <a:xfrm>
                <a:off x="8918564" y="3600469"/>
                <a:ext cx="19220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0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/>
                  <a:t> = 1 x 2 = 2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2939B4-54F7-C952-45DC-0BD12C2FA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64" y="3600469"/>
                <a:ext cx="1922034" cy="400110"/>
              </a:xfrm>
              <a:prstGeom prst="rect">
                <a:avLst/>
              </a:prstGeom>
              <a:blipFill>
                <a:blip r:embed="rId5"/>
                <a:stretch>
                  <a:fillRect l="-3289" t="-9375" r="-1316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F361956-C6DA-04AA-6ECD-3C3180D041DF}"/>
              </a:ext>
            </a:extLst>
          </p:cNvPr>
          <p:cNvCxnSpPr>
            <a:cxnSpLocks/>
            <a:stCxn id="6" idx="2"/>
            <a:endCxn id="21" idx="1"/>
          </p:cNvCxnSpPr>
          <p:nvPr/>
        </p:nvCxnSpPr>
        <p:spPr>
          <a:xfrm rot="16200000" flipH="1">
            <a:off x="6860691" y="2197188"/>
            <a:ext cx="1503778" cy="261196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D0BF49-E10B-9C7D-9B59-44F7DECF759A}"/>
                  </a:ext>
                </a:extLst>
              </p:cNvPr>
              <p:cNvSpPr txBox="1"/>
              <p:nvPr/>
            </p:nvSpPr>
            <p:spPr>
              <a:xfrm>
                <a:off x="8918564" y="4055006"/>
                <a:ext cx="19220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0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= 1 x 4 = 4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D0BF49-E10B-9C7D-9B59-44F7DECF7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64" y="4055006"/>
                <a:ext cx="1922033" cy="400110"/>
              </a:xfrm>
              <a:prstGeom prst="rect">
                <a:avLst/>
              </a:prstGeom>
              <a:blipFill>
                <a:blip r:embed="rId6"/>
                <a:stretch>
                  <a:fillRect l="-3289" t="-9375" r="-1316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9A8D18A-813A-0A07-BF52-CCA51AFA9FA8}"/>
              </a:ext>
            </a:extLst>
          </p:cNvPr>
          <p:cNvCxnSpPr>
            <a:cxnSpLocks/>
            <a:stCxn id="5" idx="2"/>
            <a:endCxn id="24" idx="1"/>
          </p:cNvCxnSpPr>
          <p:nvPr/>
        </p:nvCxnSpPr>
        <p:spPr>
          <a:xfrm rot="16200000" flipH="1">
            <a:off x="6207669" y="1944276"/>
            <a:ext cx="1903888" cy="351790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F8BAC7-AE3D-8E66-7182-58DFD099883A}"/>
                  </a:ext>
                </a:extLst>
              </p:cNvPr>
              <p:cNvSpPr txBox="1"/>
              <p:nvPr/>
            </p:nvSpPr>
            <p:spPr>
              <a:xfrm>
                <a:off x="8918564" y="4455116"/>
                <a:ext cx="19220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0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= 0 x 8 = 0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F8BAC7-AE3D-8E66-7182-58DFD0998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64" y="4455116"/>
                <a:ext cx="1922033" cy="400110"/>
              </a:xfrm>
              <a:prstGeom prst="rect">
                <a:avLst/>
              </a:prstGeom>
              <a:blipFill>
                <a:blip r:embed="rId7"/>
                <a:stretch>
                  <a:fillRect l="-3289" t="-6061" r="-1316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526F6A0-F308-159E-3917-277F149BA98E}"/>
              </a:ext>
            </a:extLst>
          </p:cNvPr>
          <p:cNvCxnSpPr>
            <a:cxnSpLocks/>
            <a:stCxn id="3" idx="2"/>
            <a:endCxn id="27" idx="1"/>
          </p:cNvCxnSpPr>
          <p:nvPr/>
        </p:nvCxnSpPr>
        <p:spPr>
          <a:xfrm rot="16200000" flipH="1">
            <a:off x="5551430" y="1694580"/>
            <a:ext cx="2310431" cy="442383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23A893-D32E-C18A-F942-231A9D64E0E4}"/>
                  </a:ext>
                </a:extLst>
              </p:cNvPr>
              <p:cNvSpPr txBox="1"/>
              <p:nvPr/>
            </p:nvSpPr>
            <p:spPr>
              <a:xfrm>
                <a:off x="8918563" y="4861659"/>
                <a:ext cx="21779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0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 = 0 x 16 = 0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23A893-D32E-C18A-F942-231A9D64E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63" y="4861659"/>
                <a:ext cx="2177968" cy="400110"/>
              </a:xfrm>
              <a:prstGeom prst="rect">
                <a:avLst/>
              </a:prstGeom>
              <a:blipFill>
                <a:blip r:embed="rId8"/>
                <a:stretch>
                  <a:fillRect l="-2907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0D55B38-842D-6FA7-8FE7-550B4339C796}"/>
              </a:ext>
            </a:extLst>
          </p:cNvPr>
          <p:cNvCxnSpPr>
            <a:cxnSpLocks/>
            <a:stCxn id="2" idx="2"/>
            <a:endCxn id="31" idx="1"/>
          </p:cNvCxnSpPr>
          <p:nvPr/>
        </p:nvCxnSpPr>
        <p:spPr>
          <a:xfrm rot="16200000" flipH="1">
            <a:off x="4901762" y="1438315"/>
            <a:ext cx="2712305" cy="533824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E46628-3AEE-5EC9-6595-17F55DFC2526}"/>
                  </a:ext>
                </a:extLst>
              </p:cNvPr>
              <p:cNvSpPr txBox="1"/>
              <p:nvPr/>
            </p:nvSpPr>
            <p:spPr>
              <a:xfrm>
                <a:off x="8927034" y="5261769"/>
                <a:ext cx="2177968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0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000" dirty="0"/>
                  <a:t> = 1 x 32 = 32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E46628-3AEE-5EC9-6595-17F55DFC2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034" y="5261769"/>
                <a:ext cx="2177968" cy="403637"/>
              </a:xfrm>
              <a:prstGeom prst="rect">
                <a:avLst/>
              </a:prstGeom>
              <a:blipFill>
                <a:blip r:embed="rId9"/>
                <a:stretch>
                  <a:fillRect l="-2890" t="-9375" r="-1156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FD7F25-7A0E-0152-5599-DD6974D0A2B5}"/>
              </a:ext>
            </a:extLst>
          </p:cNvPr>
          <p:cNvCxnSpPr>
            <a:cxnSpLocks/>
          </p:cNvCxnSpPr>
          <p:nvPr/>
        </p:nvCxnSpPr>
        <p:spPr>
          <a:xfrm>
            <a:off x="9004152" y="5665406"/>
            <a:ext cx="21411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4B9DEC-EA7F-66D2-CE8A-DD6D5C457EAF}"/>
              </a:ext>
            </a:extLst>
          </p:cNvPr>
          <p:cNvSpPr txBox="1"/>
          <p:nvPr/>
        </p:nvSpPr>
        <p:spPr>
          <a:xfrm>
            <a:off x="1938969" y="-1685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2C671F-A315-C285-9511-60FC6F5D45D5}"/>
              </a:ext>
            </a:extLst>
          </p:cNvPr>
          <p:cNvSpPr txBox="1"/>
          <p:nvPr/>
        </p:nvSpPr>
        <p:spPr>
          <a:xfrm>
            <a:off x="9540457" y="5685004"/>
            <a:ext cx="1504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GB" sz="2000" b="1" dirty="0">
                <a:solidFill>
                  <a:srgbClr val="00B050"/>
                </a:solidFill>
              </a:rPr>
              <a:t>Answer = 39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A6972F-0113-9B88-AEB8-FCF452C6AC92}"/>
              </a:ext>
            </a:extLst>
          </p:cNvPr>
          <p:cNvSpPr txBox="1"/>
          <p:nvPr/>
        </p:nvSpPr>
        <p:spPr>
          <a:xfrm>
            <a:off x="171429" y="1493643"/>
            <a:ext cx="252599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PH" sz="1500" b="1" dirty="0"/>
              <a:t>Step 1:</a:t>
            </a:r>
            <a:r>
              <a:rPr lang="en-PH" sz="1500" dirty="0"/>
              <a:t> </a:t>
            </a:r>
          </a:p>
          <a:p>
            <a:pPr algn="ctr" fontAlgn="base"/>
            <a:r>
              <a:rPr lang="en-PH" sz="1500" dirty="0"/>
              <a:t>Identify the base of the given number. Here, the base is 2.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AD0495-4398-2C91-9586-C45134173B53}"/>
              </a:ext>
            </a:extLst>
          </p:cNvPr>
          <p:cNvSpPr txBox="1"/>
          <p:nvPr/>
        </p:nvSpPr>
        <p:spPr>
          <a:xfrm>
            <a:off x="199106" y="2615372"/>
            <a:ext cx="2470637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PH" sz="1500" b="1" dirty="0"/>
              <a:t>Step 2:</a:t>
            </a:r>
            <a:r>
              <a:rPr lang="en-PH" sz="1500" dirty="0"/>
              <a:t> </a:t>
            </a:r>
          </a:p>
          <a:p>
            <a:pPr algn="ctr" fontAlgn="base"/>
            <a:r>
              <a:rPr lang="en-PH" sz="1500" dirty="0"/>
              <a:t>Multiply each digit of the given number, starting from the rightmost digit, with the exponents of the base.</a:t>
            </a:r>
          </a:p>
          <a:p>
            <a:pPr algn="ctr" fontAlgn="base"/>
            <a:r>
              <a:rPr lang="en-PH" sz="1500" dirty="0"/>
              <a:t>The exponents should start with 0 and increase by 1 every time as we move from right to left.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16519C-A37D-5FB4-1693-C58FAC21C159}"/>
              </a:ext>
            </a:extLst>
          </p:cNvPr>
          <p:cNvSpPr txBox="1"/>
          <p:nvPr/>
        </p:nvSpPr>
        <p:spPr>
          <a:xfrm>
            <a:off x="200801" y="4902501"/>
            <a:ext cx="247063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PH" sz="1500" b="1" dirty="0"/>
              <a:t>Step 3:</a:t>
            </a:r>
            <a:r>
              <a:rPr lang="en-PH" sz="1500" dirty="0"/>
              <a:t> </a:t>
            </a:r>
          </a:p>
          <a:p>
            <a:pPr algn="ctr" fontAlgn="base"/>
            <a:r>
              <a:rPr lang="en-PH" sz="1500" dirty="0"/>
              <a:t>Add each product</a:t>
            </a:r>
          </a:p>
        </p:txBody>
      </p:sp>
    </p:spTree>
    <p:extLst>
      <p:ext uri="{BB962C8B-B14F-4D97-AF65-F5344CB8AC3E}">
        <p14:creationId xmlns:p14="http://schemas.microsoft.com/office/powerpoint/2010/main" val="330945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  <p:bldP spid="24" grpId="0"/>
      <p:bldP spid="27" grpId="0"/>
      <p:bldP spid="31" grpId="0"/>
      <p:bldP spid="36" grpId="0"/>
      <p:bldP spid="43" grpId="0"/>
      <p:bldP spid="45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D4D69-B1A9-5B3A-88F8-6ED04D26B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Decimal to Octal</a:t>
            </a:r>
          </a:p>
        </p:txBody>
      </p:sp>
    </p:spTree>
    <p:extLst>
      <p:ext uri="{BB962C8B-B14F-4D97-AF65-F5344CB8AC3E}">
        <p14:creationId xmlns:p14="http://schemas.microsoft.com/office/powerpoint/2010/main" val="366388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Decimal to Octal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4" y="1511070"/>
            <a:ext cx="1113382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PH" sz="2400" dirty="0"/>
              <a:t>To convert a number from the binary to the decimal system, </a:t>
            </a:r>
          </a:p>
          <a:p>
            <a:pPr fontAlgn="base"/>
            <a:endParaRPr lang="en-PH" sz="2400" dirty="0"/>
          </a:p>
          <a:p>
            <a:pPr fontAlgn="base"/>
            <a:r>
              <a:rPr lang="en-PH" sz="2400" b="1" dirty="0"/>
              <a:t>Step 1:</a:t>
            </a:r>
            <a:r>
              <a:rPr lang="en-PH" sz="2400" dirty="0"/>
              <a:t> Identify the base of the required number. Since we have to convert the given number into the octal system, the base of the required number is 8.</a:t>
            </a:r>
          </a:p>
          <a:p>
            <a:pPr fontAlgn="base"/>
            <a:endParaRPr lang="en-PH" sz="2400" dirty="0"/>
          </a:p>
          <a:p>
            <a:pPr fontAlgn="base"/>
            <a:r>
              <a:rPr lang="en-PH" sz="2400" b="1" dirty="0"/>
              <a:t>Step 2:</a:t>
            </a:r>
            <a:r>
              <a:rPr lang="en-PH" sz="2400" dirty="0"/>
              <a:t> Divide the given number by the base of the required number and note down the quotient and the remainder in the quotient-remainder form. </a:t>
            </a:r>
          </a:p>
          <a:p>
            <a:pPr fontAlgn="base"/>
            <a:endParaRPr lang="en-PH" sz="2400" dirty="0"/>
          </a:p>
          <a:p>
            <a:pPr fontAlgn="base"/>
            <a:r>
              <a:rPr lang="en-PH" sz="2400" dirty="0"/>
              <a:t>Repeat this process (dividing the quotient again by the base) until we get the quotient less than the base.</a:t>
            </a:r>
          </a:p>
        </p:txBody>
      </p:sp>
    </p:spTree>
    <p:extLst>
      <p:ext uri="{BB962C8B-B14F-4D97-AF65-F5344CB8AC3E}">
        <p14:creationId xmlns:p14="http://schemas.microsoft.com/office/powerpoint/2010/main" val="343354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Decimal to Octal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7AFB0-82E5-C943-BE04-6936815D74BF}"/>
              </a:ext>
            </a:extLst>
          </p:cNvPr>
          <p:cNvSpPr txBox="1"/>
          <p:nvPr/>
        </p:nvSpPr>
        <p:spPr>
          <a:xfrm>
            <a:off x="5128120" y="1042615"/>
            <a:ext cx="207551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0" dirty="0"/>
              <a:t>4320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4B9DEC-EA7F-66D2-CE8A-DD6D5C457EAF}"/>
              </a:ext>
            </a:extLst>
          </p:cNvPr>
          <p:cNvSpPr txBox="1"/>
          <p:nvPr/>
        </p:nvSpPr>
        <p:spPr>
          <a:xfrm>
            <a:off x="1938969" y="-1685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2AADF7E-C899-CFC7-C58C-CA0D0E8F8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21938"/>
              </p:ext>
            </p:extLst>
          </p:nvPr>
        </p:nvGraphicFramePr>
        <p:xfrm>
          <a:off x="2032000" y="2319339"/>
          <a:ext cx="8127999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0982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92224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412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Quotient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8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4320 /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58861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1ACA3A7-588F-3F49-3E79-246962003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10602"/>
              </p:ext>
            </p:extLst>
          </p:nvPr>
        </p:nvGraphicFramePr>
        <p:xfrm>
          <a:off x="2031999" y="3520716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0982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92224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412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540 /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58861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7BDB35A-BFFC-35F6-CEEC-635EE1B83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185357"/>
              </p:ext>
            </p:extLst>
          </p:nvPr>
        </p:nvGraphicFramePr>
        <p:xfrm>
          <a:off x="2031998" y="4142345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0982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92224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412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 /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58861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F963D2AF-3325-4331-8E29-965271E01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575337"/>
              </p:ext>
            </p:extLst>
          </p:nvPr>
        </p:nvGraphicFramePr>
        <p:xfrm>
          <a:off x="2031998" y="4726710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0982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92224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412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/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58861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9E595B8-3432-7A05-7546-858101DC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12981"/>
              </p:ext>
            </p:extLst>
          </p:nvPr>
        </p:nvGraphicFramePr>
        <p:xfrm>
          <a:off x="2031998" y="5288075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0982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92224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412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/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58861"/>
                  </a:ext>
                </a:extLst>
              </a:tr>
            </a:tbl>
          </a:graphicData>
        </a:graphic>
      </p:graphicFrame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1528E6A6-C001-219F-E87C-7EFDFA5BCB15}"/>
              </a:ext>
            </a:extLst>
          </p:cNvPr>
          <p:cNvCxnSpPr>
            <a:cxnSpLocks/>
            <a:stCxn id="9" idx="1"/>
            <a:endCxn id="42" idx="1"/>
          </p:cNvCxnSpPr>
          <p:nvPr/>
        </p:nvCxnSpPr>
        <p:spPr>
          <a:xfrm rot="10800000" flipV="1">
            <a:off x="2032000" y="1627391"/>
            <a:ext cx="3096120" cy="1062788"/>
          </a:xfrm>
          <a:prstGeom prst="bentConnector3">
            <a:avLst>
              <a:gd name="adj1" fmla="val 10738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A70D51A-5ACA-9159-56DE-4D8D254F8358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5400000">
            <a:off x="3741441" y="1351577"/>
            <a:ext cx="645117" cy="4064000"/>
          </a:xfrm>
          <a:prstGeom prst="bentConnector4">
            <a:avLst>
              <a:gd name="adj1" fmla="val 35629"/>
              <a:gd name="adj2" fmla="val 10562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DCB4E3B-6AE3-E955-DEC1-3656AA77D786}"/>
              </a:ext>
            </a:extLst>
          </p:cNvPr>
          <p:cNvCxnSpPr>
            <a:cxnSpLocks/>
            <a:stCxn id="48" idx="2"/>
            <a:endCxn id="49" idx="1"/>
          </p:cNvCxnSpPr>
          <p:nvPr/>
        </p:nvCxnSpPr>
        <p:spPr>
          <a:xfrm rot="5400000">
            <a:off x="3845894" y="2077660"/>
            <a:ext cx="436209" cy="4064000"/>
          </a:xfrm>
          <a:prstGeom prst="bentConnector4">
            <a:avLst>
              <a:gd name="adj1" fmla="val 28746"/>
              <a:gd name="adj2" fmla="val 10562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F95AC5FD-F399-7061-7150-ECCBC5D4D443}"/>
              </a:ext>
            </a:extLst>
          </p:cNvPr>
          <p:cNvCxnSpPr>
            <a:cxnSpLocks/>
            <a:stCxn id="49" idx="2"/>
            <a:endCxn id="52" idx="1"/>
          </p:cNvCxnSpPr>
          <p:nvPr/>
        </p:nvCxnSpPr>
        <p:spPr>
          <a:xfrm rot="5400000">
            <a:off x="3864526" y="2680658"/>
            <a:ext cx="398945" cy="4063999"/>
          </a:xfrm>
          <a:prstGeom prst="bentConnector4">
            <a:avLst>
              <a:gd name="adj1" fmla="val 26761"/>
              <a:gd name="adj2" fmla="val 10562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6E073E5-3DC8-72CA-C497-C69F7644B967}"/>
              </a:ext>
            </a:extLst>
          </p:cNvPr>
          <p:cNvCxnSpPr>
            <a:cxnSpLocks/>
            <a:stCxn id="52" idx="2"/>
            <a:endCxn id="53" idx="1"/>
          </p:cNvCxnSpPr>
          <p:nvPr/>
        </p:nvCxnSpPr>
        <p:spPr>
          <a:xfrm rot="5400000">
            <a:off x="3876026" y="3253523"/>
            <a:ext cx="375945" cy="4063999"/>
          </a:xfrm>
          <a:prstGeom prst="bentConnector4">
            <a:avLst>
              <a:gd name="adj1" fmla="val 25339"/>
              <a:gd name="adj2" fmla="val 10562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26B6346-6260-1C70-717A-75FCA29B849A}"/>
                  </a:ext>
                </a:extLst>
              </p:cNvPr>
              <p:cNvSpPr txBox="1"/>
              <p:nvPr/>
            </p:nvSpPr>
            <p:spPr>
              <a:xfrm>
                <a:off x="7207173" y="5762813"/>
                <a:ext cx="2952824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3000" b="1" dirty="0">
                    <a:solidFill>
                      <a:srgbClr val="00B050"/>
                    </a:solidFill>
                  </a:rPr>
                  <a:t>Answer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𝟏𝟎𝟑𝟒</m:t>
                        </m:r>
                      </m:e>
                      <m:sub>
                        <m:r>
                          <a:rPr lang="en-GB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26B6346-6260-1C70-717A-75FCA29B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173" y="5762813"/>
                <a:ext cx="2952824" cy="553998"/>
              </a:xfrm>
              <a:prstGeom prst="rect">
                <a:avLst/>
              </a:prstGeom>
              <a:blipFill>
                <a:blip r:embed="rId4"/>
                <a:stretch>
                  <a:fillRect l="-4701" t="-1111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Picture 94" descr="A yellow and black logo&#10;&#10;Description automatically generated">
            <a:extLst>
              <a:ext uri="{FF2B5EF4-FFF2-40B4-BE49-F238E27FC236}">
                <a16:creationId xmlns:a16="http://schemas.microsoft.com/office/drawing/2014/main" id="{63FEC726-2B84-7849-C4CD-E847F19AC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59759" y="3706135"/>
            <a:ext cx="1373033" cy="19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8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D4D69-B1A9-5B3A-88F8-6ED04D26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40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Conversion from one number system to another number system</a:t>
            </a:r>
          </a:p>
        </p:txBody>
      </p:sp>
    </p:spTree>
    <p:extLst>
      <p:ext uri="{BB962C8B-B14F-4D97-AF65-F5344CB8AC3E}">
        <p14:creationId xmlns:p14="http://schemas.microsoft.com/office/powerpoint/2010/main" val="728856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Autofit/>
          </a:bodyPr>
          <a:lstStyle/>
          <a:p>
            <a:r>
              <a:rPr lang="en-US" sz="3200" b="1" dirty="0"/>
              <a:t>Conversion from one number system to another number system</a:t>
            </a:r>
            <a:endParaRPr lang="en-PH" sz="32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7" y="1799828"/>
            <a:ext cx="111338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PH" sz="2400" dirty="0"/>
              <a:t>To convert a number from one number system (binary/octal/hexadecimal) systems to another number system (binary/octal/hexadecimal) :</a:t>
            </a:r>
          </a:p>
          <a:p>
            <a:pPr fontAlgn="base"/>
            <a:endParaRPr lang="en-PH" sz="2400" dirty="0"/>
          </a:p>
          <a:p>
            <a:pPr fontAlgn="base"/>
            <a:r>
              <a:rPr lang="en-PH" sz="2400" b="1" dirty="0"/>
              <a:t>Step 1: </a:t>
            </a:r>
            <a:r>
              <a:rPr lang="en-PH" sz="2400" dirty="0"/>
              <a:t>Convert it into the decimal system</a:t>
            </a:r>
          </a:p>
          <a:p>
            <a:pPr fontAlgn="base"/>
            <a:endParaRPr lang="en-PH" sz="2400" dirty="0"/>
          </a:p>
          <a:p>
            <a:pPr fontAlgn="base"/>
            <a:r>
              <a:rPr lang="en-PH" sz="2400" b="1" dirty="0"/>
              <a:t>Step 2: </a:t>
            </a:r>
            <a:r>
              <a:rPr lang="en-PH" sz="2400" dirty="0"/>
              <a:t>Convert it to the target number system.</a:t>
            </a:r>
          </a:p>
        </p:txBody>
      </p:sp>
    </p:spTree>
    <p:extLst>
      <p:ext uri="{BB962C8B-B14F-4D97-AF65-F5344CB8AC3E}">
        <p14:creationId xmlns:p14="http://schemas.microsoft.com/office/powerpoint/2010/main" val="286534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to Hexadecimal</a:t>
            </a:r>
            <a:endParaRPr lang="en-PH" sz="5000" b="1" dirty="0">
              <a:latin typeface="Calibri Light (Headings)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7F0ACE7-6FE7-234D-114D-F0433F1A30AA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16200000" flipH="1">
            <a:off x="9217662" y="2148103"/>
            <a:ext cx="247656" cy="3979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6B1033-377B-879A-C079-6BD3DF2A5606}"/>
                  </a:ext>
                </a:extLst>
              </p:cNvPr>
              <p:cNvSpPr txBox="1"/>
              <p:nvPr/>
            </p:nvSpPr>
            <p:spPr>
              <a:xfrm>
                <a:off x="9540457" y="2301621"/>
                <a:ext cx="16178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= 0 x 1 = 0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6B1033-377B-879A-C079-6BD3DF2A5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457" y="2301621"/>
                <a:ext cx="1617844" cy="338554"/>
              </a:xfrm>
              <a:prstGeom prst="rect">
                <a:avLst/>
              </a:prstGeom>
              <a:blipFill>
                <a:blip r:embed="rId4"/>
                <a:stretch>
                  <a:fillRect l="-2344" t="-370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0582C68-53B9-8004-1392-F8589E077DD0}"/>
              </a:ext>
            </a:extLst>
          </p:cNvPr>
          <p:cNvCxnSpPr>
            <a:cxnSpLocks/>
            <a:stCxn id="8" idx="2"/>
            <a:endCxn id="18" idx="1"/>
          </p:cNvCxnSpPr>
          <p:nvPr/>
        </p:nvCxnSpPr>
        <p:spPr>
          <a:xfrm rot="16200000" flipH="1">
            <a:off x="8539341" y="1920491"/>
            <a:ext cx="702193" cy="130769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2939B4-54F7-C952-45DC-0BD12C2FAC4C}"/>
                  </a:ext>
                </a:extLst>
              </p:cNvPr>
              <p:cNvSpPr txBox="1"/>
              <p:nvPr/>
            </p:nvSpPr>
            <p:spPr>
              <a:xfrm>
                <a:off x="9544284" y="2756158"/>
                <a:ext cx="163064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/>
                  <a:t> = 0 x 2 = 0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2939B4-54F7-C952-45DC-0BD12C2FA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284" y="2756158"/>
                <a:ext cx="1630647" cy="338554"/>
              </a:xfrm>
              <a:prstGeom prst="rect">
                <a:avLst/>
              </a:prstGeom>
              <a:blipFill>
                <a:blip r:embed="rId5"/>
                <a:stretch>
                  <a:fillRect l="-2326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F361956-C6DA-04AA-6ECD-3C3180D041DF}"/>
              </a:ext>
            </a:extLst>
          </p:cNvPr>
          <p:cNvCxnSpPr>
            <a:cxnSpLocks/>
            <a:stCxn id="6" idx="2"/>
            <a:endCxn id="21" idx="1"/>
          </p:cNvCxnSpPr>
          <p:nvPr/>
        </p:nvCxnSpPr>
        <p:spPr>
          <a:xfrm rot="16200000" flipH="1">
            <a:off x="7873725" y="1680173"/>
            <a:ext cx="1123664" cy="220980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D0BF49-E10B-9C7D-9B59-44F7DECF759A}"/>
                  </a:ext>
                </a:extLst>
              </p:cNvPr>
              <p:cNvSpPr txBox="1"/>
              <p:nvPr/>
            </p:nvSpPr>
            <p:spPr>
              <a:xfrm>
                <a:off x="9540458" y="3177629"/>
                <a:ext cx="16178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= 1 x 4 = 4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D0BF49-E10B-9C7D-9B59-44F7DECF7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458" y="3177629"/>
                <a:ext cx="1617843" cy="338554"/>
              </a:xfrm>
              <a:prstGeom prst="rect">
                <a:avLst/>
              </a:prstGeom>
              <a:blipFill>
                <a:blip r:embed="rId6"/>
                <a:stretch>
                  <a:fillRect l="-2344" t="-740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9A8D18A-813A-0A07-BF52-CCA51AFA9FA8}"/>
              </a:ext>
            </a:extLst>
          </p:cNvPr>
          <p:cNvCxnSpPr>
            <a:cxnSpLocks/>
            <a:stCxn id="5" idx="2"/>
            <a:endCxn id="24" idx="1"/>
          </p:cNvCxnSpPr>
          <p:nvPr/>
        </p:nvCxnSpPr>
        <p:spPr>
          <a:xfrm rot="16200000" flipH="1">
            <a:off x="7218801" y="1429163"/>
            <a:ext cx="1544208" cy="31323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F8BAC7-AE3D-8E66-7182-58DFD099883A}"/>
                  </a:ext>
                </a:extLst>
              </p:cNvPr>
              <p:cNvSpPr txBox="1"/>
              <p:nvPr/>
            </p:nvSpPr>
            <p:spPr>
              <a:xfrm>
                <a:off x="9557088" y="3598173"/>
                <a:ext cx="16178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 = 1 x 8 = 8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F8BAC7-AE3D-8E66-7182-58DFD0998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088" y="3598173"/>
                <a:ext cx="1617843" cy="338554"/>
              </a:xfrm>
              <a:prstGeom prst="rect">
                <a:avLst/>
              </a:prstGeom>
              <a:blipFill>
                <a:blip r:embed="rId7"/>
                <a:stretch>
                  <a:fillRect l="-2344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526F6A0-F308-159E-3917-277F149BA98E}"/>
              </a:ext>
            </a:extLst>
          </p:cNvPr>
          <p:cNvCxnSpPr>
            <a:cxnSpLocks/>
            <a:stCxn id="3" idx="2"/>
            <a:endCxn id="27" idx="1"/>
          </p:cNvCxnSpPr>
          <p:nvPr/>
        </p:nvCxnSpPr>
        <p:spPr>
          <a:xfrm rot="16200000" flipH="1">
            <a:off x="6538102" y="1203927"/>
            <a:ext cx="1999672" cy="403830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23A893-D32E-C18A-F942-231A9D64E0E4}"/>
                  </a:ext>
                </a:extLst>
              </p:cNvPr>
              <p:cNvSpPr txBox="1"/>
              <p:nvPr/>
            </p:nvSpPr>
            <p:spPr>
              <a:xfrm>
                <a:off x="9557089" y="4053637"/>
                <a:ext cx="18494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600" dirty="0"/>
                  <a:t> = 1 x 16 = 16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23A893-D32E-C18A-F942-231A9D64E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089" y="4053637"/>
                <a:ext cx="1849442" cy="338554"/>
              </a:xfrm>
              <a:prstGeom prst="rect">
                <a:avLst/>
              </a:prstGeom>
              <a:blipFill>
                <a:blip r:embed="rId8"/>
                <a:stretch>
                  <a:fillRect l="-2041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0D55B38-842D-6FA7-8FE7-550B4339C796}"/>
              </a:ext>
            </a:extLst>
          </p:cNvPr>
          <p:cNvCxnSpPr>
            <a:cxnSpLocks/>
            <a:stCxn id="2" idx="2"/>
            <a:endCxn id="31" idx="1"/>
          </p:cNvCxnSpPr>
          <p:nvPr/>
        </p:nvCxnSpPr>
        <p:spPr>
          <a:xfrm rot="16200000" flipH="1">
            <a:off x="5911335" y="924760"/>
            <a:ext cx="2419863" cy="501682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E46628-3AEE-5EC9-6595-17F55DFC2526}"/>
                  </a:ext>
                </a:extLst>
              </p:cNvPr>
              <p:cNvSpPr txBox="1"/>
              <p:nvPr/>
            </p:nvSpPr>
            <p:spPr>
              <a:xfrm>
                <a:off x="9629679" y="4472417"/>
                <a:ext cx="1849442" cy="34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600" dirty="0"/>
                  <a:t> = 1 x 32 = 32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E46628-3AEE-5EC9-6595-17F55DFC2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679" y="4472417"/>
                <a:ext cx="1849442" cy="341376"/>
              </a:xfrm>
              <a:prstGeom prst="rect">
                <a:avLst/>
              </a:prstGeom>
              <a:blipFill>
                <a:blip r:embed="rId9"/>
                <a:stretch>
                  <a:fillRect l="-2055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FD7F25-7A0E-0152-5599-DD6974D0A2B5}"/>
              </a:ext>
            </a:extLst>
          </p:cNvPr>
          <p:cNvCxnSpPr>
            <a:cxnSpLocks/>
          </p:cNvCxnSpPr>
          <p:nvPr/>
        </p:nvCxnSpPr>
        <p:spPr>
          <a:xfrm>
            <a:off x="9421871" y="6342154"/>
            <a:ext cx="21411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4B9DEC-EA7F-66D2-CE8A-DD6D5C457EAF}"/>
              </a:ext>
            </a:extLst>
          </p:cNvPr>
          <p:cNvSpPr txBox="1"/>
          <p:nvPr/>
        </p:nvSpPr>
        <p:spPr>
          <a:xfrm>
            <a:off x="1938969" y="-1685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2C671F-A315-C285-9511-60FC6F5D45D5}"/>
                  </a:ext>
                </a:extLst>
              </p:cNvPr>
              <p:cNvSpPr txBox="1"/>
              <p:nvPr/>
            </p:nvSpPr>
            <p:spPr>
              <a:xfrm>
                <a:off x="10239858" y="6370316"/>
                <a:ext cx="12001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000" b="1" dirty="0">
                    <a:solidFill>
                      <a:srgbClr val="00B050"/>
                    </a:solidFill>
                  </a:rPr>
                  <a:t>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𝟕𝟎𝟎</m:t>
                        </m:r>
                      </m:e>
                      <m:sub>
                        <m:r>
                          <a:rPr lang="en-GB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2C671F-A315-C285-9511-60FC6F5D4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858" y="6370316"/>
                <a:ext cx="1200125" cy="400110"/>
              </a:xfrm>
              <a:prstGeom prst="rect">
                <a:avLst/>
              </a:prstGeom>
              <a:blipFill>
                <a:blip r:embed="rId10"/>
                <a:stretch>
                  <a:fillRect l="-5263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6F17AB-8E27-BAA5-7A60-4B7634ACBF8D}"/>
              </a:ext>
            </a:extLst>
          </p:cNvPr>
          <p:cNvSpPr txBox="1"/>
          <p:nvPr/>
        </p:nvSpPr>
        <p:spPr>
          <a:xfrm>
            <a:off x="4214920" y="1207579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E70ED-414B-7D97-F5A4-E79C94F85D52}"/>
              </a:ext>
            </a:extLst>
          </p:cNvPr>
          <p:cNvSpPr txBox="1"/>
          <p:nvPr/>
        </p:nvSpPr>
        <p:spPr>
          <a:xfrm>
            <a:off x="5120854" y="1207579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AD8B3-D46A-69F0-7E94-24BDA040EA53}"/>
              </a:ext>
            </a:extLst>
          </p:cNvPr>
          <p:cNvSpPr txBox="1"/>
          <p:nvPr/>
        </p:nvSpPr>
        <p:spPr>
          <a:xfrm>
            <a:off x="6026788" y="1207579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6466C-0444-EFD7-8BAD-46CC4B24CA39}"/>
              </a:ext>
            </a:extLst>
          </p:cNvPr>
          <p:cNvSpPr txBox="1"/>
          <p:nvPr/>
        </p:nvSpPr>
        <p:spPr>
          <a:xfrm>
            <a:off x="6932722" y="1207579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60141-3A2A-3D92-FC43-2E1F6C5C6D9C}"/>
              </a:ext>
            </a:extLst>
          </p:cNvPr>
          <p:cNvSpPr txBox="1"/>
          <p:nvPr/>
        </p:nvSpPr>
        <p:spPr>
          <a:xfrm>
            <a:off x="7838656" y="1207579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7AFB0-82E5-C943-BE04-6936815D74BF}"/>
              </a:ext>
            </a:extLst>
          </p:cNvPr>
          <p:cNvSpPr txBox="1"/>
          <p:nvPr/>
        </p:nvSpPr>
        <p:spPr>
          <a:xfrm>
            <a:off x="8744590" y="1207579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FAC75-8B67-B730-B7D6-1B0BC21E2E6C}"/>
              </a:ext>
            </a:extLst>
          </p:cNvPr>
          <p:cNvSpPr txBox="1"/>
          <p:nvPr/>
        </p:nvSpPr>
        <p:spPr>
          <a:xfrm>
            <a:off x="3310854" y="1207579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193B0-7462-6814-1870-BC5B2E09AC87}"/>
              </a:ext>
            </a:extLst>
          </p:cNvPr>
          <p:cNvSpPr txBox="1"/>
          <p:nvPr/>
        </p:nvSpPr>
        <p:spPr>
          <a:xfrm>
            <a:off x="2514987" y="1202808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31250-1614-5CCB-6C4F-5F98A0F38ADC}"/>
              </a:ext>
            </a:extLst>
          </p:cNvPr>
          <p:cNvSpPr txBox="1"/>
          <p:nvPr/>
        </p:nvSpPr>
        <p:spPr>
          <a:xfrm>
            <a:off x="1719120" y="1182791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EBF23F-27D4-F8D1-5359-F9A595B76F16}"/>
              </a:ext>
            </a:extLst>
          </p:cNvPr>
          <p:cNvSpPr txBox="1"/>
          <p:nvPr/>
        </p:nvSpPr>
        <p:spPr>
          <a:xfrm>
            <a:off x="923253" y="1178020"/>
            <a:ext cx="795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1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2B8C743-465D-6F00-B4B7-3A0D7D8C54B0}"/>
              </a:ext>
            </a:extLst>
          </p:cNvPr>
          <p:cNvCxnSpPr>
            <a:cxnSpLocks/>
            <a:stCxn id="11" idx="2"/>
            <a:endCxn id="50" idx="1"/>
          </p:cNvCxnSpPr>
          <p:nvPr/>
        </p:nvCxnSpPr>
        <p:spPr>
          <a:xfrm rot="16200000" flipH="1">
            <a:off x="5254139" y="677890"/>
            <a:ext cx="2830189" cy="592089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DF05463-94A5-3F0A-FCBE-8C2AD3868E43}"/>
                  </a:ext>
                </a:extLst>
              </p:cNvPr>
              <p:cNvSpPr txBox="1"/>
              <p:nvPr/>
            </p:nvSpPr>
            <p:spPr>
              <a:xfrm>
                <a:off x="9629679" y="4884154"/>
                <a:ext cx="18103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600" dirty="0"/>
                  <a:t> = 0 x 64 = 0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DF05463-94A5-3F0A-FCBE-8C2AD3868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679" y="4884154"/>
                <a:ext cx="1810304" cy="338554"/>
              </a:xfrm>
              <a:prstGeom prst="rect">
                <a:avLst/>
              </a:prstGeom>
              <a:blipFill>
                <a:blip r:embed="rId11"/>
                <a:stretch>
                  <a:fillRect l="-2098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42AF7D1-D42C-B130-61F9-A30FAB4BDF49}"/>
              </a:ext>
            </a:extLst>
          </p:cNvPr>
          <p:cNvCxnSpPr>
            <a:cxnSpLocks/>
            <a:stCxn id="14" idx="2"/>
            <a:endCxn id="54" idx="1"/>
          </p:cNvCxnSpPr>
          <p:nvPr/>
        </p:nvCxnSpPr>
        <p:spPr>
          <a:xfrm rot="16200000" flipH="1">
            <a:off x="4694386" y="437006"/>
            <a:ext cx="3176336" cy="67392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F9F461-830C-906A-EFAB-08146DA827A3}"/>
                  </a:ext>
                </a:extLst>
              </p:cNvPr>
              <p:cNvSpPr txBox="1"/>
              <p:nvPr/>
            </p:nvSpPr>
            <p:spPr>
              <a:xfrm>
                <a:off x="9652187" y="5225530"/>
                <a:ext cx="20806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1600" dirty="0"/>
                  <a:t> = 1 x 128 = 128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F9F461-830C-906A-EFAB-08146DA82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187" y="5225530"/>
                <a:ext cx="2080606" cy="338554"/>
              </a:xfrm>
              <a:prstGeom prst="rect">
                <a:avLst/>
              </a:prstGeom>
              <a:blipFill>
                <a:blip r:embed="rId12"/>
                <a:stretch>
                  <a:fillRect l="-1205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94472C69-7004-FE84-E631-399E98374EA1}"/>
              </a:ext>
            </a:extLst>
          </p:cNvPr>
          <p:cNvCxnSpPr>
            <a:cxnSpLocks/>
            <a:stCxn id="15" idx="2"/>
            <a:endCxn id="67" idx="1"/>
          </p:cNvCxnSpPr>
          <p:nvPr/>
        </p:nvCxnSpPr>
        <p:spPr>
          <a:xfrm rot="16200000" flipH="1">
            <a:off x="4095629" y="219878"/>
            <a:ext cx="3555475" cy="751262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F4547E-1624-F349-CD53-56E2B3038BDB}"/>
                  </a:ext>
                </a:extLst>
              </p:cNvPr>
              <p:cNvSpPr txBox="1"/>
              <p:nvPr/>
            </p:nvSpPr>
            <p:spPr>
              <a:xfrm>
                <a:off x="9629679" y="5584652"/>
                <a:ext cx="18103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600" dirty="0"/>
                  <a:t> = 0 x 256 = 0</a:t>
                </a: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F4547E-1624-F349-CD53-56E2B3038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679" y="5584652"/>
                <a:ext cx="1810304" cy="338554"/>
              </a:xfrm>
              <a:prstGeom prst="rect">
                <a:avLst/>
              </a:prstGeom>
              <a:blipFill>
                <a:blip r:embed="rId13"/>
                <a:stretch>
                  <a:fillRect l="-2098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347E865B-AF32-9C67-5C20-580E63BC3740}"/>
              </a:ext>
            </a:extLst>
          </p:cNvPr>
          <p:cNvCxnSpPr>
            <a:cxnSpLocks/>
            <a:stCxn id="19" idx="2"/>
            <a:endCxn id="70" idx="1"/>
          </p:cNvCxnSpPr>
          <p:nvPr/>
        </p:nvCxnSpPr>
        <p:spPr>
          <a:xfrm rot="16200000" flipH="1">
            <a:off x="3509188" y="5681"/>
            <a:ext cx="3932489" cy="830849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3F3C390-F612-F33F-3B00-BBA848BF775B}"/>
                  </a:ext>
                </a:extLst>
              </p:cNvPr>
              <p:cNvSpPr txBox="1"/>
              <p:nvPr/>
            </p:nvSpPr>
            <p:spPr>
              <a:xfrm>
                <a:off x="9629678" y="5956895"/>
                <a:ext cx="210311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1600" dirty="0"/>
                  <a:t> = 1 x 512 = 512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3F3C390-F612-F33F-3B00-BBA848BF7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678" y="5956895"/>
                <a:ext cx="2103115" cy="338554"/>
              </a:xfrm>
              <a:prstGeom prst="rect">
                <a:avLst/>
              </a:prstGeom>
              <a:blipFill>
                <a:blip r:embed="rId14"/>
                <a:stretch>
                  <a:fillRect l="-1796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60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  <p:bldP spid="24" grpId="0"/>
      <p:bldP spid="27" grpId="0"/>
      <p:bldP spid="31" grpId="0"/>
      <p:bldP spid="36" grpId="0"/>
      <p:bldP spid="50" grpId="0"/>
      <p:bldP spid="54" grpId="0"/>
      <p:bldP spid="67" grpId="0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Recap: Binary System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4" y="1511070"/>
            <a:ext cx="111338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PH" sz="2400" dirty="0"/>
              <a:t>The binary number system uses only two digits: 0 and 1. </a:t>
            </a:r>
          </a:p>
          <a:p>
            <a:pPr marL="342900" indent="-342900">
              <a:buFont typeface="Wingdings" pitchFamily="2" charset="2"/>
              <a:buChar char="§"/>
            </a:pPr>
            <a:endParaRPr lang="en-PH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PH" sz="2400" dirty="0"/>
              <a:t>Digits 0 and 1 are called bits and 8 bits together make a byte. </a:t>
            </a:r>
          </a:p>
          <a:p>
            <a:pPr marL="342900" indent="-342900">
              <a:buFont typeface="Wingdings" pitchFamily="2" charset="2"/>
              <a:buChar char="§"/>
            </a:pPr>
            <a:endParaRPr lang="en-PH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PH" sz="2400" dirty="0"/>
              <a:t>The data in computers is stored in terms of bits and bytes. </a:t>
            </a:r>
          </a:p>
          <a:p>
            <a:pPr marL="342900" indent="-342900">
              <a:buFont typeface="Wingdings" pitchFamily="2" charset="2"/>
              <a:buChar char="§"/>
            </a:pPr>
            <a:endParaRPr lang="en-PH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PH" sz="2400" dirty="0"/>
              <a:t>The binary number system does not deal with other numbers such as 2,3,4,5 and so on.</a:t>
            </a:r>
          </a:p>
          <a:p>
            <a:pPr marL="342900" indent="-342900">
              <a:buFont typeface="Wingdings" pitchFamily="2" charset="2"/>
              <a:buChar char="§"/>
            </a:pPr>
            <a:endParaRPr lang="en-PH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PH" sz="2400" dirty="0"/>
              <a:t> For example: 100012, 1111012, 10101012 are some examples of numbers in the binary number system.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5257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Decimal to Hexadecimal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7AFB0-82E5-C943-BE04-6936815D74BF}"/>
              </a:ext>
            </a:extLst>
          </p:cNvPr>
          <p:cNvSpPr txBox="1"/>
          <p:nvPr/>
        </p:nvSpPr>
        <p:spPr>
          <a:xfrm>
            <a:off x="5128121" y="1042615"/>
            <a:ext cx="15806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0" dirty="0"/>
              <a:t>700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4B9DEC-EA7F-66D2-CE8A-DD6D5C457EAF}"/>
              </a:ext>
            </a:extLst>
          </p:cNvPr>
          <p:cNvSpPr txBox="1"/>
          <p:nvPr/>
        </p:nvSpPr>
        <p:spPr>
          <a:xfrm>
            <a:off x="1938969" y="-1685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2AADF7E-C899-CFC7-C58C-CA0D0E8F8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35107"/>
              </p:ext>
            </p:extLst>
          </p:nvPr>
        </p:nvGraphicFramePr>
        <p:xfrm>
          <a:off x="2032000" y="2319339"/>
          <a:ext cx="8127999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0982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92224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412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Quotient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8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 /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58861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1ACA3A7-588F-3F49-3E79-246962003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35179"/>
              </p:ext>
            </p:extLst>
          </p:nvPr>
        </p:nvGraphicFramePr>
        <p:xfrm>
          <a:off x="2031999" y="3520716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0982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92224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412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 /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58861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7BDB35A-BFFC-35F6-CEEC-635EE1B83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8815"/>
              </p:ext>
            </p:extLst>
          </p:nvPr>
        </p:nvGraphicFramePr>
        <p:xfrm>
          <a:off x="2031999" y="4231662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00982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92224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412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/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758861"/>
                  </a:ext>
                </a:extLst>
              </a:tr>
            </a:tbl>
          </a:graphicData>
        </a:graphic>
      </p:graphicFrame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1528E6A6-C001-219F-E87C-7EFDFA5BCB15}"/>
              </a:ext>
            </a:extLst>
          </p:cNvPr>
          <p:cNvCxnSpPr>
            <a:cxnSpLocks/>
            <a:stCxn id="9" idx="1"/>
            <a:endCxn id="42" idx="1"/>
          </p:cNvCxnSpPr>
          <p:nvPr/>
        </p:nvCxnSpPr>
        <p:spPr>
          <a:xfrm rot="10800000" flipV="1">
            <a:off x="2032001" y="1627391"/>
            <a:ext cx="3096121" cy="1062788"/>
          </a:xfrm>
          <a:prstGeom prst="bentConnector3">
            <a:avLst>
              <a:gd name="adj1" fmla="val 10738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A70D51A-5ACA-9159-56DE-4D8D254F8358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5400000">
            <a:off x="3741441" y="1351577"/>
            <a:ext cx="645117" cy="4064000"/>
          </a:xfrm>
          <a:prstGeom prst="bentConnector4">
            <a:avLst>
              <a:gd name="adj1" fmla="val 35629"/>
              <a:gd name="adj2" fmla="val 10562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DCB4E3B-6AE3-E955-DEC1-3656AA77D786}"/>
              </a:ext>
            </a:extLst>
          </p:cNvPr>
          <p:cNvCxnSpPr>
            <a:cxnSpLocks/>
            <a:stCxn id="48" idx="2"/>
            <a:endCxn id="49" idx="1"/>
          </p:cNvCxnSpPr>
          <p:nvPr/>
        </p:nvCxnSpPr>
        <p:spPr>
          <a:xfrm rot="5400000">
            <a:off x="3801236" y="2122320"/>
            <a:ext cx="525526" cy="4063999"/>
          </a:xfrm>
          <a:prstGeom prst="bentConnector4">
            <a:avLst>
              <a:gd name="adj1" fmla="val 32359"/>
              <a:gd name="adj2" fmla="val 10562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26B6346-6260-1C70-717A-75FCA29B849A}"/>
                  </a:ext>
                </a:extLst>
              </p:cNvPr>
              <p:cNvSpPr txBox="1"/>
              <p:nvPr/>
            </p:nvSpPr>
            <p:spPr>
              <a:xfrm>
                <a:off x="7385127" y="4853701"/>
                <a:ext cx="312565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000" b="1" dirty="0">
                    <a:solidFill>
                      <a:srgbClr val="00B050"/>
                    </a:solidFill>
                  </a:rPr>
                  <a:t>Answer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30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0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𝟐𝐁𝐂</m:t>
                        </m:r>
                      </m:e>
                      <m:sub>
                        <m:r>
                          <a:rPr lang="en-GB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26B6346-6260-1C70-717A-75FCA29B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127" y="4853701"/>
                <a:ext cx="3125659" cy="553998"/>
              </a:xfrm>
              <a:prstGeom prst="rect">
                <a:avLst/>
              </a:prstGeom>
              <a:blipFill>
                <a:blip r:embed="rId4"/>
                <a:stretch>
                  <a:fillRect l="-4453" t="-13636" b="-3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Picture 94" descr="A yellow and black logo&#10;&#10;Description automatically generated">
            <a:extLst>
              <a:ext uri="{FF2B5EF4-FFF2-40B4-BE49-F238E27FC236}">
                <a16:creationId xmlns:a16="http://schemas.microsoft.com/office/drawing/2014/main" id="{63FEC726-2B84-7849-C4CD-E847F19AC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59761" y="2601187"/>
            <a:ext cx="1373033" cy="19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Units of Measure</a:t>
            </a:r>
            <a:endParaRPr lang="en-PH" sz="5000" b="1" dirty="0">
              <a:latin typeface="Calibri Light (Headings)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8D0D58-E4FC-9F3F-700D-376ABB06C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39121"/>
              </p:ext>
            </p:extLst>
          </p:nvPr>
        </p:nvGraphicFramePr>
        <p:xfrm>
          <a:off x="2076450" y="1589988"/>
          <a:ext cx="8039100" cy="3413760"/>
        </p:xfrm>
        <a:graphic>
          <a:graphicData uri="http://schemas.openxmlformats.org/drawingml/2006/table">
            <a:tbl>
              <a:tblPr/>
              <a:tblGrid>
                <a:gridCol w="4019550">
                  <a:extLst>
                    <a:ext uri="{9D8B030D-6E8A-4147-A177-3AD203B41FA5}">
                      <a16:colId xmlns:a16="http://schemas.microsoft.com/office/drawing/2014/main" val="3644287678"/>
                    </a:ext>
                  </a:extLst>
                </a:gridCol>
                <a:gridCol w="4019550">
                  <a:extLst>
                    <a:ext uri="{9D8B030D-6E8A-4147-A177-3AD203B41FA5}">
                      <a16:colId xmlns:a16="http://schemas.microsoft.com/office/drawing/2014/main" val="39975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PH" b="1">
                          <a:solidFill>
                            <a:schemeClr val="bg1"/>
                          </a:solidFill>
                          <a:effectLst/>
                          <a:latin typeface="BentonSans"/>
                        </a:rPr>
                        <a:t>Unit 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006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b="1" dirty="0">
                          <a:solidFill>
                            <a:schemeClr val="bg1"/>
                          </a:solidFill>
                          <a:effectLst/>
                          <a:latin typeface="BentonSans"/>
                        </a:rPr>
                        <a:t>Equivalent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402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01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 dirty="0">
                          <a:effectLst/>
                          <a:latin typeface="inherit"/>
                        </a:rPr>
                        <a:t>bit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06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6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dirty="0">
                          <a:effectLst/>
                          <a:latin typeface="inherit"/>
                        </a:rPr>
                        <a:t>1 bit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2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654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 dirty="0">
                          <a:effectLst/>
                          <a:latin typeface="inherit"/>
                        </a:rPr>
                        <a:t>byte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06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6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dirty="0">
                          <a:effectLst/>
                          <a:latin typeface="inherit"/>
                        </a:rPr>
                        <a:t>8 bits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2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489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 dirty="0">
                          <a:effectLst/>
                          <a:latin typeface="inherit"/>
                        </a:rPr>
                        <a:t>1 kilobyte (KB) 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06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18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dirty="0">
                          <a:effectLst/>
                          <a:latin typeface="inherit"/>
                        </a:rPr>
                        <a:t>1,024 bytes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2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3C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459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effectLst/>
                          <a:latin typeface="inherit"/>
                        </a:rPr>
                        <a:t>1 megabyte (MB) 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18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DE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effectLst/>
                          <a:latin typeface="inherit"/>
                        </a:rPr>
                        <a:t>1,048,576 bytes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3C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CD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628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effectLst/>
                          <a:latin typeface="inherit"/>
                        </a:rPr>
                        <a:t>1 gigabyte (GB) 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DE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F8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effectLst/>
                          <a:latin typeface="inherit"/>
                        </a:rPr>
                        <a:t>1,073,741,824 bytes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CD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9C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28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effectLst/>
                          <a:latin typeface="inherit"/>
                        </a:rPr>
                        <a:t>1 terabyte (TB) 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F8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effectLst/>
                          <a:latin typeface="inherit"/>
                        </a:rPr>
                        <a:t>1,099,511,627,776 bytes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9C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B8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009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PH">
                          <a:effectLst/>
                          <a:latin typeface="inherit"/>
                        </a:rPr>
                        <a:t>1 petabyte (PB) 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83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dirty="0">
                          <a:effectLst/>
                          <a:latin typeface="inherit"/>
                        </a:rPr>
                        <a:t>1,125,899,906,842,624 bytes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0B8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69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2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759474-860F-4FB8-09C5-6BBCE6AC0891}"/>
              </a:ext>
            </a:extLst>
          </p:cNvPr>
          <p:cNvGraphicFramePr>
            <a:graphicFrameLocks noGrp="1"/>
          </p:cNvGraphicFramePr>
          <p:nvPr/>
        </p:nvGraphicFramePr>
        <p:xfrm>
          <a:off x="9077311" y="1459471"/>
          <a:ext cx="2006600" cy="71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16410037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754620175"/>
                    </a:ext>
                  </a:extLst>
                </a:gridCol>
              </a:tblGrid>
              <a:tr h="7184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90461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914303-2BED-742B-BF70-56F559E70686}"/>
              </a:ext>
            </a:extLst>
          </p:cNvPr>
          <p:cNvSpPr txBox="1"/>
          <p:nvPr/>
        </p:nvSpPr>
        <p:spPr>
          <a:xfrm>
            <a:off x="598966" y="1587869"/>
            <a:ext cx="7808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In the binary number system, we only use two digits </a:t>
            </a:r>
            <a:r>
              <a:rPr lang="en-PH" sz="2400" b="1" dirty="0"/>
              <a:t>0</a:t>
            </a:r>
            <a:r>
              <a:rPr lang="en-PH" sz="2400" dirty="0"/>
              <a:t> and </a:t>
            </a:r>
            <a:r>
              <a:rPr lang="en-PH" sz="2400" b="1" dirty="0"/>
              <a:t>1</a:t>
            </a:r>
            <a:r>
              <a:rPr lang="en-PH" sz="2400" dirty="0"/>
              <a:t>. 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27B9CE-B88F-2A5E-3736-F374A663AB12}"/>
              </a:ext>
            </a:extLst>
          </p:cNvPr>
          <p:cNvSpPr txBox="1"/>
          <p:nvPr/>
        </p:nvSpPr>
        <p:spPr>
          <a:xfrm>
            <a:off x="598965" y="2353803"/>
            <a:ext cx="3795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It means a </a:t>
            </a:r>
            <a:r>
              <a:rPr lang="en-PH" sz="2400" b="1" dirty="0"/>
              <a:t>2 number system</a:t>
            </a:r>
            <a:r>
              <a:rPr lang="en-PH" sz="2400" dirty="0"/>
              <a:t>.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5" y="3119737"/>
            <a:ext cx="52261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 binary number system uses </a:t>
            </a:r>
            <a:r>
              <a:rPr lang="en-PH" sz="2400" b="1" dirty="0"/>
              <a:t>Base 2.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81C498-6683-894E-1FBB-A74B25F69BD8}"/>
                  </a:ext>
                </a:extLst>
              </p:cNvPr>
              <p:cNvSpPr txBox="1"/>
              <p:nvPr/>
            </p:nvSpPr>
            <p:spPr>
              <a:xfrm>
                <a:off x="4823811" y="3998989"/>
                <a:ext cx="2774978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0" b="0" i="1" smtClean="0">
                              <a:latin typeface="Cambria Math" panose="02040503050406030204" pitchFamily="18" charset="0"/>
                            </a:rPr>
                            <m:t>001</m:t>
                          </m:r>
                        </m:e>
                        <m:sub>
                          <m:r>
                            <a:rPr lang="en-GB" sz="10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81C498-6683-894E-1FBB-A74B25F69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11" y="3998989"/>
                <a:ext cx="2774978" cy="1631216"/>
              </a:xfrm>
              <a:prstGeom prst="rect">
                <a:avLst/>
              </a:prstGeom>
              <a:blipFill>
                <a:blip r:embed="rId4"/>
                <a:stretch>
                  <a:fillRect l="-12273" r="-9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7F85F24E-8DCD-5A52-D4A3-151E3FAB838A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516605" y="5396768"/>
            <a:ext cx="2548338" cy="13408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ED15DB-8C8A-E24F-7E96-EC6A9980E0A7}"/>
              </a:ext>
            </a:extLst>
          </p:cNvPr>
          <p:cNvSpPr txBox="1"/>
          <p:nvPr/>
        </p:nvSpPr>
        <p:spPr>
          <a:xfrm>
            <a:off x="772169" y="5346191"/>
            <a:ext cx="374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Subscripts</a:t>
            </a:r>
            <a:r>
              <a:rPr lang="en-PH" dirty="0"/>
              <a:t> are used to indicate a </a:t>
            </a:r>
            <a:r>
              <a:rPr lang="en-PH" b="1" dirty="0"/>
              <a:t>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964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Decimal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914303-2BED-742B-BF70-56F559E70686}"/>
              </a:ext>
            </a:extLst>
          </p:cNvPr>
          <p:cNvSpPr txBox="1"/>
          <p:nvPr/>
        </p:nvSpPr>
        <p:spPr>
          <a:xfrm>
            <a:off x="600050" y="1372863"/>
            <a:ext cx="62421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 decimal number system consists of </a:t>
            </a:r>
            <a:r>
              <a:rPr lang="en-PH" sz="2400" b="1" dirty="0"/>
              <a:t>10 digits.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27B9CE-B88F-2A5E-3736-F374A663AB12}"/>
              </a:ext>
            </a:extLst>
          </p:cNvPr>
          <p:cNvSpPr txBox="1"/>
          <p:nvPr/>
        </p:nvSpPr>
        <p:spPr>
          <a:xfrm>
            <a:off x="598965" y="3701207"/>
            <a:ext cx="76944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363639"/>
                </a:solidFill>
                <a:effectLst/>
                <a:latin typeface="-apple-system"/>
              </a:rPr>
              <a:t>A decimal number system is also called the </a:t>
            </a:r>
            <a:r>
              <a:rPr lang="en-PH" sz="2400" b="1" i="0" u="none" strike="noStrike" dirty="0">
                <a:solidFill>
                  <a:srgbClr val="363639"/>
                </a:solidFill>
                <a:effectLst/>
                <a:latin typeface="-apple-system"/>
              </a:rPr>
              <a:t>Base 10 system</a:t>
            </a:r>
            <a:r>
              <a:rPr lang="en-PH" sz="2400" b="0" i="0" u="none" strike="noStrike" dirty="0">
                <a:solidFill>
                  <a:srgbClr val="363639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17AAD-612D-B359-4458-3B1FB3C7738E}"/>
              </a:ext>
            </a:extLst>
          </p:cNvPr>
          <p:cNvSpPr txBox="1"/>
          <p:nvPr/>
        </p:nvSpPr>
        <p:spPr>
          <a:xfrm>
            <a:off x="598965" y="3027640"/>
            <a:ext cx="9992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It is the number system that we generally use to represent numbers in real life. </a:t>
            </a:r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9EC789-A3D0-39BE-3092-E20BF963B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586917"/>
              </p:ext>
            </p:extLst>
          </p:nvPr>
        </p:nvGraphicFramePr>
        <p:xfrm>
          <a:off x="694266" y="2097279"/>
          <a:ext cx="6053670" cy="71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7">
                  <a:extLst>
                    <a:ext uri="{9D8B030D-6E8A-4147-A177-3AD203B41FA5}">
                      <a16:colId xmlns:a16="http://schemas.microsoft.com/office/drawing/2014/main" val="3120975983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813531520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401453699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277163805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635942337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912622401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821329785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939860110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346299519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641003701"/>
                    </a:ext>
                  </a:extLst>
                </a:gridCol>
              </a:tblGrid>
              <a:tr h="7184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904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47151A-3E00-3B19-A3F2-3BB7EE8B7D80}"/>
                  </a:ext>
                </a:extLst>
              </p:cNvPr>
              <p:cNvSpPr txBox="1"/>
              <p:nvPr/>
            </p:nvSpPr>
            <p:spPr>
              <a:xfrm>
                <a:off x="5201735" y="4714840"/>
                <a:ext cx="3280834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e>
                        <m:sub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7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47151A-3E00-3B19-A3F2-3BB7EE8B7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735" y="4714840"/>
                <a:ext cx="3280834" cy="1169551"/>
              </a:xfrm>
              <a:prstGeom prst="rect">
                <a:avLst/>
              </a:prstGeom>
              <a:blipFill>
                <a:blip r:embed="rId4"/>
                <a:stretch>
                  <a:fillRect b="-8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5B855672-F658-4DC4-9083-BD022513624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226956" y="5696343"/>
            <a:ext cx="2991991" cy="28067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71BE95-5809-7F0B-DA06-96CA029373A1}"/>
              </a:ext>
            </a:extLst>
          </p:cNvPr>
          <p:cNvSpPr txBox="1"/>
          <p:nvPr/>
        </p:nvSpPr>
        <p:spPr>
          <a:xfrm>
            <a:off x="482520" y="5792350"/>
            <a:ext cx="374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Subscripts</a:t>
            </a:r>
            <a:r>
              <a:rPr lang="en-PH" dirty="0"/>
              <a:t> are used to indicate a </a:t>
            </a:r>
            <a:r>
              <a:rPr lang="en-PH" b="1" dirty="0"/>
              <a:t>base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85892-7C5B-A215-F975-A62297F44BE3}"/>
              </a:ext>
            </a:extLst>
          </p:cNvPr>
          <p:cNvSpPr txBox="1"/>
          <p:nvPr/>
        </p:nvSpPr>
        <p:spPr>
          <a:xfrm>
            <a:off x="598965" y="4285113"/>
            <a:ext cx="9127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If any number is represented without a base, it means that its base is 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787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" grpId="0"/>
      <p:bldP spid="7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Octal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914303-2BED-742B-BF70-56F559E70686}"/>
              </a:ext>
            </a:extLst>
          </p:cNvPr>
          <p:cNvSpPr txBox="1"/>
          <p:nvPr/>
        </p:nvSpPr>
        <p:spPr>
          <a:xfrm>
            <a:off x="598964" y="1243926"/>
            <a:ext cx="99251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 octal number system uses </a:t>
            </a:r>
            <a:r>
              <a:rPr lang="en-PH" sz="2400" b="1" dirty="0"/>
              <a:t>eight digits, 0 through 7</a:t>
            </a:r>
            <a:r>
              <a:rPr lang="en-PH" sz="2400" dirty="0"/>
              <a:t>, to represent numbers.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27B9CE-B88F-2A5E-3736-F374A663AB12}"/>
              </a:ext>
            </a:extLst>
          </p:cNvPr>
          <p:cNvSpPr txBox="1"/>
          <p:nvPr/>
        </p:nvSpPr>
        <p:spPr>
          <a:xfrm>
            <a:off x="598964" y="3800349"/>
            <a:ext cx="7409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363639"/>
                </a:solidFill>
                <a:effectLst/>
                <a:latin typeface="-apple-system"/>
              </a:rPr>
              <a:t>A decimal number system is also called the </a:t>
            </a:r>
            <a:r>
              <a:rPr lang="en-PH" sz="2400" b="1" i="0" u="none" strike="noStrike" dirty="0">
                <a:solidFill>
                  <a:srgbClr val="363639"/>
                </a:solidFill>
                <a:effectLst/>
                <a:latin typeface="-apple-system"/>
              </a:rPr>
              <a:t>Base 8 system</a:t>
            </a:r>
            <a:r>
              <a:rPr lang="en-PH" sz="2400" b="0" i="0" u="none" strike="noStrike" dirty="0">
                <a:solidFill>
                  <a:srgbClr val="363639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95C2F-5248-6097-339E-A78F89EDF029}"/>
              </a:ext>
            </a:extLst>
          </p:cNvPr>
          <p:cNvSpPr txBox="1"/>
          <p:nvPr/>
        </p:nvSpPr>
        <p:spPr>
          <a:xfrm>
            <a:off x="598964" y="3198167"/>
            <a:ext cx="88921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It is commonly used in computer programming and digital electronics.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3BB836-8CB8-DEDB-6448-98BF7F121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36243"/>
              </p:ext>
            </p:extLst>
          </p:nvPr>
        </p:nvGraphicFramePr>
        <p:xfrm>
          <a:off x="3744412" y="2031199"/>
          <a:ext cx="4842936" cy="71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7">
                  <a:extLst>
                    <a:ext uri="{9D8B030D-6E8A-4147-A177-3AD203B41FA5}">
                      <a16:colId xmlns:a16="http://schemas.microsoft.com/office/drawing/2014/main" val="3120975983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813531520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401453699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277163805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635942337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912622401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821329785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939860110"/>
                    </a:ext>
                  </a:extLst>
                </a:gridCol>
              </a:tblGrid>
              <a:tr h="7184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904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903B1B-0EB7-6530-2473-4E5C54102163}"/>
                  </a:ext>
                </a:extLst>
              </p:cNvPr>
              <p:cNvSpPr txBox="1"/>
              <p:nvPr/>
            </p:nvSpPr>
            <p:spPr>
              <a:xfrm>
                <a:off x="4525463" y="4402531"/>
                <a:ext cx="3280834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e>
                        <m:sub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7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903B1B-0EB7-6530-2473-4E5C5410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463" y="4402531"/>
                <a:ext cx="3280834" cy="1169551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27AEBB3-79C1-541E-2B58-D49F1DD332FA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525463" y="5342280"/>
            <a:ext cx="2146270" cy="16824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E5E1BC-FB78-0AFF-61B4-84C10B71C67B}"/>
              </a:ext>
            </a:extLst>
          </p:cNvPr>
          <p:cNvSpPr txBox="1"/>
          <p:nvPr/>
        </p:nvSpPr>
        <p:spPr>
          <a:xfrm>
            <a:off x="620240" y="5325862"/>
            <a:ext cx="390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Subscripts</a:t>
            </a:r>
            <a:r>
              <a:rPr lang="en-PH" dirty="0"/>
              <a:t> are used to indicate a </a:t>
            </a:r>
            <a:r>
              <a:rPr lang="en-PH" b="1" dirty="0"/>
              <a:t>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2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Hexadecimal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914303-2BED-742B-BF70-56F559E70686}"/>
              </a:ext>
            </a:extLst>
          </p:cNvPr>
          <p:cNvSpPr txBox="1"/>
          <p:nvPr/>
        </p:nvSpPr>
        <p:spPr>
          <a:xfrm>
            <a:off x="1056165" y="1491807"/>
            <a:ext cx="10033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 word hexadecimal comes from </a:t>
            </a:r>
            <a:r>
              <a:rPr lang="en-PH" sz="2400" b="1" i="1" dirty="0" err="1"/>
              <a:t>Hexa</a:t>
            </a:r>
            <a:r>
              <a:rPr lang="en-PH" sz="2400" dirty="0"/>
              <a:t> meaning </a:t>
            </a:r>
            <a:r>
              <a:rPr lang="en-PH" sz="2400" b="1" dirty="0"/>
              <a:t>6</a:t>
            </a:r>
            <a:r>
              <a:rPr lang="en-PH" sz="2400" dirty="0"/>
              <a:t> and </a:t>
            </a:r>
            <a:r>
              <a:rPr lang="en-PH" sz="2400" b="1" i="1" dirty="0"/>
              <a:t>decimal</a:t>
            </a:r>
            <a:r>
              <a:rPr lang="en-PH" sz="2400" dirty="0"/>
              <a:t> meaning </a:t>
            </a:r>
            <a:r>
              <a:rPr lang="en-PH" sz="2400" b="1" dirty="0"/>
              <a:t>10</a:t>
            </a:r>
            <a:r>
              <a:rPr lang="en-PH" sz="2400" dirty="0"/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392900-D0E9-9140-CE76-1B0D3DF05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32317"/>
              </p:ext>
            </p:extLst>
          </p:nvPr>
        </p:nvGraphicFramePr>
        <p:xfrm>
          <a:off x="1149338" y="2682727"/>
          <a:ext cx="9846736" cy="71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21">
                  <a:extLst>
                    <a:ext uri="{9D8B030D-6E8A-4147-A177-3AD203B41FA5}">
                      <a16:colId xmlns:a16="http://schemas.microsoft.com/office/drawing/2014/main" val="3120975983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813531520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401453699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277163805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3635942337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912622401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3821329785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939860110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346299519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641003701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2447102888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2755641239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475606432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918308532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2140059918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3119952593"/>
                    </a:ext>
                  </a:extLst>
                </a:gridCol>
              </a:tblGrid>
              <a:tr h="7184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6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7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8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9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E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F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904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88C730-BC9D-56DF-78FA-9039127CD0E7}"/>
              </a:ext>
            </a:extLst>
          </p:cNvPr>
          <p:cNvSpPr txBox="1"/>
          <p:nvPr/>
        </p:nvSpPr>
        <p:spPr>
          <a:xfrm>
            <a:off x="1056165" y="2087267"/>
            <a:ext cx="6665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In a hexadecimal number system, there are </a:t>
            </a:r>
            <a:r>
              <a:rPr lang="en-PH" sz="2400" b="1" dirty="0"/>
              <a:t>16 digits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35AE3D-6A7A-50E4-6284-8A2548CD62B2}"/>
              </a:ext>
            </a:extLst>
          </p:cNvPr>
          <p:cNvSpPr txBox="1"/>
          <p:nvPr/>
        </p:nvSpPr>
        <p:spPr>
          <a:xfrm>
            <a:off x="1149338" y="3602801"/>
            <a:ext cx="9391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It consists of digits </a:t>
            </a:r>
            <a:r>
              <a:rPr lang="en-PH" sz="2400" b="1" dirty="0"/>
              <a:t>0 to 9</a:t>
            </a:r>
            <a:r>
              <a:rPr lang="en-PH" sz="2400" dirty="0"/>
              <a:t> and then has first 6 letters of the alphabet </a:t>
            </a:r>
            <a:r>
              <a:rPr lang="en-PH" sz="2400" b="1" dirty="0"/>
              <a:t>A to F</a:t>
            </a:r>
            <a:r>
              <a:rPr lang="en-PH" sz="2400" dirty="0"/>
              <a:t>.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553E9-73EE-9564-8F8C-ED499090F5B3}"/>
              </a:ext>
            </a:extLst>
          </p:cNvPr>
          <p:cNvSpPr txBox="1"/>
          <p:nvPr/>
        </p:nvSpPr>
        <p:spPr>
          <a:xfrm>
            <a:off x="1149338" y="4224223"/>
            <a:ext cx="5954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it is also known as the </a:t>
            </a:r>
            <a:r>
              <a:rPr lang="en-PH" sz="2400" b="1" dirty="0"/>
              <a:t>base 16 number system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9E96DD-D0AF-37E2-FD72-14A2C5B2BD62}"/>
                  </a:ext>
                </a:extLst>
              </p:cNvPr>
              <p:cNvSpPr txBox="1"/>
              <p:nvPr/>
            </p:nvSpPr>
            <p:spPr>
              <a:xfrm>
                <a:off x="4961388" y="4751823"/>
                <a:ext cx="3280834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7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GB" sz="7000" b="0" i="0" smtClean="0">
                              <a:latin typeface="Cambria Math" panose="02040503050406030204" pitchFamily="18" charset="0"/>
                            </a:rPr>
                            <m:t>DB</m:t>
                          </m:r>
                        </m:e>
                        <m:sub>
                          <m:r>
                            <a:rPr lang="en-GB" sz="70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7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9E96DD-D0AF-37E2-FD72-14A2C5B2B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388" y="4751823"/>
                <a:ext cx="3280834" cy="1169551"/>
              </a:xfrm>
              <a:prstGeom prst="rect">
                <a:avLst/>
              </a:prstGeo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0CD1018-B2FF-A74E-47B9-53946508441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961388" y="5675154"/>
            <a:ext cx="2269226" cy="18466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8C9016-325B-BABA-9292-AF93D6663C7E}"/>
              </a:ext>
            </a:extLst>
          </p:cNvPr>
          <p:cNvSpPr txBox="1"/>
          <p:nvPr/>
        </p:nvSpPr>
        <p:spPr>
          <a:xfrm>
            <a:off x="1056165" y="5675154"/>
            <a:ext cx="390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Subscripts</a:t>
            </a:r>
            <a:r>
              <a:rPr lang="en-PH" dirty="0"/>
              <a:t> are used to indicate a </a:t>
            </a:r>
            <a:r>
              <a:rPr lang="en-PH" b="1" dirty="0"/>
              <a:t>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095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759474-860F-4FB8-09C5-6BBCE6AC0891}"/>
              </a:ext>
            </a:extLst>
          </p:cNvPr>
          <p:cNvGraphicFramePr>
            <a:graphicFrameLocks noGrp="1"/>
          </p:cNvGraphicFramePr>
          <p:nvPr/>
        </p:nvGraphicFramePr>
        <p:xfrm>
          <a:off x="1972733" y="1733452"/>
          <a:ext cx="2006600" cy="71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16410037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754620175"/>
                    </a:ext>
                  </a:extLst>
                </a:gridCol>
              </a:tblGrid>
              <a:tr h="7184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90461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Number System Symbols</a:t>
            </a:r>
            <a:endParaRPr lang="en-PH" sz="5000" b="1" dirty="0">
              <a:latin typeface="Calibri Light (Headings)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32A5427-AE94-A3F1-556A-BE87F9F34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505034"/>
              </p:ext>
            </p:extLst>
          </p:nvPr>
        </p:nvGraphicFramePr>
        <p:xfrm>
          <a:off x="1972733" y="3769188"/>
          <a:ext cx="6053670" cy="71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7">
                  <a:extLst>
                    <a:ext uri="{9D8B030D-6E8A-4147-A177-3AD203B41FA5}">
                      <a16:colId xmlns:a16="http://schemas.microsoft.com/office/drawing/2014/main" val="3120975983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813531520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401453699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277163805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635942337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912622401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821329785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939860110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346299519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641003701"/>
                    </a:ext>
                  </a:extLst>
                </a:gridCol>
              </a:tblGrid>
              <a:tr h="7184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9046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B6EE041-E592-ED59-4A9E-EA43B325E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47342"/>
              </p:ext>
            </p:extLst>
          </p:nvPr>
        </p:nvGraphicFramePr>
        <p:xfrm>
          <a:off x="1972733" y="4856980"/>
          <a:ext cx="9846736" cy="71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21">
                  <a:extLst>
                    <a:ext uri="{9D8B030D-6E8A-4147-A177-3AD203B41FA5}">
                      <a16:colId xmlns:a16="http://schemas.microsoft.com/office/drawing/2014/main" val="3120975983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813531520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401453699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277163805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3635942337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912622401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3821329785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939860110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346299519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641003701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2447102888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2755641239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1475606432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918308532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2140059918"/>
                    </a:ext>
                  </a:extLst>
                </a:gridCol>
                <a:gridCol w="615421">
                  <a:extLst>
                    <a:ext uri="{9D8B030D-6E8A-4147-A177-3AD203B41FA5}">
                      <a16:colId xmlns:a16="http://schemas.microsoft.com/office/drawing/2014/main" val="3685125322"/>
                    </a:ext>
                  </a:extLst>
                </a:gridCol>
              </a:tblGrid>
              <a:tr h="7184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6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7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8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9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B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C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E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F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9046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93A411C-4B31-E887-3451-B698B0375A9A}"/>
              </a:ext>
            </a:extLst>
          </p:cNvPr>
          <p:cNvSpPr txBox="1"/>
          <p:nvPr/>
        </p:nvSpPr>
        <p:spPr>
          <a:xfrm>
            <a:off x="267210" y="1932511"/>
            <a:ext cx="79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Binary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65BCC6-C2DE-8FE8-F3BB-4BC16B451BBD}"/>
              </a:ext>
            </a:extLst>
          </p:cNvPr>
          <p:cNvSpPr txBox="1"/>
          <p:nvPr/>
        </p:nvSpPr>
        <p:spPr>
          <a:xfrm>
            <a:off x="267210" y="394375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Decimal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686864-C0ED-A033-6714-A3ED48512654}"/>
              </a:ext>
            </a:extLst>
          </p:cNvPr>
          <p:cNvSpPr txBox="1"/>
          <p:nvPr/>
        </p:nvSpPr>
        <p:spPr>
          <a:xfrm>
            <a:off x="267210" y="5031543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Hexadecimal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ADA5668-E1E0-6890-37D2-516A39F57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13355"/>
              </p:ext>
            </p:extLst>
          </p:nvPr>
        </p:nvGraphicFramePr>
        <p:xfrm>
          <a:off x="1972733" y="2710541"/>
          <a:ext cx="4842936" cy="71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7">
                  <a:extLst>
                    <a:ext uri="{9D8B030D-6E8A-4147-A177-3AD203B41FA5}">
                      <a16:colId xmlns:a16="http://schemas.microsoft.com/office/drawing/2014/main" val="3120975983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813531520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401453699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277163805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635942337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912622401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3821329785"/>
                    </a:ext>
                  </a:extLst>
                </a:gridCol>
                <a:gridCol w="605367">
                  <a:extLst>
                    <a:ext uri="{9D8B030D-6E8A-4147-A177-3AD203B41FA5}">
                      <a16:colId xmlns:a16="http://schemas.microsoft.com/office/drawing/2014/main" val="1939860110"/>
                    </a:ext>
                  </a:extLst>
                </a:gridCol>
              </a:tblGrid>
              <a:tr h="718459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9046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AD5ABA5-1AC8-1BF7-442C-EEBE42199715}"/>
              </a:ext>
            </a:extLst>
          </p:cNvPr>
          <p:cNvSpPr txBox="1"/>
          <p:nvPr/>
        </p:nvSpPr>
        <p:spPr>
          <a:xfrm>
            <a:off x="267210" y="2900549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Octal</a:t>
            </a:r>
          </a:p>
        </p:txBody>
      </p:sp>
    </p:spTree>
    <p:extLst>
      <p:ext uri="{BB962C8B-B14F-4D97-AF65-F5344CB8AC3E}">
        <p14:creationId xmlns:p14="http://schemas.microsoft.com/office/powerpoint/2010/main" val="285403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Number System </a:t>
            </a:r>
            <a:endParaRPr lang="en-PH" sz="5000" b="1" dirty="0">
              <a:latin typeface="Calibri Light (Headings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89B9682-9DCA-3BBF-E451-FEE33FC37F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864663"/>
                  </p:ext>
                </p:extLst>
              </p:nvPr>
            </p:nvGraphicFramePr>
            <p:xfrm>
              <a:off x="833966" y="1473200"/>
              <a:ext cx="10524068" cy="3911599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631017">
                      <a:extLst>
                        <a:ext uri="{9D8B030D-6E8A-4147-A177-3AD203B41FA5}">
                          <a16:colId xmlns:a16="http://schemas.microsoft.com/office/drawing/2014/main" val="1757128009"/>
                        </a:ext>
                      </a:extLst>
                    </a:gridCol>
                    <a:gridCol w="2631017">
                      <a:extLst>
                        <a:ext uri="{9D8B030D-6E8A-4147-A177-3AD203B41FA5}">
                          <a16:colId xmlns:a16="http://schemas.microsoft.com/office/drawing/2014/main" val="2910144362"/>
                        </a:ext>
                      </a:extLst>
                    </a:gridCol>
                    <a:gridCol w="2631017">
                      <a:extLst>
                        <a:ext uri="{9D8B030D-6E8A-4147-A177-3AD203B41FA5}">
                          <a16:colId xmlns:a16="http://schemas.microsoft.com/office/drawing/2014/main" val="1181542542"/>
                        </a:ext>
                      </a:extLst>
                    </a:gridCol>
                    <a:gridCol w="2631017">
                      <a:extLst>
                        <a:ext uri="{9D8B030D-6E8A-4147-A177-3AD203B41FA5}">
                          <a16:colId xmlns:a16="http://schemas.microsoft.com/office/drawing/2014/main" val="349881330"/>
                        </a:ext>
                      </a:extLst>
                    </a:gridCol>
                  </a:tblGrid>
                  <a:tr h="648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Name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Symbol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0068922"/>
                      </a:ext>
                    </a:extLst>
                  </a:tr>
                  <a:tr h="69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Binary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0,1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001</m:t>
                                    </m:r>
                                  </m:e>
                                  <m:sub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4696918"/>
                      </a:ext>
                    </a:extLst>
                  </a:tr>
                  <a:tr h="69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Octal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0,1,2,3,4,5,6,7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300</m:t>
                                    </m:r>
                                  </m:e>
                                  <m:sub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3332494"/>
                      </a:ext>
                    </a:extLst>
                  </a:tr>
                  <a:tr h="69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Decimal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0,1,2,3,4,5,6,7,8,9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e>
                                  <m:sub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095642"/>
                      </a:ext>
                    </a:extLst>
                  </a:tr>
                  <a:tr h="1191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Hexadecimal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dirty="0"/>
                            <a:t>0,1,2,3,4,5,6,7,8,9,</a:t>
                          </a:r>
                        </a:p>
                        <a:p>
                          <a:pPr algn="ctr"/>
                          <a:r>
                            <a:rPr lang="en-US" sz="2100" dirty="0"/>
                            <a:t>A,B,C,D,E,F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1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2100" b="0" i="0" smtClean="0">
                                        <a:latin typeface="Cambria Math" panose="02040503050406030204" pitchFamily="18" charset="0"/>
                                      </a:rPr>
                                      <m:t>DB</m:t>
                                    </m:r>
                                  </m:e>
                                  <m:sub>
                                    <m:r>
                                      <a:rPr lang="en-GB" sz="2100" b="0" i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74642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89B9682-9DCA-3BBF-E451-FEE33FC37F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864663"/>
                  </p:ext>
                </p:extLst>
              </p:nvPr>
            </p:nvGraphicFramePr>
            <p:xfrm>
              <a:off x="833966" y="1473200"/>
              <a:ext cx="10524068" cy="3911599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631017">
                      <a:extLst>
                        <a:ext uri="{9D8B030D-6E8A-4147-A177-3AD203B41FA5}">
                          <a16:colId xmlns:a16="http://schemas.microsoft.com/office/drawing/2014/main" val="1757128009"/>
                        </a:ext>
                      </a:extLst>
                    </a:gridCol>
                    <a:gridCol w="2631017">
                      <a:extLst>
                        <a:ext uri="{9D8B030D-6E8A-4147-A177-3AD203B41FA5}">
                          <a16:colId xmlns:a16="http://schemas.microsoft.com/office/drawing/2014/main" val="2910144362"/>
                        </a:ext>
                      </a:extLst>
                    </a:gridCol>
                    <a:gridCol w="2631017">
                      <a:extLst>
                        <a:ext uri="{9D8B030D-6E8A-4147-A177-3AD203B41FA5}">
                          <a16:colId xmlns:a16="http://schemas.microsoft.com/office/drawing/2014/main" val="1181542542"/>
                        </a:ext>
                      </a:extLst>
                    </a:gridCol>
                    <a:gridCol w="2631017">
                      <a:extLst>
                        <a:ext uri="{9D8B030D-6E8A-4147-A177-3AD203B41FA5}">
                          <a16:colId xmlns:a16="http://schemas.microsoft.com/office/drawing/2014/main" val="349881330"/>
                        </a:ext>
                      </a:extLst>
                    </a:gridCol>
                  </a:tblGrid>
                  <a:tr h="648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Name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Symbol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0068922"/>
                      </a:ext>
                    </a:extLst>
                  </a:tr>
                  <a:tr h="69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Binary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0,1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66" t="-96296" r="-483" b="-3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696918"/>
                      </a:ext>
                    </a:extLst>
                  </a:tr>
                  <a:tr h="69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Octal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0,1,2,3,4,5,6,7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66" t="-192727" r="-483" b="-27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32494"/>
                      </a:ext>
                    </a:extLst>
                  </a:tr>
                  <a:tr h="6905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Decimal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0,1,2,3,4,5,6,7,8,9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66" t="-298148" r="-483" b="-175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0095642"/>
                      </a:ext>
                    </a:extLst>
                  </a:tr>
                  <a:tr h="1191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Hexadecimal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dirty="0"/>
                            <a:t>0,1,2,3,4,5,6,7,8,9,</a:t>
                          </a:r>
                        </a:p>
                        <a:p>
                          <a:pPr algn="ctr"/>
                          <a:r>
                            <a:rPr lang="en-US" sz="2100" dirty="0"/>
                            <a:t>A,B,C,D,E,F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66" t="-228723" r="-483" b="-10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4642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353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2224</TotalTime>
  <Words>1117</Words>
  <Application>Microsoft Macintosh PowerPoint</Application>
  <PresentationFormat>Widescreen</PresentationFormat>
  <Paragraphs>300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-apple-system</vt:lpstr>
      <vt:lpstr>Arial</vt:lpstr>
      <vt:lpstr>BentonSans</vt:lpstr>
      <vt:lpstr>Calibri</vt:lpstr>
      <vt:lpstr>Calibri (Body)</vt:lpstr>
      <vt:lpstr>Calibri Light</vt:lpstr>
      <vt:lpstr>Calibri Light (Headings)</vt:lpstr>
      <vt:lpstr>Cambria Math</vt:lpstr>
      <vt:lpstr>inherit</vt:lpstr>
      <vt:lpstr>Wingdings</vt:lpstr>
      <vt:lpstr>Office Theme</vt:lpstr>
      <vt:lpstr>Number System Conversion</vt:lpstr>
      <vt:lpstr>Recap: Binary System</vt:lpstr>
      <vt:lpstr>Units of Measure</vt:lpstr>
      <vt:lpstr>Binary</vt:lpstr>
      <vt:lpstr>Decimal</vt:lpstr>
      <vt:lpstr>Octal</vt:lpstr>
      <vt:lpstr>Hexadecimal</vt:lpstr>
      <vt:lpstr>Number System Symbols</vt:lpstr>
      <vt:lpstr>Number System </vt:lpstr>
      <vt:lpstr>Conversion of Number Systems</vt:lpstr>
      <vt:lpstr>Binary to Decimal</vt:lpstr>
      <vt:lpstr>Binary to Decimal</vt:lpstr>
      <vt:lpstr>Binary to Decimal</vt:lpstr>
      <vt:lpstr>Decimal to Octal</vt:lpstr>
      <vt:lpstr>Decimal to Octal</vt:lpstr>
      <vt:lpstr>Decimal to Octal</vt:lpstr>
      <vt:lpstr>Conversion from one number system to another number system</vt:lpstr>
      <vt:lpstr>Conversion from one number system to another number system</vt:lpstr>
      <vt:lpstr>Binary to Hexadecimal</vt:lpstr>
      <vt:lpstr>Decimal to Hexadecimal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449</cp:revision>
  <dcterms:created xsi:type="dcterms:W3CDTF">2022-05-11T03:47:05Z</dcterms:created>
  <dcterms:modified xsi:type="dcterms:W3CDTF">2024-02-06T11:05:20Z</dcterms:modified>
</cp:coreProperties>
</file>