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6" r:id="rId4"/>
    <p:sldId id="284" r:id="rId5"/>
    <p:sldId id="281" r:id="rId6"/>
    <p:sldId id="285" r:id="rId7"/>
    <p:sldId id="282" r:id="rId8"/>
    <p:sldId id="286" r:id="rId9"/>
    <p:sldId id="283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0" autoAdjust="0"/>
    <p:restoredTop sz="93619" autoAdjust="0"/>
  </p:normalViewPr>
  <p:slideViewPr>
    <p:cSldViewPr snapToGrid="0">
      <p:cViewPr varScale="1">
        <p:scale>
          <a:sx n="90" d="100"/>
          <a:sy n="90" d="100"/>
        </p:scale>
        <p:origin x="10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1668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5655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1909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724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9724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496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078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0654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67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Binary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CCINCOML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Division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AF204-6F40-0D8B-E030-8D6363014FD4}"/>
              </a:ext>
            </a:extLst>
          </p:cNvPr>
          <p:cNvSpPr txBox="1"/>
          <p:nvPr/>
        </p:nvSpPr>
        <p:spPr>
          <a:xfrm>
            <a:off x="5404419" y="1315803"/>
            <a:ext cx="19044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000" dirty="0"/>
              <a:t>1 0 1 0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CAA208-0422-0AD1-2386-2CC56D72851E}"/>
              </a:ext>
            </a:extLst>
          </p:cNvPr>
          <p:cNvSpPr txBox="1"/>
          <p:nvPr/>
        </p:nvSpPr>
        <p:spPr>
          <a:xfrm>
            <a:off x="4959831" y="2101969"/>
            <a:ext cx="234906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000" dirty="0"/>
              <a:t>x 0 1 1 0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11B3B-CC74-D20A-FDDD-E0AC14D3AF61}"/>
              </a:ext>
            </a:extLst>
          </p:cNvPr>
          <p:cNvSpPr txBox="1"/>
          <p:nvPr/>
        </p:nvSpPr>
        <p:spPr>
          <a:xfrm>
            <a:off x="4070655" y="5394171"/>
            <a:ext cx="339063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000" dirty="0"/>
              <a:t>----------------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06326-3FCE-D7B2-E6F9-B8B28E1AC881}"/>
              </a:ext>
            </a:extLst>
          </p:cNvPr>
          <p:cNvSpPr txBox="1"/>
          <p:nvPr/>
        </p:nvSpPr>
        <p:spPr>
          <a:xfrm>
            <a:off x="5404419" y="3184267"/>
            <a:ext cx="19044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000" dirty="0"/>
              <a:t>0 0 0 0</a:t>
            </a:r>
            <a:endParaRPr lang="en-PH" sz="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EFA54-9A25-1640-A8C8-753AEB45FA09}"/>
              </a:ext>
            </a:extLst>
          </p:cNvPr>
          <p:cNvSpPr txBox="1"/>
          <p:nvPr/>
        </p:nvSpPr>
        <p:spPr>
          <a:xfrm>
            <a:off x="4959831" y="3792735"/>
            <a:ext cx="19044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000" dirty="0"/>
              <a:t>1 0 1 0</a:t>
            </a:r>
            <a:endParaRPr lang="en-PH" sz="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EA8EB0-28A1-75D6-CB74-B119C0F6B35B}"/>
              </a:ext>
            </a:extLst>
          </p:cNvPr>
          <p:cNvSpPr txBox="1"/>
          <p:nvPr/>
        </p:nvSpPr>
        <p:spPr>
          <a:xfrm>
            <a:off x="4515243" y="4392876"/>
            <a:ext cx="19044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000" dirty="0"/>
              <a:t>1 0 1 0</a:t>
            </a:r>
            <a:endParaRPr lang="en-PH" sz="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842734-87A5-B101-BDCC-12441272FB16}"/>
              </a:ext>
            </a:extLst>
          </p:cNvPr>
          <p:cNvSpPr txBox="1"/>
          <p:nvPr/>
        </p:nvSpPr>
        <p:spPr>
          <a:xfrm>
            <a:off x="4070655" y="5042136"/>
            <a:ext cx="19044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000" dirty="0"/>
              <a:t>0 0 0 0</a:t>
            </a:r>
            <a:endParaRPr lang="en-PH" sz="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FE4EC-3296-325F-BBBE-4BC4C06B4F8B}"/>
              </a:ext>
            </a:extLst>
          </p:cNvPr>
          <p:cNvSpPr txBox="1"/>
          <p:nvPr/>
        </p:nvSpPr>
        <p:spPr>
          <a:xfrm>
            <a:off x="4959831" y="2584126"/>
            <a:ext cx="234906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000" dirty="0"/>
              <a:t>-----------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AF788C-ECEE-8241-4CD2-43622C452E6D}"/>
              </a:ext>
            </a:extLst>
          </p:cNvPr>
          <p:cNvSpPr txBox="1"/>
          <p:nvPr/>
        </p:nvSpPr>
        <p:spPr>
          <a:xfrm>
            <a:off x="4070655" y="5830916"/>
            <a:ext cx="333913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000" dirty="0"/>
              <a:t>0 1 1 1 1 0 0</a:t>
            </a:r>
            <a:endParaRPr lang="en-PH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AEE8C-E6F1-E667-9864-2D33BBB2CBDC}"/>
              </a:ext>
            </a:extLst>
          </p:cNvPr>
          <p:cNvSpPr txBox="1"/>
          <p:nvPr/>
        </p:nvSpPr>
        <p:spPr>
          <a:xfrm>
            <a:off x="3272921" y="5042136"/>
            <a:ext cx="92701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dirty="0"/>
              <a:t>(+)</a:t>
            </a:r>
            <a:endParaRPr lang="en-PH" sz="5000" dirty="0"/>
          </a:p>
        </p:txBody>
      </p:sp>
    </p:spTree>
    <p:extLst>
      <p:ext uri="{BB962C8B-B14F-4D97-AF65-F5344CB8AC3E}">
        <p14:creationId xmlns:p14="http://schemas.microsoft.com/office/powerpoint/2010/main" val="278396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5" grpId="0"/>
      <p:bldP spid="21" grpId="0"/>
      <p:bldP spid="25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Operations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53748-E1AB-2B4E-94DA-338ED7649B0D}"/>
              </a:ext>
            </a:extLst>
          </p:cNvPr>
          <p:cNvSpPr txBox="1"/>
          <p:nvPr/>
        </p:nvSpPr>
        <p:spPr>
          <a:xfrm>
            <a:off x="598964" y="1511070"/>
            <a:ext cx="111338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You can add, subtract, multiply, and divide binary numbers using various methods.</a:t>
            </a:r>
          </a:p>
          <a:p>
            <a:endParaRPr lang="en-PH" sz="2400" dirty="0"/>
          </a:p>
          <a:p>
            <a:r>
              <a:rPr lang="en-PH" sz="2400" dirty="0"/>
              <a:t>These operations are much easier than decimal number arithmetic operations because the binary system has only two digits: 0 and 1. </a:t>
            </a:r>
            <a:endParaRPr lang="en-US" sz="2400" dirty="0"/>
          </a:p>
        </p:txBody>
      </p:sp>
      <p:pic>
        <p:nvPicPr>
          <p:cNvPr id="3" name="Picture 2" descr="A group of colorful symbols&#10;&#10;Description automatically generated">
            <a:extLst>
              <a:ext uri="{FF2B5EF4-FFF2-40B4-BE49-F238E27FC236}">
                <a16:creationId xmlns:a16="http://schemas.microsoft.com/office/drawing/2014/main" id="{CB5D97C4-3BD9-A898-BA07-1A2730C40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3327843"/>
            <a:ext cx="4762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5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Addition</a:t>
            </a:r>
            <a:endParaRPr lang="en-PH" sz="5000" b="1" dirty="0">
              <a:latin typeface="Calibri Light (Headings)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F11CCF-710A-90C4-E8EF-B9CD634BC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80" y="1278373"/>
            <a:ext cx="698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2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Addition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5699B-7148-DFE0-749B-2AB24491AFA6}"/>
              </a:ext>
            </a:extLst>
          </p:cNvPr>
          <p:cNvSpPr txBox="1"/>
          <p:nvPr/>
        </p:nvSpPr>
        <p:spPr>
          <a:xfrm>
            <a:off x="3306726" y="1638543"/>
            <a:ext cx="41717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      1 0 1</a:t>
            </a:r>
          </a:p>
          <a:p>
            <a:pPr algn="l"/>
            <a:r>
              <a:rPr lang="en-PH" sz="8000" dirty="0"/>
              <a:t>(+) 1 0 1</a:t>
            </a:r>
          </a:p>
          <a:p>
            <a:pPr algn="l"/>
            <a:r>
              <a:rPr lang="en-PH" sz="8000" dirty="0"/>
              <a:t>-----------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AF204-6F40-0D8B-E030-8D6363014FD4}"/>
              </a:ext>
            </a:extLst>
          </p:cNvPr>
          <p:cNvSpPr txBox="1"/>
          <p:nvPr/>
        </p:nvSpPr>
        <p:spPr>
          <a:xfrm>
            <a:off x="6165880" y="4967213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CCCBE-A308-C226-5C77-AECF06CD1D7C}"/>
              </a:ext>
            </a:extLst>
          </p:cNvPr>
          <p:cNvSpPr txBox="1"/>
          <p:nvPr/>
        </p:nvSpPr>
        <p:spPr>
          <a:xfrm>
            <a:off x="5259978" y="1436743"/>
            <a:ext cx="98213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100" b="1" dirty="0">
                <a:solidFill>
                  <a:srgbClr val="00B050"/>
                </a:solidFill>
              </a:rPr>
              <a:t>Carry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98A6B-CAC1-B848-7202-F71EEE296B3C}"/>
              </a:ext>
            </a:extLst>
          </p:cNvPr>
          <p:cNvSpPr txBox="1"/>
          <p:nvPr/>
        </p:nvSpPr>
        <p:spPr>
          <a:xfrm>
            <a:off x="5436056" y="4967213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5F9DF9-42E0-B71E-4503-C2427D2D1280}"/>
              </a:ext>
            </a:extLst>
          </p:cNvPr>
          <p:cNvSpPr txBox="1"/>
          <p:nvPr/>
        </p:nvSpPr>
        <p:spPr>
          <a:xfrm>
            <a:off x="4706232" y="4967212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CE97A-055B-8D3E-1689-D8567FEFC81B}"/>
              </a:ext>
            </a:extLst>
          </p:cNvPr>
          <p:cNvSpPr txBox="1"/>
          <p:nvPr/>
        </p:nvSpPr>
        <p:spPr>
          <a:xfrm>
            <a:off x="3976408" y="4967211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8B8B4-AE0E-FA11-51FB-6B5B3F7842D8}"/>
              </a:ext>
            </a:extLst>
          </p:cNvPr>
          <p:cNvSpPr txBox="1"/>
          <p:nvPr/>
        </p:nvSpPr>
        <p:spPr>
          <a:xfrm>
            <a:off x="7327536" y="2174070"/>
            <a:ext cx="4805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b="1" dirty="0"/>
              <a:t>Step 1</a:t>
            </a:r>
            <a:r>
              <a:rPr lang="en-PH" dirty="0"/>
              <a:t>: First consider the one’s place, and add the one’s place which will give the result 0 carry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DD45D-C8A5-E2D1-032F-6F4E0CF990B9}"/>
              </a:ext>
            </a:extLst>
          </p:cNvPr>
          <p:cNvSpPr txBox="1"/>
          <p:nvPr/>
        </p:nvSpPr>
        <p:spPr>
          <a:xfrm>
            <a:off x="7247467" y="3169661"/>
            <a:ext cx="2929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 Step 2</a:t>
            </a:r>
            <a:r>
              <a:rPr lang="en-PH" dirty="0"/>
              <a:t>: Now add ten’s place.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91D0E0-FF5A-DC07-CAE7-B4EA9F279ED4}"/>
              </a:ext>
            </a:extLst>
          </p:cNvPr>
          <p:cNvSpPr txBox="1"/>
          <p:nvPr/>
        </p:nvSpPr>
        <p:spPr>
          <a:xfrm>
            <a:off x="7327536" y="3743731"/>
            <a:ext cx="4720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3:</a:t>
            </a:r>
            <a:r>
              <a:rPr lang="en-PH" dirty="0"/>
              <a:t> Now add the hundred’s place. Leave the value 0 in the hundred’s place and the carry 1 to the thousand’s place.</a:t>
            </a:r>
          </a:p>
        </p:txBody>
      </p:sp>
    </p:spTree>
    <p:extLst>
      <p:ext uri="{BB962C8B-B14F-4D97-AF65-F5344CB8AC3E}">
        <p14:creationId xmlns:p14="http://schemas.microsoft.com/office/powerpoint/2010/main" val="25969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Subtraction</a:t>
            </a:r>
            <a:endParaRPr lang="en-PH" sz="5000" b="1" dirty="0">
              <a:latin typeface="Calibri Light (Headings)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1FEBF3-EC39-AE88-22E8-38E692916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80" y="1095279"/>
            <a:ext cx="7747000" cy="53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46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Subtraction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5699B-7148-DFE0-749B-2AB24491AFA6}"/>
              </a:ext>
            </a:extLst>
          </p:cNvPr>
          <p:cNvSpPr txBox="1"/>
          <p:nvPr/>
        </p:nvSpPr>
        <p:spPr>
          <a:xfrm>
            <a:off x="101600" y="1275234"/>
            <a:ext cx="75061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7"/>
            <a:r>
              <a:rPr lang="en-PH" sz="8000" dirty="0"/>
              <a:t>        0    0 </a:t>
            </a:r>
          </a:p>
          <a:p>
            <a:pPr lvl="7"/>
            <a:r>
              <a:rPr lang="en-PH" sz="8000" dirty="0"/>
              <a:t>(-)    1 0 1</a:t>
            </a:r>
          </a:p>
          <a:p>
            <a:pPr algn="l"/>
            <a:r>
              <a:rPr lang="en-PH" sz="8000" dirty="0"/>
              <a:t>                -----------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AF204-6F40-0D8B-E030-8D6363014FD4}"/>
              </a:ext>
            </a:extLst>
          </p:cNvPr>
          <p:cNvSpPr txBox="1"/>
          <p:nvPr/>
        </p:nvSpPr>
        <p:spPr>
          <a:xfrm>
            <a:off x="6778354" y="4645480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98A6B-CAC1-B848-7202-F71EEE296B3C}"/>
              </a:ext>
            </a:extLst>
          </p:cNvPr>
          <p:cNvSpPr txBox="1"/>
          <p:nvPr/>
        </p:nvSpPr>
        <p:spPr>
          <a:xfrm>
            <a:off x="6048530" y="4645480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5F9DF9-42E0-B71E-4503-C2427D2D1280}"/>
              </a:ext>
            </a:extLst>
          </p:cNvPr>
          <p:cNvSpPr txBox="1"/>
          <p:nvPr/>
        </p:nvSpPr>
        <p:spPr>
          <a:xfrm>
            <a:off x="5318706" y="464547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CE97A-055B-8D3E-1689-D8567FEFC81B}"/>
              </a:ext>
            </a:extLst>
          </p:cNvPr>
          <p:cNvSpPr txBox="1"/>
          <p:nvPr/>
        </p:nvSpPr>
        <p:spPr>
          <a:xfrm>
            <a:off x="4588882" y="464547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8B8B4-AE0E-FA11-51FB-6B5B3F7842D8}"/>
              </a:ext>
            </a:extLst>
          </p:cNvPr>
          <p:cNvSpPr txBox="1"/>
          <p:nvPr/>
        </p:nvSpPr>
        <p:spPr>
          <a:xfrm>
            <a:off x="7488403" y="1674536"/>
            <a:ext cx="46527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1</a:t>
            </a:r>
            <a:r>
              <a:rPr lang="en-PH" dirty="0"/>
              <a:t>: First consider the one’s column, and subtract the one’s column,( 0 – 1 ) and it gives the result 1 as per the condition of binary subtraction with a borrow of 1 from the 10’s place.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DD45D-C8A5-E2D1-032F-6F4E0CF990B9}"/>
              </a:ext>
            </a:extLst>
          </p:cNvPr>
          <p:cNvSpPr txBox="1"/>
          <p:nvPr/>
        </p:nvSpPr>
        <p:spPr>
          <a:xfrm>
            <a:off x="7408333" y="3206583"/>
            <a:ext cx="46019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 Step 2</a:t>
            </a:r>
            <a:r>
              <a:rPr lang="en-PH" dirty="0"/>
              <a:t>: After borrowing 1 from the ten’s column, the value 1 in the 10’s column is changed into the value 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91D0E0-FF5A-DC07-CAE7-B4EA9F279ED4}"/>
              </a:ext>
            </a:extLst>
          </p:cNvPr>
          <p:cNvSpPr txBox="1"/>
          <p:nvPr/>
        </p:nvSpPr>
        <p:spPr>
          <a:xfrm>
            <a:off x="7488402" y="4184632"/>
            <a:ext cx="4601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3:</a:t>
            </a:r>
            <a:r>
              <a:rPr lang="en-PH" dirty="0"/>
              <a:t>  So, subtract the value in the ten’s place, ( 0 – 0 ) = 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97EE6-D308-E643-4F1E-E69F350A363A}"/>
              </a:ext>
            </a:extLst>
          </p:cNvPr>
          <p:cNvSpPr txBox="1"/>
          <p:nvPr/>
        </p:nvSpPr>
        <p:spPr>
          <a:xfrm>
            <a:off x="5745451" y="1098358"/>
            <a:ext cx="1112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1" dirty="0">
                <a:solidFill>
                  <a:srgbClr val="FF0000"/>
                </a:solidFill>
              </a:rPr>
              <a:t>Borrow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DC738-5BDC-78BB-72F8-A1A68EC08D91}"/>
              </a:ext>
            </a:extLst>
          </p:cNvPr>
          <p:cNvSpPr txBox="1"/>
          <p:nvPr/>
        </p:nvSpPr>
        <p:spPr>
          <a:xfrm>
            <a:off x="7481344" y="4830963"/>
            <a:ext cx="44495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4: </a:t>
            </a:r>
            <a:r>
              <a:rPr lang="en-PH" dirty="0"/>
              <a:t>Now subtract the values in 100’s place. Borrow 1 from the 1000’s place ( 0 – 1 ) 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B495C-5214-8886-E144-CBAB50C59618}"/>
              </a:ext>
            </a:extLst>
          </p:cNvPr>
          <p:cNvSpPr txBox="1"/>
          <p:nvPr/>
        </p:nvSpPr>
        <p:spPr>
          <a:xfrm>
            <a:off x="5877308" y="1259986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8F5393-3711-E6B6-D8A7-370F45984B7F}"/>
              </a:ext>
            </a:extLst>
          </p:cNvPr>
          <p:cNvSpPr txBox="1"/>
          <p:nvPr/>
        </p:nvSpPr>
        <p:spPr>
          <a:xfrm>
            <a:off x="5877308" y="129322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E5CA7A-926F-62B5-4D3F-4189933437F7}"/>
              </a:ext>
            </a:extLst>
          </p:cNvPr>
          <p:cNvSpPr txBox="1"/>
          <p:nvPr/>
        </p:nvSpPr>
        <p:spPr>
          <a:xfrm>
            <a:off x="4279437" y="1110527"/>
            <a:ext cx="1112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1" dirty="0">
                <a:solidFill>
                  <a:srgbClr val="FF0000"/>
                </a:solidFill>
              </a:rPr>
              <a:t>Borrow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F4A3BB-368E-5770-1B24-CEEA44C788A0}"/>
              </a:ext>
            </a:extLst>
          </p:cNvPr>
          <p:cNvSpPr txBox="1"/>
          <p:nvPr/>
        </p:nvSpPr>
        <p:spPr>
          <a:xfrm>
            <a:off x="4520721" y="1259985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0AC84F-0733-5D57-EE0F-4B0151C9C880}"/>
              </a:ext>
            </a:extLst>
          </p:cNvPr>
          <p:cNvSpPr txBox="1"/>
          <p:nvPr/>
        </p:nvSpPr>
        <p:spPr>
          <a:xfrm>
            <a:off x="4520721" y="1262942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353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4" grpId="0"/>
      <p:bldP spid="16" grpId="0"/>
      <p:bldP spid="17" grpId="0"/>
      <p:bldP spid="5" grpId="0"/>
      <p:bldP spid="12" grpId="0"/>
      <p:bldP spid="18" grpId="0"/>
      <p:bldP spid="19" grpId="0"/>
      <p:bldP spid="20" grpId="0"/>
      <p:bldP spid="22" grpId="1"/>
      <p:bldP spid="2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Multiplication</a:t>
            </a:r>
            <a:endParaRPr lang="en-PH" sz="5000" b="1" dirty="0">
              <a:latin typeface="Calibri Light (Headings)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C51EFE7-F3B4-5B6F-F504-18138553C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50" y="1373077"/>
            <a:ext cx="5549900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9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Multiplication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AF204-6F40-0D8B-E030-8D6363014FD4}"/>
              </a:ext>
            </a:extLst>
          </p:cNvPr>
          <p:cNvSpPr txBox="1"/>
          <p:nvPr/>
        </p:nvSpPr>
        <p:spPr>
          <a:xfrm>
            <a:off x="5404419" y="1315803"/>
            <a:ext cx="19044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000" dirty="0"/>
              <a:t>1 0 1 0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CAA208-0422-0AD1-2386-2CC56D72851E}"/>
              </a:ext>
            </a:extLst>
          </p:cNvPr>
          <p:cNvSpPr txBox="1"/>
          <p:nvPr/>
        </p:nvSpPr>
        <p:spPr>
          <a:xfrm>
            <a:off x="4959831" y="2101969"/>
            <a:ext cx="234906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000" dirty="0"/>
              <a:t>x 0 1 1 0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11B3B-CC74-D20A-FDDD-E0AC14D3AF61}"/>
              </a:ext>
            </a:extLst>
          </p:cNvPr>
          <p:cNvSpPr txBox="1"/>
          <p:nvPr/>
        </p:nvSpPr>
        <p:spPr>
          <a:xfrm>
            <a:off x="4070655" y="5394171"/>
            <a:ext cx="339063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000" dirty="0"/>
              <a:t>----------------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06326-3FCE-D7B2-E6F9-B8B28E1AC881}"/>
              </a:ext>
            </a:extLst>
          </p:cNvPr>
          <p:cNvSpPr txBox="1"/>
          <p:nvPr/>
        </p:nvSpPr>
        <p:spPr>
          <a:xfrm>
            <a:off x="5404419" y="3184267"/>
            <a:ext cx="19044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000" dirty="0"/>
              <a:t>0 0 0 0</a:t>
            </a:r>
            <a:endParaRPr lang="en-PH" sz="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EFA54-9A25-1640-A8C8-753AEB45FA09}"/>
              </a:ext>
            </a:extLst>
          </p:cNvPr>
          <p:cNvSpPr txBox="1"/>
          <p:nvPr/>
        </p:nvSpPr>
        <p:spPr>
          <a:xfrm>
            <a:off x="4959831" y="3792735"/>
            <a:ext cx="19044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000" dirty="0"/>
              <a:t>1 0 1 0</a:t>
            </a:r>
            <a:endParaRPr lang="en-PH" sz="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EA8EB0-28A1-75D6-CB74-B119C0F6B35B}"/>
              </a:ext>
            </a:extLst>
          </p:cNvPr>
          <p:cNvSpPr txBox="1"/>
          <p:nvPr/>
        </p:nvSpPr>
        <p:spPr>
          <a:xfrm>
            <a:off x="4515243" y="4392876"/>
            <a:ext cx="19044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000" dirty="0"/>
              <a:t>1 0 1 0</a:t>
            </a:r>
            <a:endParaRPr lang="en-PH" sz="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842734-87A5-B101-BDCC-12441272FB16}"/>
              </a:ext>
            </a:extLst>
          </p:cNvPr>
          <p:cNvSpPr txBox="1"/>
          <p:nvPr/>
        </p:nvSpPr>
        <p:spPr>
          <a:xfrm>
            <a:off x="4070655" y="5042136"/>
            <a:ext cx="19044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000" dirty="0"/>
              <a:t>0 0 0 0</a:t>
            </a:r>
            <a:endParaRPr lang="en-PH" sz="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FE4EC-3296-325F-BBBE-4BC4C06B4F8B}"/>
              </a:ext>
            </a:extLst>
          </p:cNvPr>
          <p:cNvSpPr txBox="1"/>
          <p:nvPr/>
        </p:nvSpPr>
        <p:spPr>
          <a:xfrm>
            <a:off x="4959831" y="2584126"/>
            <a:ext cx="234906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000" dirty="0"/>
              <a:t>-----------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AF788C-ECEE-8241-4CD2-43622C452E6D}"/>
              </a:ext>
            </a:extLst>
          </p:cNvPr>
          <p:cNvSpPr txBox="1"/>
          <p:nvPr/>
        </p:nvSpPr>
        <p:spPr>
          <a:xfrm>
            <a:off x="4070655" y="5830916"/>
            <a:ext cx="333913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000" dirty="0"/>
              <a:t>0 1 1 1 1 0 0</a:t>
            </a:r>
            <a:endParaRPr lang="en-PH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AEE8C-E6F1-E667-9864-2D33BBB2CBDC}"/>
              </a:ext>
            </a:extLst>
          </p:cNvPr>
          <p:cNvSpPr txBox="1"/>
          <p:nvPr/>
        </p:nvSpPr>
        <p:spPr>
          <a:xfrm>
            <a:off x="3272921" y="5042136"/>
            <a:ext cx="92701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dirty="0"/>
              <a:t>(+)</a:t>
            </a:r>
            <a:endParaRPr lang="en-PH" sz="5000" dirty="0"/>
          </a:p>
        </p:txBody>
      </p:sp>
    </p:spTree>
    <p:extLst>
      <p:ext uri="{BB962C8B-B14F-4D97-AF65-F5344CB8AC3E}">
        <p14:creationId xmlns:p14="http://schemas.microsoft.com/office/powerpoint/2010/main" val="40048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5" grpId="0"/>
      <p:bldP spid="21" grpId="0"/>
      <p:bldP spid="25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Division</a:t>
            </a:r>
            <a:endParaRPr lang="en-PH" sz="5000" b="1" dirty="0">
              <a:latin typeface="Calibri Light (Headings)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2710F61-F199-7167-9066-93EEDD079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30" y="1423730"/>
            <a:ext cx="57531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40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2383</TotalTime>
  <Words>364</Words>
  <Application>Microsoft Office PowerPoint</Application>
  <PresentationFormat>Widescreen</PresentationFormat>
  <Paragraphs>76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Calibri Light (Headings)</vt:lpstr>
      <vt:lpstr>Office Theme</vt:lpstr>
      <vt:lpstr>Binary Operations</vt:lpstr>
      <vt:lpstr>Binary Operations</vt:lpstr>
      <vt:lpstr>Binary Addition</vt:lpstr>
      <vt:lpstr>Binary Addition</vt:lpstr>
      <vt:lpstr>Binary Subtraction</vt:lpstr>
      <vt:lpstr>Binary Subtraction</vt:lpstr>
      <vt:lpstr>Binary Multiplication</vt:lpstr>
      <vt:lpstr>Binary Multiplication</vt:lpstr>
      <vt:lpstr>Binary Division</vt:lpstr>
      <vt:lpstr>Binary Division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471</cp:revision>
  <dcterms:created xsi:type="dcterms:W3CDTF">2022-05-11T03:47:05Z</dcterms:created>
  <dcterms:modified xsi:type="dcterms:W3CDTF">2024-02-06T23:20:17Z</dcterms:modified>
</cp:coreProperties>
</file>