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5" r:id="rId7"/>
    <p:sldId id="262" r:id="rId8"/>
    <p:sldId id="263" r:id="rId9"/>
    <p:sldId id="264" r:id="rId10"/>
    <p:sldId id="261" r:id="rId11"/>
    <p:sldId id="266" r:id="rId12"/>
    <p:sldId id="267" r:id="rId13"/>
    <p:sldId id="268" r:id="rId14"/>
    <p:sldId id="269" r:id="rId15"/>
    <p:sldId id="272" r:id="rId16"/>
    <p:sldId id="273" r:id="rId17"/>
    <p:sldId id="270" r:id="rId18"/>
    <p:sldId id="274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h Pham" initials="AP" lastIdx="20" clrIdx="0">
    <p:extLst>
      <p:ext uri="{19B8F6BF-5375-455C-9EA6-DF929625EA0E}">
        <p15:presenceInfo xmlns:p15="http://schemas.microsoft.com/office/powerpoint/2012/main" userId="756902d0f67bc8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66" d="100"/>
          <a:sy n="66" d="100"/>
        </p:scale>
        <p:origin x="1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1-07T20:20:43.903" idx="17">
    <p:pos x="10" y="10"/>
    <p:text>My name is Anh. I was in Simple Game club last quarter. So 3 month, I was sitiing where you are sitting now. But within 3 months, I was able to finish a simple game by myself. You may feel threatened</p:text>
    <p:extLst mod="1">
      <p:ext uri="{C676402C-5697-4E1C-873F-D02D1690AC5C}">
        <p15:threadingInfo xmlns:p15="http://schemas.microsoft.com/office/powerpoint/2012/main" timeZoneBias="480"/>
      </p:ext>
    </p:extLst>
  </p:cm>
  <p:cm authorId="1" dt="2016-01-07T20:25:55.049" idx="18">
    <p:pos x="10" y="106"/>
    <p:text>funny thing was, on my first day, I didn't even know I have to extract a file in zip before I can use it. I don't know lots of things but that didn't stop me from learning</p:text>
    <p:extLst>
      <p:ext uri="{C676402C-5697-4E1C-873F-D02D1690AC5C}">
        <p15:threadingInfo xmlns:p15="http://schemas.microsoft.com/office/powerpoint/2012/main" timeZoneBias="480">
          <p15:parentCm authorId="1" idx="17"/>
        </p15:threadingInfo>
      </p:ext>
    </p:extLst>
  </p:cm>
  <p:cm authorId="1" dt="2016-01-07T20:27:22.737" idx="19">
    <p:pos x="10" y="202"/>
    <p:text>in 3 months, I wrote from 800 -&gt; 900 lines of codes and finish my first simple game, which I will show to you in the later weeks</p:text>
    <p:extLst>
      <p:ext uri="{C676402C-5697-4E1C-873F-D02D1690AC5C}">
        <p15:threadingInfo xmlns:p15="http://schemas.microsoft.com/office/powerpoint/2012/main" timeZoneBias="480">
          <p15:parentCm authorId="1" idx="17"/>
        </p15:threadingInfo>
      </p:ext>
    </p:extLst>
  </p:cm>
  <p:cm authorId="1" dt="2016-01-07T20:29:53.185" idx="20">
    <p:pos x="10" y="298"/>
    <p:text>there are many great things that will happen here and you, yes, those who are here today with D.G will grow drastically after</p:text>
    <p:extLst>
      <p:ext uri="{C676402C-5697-4E1C-873F-D02D1690AC5C}">
        <p15:threadingInfo xmlns:p15="http://schemas.microsoft.com/office/powerpoint/2012/main" timeZoneBias="480">
          <p15:parentCm authorId="1" idx="17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1-07T19:36:20.780" idx="11">
    <p:pos x="666" y="2191"/>
    <p:text>/*
we won’t be covering everything because it’s not necessary at the beginning
You will be working in a team and without rules, all hell will break lose. Good coding manner will prevent miscommunication and time – saving
*/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1-07T17:09:55.990" idx="2">
    <p:pos x="984" y="3731"/>
    <p:text>If you are confident in your skill, try finish these 2 coding challenges today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1-07T18:58:09.275" idx="6">
    <p:pos x="686" y="3026"/>
    <p:text>new library: sfml</p:text>
    <p:extLst>
      <p:ext uri="{C676402C-5697-4E1C-873F-D02D1690AC5C}">
        <p15:threadingInfo xmlns:p15="http://schemas.microsoft.com/office/powerpoint/2012/main" timeZoneBias="480"/>
      </p:ext>
    </p:extLst>
  </p:cm>
  <p:cm authorId="1" dt="2016-01-07T18:59:05.248" idx="8">
    <p:pos x="686" y="3122"/>
    <p:text>what are some library you know? cstdlib, iostream, ctime, cmath,</p:text>
    <p:extLst>
      <p:ext uri="{C676402C-5697-4E1C-873F-D02D1690AC5C}">
        <p15:threadingInfo xmlns:p15="http://schemas.microsoft.com/office/powerpoint/2012/main" timeZoneBias="480">
          <p15:parentCm authorId="1" idx="6"/>
        </p15:threadingInfo>
      </p:ext>
    </p:extLst>
  </p:cm>
  <p:cm authorId="1" dt="2016-01-07T18:58:23.885" idx="7">
    <p:pos x="10" y="10"/>
    <p:text>using 2 namespace in 1 program may crash if 1 library updated and suddenly, they start to share the same function (Ex: cout). Then prog may call wrong function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1-07T17:15:29.352" idx="3">
    <p:pos x="1755" y="3828"/>
    <p:text/>
    <p:extLst>
      <p:ext uri="{C676402C-5697-4E1C-873F-D02D1690AC5C}">
        <p15:threadingInfo xmlns:p15="http://schemas.microsoft.com/office/powerpoint/2012/main" timeZoneBias="480"/>
      </p:ext>
    </p:extLst>
  </p:cm>
  <p:cm authorId="1" dt="2016-01-07T17:15:45.411" idx="4">
    <p:pos x="1755" y="3924"/>
    <p:text>common mistake:  if ... else (   ) ... else (    ) ...</p:text>
    <p:extLst>
      <p:ext uri="{C676402C-5697-4E1C-873F-D02D1690AC5C}">
        <p15:threadingInfo xmlns:p15="http://schemas.microsoft.com/office/powerpoint/2012/main" timeZoneBias="480">
          <p15:parentCm authorId="1" idx="3"/>
        </p15:threadingInfo>
      </p:ext>
    </p:extLst>
  </p:cm>
  <p:cm authorId="1" dt="2016-01-07T17:17:43.729" idx="5">
    <p:pos x="1755" y="4020"/>
    <p:text>Can anyone gives me an example?</p:text>
    <p:extLst>
      <p:ext uri="{C676402C-5697-4E1C-873F-D02D1690AC5C}">
        <p15:threadingInfo xmlns:p15="http://schemas.microsoft.com/office/powerpoint/2012/main" timeZoneBias="480">
          <p15:parentCm authorId="1" idx="3"/>
        </p15:threadingInfo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1-07T17:08:32.065" idx="1">
    <p:pos x="10" y="10"/>
    <p:text>you may know this know, but when you code, you will forget so pay attention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1-07T19:31:27.003" idx="9">
    <p:pos x="4755" y="644"/>
    <p:text>expression is true, execute command1, command2, command3. If not, terminate loop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1-07T19:32:27.226" idx="10">
    <p:pos x="10" y="10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1-07T19:45:28.128" idx="12">
    <p:pos x="813" y="1344"/>
    <p:text>the more you code, the more you will realize the importance of doccumentation. you are working on this for a long time, have to review it over and over again. Do you want to read 500 lines of codes and trying to figure it out 500 times?</p:text>
    <p:extLst>
      <p:ext uri="{C676402C-5697-4E1C-873F-D02D1690AC5C}">
        <p15:threadingInfo xmlns:p15="http://schemas.microsoft.com/office/powerpoint/2012/main" timeZoneBias="480"/>
      </p:ext>
    </p:extLst>
  </p:cm>
  <p:cm authorId="1" dt="2016-01-07T19:46:15.130" idx="13">
    <p:pos x="813" y="1440"/>
    <p:text>1) read code quicker. (imagine reading 500, 5,000 lines of codes)</p:text>
    <p:extLst>
      <p:ext uri="{C676402C-5697-4E1C-873F-D02D1690AC5C}">
        <p15:threadingInfo xmlns:p15="http://schemas.microsoft.com/office/powerpoint/2012/main" timeZoneBias="480">
          <p15:parentCm authorId="1" idx="12"/>
        </p15:threadingInfo>
      </p:ext>
    </p:extLst>
  </p:cm>
  <p:cm authorId="1" dt="2016-01-07T19:46:28.171" idx="14">
    <p:pos x="813" y="1536"/>
    <p:text>2) other people can read your code too</p:text>
    <p:extLst>
      <p:ext uri="{C676402C-5697-4E1C-873F-D02D1690AC5C}">
        <p15:threadingInfo xmlns:p15="http://schemas.microsoft.com/office/powerpoint/2012/main" timeZoneBias="480">
          <p15:parentCm authorId="1" idx="12"/>
        </p15:threadingInfo>
      </p:ext>
    </p:extLst>
  </p:cm>
  <p:cm authorId="1" dt="2016-01-07T19:48:00.717" idx="15">
    <p:pos x="813" y="1632"/>
    <p:text>3) kinda act like a psuedocode. help you figure out what you need and don't</p:text>
    <p:extLst>
      <p:ext uri="{C676402C-5697-4E1C-873F-D02D1690AC5C}">
        <p15:threadingInfo xmlns:p15="http://schemas.microsoft.com/office/powerpoint/2012/main" timeZoneBias="480">
          <p15:parentCm authorId="1" idx="12"/>
        </p15:threadingInfo>
      </p:ext>
    </p:extLst>
  </p:cm>
  <p:cm authorId="1" dt="2016-01-07T19:49:16.691" idx="16">
    <p:pos x="813" y="1728"/>
    <p:text>4) precondition will help you know what you can/ can't change in other parts of codes</p:text>
    <p:extLst>
      <p:ext uri="{C676402C-5697-4E1C-873F-D02D1690AC5C}">
        <p15:threadingInfo xmlns:p15="http://schemas.microsoft.com/office/powerpoint/2012/main" timeZoneBias="480">
          <p15:parentCm authorId="1" idx="12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4713" y="749465"/>
            <a:ext cx="9001462" cy="2416484"/>
          </a:xfrm>
        </p:spPr>
        <p:txBody>
          <a:bodyPr/>
          <a:lstStyle/>
          <a:p>
            <a:r>
              <a:rPr lang="en-US" dirty="0" smtClean="0"/>
              <a:t>22A REVIEW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0262" y="4500748"/>
            <a:ext cx="9001462" cy="757052"/>
          </a:xfrm>
        </p:spPr>
        <p:txBody>
          <a:bodyPr/>
          <a:lstStyle/>
          <a:p>
            <a:r>
              <a:rPr lang="en-US" dirty="0" smtClean="0"/>
              <a:t>By: Anh Pham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53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300842"/>
            <a:ext cx="10353761" cy="910442"/>
          </a:xfrm>
        </p:spPr>
        <p:txBody>
          <a:bodyPr/>
          <a:lstStyle/>
          <a:p>
            <a:r>
              <a:rPr lang="en-US" sz="4000" dirty="0" smtClean="0"/>
              <a:t>loops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9268" y="1423719"/>
            <a:ext cx="10353761" cy="4425538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while</a:t>
            </a:r>
            <a:r>
              <a:rPr lang="en-US" sz="3000" dirty="0" smtClean="0"/>
              <a:t> loop</a:t>
            </a:r>
          </a:p>
          <a:p>
            <a:endParaRPr lang="en-US" sz="3000" dirty="0" smtClean="0"/>
          </a:p>
          <a:p>
            <a:r>
              <a:rPr lang="en-US" sz="3000" dirty="0" smtClean="0">
                <a:solidFill>
                  <a:srgbClr val="FF0000"/>
                </a:solidFill>
              </a:rPr>
              <a:t>for</a:t>
            </a:r>
            <a:r>
              <a:rPr lang="en-US" sz="3000" dirty="0" smtClean="0"/>
              <a:t> loop</a:t>
            </a:r>
          </a:p>
          <a:p>
            <a:endParaRPr lang="en-US" sz="3000" dirty="0" smtClean="0"/>
          </a:p>
          <a:p>
            <a:r>
              <a:rPr lang="en-US" sz="3000" dirty="0" smtClean="0">
                <a:solidFill>
                  <a:srgbClr val="FF0000"/>
                </a:solidFill>
              </a:rPr>
              <a:t>Nested for</a:t>
            </a:r>
            <a:r>
              <a:rPr lang="en-US" sz="3000" dirty="0" smtClean="0"/>
              <a:t> loop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5907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While </a:t>
            </a:r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513" y="2096064"/>
            <a:ext cx="6226629" cy="36951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/>
              <a:t>w</a:t>
            </a:r>
            <a:r>
              <a:rPr lang="en-US" sz="3000" dirty="0" smtClean="0"/>
              <a:t>hile   ( </a:t>
            </a:r>
            <a:r>
              <a:rPr lang="en-US" sz="30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expression</a:t>
            </a:r>
            <a:r>
              <a:rPr lang="en-US" sz="3000" dirty="0" smtClean="0"/>
              <a:t> ) {</a:t>
            </a:r>
          </a:p>
          <a:p>
            <a:pPr marL="0" indent="0">
              <a:buNone/>
            </a:pPr>
            <a:r>
              <a:rPr lang="en-US" sz="3000" dirty="0" smtClean="0"/>
              <a:t>	</a:t>
            </a:r>
            <a:r>
              <a:rPr lang="en-US" sz="30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command 1</a:t>
            </a:r>
            <a:r>
              <a:rPr lang="en-US" sz="3000" dirty="0" smtClean="0"/>
              <a:t>;</a:t>
            </a:r>
          </a:p>
          <a:p>
            <a:pPr marL="0" indent="0">
              <a:buNone/>
            </a:pPr>
            <a:r>
              <a:rPr lang="en-US" sz="3000" dirty="0" smtClean="0"/>
              <a:t>	</a:t>
            </a:r>
            <a:r>
              <a:rPr lang="en-US" sz="30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command2</a:t>
            </a:r>
            <a:r>
              <a:rPr lang="en-US" sz="3000" dirty="0" smtClean="0"/>
              <a:t>;</a:t>
            </a:r>
          </a:p>
          <a:p>
            <a:pPr marL="0" indent="0">
              <a:buNone/>
            </a:pPr>
            <a:r>
              <a:rPr lang="en-US" sz="3000" dirty="0" smtClean="0"/>
              <a:t>	</a:t>
            </a:r>
            <a:r>
              <a:rPr lang="en-US" sz="30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command3</a:t>
            </a:r>
            <a:r>
              <a:rPr lang="en-US" sz="3000" dirty="0" smtClean="0"/>
              <a:t>;</a:t>
            </a:r>
          </a:p>
          <a:p>
            <a:pPr marL="0" indent="0">
              <a:buNone/>
            </a:pPr>
            <a:r>
              <a:rPr lang="en-US" sz="3000" dirty="0"/>
              <a:t>	</a:t>
            </a:r>
            <a:r>
              <a:rPr lang="en-US" sz="3000" dirty="0" smtClean="0"/>
              <a:t>…</a:t>
            </a: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}</a:t>
            </a:r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667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danger </a:t>
            </a:r>
            <a:r>
              <a:rPr lang="en-US" dirty="0" smtClean="0"/>
              <a:t>of 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WHILE</a:t>
            </a:r>
            <a:r>
              <a:rPr lang="en-US" dirty="0"/>
              <a:t> loop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544299"/>
            <a:ext cx="10353762" cy="1227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>
                <a:solidFill>
                  <a:schemeClr val="accent1"/>
                </a:solidFill>
              </a:rPr>
              <a:t>Infinite loop. Fix?</a:t>
            </a:r>
          </a:p>
          <a:p>
            <a:pPr marL="0" indent="0">
              <a:buNone/>
            </a:pPr>
            <a:endParaRPr lang="en-US" sz="3000" dirty="0" smtClean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3795" y="4078514"/>
            <a:ext cx="105670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dirty="0">
              <a:solidFill>
                <a:schemeClr val="accent1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Stopping condition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3071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For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927" y="2061029"/>
            <a:ext cx="4737587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for (</a:t>
            </a:r>
            <a:r>
              <a:rPr lang="en-US" sz="30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init</a:t>
            </a:r>
            <a:r>
              <a:rPr lang="en-US" sz="3000" dirty="0" smtClean="0"/>
              <a:t>; </a:t>
            </a:r>
            <a:r>
              <a:rPr lang="en-US" sz="3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test</a:t>
            </a:r>
            <a:r>
              <a:rPr lang="en-US" sz="3000" dirty="0" smtClean="0"/>
              <a:t> ; </a:t>
            </a:r>
            <a:r>
              <a:rPr lang="en-US" sz="3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update</a:t>
            </a:r>
            <a:r>
              <a:rPr lang="en-US" sz="3000" dirty="0" smtClean="0"/>
              <a:t>){</a:t>
            </a:r>
            <a:endParaRPr lang="en-US" sz="3000" dirty="0"/>
          </a:p>
          <a:p>
            <a:pPr marL="914400" lvl="2" indent="0">
              <a:buNone/>
            </a:pPr>
            <a:r>
              <a:rPr lang="en-US" sz="30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command</a:t>
            </a:r>
            <a:r>
              <a:rPr lang="en-US" sz="3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3000" dirty="0" smtClean="0"/>
              <a:t>;</a:t>
            </a:r>
          </a:p>
          <a:p>
            <a:pPr marL="914400" lvl="2" indent="0">
              <a:buNone/>
            </a:pPr>
            <a:r>
              <a:rPr lang="en-US" sz="30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command2</a:t>
            </a:r>
            <a:r>
              <a:rPr lang="en-US" sz="3000" dirty="0" smtClean="0"/>
              <a:t>;</a:t>
            </a:r>
          </a:p>
          <a:p>
            <a:pPr marL="914400" lvl="2" indent="0">
              <a:buNone/>
            </a:pPr>
            <a:r>
              <a:rPr lang="en-US" sz="3000" dirty="0" smtClean="0"/>
              <a:t>…;</a:t>
            </a:r>
          </a:p>
          <a:p>
            <a:pPr marL="914400" lvl="2" indent="0">
              <a:buNone/>
            </a:pPr>
            <a:r>
              <a:rPr lang="en-US" sz="3000" dirty="0" smtClean="0"/>
              <a:t>}</a:t>
            </a:r>
          </a:p>
          <a:p>
            <a:pPr marL="914400" lvl="2" indent="0">
              <a:buNone/>
            </a:pPr>
            <a:endParaRPr lang="en-US" sz="3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206789" y="1926928"/>
            <a:ext cx="49493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for (</a:t>
            </a:r>
            <a:r>
              <a:rPr lang="en-US" sz="3000" dirty="0" err="1" smtClean="0"/>
              <a:t>int</a:t>
            </a:r>
            <a:r>
              <a:rPr lang="en-US" sz="3000" dirty="0" smtClean="0"/>
              <a:t>  counter = 0; counter &lt; </a:t>
            </a:r>
            <a:r>
              <a:rPr lang="en-US" sz="30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size</a:t>
            </a:r>
            <a:r>
              <a:rPr lang="en-US" sz="3000" dirty="0" smtClean="0"/>
              <a:t>; counter++)</a:t>
            </a:r>
            <a:r>
              <a:rPr lang="en-US" sz="3000" dirty="0"/>
              <a:t> {</a:t>
            </a:r>
          </a:p>
          <a:p>
            <a:pPr lvl="2"/>
            <a:r>
              <a:rPr lang="en-US" sz="3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command1</a:t>
            </a:r>
            <a:r>
              <a:rPr lang="en-US" sz="3000" dirty="0"/>
              <a:t>;</a:t>
            </a:r>
          </a:p>
          <a:p>
            <a:pPr lvl="2"/>
            <a:r>
              <a:rPr lang="en-US" sz="3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command2</a:t>
            </a:r>
            <a:r>
              <a:rPr lang="en-US" sz="3000" dirty="0"/>
              <a:t>;</a:t>
            </a:r>
          </a:p>
          <a:p>
            <a:pPr lvl="2"/>
            <a:r>
              <a:rPr lang="en-US" sz="3000" dirty="0"/>
              <a:t>…;</a:t>
            </a:r>
          </a:p>
          <a:p>
            <a:pPr lvl="2"/>
            <a:r>
              <a:rPr lang="en-US" sz="3000" dirty="0"/>
              <a:t>}</a:t>
            </a:r>
          </a:p>
          <a:p>
            <a:endParaRPr lang="en-US" sz="3000" dirty="0" smtClean="0"/>
          </a:p>
          <a:p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407879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C00000"/>
                </a:solidFill>
              </a:rPr>
              <a:t>function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typeOfReturn</a:t>
            </a:r>
            <a:r>
              <a:rPr lang="en-US" sz="3000" dirty="0" smtClean="0"/>
              <a:t>   </a:t>
            </a:r>
            <a:r>
              <a:rPr lang="en-US" sz="3000" dirty="0" err="1" smtClean="0">
                <a:solidFill>
                  <a:srgbClr val="FFFF00"/>
                </a:solidFill>
              </a:rPr>
              <a:t>functionName</a:t>
            </a:r>
            <a:r>
              <a:rPr lang="en-US" sz="3000" dirty="0" smtClean="0"/>
              <a:t>   (</a:t>
            </a:r>
            <a:r>
              <a:rPr lang="en-US" sz="3000" dirty="0" smtClean="0">
                <a:solidFill>
                  <a:srgbClr val="92D050"/>
                </a:solidFill>
              </a:rPr>
              <a:t>para1, para2, para3</a:t>
            </a:r>
            <a:r>
              <a:rPr lang="en-US" sz="3000" dirty="0" smtClean="0"/>
              <a:t>){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Command1;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Command2;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Command3;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}</a:t>
            </a:r>
            <a:endParaRPr lang="en-US" sz="3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1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5038770" cy="1973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tx2">
                    <a:lumMod val="75000"/>
                  </a:schemeClr>
                </a:solidFill>
              </a:rPr>
              <a:t>void</a:t>
            </a:r>
            <a:r>
              <a:rPr lang="en-US" sz="2500" dirty="0" smtClean="0"/>
              <a:t>  </a:t>
            </a:r>
            <a:r>
              <a:rPr lang="en-US" sz="2500" dirty="0" err="1" smtClean="0"/>
              <a:t>getInput</a:t>
            </a:r>
            <a:r>
              <a:rPr lang="en-US" sz="2500" dirty="0" smtClean="0"/>
              <a:t> (</a:t>
            </a:r>
            <a:r>
              <a:rPr lang="en-US" sz="2500" dirty="0" smtClean="0">
                <a:solidFill>
                  <a:schemeClr val="accent1"/>
                </a:solidFill>
              </a:rPr>
              <a:t>double</a:t>
            </a:r>
            <a:r>
              <a:rPr lang="en-US" sz="2500" dirty="0" smtClean="0"/>
              <a:t> </a:t>
            </a:r>
            <a:r>
              <a:rPr lang="en-US" sz="2500" dirty="0" smtClean="0">
                <a:solidFill>
                  <a:srgbClr val="C00000"/>
                </a:solidFill>
              </a:rPr>
              <a:t>&amp;</a:t>
            </a:r>
            <a:r>
              <a:rPr lang="en-US" sz="2500" dirty="0" smtClean="0"/>
              <a:t>input){</a:t>
            </a:r>
          </a:p>
          <a:p>
            <a:pPr marL="0" indent="0">
              <a:buNone/>
            </a:pPr>
            <a:r>
              <a:rPr lang="en-US" sz="2500" dirty="0"/>
              <a:t> </a:t>
            </a:r>
            <a:r>
              <a:rPr lang="en-US" sz="2500" dirty="0" smtClean="0"/>
              <a:t>    </a:t>
            </a:r>
            <a:r>
              <a:rPr lang="en-US" sz="25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2500" dirty="0" smtClean="0"/>
              <a:t>  &lt;&lt;“Enter your input”;</a:t>
            </a:r>
          </a:p>
          <a:p>
            <a:pPr marL="457200" lvl="1" indent="0">
              <a:buNone/>
            </a:pPr>
            <a:r>
              <a:rPr lang="en-US" sz="2500" dirty="0" err="1" smtClean="0">
                <a:solidFill>
                  <a:schemeClr val="accent1"/>
                </a:solidFill>
              </a:rPr>
              <a:t>cin</a:t>
            </a:r>
            <a:r>
              <a:rPr lang="en-US" sz="2500" dirty="0" smtClean="0">
                <a:solidFill>
                  <a:schemeClr val="accent1"/>
                </a:solidFill>
              </a:rPr>
              <a:t> </a:t>
            </a:r>
            <a:r>
              <a:rPr lang="en-US" sz="2500" dirty="0" smtClean="0"/>
              <a:t>&gt;&gt;input;</a:t>
            </a:r>
          </a:p>
          <a:p>
            <a:pPr marL="457200" lvl="1" indent="0">
              <a:buNone/>
            </a:pPr>
            <a:r>
              <a:rPr lang="en-US" sz="2500" dirty="0" smtClean="0"/>
              <a:t>}</a:t>
            </a:r>
          </a:p>
          <a:p>
            <a:pPr marL="457200" lvl="1" indent="0">
              <a:buNone/>
            </a:pPr>
            <a:endParaRPr lang="en-US" sz="2500" dirty="0" smtClean="0"/>
          </a:p>
          <a:p>
            <a:pPr marL="457200" lvl="1" indent="0">
              <a:buNone/>
            </a:pPr>
            <a:endParaRPr 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6795247" y="2041820"/>
            <a:ext cx="516367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tx2">
                    <a:lumMod val="90000"/>
                  </a:schemeClr>
                </a:solidFill>
              </a:rPr>
              <a:t>double</a:t>
            </a:r>
            <a:r>
              <a:rPr lang="en-US" sz="25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500" dirty="0" err="1" smtClean="0"/>
              <a:t>getInput</a:t>
            </a:r>
            <a:r>
              <a:rPr lang="en-US" sz="2500" dirty="0" smtClean="0"/>
              <a:t> ( ){</a:t>
            </a:r>
          </a:p>
          <a:p>
            <a:r>
              <a:rPr lang="en-US" sz="2500" dirty="0"/>
              <a:t>	</a:t>
            </a:r>
            <a:r>
              <a:rPr lang="en-US" sz="25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double</a:t>
            </a:r>
            <a:r>
              <a:rPr lang="en-US" sz="2500" dirty="0" smtClean="0"/>
              <a:t> local;</a:t>
            </a:r>
          </a:p>
          <a:p>
            <a:r>
              <a:rPr lang="en-US" sz="2500" dirty="0"/>
              <a:t>	</a:t>
            </a:r>
            <a:r>
              <a:rPr lang="en-US" sz="25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25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500" dirty="0" smtClean="0"/>
              <a:t>&lt;&lt;“Enter your input”;</a:t>
            </a:r>
          </a:p>
          <a:p>
            <a:r>
              <a:rPr lang="en-US" sz="2500" dirty="0"/>
              <a:t>	</a:t>
            </a:r>
            <a:r>
              <a:rPr lang="en-US" sz="25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cin</a:t>
            </a:r>
            <a:r>
              <a:rPr lang="en-US" sz="25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500" dirty="0" smtClean="0"/>
              <a:t>&gt;&gt;local;</a:t>
            </a:r>
          </a:p>
          <a:p>
            <a:r>
              <a:rPr lang="en-US" sz="2500" dirty="0"/>
              <a:t>	</a:t>
            </a:r>
            <a:r>
              <a:rPr lang="en-US" sz="2500" dirty="0" smtClean="0">
                <a:solidFill>
                  <a:schemeClr val="tx2">
                    <a:lumMod val="90000"/>
                  </a:schemeClr>
                </a:solidFill>
              </a:rPr>
              <a:t>return</a:t>
            </a:r>
            <a:r>
              <a:rPr lang="en-US" sz="2500" dirty="0" smtClean="0"/>
              <a:t> local;</a:t>
            </a:r>
          </a:p>
          <a:p>
            <a:r>
              <a:rPr lang="en-US" sz="2500" dirty="0"/>
              <a:t>}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81325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Reference parameter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Syntax:      </a:t>
            </a:r>
            <a:r>
              <a:rPr lang="en-US" sz="3000" dirty="0" smtClean="0">
                <a:solidFill>
                  <a:srgbClr val="C00000"/>
                </a:solidFill>
              </a:rPr>
              <a:t>&amp;</a:t>
            </a:r>
            <a:r>
              <a:rPr lang="en-US" sz="30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variableName</a:t>
            </a:r>
            <a:endParaRPr lang="en-US" sz="3000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endParaRPr lang="en-US" sz="3000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r>
              <a:rPr lang="en-US" sz="3000" dirty="0" smtClean="0"/>
              <a:t>Changes to reference variable in  function are passed back to the variable it refers to</a:t>
            </a:r>
          </a:p>
          <a:p>
            <a:pPr marL="0" indent="0">
              <a:buNone/>
            </a:pPr>
            <a:endParaRPr lang="en-US" sz="3000" dirty="0" smtClean="0"/>
          </a:p>
          <a:p>
            <a:endParaRPr lang="en-US" sz="3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25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Warning: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Don’t forget to put function prototype before main()  if you write function after main()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1470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Syntax: </a:t>
            </a:r>
            <a:r>
              <a:rPr lang="en-US" sz="3000" dirty="0" err="1" smtClean="0">
                <a:solidFill>
                  <a:schemeClr val="accent4"/>
                </a:solidFill>
              </a:rPr>
              <a:t>typeOfValue</a:t>
            </a:r>
            <a:r>
              <a:rPr lang="en-US" sz="3000" dirty="0" smtClean="0"/>
              <a:t>  </a:t>
            </a:r>
            <a:r>
              <a:rPr lang="en-US" sz="3000" dirty="0" err="1" smtClean="0">
                <a:solidFill>
                  <a:srgbClr val="FFFF00"/>
                </a:solidFill>
              </a:rPr>
              <a:t>arrayName</a:t>
            </a:r>
            <a:r>
              <a:rPr lang="en-US" sz="3000" dirty="0" smtClean="0">
                <a:solidFill>
                  <a:srgbClr val="FFFF00"/>
                </a:solidFill>
              </a:rPr>
              <a:t> </a:t>
            </a:r>
            <a:r>
              <a:rPr lang="en-US" sz="3000" dirty="0" smtClean="0"/>
              <a:t>[</a:t>
            </a:r>
            <a:r>
              <a:rPr lang="en-US" sz="30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arraySize</a:t>
            </a:r>
            <a:r>
              <a:rPr lang="en-US" sz="3000" dirty="0" smtClean="0"/>
              <a:t>]</a:t>
            </a:r>
          </a:p>
          <a:p>
            <a:r>
              <a:rPr lang="en-US" sz="3000" dirty="0" smtClean="0"/>
              <a:t>Ex:       </a:t>
            </a:r>
            <a:r>
              <a:rPr lang="en-US" sz="3000" dirty="0" smtClean="0">
                <a:solidFill>
                  <a:schemeClr val="accent4"/>
                </a:solidFill>
              </a:rPr>
              <a:t>double</a:t>
            </a:r>
            <a:r>
              <a:rPr lang="en-US" sz="3000" dirty="0" smtClean="0"/>
              <a:t>   </a:t>
            </a:r>
            <a:r>
              <a:rPr lang="en-US" sz="3000" dirty="0" err="1" smtClean="0">
                <a:solidFill>
                  <a:srgbClr val="FFFF00"/>
                </a:solidFill>
              </a:rPr>
              <a:t>doubArr</a:t>
            </a:r>
            <a:r>
              <a:rPr lang="en-US" sz="3000" dirty="0" smtClean="0">
                <a:solidFill>
                  <a:srgbClr val="FFFF00"/>
                </a:solidFill>
              </a:rPr>
              <a:t> </a:t>
            </a:r>
            <a:r>
              <a:rPr lang="en-US" sz="3000" dirty="0" smtClean="0"/>
              <a:t>[</a:t>
            </a:r>
            <a:r>
              <a:rPr lang="en-US" sz="30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10</a:t>
            </a:r>
            <a:r>
              <a:rPr lang="en-US" sz="3000" dirty="0" smtClean="0"/>
              <a:t>]</a:t>
            </a:r>
          </a:p>
          <a:p>
            <a:r>
              <a:rPr lang="en-US" sz="3000" dirty="0" smtClean="0"/>
              <a:t>First element in array is </a:t>
            </a:r>
            <a:r>
              <a:rPr lang="en-US" sz="3000" dirty="0" err="1" smtClean="0">
                <a:solidFill>
                  <a:srgbClr val="FFFF00"/>
                </a:solidFill>
              </a:rPr>
              <a:t>doubleArr</a:t>
            </a:r>
            <a:r>
              <a:rPr lang="en-US" sz="3000" dirty="0" smtClean="0">
                <a:solidFill>
                  <a:srgbClr val="FFFF00"/>
                </a:solidFill>
              </a:rPr>
              <a:t>[0</a:t>
            </a:r>
            <a:r>
              <a:rPr lang="en-US" sz="3000" dirty="0" smtClean="0"/>
              <a:t>]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8604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Comment</a:t>
            </a:r>
            <a:r>
              <a:rPr lang="en-US" dirty="0" smtClean="0"/>
              <a:t> – a vital coding manner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>
                <a:solidFill>
                  <a:srgbClr val="C00000"/>
                </a:solidFill>
              </a:rPr>
              <a:t>Parameter</a:t>
            </a:r>
            <a:r>
              <a:rPr lang="en-US" sz="25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:   string &amp;</a:t>
            </a:r>
            <a:r>
              <a:rPr lang="en-US" sz="25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myString</a:t>
            </a:r>
            <a:r>
              <a:rPr lang="en-US" sz="25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, double value, …</a:t>
            </a:r>
          </a:p>
          <a:p>
            <a:r>
              <a:rPr lang="en-US" sz="2500" dirty="0" smtClean="0">
                <a:solidFill>
                  <a:srgbClr val="C00000"/>
                </a:solidFill>
              </a:rPr>
              <a:t>Return</a:t>
            </a:r>
            <a:r>
              <a:rPr lang="en-US" sz="2500" dirty="0" smtClean="0"/>
              <a:t>:          </a:t>
            </a:r>
            <a:r>
              <a:rPr lang="en-US" sz="25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none, double, string, ….</a:t>
            </a:r>
          </a:p>
          <a:p>
            <a:r>
              <a:rPr lang="en-US" sz="2500" dirty="0" smtClean="0">
                <a:solidFill>
                  <a:srgbClr val="C00000"/>
                </a:solidFill>
              </a:rPr>
              <a:t>Precondition:   </a:t>
            </a:r>
            <a:r>
              <a:rPr lang="en-US" sz="25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condition that must be satisfied before reaching this function so that this function can perform successfully</a:t>
            </a:r>
          </a:p>
          <a:p>
            <a:r>
              <a:rPr lang="en-US" sz="2500" dirty="0" smtClean="0">
                <a:solidFill>
                  <a:srgbClr val="C00000"/>
                </a:solidFill>
              </a:rPr>
              <a:t>Purpose</a:t>
            </a:r>
            <a:r>
              <a:rPr lang="en-US" sz="2500" dirty="0" smtClean="0"/>
              <a:t>:     </a:t>
            </a:r>
            <a:r>
              <a:rPr lang="en-US" sz="25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what it does</a:t>
            </a:r>
          </a:p>
          <a:p>
            <a:endParaRPr lang="en-US" sz="25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37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be covered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126606"/>
          </a:xfrm>
        </p:spPr>
        <p:txBody>
          <a:bodyPr>
            <a:normAutofit/>
          </a:bodyPr>
          <a:lstStyle/>
          <a:p>
            <a:endParaRPr lang="en-US" sz="3000" dirty="0" smtClean="0"/>
          </a:p>
          <a:p>
            <a:r>
              <a:rPr lang="en-US" sz="3000" dirty="0" smtClean="0"/>
              <a:t>Vital concepts learnt in Beginning C++ </a:t>
            </a:r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smtClean="0"/>
              <a:t>Good coding manner </a:t>
            </a:r>
          </a:p>
          <a:p>
            <a:pPr marL="0" indent="0">
              <a:buNone/>
            </a:pPr>
            <a:endParaRPr lang="en-US" sz="3000" dirty="0" smtClean="0"/>
          </a:p>
          <a:p>
            <a:endParaRPr lang="en-US" sz="3000" dirty="0" smtClean="0"/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61510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324593"/>
            <a:ext cx="10353761" cy="1029194"/>
          </a:xfrm>
        </p:spPr>
        <p:txBody>
          <a:bodyPr/>
          <a:lstStyle/>
          <a:p>
            <a:r>
              <a:rPr lang="en-US" i="1" u="sng" dirty="0" smtClean="0"/>
              <a:t>concepts</a:t>
            </a:r>
            <a:endParaRPr lang="en-US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1288" y="1650669"/>
            <a:ext cx="9866268" cy="4768060"/>
          </a:xfrm>
        </p:spPr>
        <p:txBody>
          <a:bodyPr numCol="1">
            <a:noAutofit/>
          </a:bodyPr>
          <a:lstStyle/>
          <a:p>
            <a:pPr marL="457200" indent="-457200">
              <a:buAutoNum type="arabicParenR"/>
            </a:pPr>
            <a:r>
              <a:rPr lang="en-US" sz="2500" dirty="0" smtClean="0"/>
              <a:t>Typical format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sz="2500" dirty="0"/>
              <a:t>If </a:t>
            </a:r>
            <a:endParaRPr lang="en-US" sz="2500" dirty="0" smtClean="0"/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sz="2500" dirty="0" smtClean="0"/>
              <a:t>Comparison </a:t>
            </a:r>
          </a:p>
          <a:p>
            <a:pPr marL="457200" indent="-457200">
              <a:buAutoNum type="arabicParenR"/>
            </a:pPr>
            <a:r>
              <a:rPr lang="en-US" sz="2500" dirty="0" smtClean="0"/>
              <a:t>Loops </a:t>
            </a:r>
          </a:p>
          <a:p>
            <a:pPr marL="457200" indent="-457200">
              <a:buAutoNum type="arabicParenR"/>
            </a:pPr>
            <a:r>
              <a:rPr lang="en-US" sz="2500" dirty="0" smtClean="0"/>
              <a:t>Function</a:t>
            </a:r>
          </a:p>
          <a:p>
            <a:pPr marL="457200" indent="-457200">
              <a:buAutoNum type="arabicParenR"/>
            </a:pPr>
            <a:r>
              <a:rPr lang="en-US" sz="2500" dirty="0" smtClean="0"/>
              <a:t>Array</a:t>
            </a:r>
          </a:p>
          <a:p>
            <a:pPr marL="0" indent="0" algn="just">
              <a:buNone/>
            </a:pPr>
            <a:r>
              <a:rPr lang="en-US" sz="2500" dirty="0"/>
              <a:t>8</a:t>
            </a:r>
            <a:r>
              <a:rPr lang="en-US" sz="2500" dirty="0" smtClean="0"/>
              <a:t>) How to comment and describe  function</a:t>
            </a:r>
          </a:p>
          <a:p>
            <a:pPr marL="0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49252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27513"/>
            <a:ext cx="10353761" cy="1128156"/>
          </a:xfrm>
        </p:spPr>
        <p:txBody>
          <a:bodyPr/>
          <a:lstStyle/>
          <a:p>
            <a:r>
              <a:rPr lang="en-US" dirty="0" smtClean="0"/>
              <a:t>Challenge 1:</a:t>
            </a:r>
            <a:br>
              <a:rPr lang="en-US" dirty="0" smtClean="0"/>
            </a:br>
            <a:r>
              <a:rPr lang="en-US" dirty="0" smtClean="0"/>
              <a:t>rock paper scissors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12937"/>
            <a:ext cx="10353762" cy="3695136"/>
          </a:xfrm>
        </p:spPr>
        <p:txBody>
          <a:bodyPr>
            <a:noAutofit/>
          </a:bodyPr>
          <a:lstStyle/>
          <a:p>
            <a:r>
              <a:rPr lang="en-US" sz="2500" dirty="0" smtClean="0"/>
              <a:t>Level: Easy – </a:t>
            </a:r>
            <a:r>
              <a:rPr lang="en-US" sz="2500" dirty="0" smtClean="0"/>
              <a:t>intermediate</a:t>
            </a:r>
            <a:endParaRPr lang="en-US" sz="2500" dirty="0" smtClean="0"/>
          </a:p>
          <a:p>
            <a:r>
              <a:rPr lang="en-US" sz="2500" dirty="0" smtClean="0"/>
              <a:t>How to:</a:t>
            </a:r>
          </a:p>
          <a:p>
            <a:pPr lvl="1"/>
            <a:r>
              <a:rPr lang="en-US" sz="2500" dirty="0" smtClean="0"/>
              <a:t>Entertain other people with the </a:t>
            </a:r>
            <a:r>
              <a:rPr lang="en-US" sz="2500" dirty="0" smtClean="0"/>
              <a:t>classic </a:t>
            </a:r>
            <a:r>
              <a:rPr lang="en-US" sz="2500" dirty="0" smtClean="0"/>
              <a:t>game “rock – paper – </a:t>
            </a:r>
            <a:r>
              <a:rPr lang="en-US" sz="2500" dirty="0" smtClean="0"/>
              <a:t>scissors” against the </a:t>
            </a:r>
            <a:r>
              <a:rPr lang="en-US" sz="2500" dirty="0" smtClean="0"/>
              <a:t>computer. User will choose 1 option (rock/paper/scissors) and computer will randomly throw out 1 option (rock/paper/scissors).  </a:t>
            </a:r>
            <a:r>
              <a:rPr lang="en-US" sz="2500" dirty="0"/>
              <a:t>D</a:t>
            </a:r>
            <a:r>
              <a:rPr lang="en-US" sz="2500" dirty="0" smtClean="0"/>
              <a:t>eclare the winner.</a:t>
            </a:r>
          </a:p>
          <a:p>
            <a:pPr lvl="1"/>
            <a:r>
              <a:rPr lang="en-US" sz="2300" dirty="0" smtClean="0"/>
              <a:t>Ask user if they want to play again. If yes, play again; otherwise, exit program.</a:t>
            </a:r>
          </a:p>
          <a:p>
            <a:r>
              <a:rPr lang="en-US" sz="2500" dirty="0" smtClean="0"/>
              <a:t>Too easy?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282052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2: </a:t>
            </a:r>
            <a:br>
              <a:rPr lang="en-US" dirty="0" smtClean="0"/>
            </a:br>
            <a:r>
              <a:rPr lang="en-US" dirty="0" smtClean="0"/>
              <a:t>keno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500" dirty="0" smtClean="0"/>
              <a:t>Level:  Hard </a:t>
            </a:r>
            <a:endParaRPr lang="en-US" sz="2500" dirty="0"/>
          </a:p>
          <a:p>
            <a:r>
              <a:rPr lang="en-US" sz="2500" dirty="0" smtClean="0"/>
              <a:t>How to: </a:t>
            </a:r>
          </a:p>
          <a:p>
            <a:pPr lvl="1"/>
            <a:r>
              <a:rPr lang="en-US" sz="2500" dirty="0" smtClean="0"/>
              <a:t>Allow people to choose 15 numbers of their choice</a:t>
            </a:r>
          </a:p>
          <a:p>
            <a:pPr lvl="1"/>
            <a:r>
              <a:rPr lang="en-US" sz="2500" dirty="0" smtClean="0"/>
              <a:t>Create 20 numbers randomly, such that no number is repeated. </a:t>
            </a:r>
          </a:p>
          <a:p>
            <a:pPr lvl="1"/>
            <a:r>
              <a:rPr lang="en-US" sz="2500" dirty="0" smtClean="0"/>
              <a:t>Compare first and second step to see how many number are the same</a:t>
            </a:r>
          </a:p>
          <a:p>
            <a:pPr lvl="1"/>
            <a:r>
              <a:rPr lang="en-US" sz="2500" dirty="0" smtClean="0"/>
              <a:t>If there are more than 7 number, they win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0436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935921"/>
            <a:ext cx="10353762" cy="385527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#include &lt;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library</a:t>
            </a:r>
            <a:r>
              <a:rPr lang="en-US" dirty="0" smtClean="0"/>
              <a:t>&gt; </a:t>
            </a:r>
          </a:p>
          <a:p>
            <a:pPr marL="0" indent="0">
              <a:buNone/>
            </a:pPr>
            <a:r>
              <a:rPr lang="en-US" dirty="0"/>
              <a:t>u</a:t>
            </a:r>
            <a:r>
              <a:rPr lang="en-US" dirty="0" smtClean="0"/>
              <a:t>sing namespace    ;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main (){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794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2264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if (</a:t>
            </a:r>
            <a:r>
              <a:rPr lang="en-US" sz="2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expression </a:t>
            </a:r>
            <a:r>
              <a:rPr lang="en-US" sz="2200" dirty="0" smtClean="0"/>
              <a:t>)			</a:t>
            </a:r>
            <a:r>
              <a:rPr lang="en-US" sz="2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// x &lt; 5</a:t>
            </a:r>
          </a:p>
          <a:p>
            <a:pPr marL="0" indent="0">
              <a:buNone/>
            </a:pPr>
            <a:r>
              <a:rPr lang="en-US" sz="2200" dirty="0" smtClean="0"/>
              <a:t>	</a:t>
            </a:r>
            <a:r>
              <a:rPr lang="en-US" sz="2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statement</a:t>
            </a:r>
            <a:r>
              <a:rPr lang="en-US" sz="2200" dirty="0" smtClean="0"/>
              <a:t>;			</a:t>
            </a:r>
            <a:r>
              <a:rPr lang="en-US" sz="2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//do something</a:t>
            </a:r>
          </a:p>
          <a:p>
            <a:pPr marL="0" indent="0">
              <a:buNone/>
            </a:pPr>
            <a:r>
              <a:rPr lang="en-US" sz="2200" dirty="0" smtClean="0"/>
              <a:t>else if (</a:t>
            </a:r>
            <a:r>
              <a:rPr lang="en-US" sz="2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expression 2</a:t>
            </a:r>
            <a:r>
              <a:rPr lang="en-US" sz="2200" dirty="0" smtClean="0"/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2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statement;</a:t>
            </a:r>
          </a:p>
          <a:p>
            <a:pPr marL="0" indent="0">
              <a:buNone/>
            </a:pPr>
            <a:endParaRPr lang="en-US" sz="3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3795" y="4360985"/>
            <a:ext cx="59084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else if (</a:t>
            </a:r>
            <a:r>
              <a:rPr lang="en-US" sz="220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expression 3</a:t>
            </a:r>
            <a:r>
              <a:rPr lang="en-US" sz="2200" dirty="0" smtClean="0"/>
              <a:t>)</a:t>
            </a:r>
          </a:p>
          <a:p>
            <a:r>
              <a:rPr lang="en-US" sz="2200" dirty="0"/>
              <a:t>	</a:t>
            </a:r>
            <a:r>
              <a:rPr lang="en-US" sz="2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statement</a:t>
            </a:r>
            <a:r>
              <a:rPr lang="en-US" sz="2200" dirty="0" smtClean="0"/>
              <a:t>;</a:t>
            </a:r>
          </a:p>
          <a:p>
            <a:r>
              <a:rPr lang="en-US" sz="2200" dirty="0" smtClean="0"/>
              <a:t>.</a:t>
            </a:r>
          </a:p>
          <a:p>
            <a:r>
              <a:rPr lang="en-US" sz="2200" dirty="0" smtClean="0"/>
              <a:t>.</a:t>
            </a:r>
          </a:p>
          <a:p>
            <a:r>
              <a:rPr lang="en-US" sz="2200" dirty="0" smtClean="0"/>
              <a:t>else </a:t>
            </a:r>
          </a:p>
          <a:p>
            <a:r>
              <a:rPr lang="en-US" sz="2200" dirty="0"/>
              <a:t>	</a:t>
            </a:r>
            <a:r>
              <a:rPr lang="en-US" sz="2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statement</a:t>
            </a:r>
            <a:r>
              <a:rPr lang="en-US" sz="2200" dirty="0" smtClean="0"/>
              <a:t>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3709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Comparison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842052"/>
            <a:ext cx="4375657" cy="39491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000" dirty="0" smtClean="0"/>
              <a:t>&gt; </a:t>
            </a:r>
          </a:p>
          <a:p>
            <a:pPr marL="0" indent="0" algn="ctr">
              <a:buNone/>
            </a:pPr>
            <a:r>
              <a:rPr lang="en-US" sz="3000" dirty="0" smtClean="0"/>
              <a:t>&lt; </a:t>
            </a:r>
          </a:p>
          <a:p>
            <a:pPr marL="0" indent="0" algn="ctr">
              <a:buNone/>
            </a:pPr>
            <a:r>
              <a:rPr lang="en-US" sz="3000" dirty="0" smtClean="0"/>
              <a:t>&gt;= </a:t>
            </a:r>
          </a:p>
          <a:p>
            <a:pPr marL="0" indent="0" algn="ctr">
              <a:buNone/>
            </a:pPr>
            <a:r>
              <a:rPr lang="en-US" sz="3000" dirty="0" smtClean="0"/>
              <a:t>&lt;=</a:t>
            </a:r>
          </a:p>
          <a:p>
            <a:pPr marL="0" indent="0" algn="ctr">
              <a:buNone/>
            </a:pPr>
            <a:r>
              <a:rPr lang="en-US" sz="3000" dirty="0" smtClean="0">
                <a:solidFill>
                  <a:srgbClr val="FF0000"/>
                </a:solidFill>
              </a:rPr>
              <a:t>==</a:t>
            </a:r>
          </a:p>
          <a:p>
            <a:pPr marL="0" indent="0" algn="ctr">
              <a:buNone/>
            </a:pPr>
            <a:r>
              <a:rPr lang="en-US" sz="3000" dirty="0" smtClean="0">
                <a:solidFill>
                  <a:srgbClr val="FF0000"/>
                </a:solidFill>
              </a:rPr>
              <a:t>!=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10289" y="1842052"/>
            <a:ext cx="41781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||</a:t>
            </a:r>
          </a:p>
          <a:p>
            <a:pPr algn="ctr"/>
            <a:endParaRPr lang="en-US" sz="3000" dirty="0" smtClean="0"/>
          </a:p>
          <a:p>
            <a:pPr algn="ctr"/>
            <a:endParaRPr lang="en-US" sz="3000" dirty="0" smtClean="0"/>
          </a:p>
          <a:p>
            <a:pPr algn="ctr"/>
            <a:r>
              <a:rPr lang="en-US" sz="3000" dirty="0" smtClean="0"/>
              <a:t>&amp;&amp;</a:t>
            </a:r>
          </a:p>
          <a:p>
            <a:pPr algn="ctr"/>
            <a:endParaRPr lang="en-US" sz="3000" dirty="0" smtClean="0"/>
          </a:p>
          <a:p>
            <a:pPr algn="ctr"/>
            <a:endParaRPr lang="en-US" sz="3000" dirty="0" smtClean="0"/>
          </a:p>
          <a:p>
            <a:pPr algn="ctr"/>
            <a:endParaRPr lang="en-US" sz="3000" dirty="0"/>
          </a:p>
          <a:p>
            <a:pPr algn="ctr"/>
            <a:r>
              <a:rPr lang="en-US" sz="3000" dirty="0" smtClean="0"/>
              <a:t>!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9848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5372" y="532307"/>
            <a:ext cx="10488202" cy="14422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dirty="0" smtClean="0"/>
              <a:t>How do you evaluate these 2 expression in C++</a:t>
            </a:r>
          </a:p>
          <a:p>
            <a:pPr marL="0" indent="0" algn="ctr">
              <a:buNone/>
            </a:pPr>
            <a:r>
              <a:rPr lang="en-US" sz="3000" dirty="0" smtClean="0"/>
              <a:t>5 &lt;  x  &lt; 40                               x&lt; 5 and x&gt; 40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8957" y="2743200"/>
            <a:ext cx="47209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f (x &gt;= 5    &amp;&amp;    x &lt;= 40)</a:t>
            </a:r>
          </a:p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	expression  = 1;</a:t>
            </a:r>
          </a:p>
          <a:p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else </a:t>
            </a:r>
          </a:p>
          <a:p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		expression = 0;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3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86171" y="2743200"/>
            <a:ext cx="355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if (x &lt; 5  || x &gt; 40)</a:t>
            </a:r>
          </a:p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	expression = 1;</a:t>
            </a:r>
          </a:p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else</a:t>
            </a:r>
          </a:p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	expression = 2;</a:t>
            </a:r>
          </a:p>
        </p:txBody>
      </p:sp>
    </p:spTree>
    <p:extLst>
      <p:ext uri="{BB962C8B-B14F-4D97-AF65-F5344CB8AC3E}">
        <p14:creationId xmlns:p14="http://schemas.microsoft.com/office/powerpoint/2010/main" val="66971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350</TotalTime>
  <Words>464</Words>
  <Application>Microsoft Office PowerPoint</Application>
  <PresentationFormat>Widescreen</PresentationFormat>
  <Paragraphs>135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Bookman Old Style</vt:lpstr>
      <vt:lpstr>Rockwell</vt:lpstr>
      <vt:lpstr>Damask</vt:lpstr>
      <vt:lpstr>22A REVIEW WORKSHOP</vt:lpstr>
      <vt:lpstr>What will be covered today?</vt:lpstr>
      <vt:lpstr>concepts</vt:lpstr>
      <vt:lpstr>Challenge 1: rock paper scissors</vt:lpstr>
      <vt:lpstr>Challenge 2:  keno game</vt:lpstr>
      <vt:lpstr>Typical format</vt:lpstr>
      <vt:lpstr>if</vt:lpstr>
      <vt:lpstr>Comparison</vt:lpstr>
      <vt:lpstr>PowerPoint Presentation</vt:lpstr>
      <vt:lpstr>loops</vt:lpstr>
      <vt:lpstr>While loop</vt:lpstr>
      <vt:lpstr>What is the danger of  WHILE loop </vt:lpstr>
      <vt:lpstr>For loop</vt:lpstr>
      <vt:lpstr>function</vt:lpstr>
      <vt:lpstr>Example </vt:lpstr>
      <vt:lpstr>Reference parameter</vt:lpstr>
      <vt:lpstr>Warning:</vt:lpstr>
      <vt:lpstr>array</vt:lpstr>
      <vt:lpstr>Comment – a vital coding manner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REVIEW WORKSHOP</dc:title>
  <dc:creator>Anh Pham</dc:creator>
  <cp:lastModifiedBy>Anh Pham</cp:lastModifiedBy>
  <cp:revision>25</cp:revision>
  <dcterms:created xsi:type="dcterms:W3CDTF">2016-01-08T00:25:25Z</dcterms:created>
  <dcterms:modified xsi:type="dcterms:W3CDTF">2016-01-08T20:21:20Z</dcterms:modified>
</cp:coreProperties>
</file>