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58"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36" y="-4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en-US" altLang="zh-CN" smtClean="0"/>
              <a:t>Click to edit Master title style</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zh-CN" altLang="en-US"/>
          </a:p>
        </p:txBody>
      </p:sp>
      <p:sp>
        <p:nvSpPr>
          <p:cNvPr id="4" name="日期占位符 3"/>
          <p:cNvSpPr>
            <a:spLocks noGrp="1"/>
          </p:cNvSpPr>
          <p:nvPr>
            <p:ph type="dt" sz="half" idx="10"/>
          </p:nvPr>
        </p:nvSpPr>
        <p:spPr/>
        <p:txBody>
          <a:bodyPr/>
          <a:lstStyle/>
          <a:p>
            <a:fld id="{940F89EB-B459-4467-A2DD-5D73CAA3B5DE}" type="datetimeFigureOut">
              <a:rPr lang="zh-CN" altLang="en-US" smtClean="0"/>
              <a:pPr/>
              <a:t>2014/10/17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840EF8-E759-4F11-9F96-EDF0D34C2B6C}"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竖排文字占位符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日期占位符 3"/>
          <p:cNvSpPr>
            <a:spLocks noGrp="1"/>
          </p:cNvSpPr>
          <p:nvPr>
            <p:ph type="dt" sz="half" idx="10"/>
          </p:nvPr>
        </p:nvSpPr>
        <p:spPr/>
        <p:txBody>
          <a:bodyPr/>
          <a:lstStyle/>
          <a:p>
            <a:fld id="{940F89EB-B459-4467-A2DD-5D73CAA3B5DE}" type="datetimeFigureOut">
              <a:rPr lang="zh-CN" altLang="en-US" smtClean="0"/>
              <a:pPr/>
              <a:t>2014/10/17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840EF8-E759-4F11-9F96-EDF0D34C2B6C}"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日期占位符 3"/>
          <p:cNvSpPr>
            <a:spLocks noGrp="1"/>
          </p:cNvSpPr>
          <p:nvPr>
            <p:ph type="dt" sz="half" idx="10"/>
          </p:nvPr>
        </p:nvSpPr>
        <p:spPr/>
        <p:txBody>
          <a:bodyPr/>
          <a:lstStyle/>
          <a:p>
            <a:fld id="{940F89EB-B459-4467-A2DD-5D73CAA3B5DE}" type="datetimeFigureOut">
              <a:rPr lang="zh-CN" altLang="en-US" smtClean="0"/>
              <a:pPr/>
              <a:t>2014/10/17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840EF8-E759-4F11-9F96-EDF0D34C2B6C}"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内容占位符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日期占位符 3"/>
          <p:cNvSpPr>
            <a:spLocks noGrp="1"/>
          </p:cNvSpPr>
          <p:nvPr>
            <p:ph type="dt" sz="half" idx="10"/>
          </p:nvPr>
        </p:nvSpPr>
        <p:spPr/>
        <p:txBody>
          <a:bodyPr/>
          <a:lstStyle/>
          <a:p>
            <a:fld id="{940F89EB-B459-4467-A2DD-5D73CAA3B5DE}" type="datetimeFigureOut">
              <a:rPr lang="zh-CN" altLang="en-US" smtClean="0"/>
              <a:pPr/>
              <a:t>2014/10/17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840EF8-E759-4F11-9F96-EDF0D34C2B6C}"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日期占位符 3"/>
          <p:cNvSpPr>
            <a:spLocks noGrp="1"/>
          </p:cNvSpPr>
          <p:nvPr>
            <p:ph type="dt" sz="half" idx="10"/>
          </p:nvPr>
        </p:nvSpPr>
        <p:spPr/>
        <p:txBody>
          <a:bodyPr/>
          <a:lstStyle/>
          <a:p>
            <a:fld id="{940F89EB-B459-4467-A2DD-5D73CAA3B5DE}" type="datetimeFigureOut">
              <a:rPr lang="zh-CN" altLang="en-US" smtClean="0"/>
              <a:pPr/>
              <a:t>2014/10/17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840EF8-E759-4F11-9F96-EDF0D34C2B6C}"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日期占位符 4"/>
          <p:cNvSpPr>
            <a:spLocks noGrp="1"/>
          </p:cNvSpPr>
          <p:nvPr>
            <p:ph type="dt" sz="half" idx="10"/>
          </p:nvPr>
        </p:nvSpPr>
        <p:spPr/>
        <p:txBody>
          <a:bodyPr/>
          <a:lstStyle/>
          <a:p>
            <a:fld id="{940F89EB-B459-4467-A2DD-5D73CAA3B5DE}" type="datetimeFigureOut">
              <a:rPr lang="zh-CN" altLang="en-US" smtClean="0"/>
              <a:pPr/>
              <a:t>2014/10/17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840EF8-E759-4F11-9F96-EDF0D34C2B6C}"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en-US" altLang="zh-CN" smtClean="0"/>
              <a:t>Click to edit Master title style</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日期占位符 6"/>
          <p:cNvSpPr>
            <a:spLocks noGrp="1"/>
          </p:cNvSpPr>
          <p:nvPr>
            <p:ph type="dt" sz="half" idx="10"/>
          </p:nvPr>
        </p:nvSpPr>
        <p:spPr/>
        <p:txBody>
          <a:bodyPr/>
          <a:lstStyle/>
          <a:p>
            <a:fld id="{940F89EB-B459-4467-A2DD-5D73CAA3B5DE}" type="datetimeFigureOut">
              <a:rPr lang="zh-CN" altLang="en-US" smtClean="0"/>
              <a:pPr/>
              <a:t>2014/10/17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4840EF8-E759-4F11-9F96-EDF0D34C2B6C}"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日期占位符 2"/>
          <p:cNvSpPr>
            <a:spLocks noGrp="1"/>
          </p:cNvSpPr>
          <p:nvPr>
            <p:ph type="dt" sz="half" idx="10"/>
          </p:nvPr>
        </p:nvSpPr>
        <p:spPr/>
        <p:txBody>
          <a:bodyPr/>
          <a:lstStyle/>
          <a:p>
            <a:fld id="{940F89EB-B459-4467-A2DD-5D73CAA3B5DE}" type="datetimeFigureOut">
              <a:rPr lang="zh-CN" altLang="en-US" smtClean="0"/>
              <a:pPr/>
              <a:t>2014/10/17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4840EF8-E759-4F11-9F96-EDF0D34C2B6C}"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40F89EB-B459-4467-A2DD-5D73CAA3B5DE}" type="datetimeFigureOut">
              <a:rPr lang="zh-CN" altLang="en-US" smtClean="0"/>
              <a:pPr/>
              <a:t>2014/10/17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4840EF8-E759-4F11-9F96-EDF0D34C2B6C}"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日期占位符 4"/>
          <p:cNvSpPr>
            <a:spLocks noGrp="1"/>
          </p:cNvSpPr>
          <p:nvPr>
            <p:ph type="dt" sz="half" idx="10"/>
          </p:nvPr>
        </p:nvSpPr>
        <p:spPr/>
        <p:txBody>
          <a:bodyPr/>
          <a:lstStyle/>
          <a:p>
            <a:fld id="{940F89EB-B459-4467-A2DD-5D73CAA3B5DE}" type="datetimeFigureOut">
              <a:rPr lang="zh-CN" altLang="en-US" smtClean="0"/>
              <a:pPr/>
              <a:t>2014/10/17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840EF8-E759-4F11-9F96-EDF0D34C2B6C}"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日期占位符 4"/>
          <p:cNvSpPr>
            <a:spLocks noGrp="1"/>
          </p:cNvSpPr>
          <p:nvPr>
            <p:ph type="dt" sz="half" idx="10"/>
          </p:nvPr>
        </p:nvSpPr>
        <p:spPr/>
        <p:txBody>
          <a:bodyPr/>
          <a:lstStyle/>
          <a:p>
            <a:fld id="{940F89EB-B459-4467-A2DD-5D73CAA3B5DE}" type="datetimeFigureOut">
              <a:rPr lang="zh-CN" altLang="en-US" smtClean="0"/>
              <a:pPr/>
              <a:t>2014/10/17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840EF8-E759-4F11-9F96-EDF0D34C2B6C}"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7000" r="-17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0F89EB-B459-4467-A2DD-5D73CAA3B5DE}" type="datetimeFigureOut">
              <a:rPr lang="zh-CN" altLang="en-US" smtClean="0"/>
              <a:pPr/>
              <a:t>2014/10/17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840EF8-E759-4F11-9F96-EDF0D34C2B6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09600" y="3048000"/>
            <a:ext cx="7772400" cy="914400"/>
          </a:xfrm>
        </p:spPr>
        <p:txBody>
          <a:bodyPr>
            <a:noAutofit/>
          </a:bodyPr>
          <a:lstStyle/>
          <a:p>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Footlight MT Light" pitchFamily="18" charset="0"/>
              </a:rPr>
              <a:t>Business Proposal</a:t>
            </a:r>
            <a:b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Footlight MT Light" pitchFamily="18" charset="0"/>
              </a:rPr>
            </a:br>
            <a:r>
              <a:rPr lang="en-US" sz="36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Footlight MT Light" pitchFamily="18" charset="0"/>
              </a:rPr>
              <a:t>Jenndale</a:t>
            </a:r>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Footlight MT Light" pitchFamily="18" charset="0"/>
              </a:rPr>
              <a:t> A. </a:t>
            </a:r>
            <a:r>
              <a:rPr lang="en-US" sz="36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Footlight MT Light" pitchFamily="18" charset="0"/>
              </a:rPr>
              <a:t>Merza</a:t>
            </a:r>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Footlight MT Light" pitchFamily="18" charset="0"/>
              </a:rPr>
              <a:t/>
            </a:r>
            <a:b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Footlight MT Light" pitchFamily="18" charset="0"/>
              </a:rPr>
            </a:b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Footlight MT Light" pitchFamily="18" charset="0"/>
              <a:ea typeface="Arial Unicode MS" pitchFamily="34" charset="-122"/>
              <a:cs typeface="Arial Unicode MS"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1143000"/>
          </a:xfrm>
        </p:spPr>
        <p:txBody>
          <a:bodyPr/>
          <a:lstStyle/>
          <a:p>
            <a:pPr algn="l"/>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Footlight MT Light" pitchFamily="18" charset="0"/>
              </a:rPr>
              <a:t>Company Status</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Footlight MT Light" pitchFamily="18" charset="0"/>
            </a:endParaRPr>
          </a:p>
        </p:txBody>
      </p:sp>
      <p:sp>
        <p:nvSpPr>
          <p:cNvPr id="4" name="Content Placeholder 3"/>
          <p:cNvSpPr>
            <a:spLocks noGrp="1"/>
          </p:cNvSpPr>
          <p:nvPr>
            <p:ph idx="1"/>
          </p:nvPr>
        </p:nvSpPr>
        <p:spPr>
          <a:xfrm>
            <a:off x="457200" y="1143000"/>
            <a:ext cx="8229600" cy="4525963"/>
          </a:xfrm>
        </p:spPr>
        <p:txBody>
          <a:bodyPr>
            <a:normAutofit/>
          </a:bodyPr>
          <a:lstStyle/>
          <a:p>
            <a:r>
              <a:rPr lang="en-US"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Footlight MT Light" pitchFamily="18" charset="0"/>
                <a:cs typeface="Arial" pitchFamily="34" charset="0"/>
              </a:rPr>
              <a:t>Latest centralized website developer in the country today</a:t>
            </a:r>
          </a:p>
          <a:p>
            <a:endParaRPr lang="en-US"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Footlight MT Light" pitchFamily="18" charset="0"/>
              <a:cs typeface="Arial" pitchFamily="34" charset="0"/>
            </a:endParaRPr>
          </a:p>
          <a:p>
            <a:r>
              <a:rPr lang="en-US"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Footlight MT Light" pitchFamily="18" charset="0"/>
                <a:cs typeface="Arial" pitchFamily="34" charset="0"/>
              </a:rPr>
              <a:t>Equipped with Information Technology Professionals, expert in different IT fields</a:t>
            </a:r>
          </a:p>
          <a:p>
            <a:endParaRPr lang="en-US"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Footlight MT Light" pitchFamily="18" charset="0"/>
              <a:cs typeface="Arial" pitchFamily="34" charset="0"/>
            </a:endParaRPr>
          </a:p>
          <a:p>
            <a:r>
              <a:rPr lang="en-US"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Footlight MT Light" pitchFamily="18" charset="0"/>
                <a:cs typeface="Arial" pitchFamily="34" charset="0"/>
              </a:rPr>
              <a:t>In partnership with the Department of Tourism</a:t>
            </a:r>
          </a:p>
          <a:p>
            <a:endParaRPr lang="en-US"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Footlight MT Light" pitchFamily="18" charset="0"/>
              <a:cs typeface="Arial" pitchFamily="34" charset="0"/>
            </a:endParaRPr>
          </a:p>
          <a:p>
            <a:r>
              <a:rPr lang="en-US"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Footlight MT Light" pitchFamily="18" charset="0"/>
                <a:cs typeface="Arial" pitchFamily="34" charset="0"/>
              </a:rPr>
              <a:t>Company is in its way in promoting its business and convincing business firms to tie up with the company</a:t>
            </a:r>
            <a:endPar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Footlight MT Light" pitchFamily="18" charset="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1143000"/>
          </a:xfrm>
        </p:spPr>
        <p:txBody>
          <a:bodyPr>
            <a:normAutofit fontScale="90000"/>
          </a:bodyPr>
          <a:lstStyle/>
          <a:p>
            <a:pPr algn="l"/>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Footlight MT Light" pitchFamily="18" charset="0"/>
              </a:rPr>
              <a:t>Business Model and Marketing Plan</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Footlight MT Light" pitchFamily="18" charset="0"/>
            </a:endParaRPr>
          </a:p>
        </p:txBody>
      </p:sp>
      <p:sp>
        <p:nvSpPr>
          <p:cNvPr id="5" name="Content Placeholder 4"/>
          <p:cNvSpPr>
            <a:spLocks noGrp="1"/>
          </p:cNvSpPr>
          <p:nvPr>
            <p:ph idx="1"/>
          </p:nvPr>
        </p:nvSpPr>
        <p:spPr>
          <a:xfrm>
            <a:off x="457200" y="914400"/>
            <a:ext cx="8229600" cy="4983163"/>
          </a:xfrm>
        </p:spPr>
        <p:txBody>
          <a:bodyPr>
            <a:normAutofit/>
          </a:bodyPr>
          <a:lstStyle/>
          <a:p>
            <a:r>
              <a:rPr lang="en-US" dirty="0" smtClean="0">
                <a:solidFill>
                  <a:schemeClr val="bg1"/>
                </a:solidFill>
                <a:latin typeface="Footlight MT Light" pitchFamily="18" charset="0"/>
              </a:rPr>
              <a:t>The company will develop a centralized website and from that, the company will convince business firms and tourists spot owners to tie up with the company and advertise their products and services as well as the tourists destination on the internet</a:t>
            </a:r>
          </a:p>
          <a:p>
            <a:r>
              <a:rPr lang="en-US" dirty="0" smtClean="0">
                <a:solidFill>
                  <a:schemeClr val="bg1"/>
                </a:solidFill>
                <a:latin typeface="Footlight MT Light" pitchFamily="18" charset="0"/>
              </a:rPr>
              <a:t>The company will generate income/revenue out from the business firms who made a subscription in the system.</a:t>
            </a:r>
          </a:p>
          <a:p>
            <a:endParaRPr lang="en-US" dirty="0" smtClean="0">
              <a:solidFill>
                <a:schemeClr val="bg1"/>
              </a:solidFill>
              <a:latin typeface="Footlight MT Light" pitchFamily="18" charset="0"/>
            </a:endParaRPr>
          </a:p>
          <a:p>
            <a:endParaRPr lang="en-US" dirty="0" smtClean="0">
              <a:solidFill>
                <a:schemeClr val="bg1"/>
              </a:solidFill>
              <a:latin typeface="Footlight MT Light"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1143000"/>
          </a:xfrm>
        </p:spPr>
        <p:txBody>
          <a:bodyPr>
            <a:normAutofit fontScale="90000"/>
          </a:bodyPr>
          <a:lstStyle/>
          <a:p>
            <a:pPr algn="l"/>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Footlight MT Light" pitchFamily="18" charset="0"/>
              </a:rPr>
              <a:t>Business Model and Marketing Plan</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Footlight MT Light" pitchFamily="18" charset="0"/>
            </a:endParaRPr>
          </a:p>
        </p:txBody>
      </p:sp>
      <p:sp>
        <p:nvSpPr>
          <p:cNvPr id="5" name="Content Placeholder 4"/>
          <p:cNvSpPr>
            <a:spLocks noGrp="1"/>
          </p:cNvSpPr>
          <p:nvPr>
            <p:ph idx="1"/>
          </p:nvPr>
        </p:nvSpPr>
        <p:spPr/>
        <p:txBody>
          <a:bodyPr/>
          <a:lstStyle/>
          <a:p>
            <a:r>
              <a:rPr lang="en-US" dirty="0" smtClean="0">
                <a:solidFill>
                  <a:schemeClr val="bg1"/>
                </a:solidFill>
                <a:latin typeface="Footlight MT Light" pitchFamily="18" charset="0"/>
              </a:rPr>
              <a:t>The life span of advertising and promoting the product and services will depend on the subscription basis of the business firms in the company</a:t>
            </a:r>
          </a:p>
          <a:p>
            <a:pPr>
              <a:buNone/>
            </a:pPr>
            <a:r>
              <a:rPr lang="en-US" dirty="0" smtClean="0">
                <a:solidFill>
                  <a:schemeClr val="bg1"/>
                </a:solidFill>
                <a:latin typeface="Footlight MT Light" pitchFamily="18" charset="0"/>
              </a:rPr>
              <a:t>             </a:t>
            </a:r>
          </a:p>
          <a:p>
            <a:pPr>
              <a:buNone/>
            </a:pPr>
            <a:r>
              <a:rPr lang="en-US" dirty="0" smtClean="0">
                <a:solidFill>
                  <a:schemeClr val="bg1"/>
                </a:solidFill>
                <a:latin typeface="Footlight MT Light" pitchFamily="18" charset="0"/>
              </a:rPr>
              <a:t>			</a:t>
            </a:r>
            <a:endParaRPr lang="en-US" dirty="0">
              <a:solidFill>
                <a:schemeClr val="bg1"/>
              </a:solidFill>
              <a:latin typeface="Footlight MT Light"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Footlight MT Light" pitchFamily="18" charset="0"/>
              </a:rPr>
              <a:t>Subscription Basis and Pricing Model</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Footlight MT Light" pitchFamily="18"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62195609"/>
              </p:ext>
            </p:extLst>
          </p:nvPr>
        </p:nvGraphicFramePr>
        <p:xfrm>
          <a:off x="457200" y="1600200"/>
          <a:ext cx="8153400" cy="3429000"/>
        </p:xfrm>
        <a:graphic>
          <a:graphicData uri="http://schemas.openxmlformats.org/drawingml/2006/table">
            <a:tbl>
              <a:tblPr firstRow="1" bandRow="1">
                <a:tableStyleId>{5C22544A-7EE6-4342-B048-85BDC9FD1C3A}</a:tableStyleId>
              </a:tblPr>
              <a:tblGrid>
                <a:gridCol w="4076700"/>
                <a:gridCol w="4076700"/>
              </a:tblGrid>
              <a:tr h="857250">
                <a:tc>
                  <a:txBody>
                    <a:bodyPr/>
                    <a:lstStyle/>
                    <a:p>
                      <a:r>
                        <a:rPr lang="en-US" sz="2800" b="0" dirty="0" smtClean="0">
                          <a:solidFill>
                            <a:schemeClr val="bg1"/>
                          </a:solidFill>
                        </a:rPr>
                        <a:t>Subscription Type</a:t>
                      </a:r>
                      <a:endParaRPr lang="en-US" sz="2800" b="0" dirty="0">
                        <a:solidFill>
                          <a:schemeClr val="bg1"/>
                        </a:solidFill>
                      </a:endParaRPr>
                    </a:p>
                  </a:txBody>
                  <a:tcPr/>
                </a:tc>
                <a:tc>
                  <a:txBody>
                    <a:bodyPr/>
                    <a:lstStyle/>
                    <a:p>
                      <a:r>
                        <a:rPr lang="en-US" sz="2800" b="0" dirty="0" smtClean="0">
                          <a:solidFill>
                            <a:schemeClr val="bg1"/>
                          </a:solidFill>
                        </a:rPr>
                        <a:t>Subscription</a:t>
                      </a:r>
                      <a:r>
                        <a:rPr lang="en-US" sz="2800" b="0" baseline="0" dirty="0" smtClean="0">
                          <a:solidFill>
                            <a:schemeClr val="bg1"/>
                          </a:solidFill>
                        </a:rPr>
                        <a:t>  Rate</a:t>
                      </a:r>
                      <a:endParaRPr lang="en-US" sz="2800" b="0" dirty="0">
                        <a:solidFill>
                          <a:schemeClr val="bg1"/>
                        </a:solidFill>
                      </a:endParaRPr>
                    </a:p>
                  </a:txBody>
                  <a:tcPr/>
                </a:tc>
              </a:tr>
              <a:tr h="857250">
                <a:tc>
                  <a:txBody>
                    <a:bodyPr/>
                    <a:lstStyle/>
                    <a:p>
                      <a:r>
                        <a:rPr lang="en-US" sz="2800" dirty="0" smtClean="0">
                          <a:solidFill>
                            <a:schemeClr val="tx1"/>
                          </a:solidFill>
                        </a:rPr>
                        <a:t>Monthly</a:t>
                      </a:r>
                      <a:endParaRPr lang="en-US" sz="2800" dirty="0">
                        <a:solidFill>
                          <a:schemeClr val="tx1"/>
                        </a:solidFill>
                      </a:endParaRPr>
                    </a:p>
                  </a:txBody>
                  <a:tcPr/>
                </a:tc>
                <a:tc>
                  <a:txBody>
                    <a:bodyPr/>
                    <a:lstStyle/>
                    <a:p>
                      <a:r>
                        <a:rPr lang="fil-PH" sz="2800" b="1" kern="1200" dirty="0" smtClean="0">
                          <a:solidFill>
                            <a:schemeClr val="dk1"/>
                          </a:solidFill>
                          <a:effectLst/>
                          <a:latin typeface="+mn-lt"/>
                          <a:ea typeface="+mn-ea"/>
                          <a:cs typeface="+mn-cs"/>
                        </a:rPr>
                        <a:t>₱ 1,350.00</a:t>
                      </a:r>
                      <a:endParaRPr lang="en-US" sz="2800" dirty="0">
                        <a:solidFill>
                          <a:srgbClr val="FF0000"/>
                        </a:solidFill>
                      </a:endParaRPr>
                    </a:p>
                  </a:txBody>
                  <a:tcPr/>
                </a:tc>
              </a:tr>
              <a:tr h="857250">
                <a:tc>
                  <a:txBody>
                    <a:bodyPr/>
                    <a:lstStyle/>
                    <a:p>
                      <a:r>
                        <a:rPr lang="en-US" sz="2800" dirty="0" smtClean="0">
                          <a:solidFill>
                            <a:schemeClr val="tx1"/>
                          </a:solidFill>
                        </a:rPr>
                        <a:t>Quarterly</a:t>
                      </a:r>
                      <a:endParaRPr lang="en-US" sz="2800" dirty="0">
                        <a:solidFill>
                          <a:schemeClr val="tx1"/>
                        </a:solidFill>
                      </a:endParaRPr>
                    </a:p>
                  </a:txBody>
                  <a:tcPr/>
                </a:tc>
                <a:tc>
                  <a:txBody>
                    <a:bodyPr/>
                    <a:lstStyle/>
                    <a:p>
                      <a:r>
                        <a:rPr lang="fil-PH" sz="2800" b="1" kern="1200" dirty="0" smtClean="0">
                          <a:solidFill>
                            <a:schemeClr val="dk1"/>
                          </a:solidFill>
                          <a:effectLst/>
                          <a:latin typeface="+mn-lt"/>
                          <a:ea typeface="+mn-ea"/>
                          <a:cs typeface="+mn-cs"/>
                        </a:rPr>
                        <a:t>₱ 4,050.00</a:t>
                      </a:r>
                      <a:endParaRPr lang="en-US" sz="2800" dirty="0">
                        <a:solidFill>
                          <a:srgbClr val="FF0000"/>
                        </a:solidFill>
                      </a:endParaRPr>
                    </a:p>
                  </a:txBody>
                  <a:tcPr/>
                </a:tc>
              </a:tr>
              <a:tr h="857250">
                <a:tc>
                  <a:txBody>
                    <a:bodyPr/>
                    <a:lstStyle/>
                    <a:p>
                      <a:r>
                        <a:rPr lang="en-US" sz="2800" dirty="0" smtClean="0">
                          <a:solidFill>
                            <a:schemeClr val="tx1"/>
                          </a:solidFill>
                        </a:rPr>
                        <a:t>Annually</a:t>
                      </a:r>
                      <a:endParaRPr lang="en-US" sz="2800" dirty="0">
                        <a:solidFill>
                          <a:schemeClr val="tx1"/>
                        </a:solidFill>
                      </a:endParaRPr>
                    </a:p>
                  </a:txBody>
                  <a:tcPr/>
                </a:tc>
                <a:tc>
                  <a:txBody>
                    <a:bodyPr/>
                    <a:lstStyle/>
                    <a:p>
                      <a:r>
                        <a:rPr lang="fil-PH" sz="2800" b="1" kern="1200" dirty="0" smtClean="0">
                          <a:solidFill>
                            <a:schemeClr val="dk1"/>
                          </a:solidFill>
                          <a:effectLst/>
                          <a:latin typeface="+mn-lt"/>
                          <a:ea typeface="+mn-ea"/>
                          <a:cs typeface="+mn-cs"/>
                        </a:rPr>
                        <a:t>₱ 5,400.00</a:t>
                      </a:r>
                      <a:endParaRPr lang="en-US" sz="2800" dirty="0">
                        <a:solidFill>
                          <a:srgbClr val="FF0000"/>
                        </a:solidFill>
                      </a:endParaRPr>
                    </a:p>
                  </a:txBody>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Footlight MT Light" pitchFamily="18" charset="0"/>
              </a:rPr>
              <a:t>Subscription Basis and Pricing Model</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Footlight MT Light" pitchFamily="18" charset="0"/>
            </a:endParaRPr>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754382710"/>
              </p:ext>
            </p:extLst>
          </p:nvPr>
        </p:nvGraphicFramePr>
        <p:xfrm>
          <a:off x="457200" y="1600200"/>
          <a:ext cx="8229600" cy="370840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smtClean="0"/>
                        <a:t>First</a:t>
                      </a:r>
                      <a:r>
                        <a:rPr lang="en-US" baseline="0" dirty="0" smtClean="0"/>
                        <a:t> Year Budget</a:t>
                      </a:r>
                      <a:endParaRPr lang="en-US" dirty="0"/>
                    </a:p>
                  </a:txBody>
                  <a:tcPr/>
                </a:tc>
                <a:tc>
                  <a:txBody>
                    <a:bodyPr/>
                    <a:lstStyle/>
                    <a:p>
                      <a:r>
                        <a:rPr lang="en-US" dirty="0" smtClean="0"/>
                        <a:t>Cost</a:t>
                      </a:r>
                      <a:endParaRPr lang="en-US" dirty="0"/>
                    </a:p>
                  </a:txBody>
                  <a:tcPr/>
                </a:tc>
              </a:tr>
              <a:tr h="370840">
                <a:tc>
                  <a:txBody>
                    <a:bodyPr/>
                    <a:lstStyle/>
                    <a:p>
                      <a:r>
                        <a:rPr lang="en-US" dirty="0" smtClean="0"/>
                        <a:t>Salaries</a:t>
                      </a:r>
                      <a:endParaRPr lang="en-US" dirty="0"/>
                    </a:p>
                  </a:txBody>
                  <a:tcPr/>
                </a:tc>
                <a:tc>
                  <a:txBody>
                    <a:bodyPr/>
                    <a:lstStyle/>
                    <a:p>
                      <a:r>
                        <a:rPr lang="fil-PH" sz="1800" b="1" kern="1200" dirty="0" smtClean="0">
                          <a:solidFill>
                            <a:schemeClr val="dk1"/>
                          </a:solidFill>
                          <a:effectLst/>
                          <a:latin typeface="+mn-lt"/>
                          <a:ea typeface="+mn-ea"/>
                          <a:cs typeface="+mn-cs"/>
                        </a:rPr>
                        <a:t>₱ 810,000.00</a:t>
                      </a:r>
                      <a:endParaRPr lang="en-US" sz="1800" dirty="0">
                        <a:solidFill>
                          <a:srgbClr val="FF0000"/>
                        </a:solidFill>
                      </a:endParaRPr>
                    </a:p>
                  </a:txBody>
                  <a:tcPr/>
                </a:tc>
              </a:tr>
              <a:tr h="370840">
                <a:tc>
                  <a:txBody>
                    <a:bodyPr/>
                    <a:lstStyle/>
                    <a:p>
                      <a:r>
                        <a:rPr lang="en-US" dirty="0" smtClean="0"/>
                        <a:t> Maintenance</a:t>
                      </a:r>
                      <a:endParaRPr lang="en-US" dirty="0"/>
                    </a:p>
                  </a:txBody>
                  <a:tcPr/>
                </a:tc>
                <a:tc>
                  <a:txBody>
                    <a:bodyPr/>
                    <a:lstStyle/>
                    <a:p>
                      <a:r>
                        <a:rPr lang="fil-PH" sz="1800" b="1" kern="1200" dirty="0" smtClean="0">
                          <a:solidFill>
                            <a:schemeClr val="dk1"/>
                          </a:solidFill>
                          <a:effectLst/>
                          <a:latin typeface="+mn-lt"/>
                          <a:ea typeface="+mn-ea"/>
                          <a:cs typeface="+mn-cs"/>
                        </a:rPr>
                        <a:t>₱ 360,000.00</a:t>
                      </a:r>
                      <a:endParaRPr lang="en-US" sz="1800" dirty="0">
                        <a:solidFill>
                          <a:srgbClr val="FF0000"/>
                        </a:solidFill>
                      </a:endParaRPr>
                    </a:p>
                  </a:txBody>
                  <a:tcPr/>
                </a:tc>
              </a:tr>
              <a:tr h="370840">
                <a:tc>
                  <a:txBody>
                    <a:bodyPr/>
                    <a:lstStyle/>
                    <a:p>
                      <a:r>
                        <a:rPr lang="en-US" dirty="0" smtClean="0"/>
                        <a:t>Local Advertising</a:t>
                      </a:r>
                      <a:endParaRPr lang="en-US" dirty="0"/>
                    </a:p>
                  </a:txBody>
                  <a:tcPr/>
                </a:tc>
                <a:tc>
                  <a:txBody>
                    <a:bodyPr/>
                    <a:lstStyle/>
                    <a:p>
                      <a:r>
                        <a:rPr lang="fil-PH" sz="1800" b="1" kern="1200" dirty="0" smtClean="0">
                          <a:solidFill>
                            <a:schemeClr val="dk1"/>
                          </a:solidFill>
                          <a:effectLst/>
                          <a:latin typeface="+mn-lt"/>
                          <a:ea typeface="+mn-ea"/>
                          <a:cs typeface="+mn-cs"/>
                        </a:rPr>
                        <a:t>₱ 225,000.00</a:t>
                      </a:r>
                      <a:endParaRPr lang="en-US" sz="1800" dirty="0">
                        <a:solidFill>
                          <a:srgbClr val="FF0000"/>
                        </a:solidFill>
                      </a:endParaRPr>
                    </a:p>
                  </a:txBody>
                  <a:tcPr/>
                </a:tc>
              </a:tr>
              <a:tr h="370840">
                <a:tc>
                  <a:txBody>
                    <a:bodyPr/>
                    <a:lstStyle/>
                    <a:p>
                      <a:r>
                        <a:rPr lang="en-US" dirty="0" smtClean="0"/>
                        <a:t>Marketing</a:t>
                      </a:r>
                      <a:endParaRPr lang="en-US" dirty="0"/>
                    </a:p>
                  </a:txBody>
                  <a:tcPr/>
                </a:tc>
                <a:tc>
                  <a:txBody>
                    <a:bodyPr/>
                    <a:lstStyle/>
                    <a:p>
                      <a:r>
                        <a:rPr lang="fil-PH" sz="1800" b="1" kern="1200" dirty="0" smtClean="0">
                          <a:solidFill>
                            <a:schemeClr val="dk1"/>
                          </a:solidFill>
                          <a:effectLst/>
                          <a:latin typeface="+mn-lt"/>
                          <a:ea typeface="+mn-ea"/>
                          <a:cs typeface="+mn-cs"/>
                        </a:rPr>
                        <a:t>₱ 540,000.00</a:t>
                      </a:r>
                      <a:endParaRPr lang="en-US" sz="1800" dirty="0">
                        <a:solidFill>
                          <a:srgbClr val="FF0000"/>
                        </a:solidFill>
                      </a:endParaRPr>
                    </a:p>
                  </a:txBody>
                  <a:tcPr/>
                </a:tc>
              </a:tr>
              <a:tr h="370840">
                <a:tc>
                  <a:txBody>
                    <a:bodyPr/>
                    <a:lstStyle/>
                    <a:p>
                      <a:r>
                        <a:rPr lang="en-US" dirty="0" smtClean="0"/>
                        <a:t>Accounting and legal</a:t>
                      </a:r>
                      <a:endParaRPr lang="en-US" dirty="0"/>
                    </a:p>
                  </a:txBody>
                  <a:tcPr/>
                </a:tc>
                <a:tc>
                  <a:txBody>
                    <a:bodyPr/>
                    <a:lstStyle/>
                    <a:p>
                      <a:r>
                        <a:rPr lang="fil-PH" sz="1800" b="1" kern="1200" dirty="0" smtClean="0">
                          <a:solidFill>
                            <a:schemeClr val="dk1"/>
                          </a:solidFill>
                          <a:effectLst/>
                          <a:latin typeface="+mn-lt"/>
                          <a:ea typeface="+mn-ea"/>
                          <a:cs typeface="+mn-cs"/>
                        </a:rPr>
                        <a:t>₱ 238,000.00</a:t>
                      </a:r>
                      <a:endParaRPr lang="en-US" sz="1800" dirty="0">
                        <a:solidFill>
                          <a:srgbClr val="FF0000"/>
                        </a:solidFill>
                      </a:endParaRPr>
                    </a:p>
                  </a:txBody>
                  <a:tcPr/>
                </a:tc>
              </a:tr>
              <a:tr h="370840">
                <a:tc>
                  <a:txBody>
                    <a:bodyPr/>
                    <a:lstStyle/>
                    <a:p>
                      <a:r>
                        <a:rPr lang="en-US" dirty="0" smtClean="0"/>
                        <a:t>Rent</a:t>
                      </a:r>
                      <a:endParaRPr lang="en-US" dirty="0"/>
                    </a:p>
                  </a:txBody>
                  <a:tcPr/>
                </a:tc>
                <a:tc>
                  <a:txBody>
                    <a:bodyPr/>
                    <a:lstStyle/>
                    <a:p>
                      <a:r>
                        <a:rPr lang="fil-PH" sz="1800" b="1" kern="1200" dirty="0" smtClean="0">
                          <a:solidFill>
                            <a:schemeClr val="dk1"/>
                          </a:solidFill>
                          <a:effectLst/>
                          <a:latin typeface="+mn-lt"/>
                          <a:ea typeface="+mn-ea"/>
                          <a:cs typeface="+mn-cs"/>
                        </a:rPr>
                        <a:t>₱ 477,000.00</a:t>
                      </a:r>
                      <a:endParaRPr lang="en-US" sz="1800" dirty="0">
                        <a:solidFill>
                          <a:srgbClr val="FF0000"/>
                        </a:solidFill>
                      </a:endParaRPr>
                    </a:p>
                  </a:txBody>
                  <a:tcPr/>
                </a:tc>
              </a:tr>
              <a:tr h="370840">
                <a:tc>
                  <a:txBody>
                    <a:bodyPr/>
                    <a:lstStyle/>
                    <a:p>
                      <a:r>
                        <a:rPr lang="en-US" dirty="0" smtClean="0"/>
                        <a:t>Internet and Telephone</a:t>
                      </a:r>
                      <a:endParaRPr lang="en-US" dirty="0"/>
                    </a:p>
                  </a:txBody>
                  <a:tcPr/>
                </a:tc>
                <a:tc>
                  <a:txBody>
                    <a:bodyPr/>
                    <a:lstStyle/>
                    <a:p>
                      <a:r>
                        <a:rPr lang="fil-PH" sz="1800" b="1" kern="1200" dirty="0" smtClean="0">
                          <a:solidFill>
                            <a:schemeClr val="dk1"/>
                          </a:solidFill>
                          <a:effectLst/>
                          <a:latin typeface="+mn-lt"/>
                          <a:ea typeface="+mn-ea"/>
                          <a:cs typeface="+mn-cs"/>
                        </a:rPr>
                        <a:t>₱ 44,000.00</a:t>
                      </a:r>
                      <a:endParaRPr lang="en-US" sz="1800" dirty="0">
                        <a:solidFill>
                          <a:srgbClr val="FF0000"/>
                        </a:solidFill>
                      </a:endParaRPr>
                    </a:p>
                  </a:txBody>
                  <a:tcPr/>
                </a:tc>
              </a:tr>
              <a:tr h="370840">
                <a:tc>
                  <a:txBody>
                    <a:bodyPr/>
                    <a:lstStyle/>
                    <a:p>
                      <a:r>
                        <a:rPr lang="en-US" dirty="0" smtClean="0"/>
                        <a:t>Domain Name</a:t>
                      </a:r>
                      <a:endParaRPr lang="en-US" dirty="0"/>
                    </a:p>
                  </a:txBody>
                  <a:tcPr/>
                </a:tc>
                <a:tc>
                  <a:txBody>
                    <a:bodyPr/>
                    <a:lstStyle/>
                    <a:p>
                      <a:r>
                        <a:rPr lang="fil-PH" sz="1800" b="1" kern="1200" dirty="0" smtClean="0">
                          <a:solidFill>
                            <a:schemeClr val="dk1"/>
                          </a:solidFill>
                          <a:effectLst/>
                          <a:latin typeface="+mn-lt"/>
                          <a:ea typeface="+mn-ea"/>
                          <a:cs typeface="+mn-cs"/>
                        </a:rPr>
                        <a:t>₱ 2,250.00</a:t>
                      </a:r>
                      <a:endParaRPr lang="en-US" sz="1800" dirty="0">
                        <a:solidFill>
                          <a:srgbClr val="FF0000"/>
                        </a:solidFill>
                      </a:endParaRPr>
                    </a:p>
                  </a:txBody>
                  <a:tcPr/>
                </a:tc>
              </a:tr>
              <a:tr h="370840">
                <a:tc>
                  <a:txBody>
                    <a:bodyPr/>
                    <a:lstStyle/>
                    <a:p>
                      <a:r>
                        <a:rPr lang="en-US" b="1" dirty="0" smtClean="0"/>
                        <a:t>                                                   Total</a:t>
                      </a:r>
                      <a:endParaRPr lang="en-US" b="1" dirty="0"/>
                    </a:p>
                  </a:txBody>
                  <a:tcPr/>
                </a:tc>
                <a:tc>
                  <a:txBody>
                    <a:bodyPr/>
                    <a:lstStyle/>
                    <a:p>
                      <a:r>
                        <a:rPr lang="fil-PH" sz="1800" b="1" kern="1200" smtClean="0">
                          <a:solidFill>
                            <a:schemeClr val="dk1"/>
                          </a:solidFill>
                          <a:effectLst/>
                          <a:latin typeface="+mn-lt"/>
                          <a:ea typeface="+mn-ea"/>
                          <a:cs typeface="+mn-cs"/>
                        </a:rPr>
                        <a:t>₱ 2,697,705.00</a:t>
                      </a:r>
                      <a:endParaRPr lang="en-US" sz="1800" dirty="0">
                        <a:solidFill>
                          <a:srgbClr val="FF0000"/>
                        </a:solidFill>
                      </a:endParaRPr>
                    </a:p>
                  </a:txBody>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928810"/>
            <a:ext cx="8229600" cy="1143000"/>
          </a:xfrm>
        </p:spPr>
        <p:txBody>
          <a:bodyPr>
            <a:normAutofit/>
          </a:bodyPr>
          <a:lstStyle/>
          <a:p>
            <a:r>
              <a:rPr lang="en-US" altLang="zh-CN" sz="3600" dirty="0" smtClean="0">
                <a:solidFill>
                  <a:schemeClr val="bg1"/>
                </a:solidFill>
                <a:latin typeface="Arial Unicode MS" pitchFamily="34" charset="-122"/>
                <a:ea typeface="Arial Unicode MS" pitchFamily="34" charset="-122"/>
                <a:cs typeface="Arial Unicode MS" pitchFamily="34" charset="-122"/>
              </a:rPr>
              <a:t>Thank you!</a:t>
            </a:r>
            <a:endParaRPr lang="zh-CN" altLang="en-US" sz="3600" dirty="0">
              <a:solidFill>
                <a:schemeClr val="bg1"/>
              </a:solidFill>
              <a:latin typeface="Arial Unicode MS" pitchFamily="34" charset="-122"/>
              <a:ea typeface="Arial Unicode MS" pitchFamily="34" charset="-122"/>
              <a:cs typeface="Arial Unicode MS"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152400"/>
            <a:ext cx="9144000" cy="917575"/>
          </a:xfrm>
        </p:spPr>
        <p:txBody>
          <a:bodyPr>
            <a:normAutofit/>
          </a:bodyPr>
          <a:lstStyle/>
          <a:p>
            <a:r>
              <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Footlight MT Light" pitchFamily="18" charset="0"/>
              </a:rPr>
              <a:t>Business Proposal</a:t>
            </a:r>
            <a:endParaRPr lang="en-US" sz="4000" dirty="0">
              <a:solidFill>
                <a:schemeClr val="bg1"/>
              </a:solidFill>
            </a:endParaRPr>
          </a:p>
        </p:txBody>
      </p:sp>
      <p:sp>
        <p:nvSpPr>
          <p:cNvPr id="5" name="Subtitle 4"/>
          <p:cNvSpPr>
            <a:spLocks noGrp="1"/>
          </p:cNvSpPr>
          <p:nvPr>
            <p:ph type="subTitle" idx="1"/>
          </p:nvPr>
        </p:nvSpPr>
        <p:spPr>
          <a:xfrm>
            <a:off x="0" y="914400"/>
            <a:ext cx="9144000" cy="1752600"/>
          </a:xfrm>
        </p:spPr>
        <p:txBody>
          <a:bodyPr>
            <a:normAutofit/>
          </a:bodyPr>
          <a:lstStyle/>
          <a:p>
            <a:r>
              <a:rPr lang="en-US" sz="5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Bookman Old Style" pitchFamily="18" charset="0"/>
              </a:rPr>
              <a:t>POGI SOFT.</a:t>
            </a:r>
            <a:endParaRPr lang="en-US" sz="5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Bookman Old Style"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2057400"/>
            <a:ext cx="4096322" cy="34009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1143000"/>
          </a:xfrm>
        </p:spPr>
        <p:txBody>
          <a:bodyPr>
            <a:normAutofit/>
          </a:bodyPr>
          <a:lstStyle/>
          <a:p>
            <a:r>
              <a:rPr lang="en-US" altLang="zh-CN"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Unicode MS" pitchFamily="34" charset="-122"/>
                <a:ea typeface="Arial Unicode MS" pitchFamily="34" charset="-122"/>
                <a:cs typeface="Arial Unicode MS" pitchFamily="34" charset="-122"/>
              </a:rPr>
              <a:t>What is </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Bookman Old Style" pitchFamily="18" charset="0"/>
              </a:rPr>
              <a:t>POGI SOFT</a:t>
            </a:r>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Bookman Old Style" pitchFamily="18" charset="0"/>
              </a:rPr>
              <a:t>.</a:t>
            </a:r>
            <a:r>
              <a:rPr lang="en-US" altLang="zh-CN"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Unicode MS" pitchFamily="34" charset="-122"/>
                <a:ea typeface="Arial Unicode MS" pitchFamily="34" charset="-122"/>
                <a:cs typeface="Arial Unicode MS" pitchFamily="34" charset="-122"/>
              </a:rPr>
              <a:t>?</a:t>
            </a:r>
            <a:endParaRPr lang="zh-CN" alt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1066800"/>
            <a:ext cx="8229600" cy="4525963"/>
          </a:xfrm>
        </p:spPr>
        <p:txBody>
          <a:bodyPr>
            <a:normAutofit lnSpcReduction="10000"/>
          </a:bodyPr>
          <a:lstStyle/>
          <a:p>
            <a:r>
              <a:rPr lang="en-US" sz="2400" dirty="0" smtClean="0">
                <a:solidFill>
                  <a:schemeClr val="bg1"/>
                </a:solidFill>
                <a:latin typeface="Footlight MT Light" pitchFamily="18" charset="0"/>
                <a:cs typeface="Arial" pitchFamily="34" charset="0"/>
              </a:rPr>
              <a:t>The </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Bookman Old Style" pitchFamily="18" charset="0"/>
              </a:rPr>
              <a:t>POGI SOFT</a:t>
            </a:r>
            <a:r>
              <a:rPr lang="en-US" sz="2400" dirty="0" smtClean="0">
                <a:solidFill>
                  <a:schemeClr val="bg1"/>
                </a:solidFill>
                <a:latin typeface="Footlight MT Light" pitchFamily="18" charset="0"/>
                <a:cs typeface="Arial" pitchFamily="34" charset="0"/>
              </a:rPr>
              <a:t> is the latest centralized website developer in the country today</a:t>
            </a:r>
            <a:endParaRPr lang="zh-CN" altLang="en-US" sz="2400" dirty="0" smtClean="0">
              <a:solidFill>
                <a:schemeClr val="bg1"/>
              </a:solidFill>
              <a:latin typeface="Footlight MT Light" pitchFamily="18" charset="0"/>
              <a:ea typeface="Arial Unicode MS" pitchFamily="34" charset="-122"/>
              <a:cs typeface="Arial" pitchFamily="34" charset="0"/>
            </a:endParaRPr>
          </a:p>
          <a:p>
            <a:endParaRPr lang="en-US" sz="2400" dirty="0" smtClean="0">
              <a:solidFill>
                <a:schemeClr val="bg1"/>
              </a:solidFill>
              <a:latin typeface="Footlight MT Light" pitchFamily="18" charset="0"/>
              <a:cs typeface="Arial" pitchFamily="34" charset="0"/>
            </a:endParaRPr>
          </a:p>
          <a:p>
            <a:r>
              <a:rPr lang="en-US" sz="2400" dirty="0" smtClean="0">
                <a:solidFill>
                  <a:schemeClr val="bg1"/>
                </a:solidFill>
                <a:latin typeface="Footlight MT Light" pitchFamily="18" charset="0"/>
                <a:cs typeface="Arial" pitchFamily="34" charset="0"/>
              </a:rPr>
              <a:t>It is a centralized web company that incorporates e-commerce websites for advertising and marketing within the National Capital Region(NCR) in partnership with the Department of Tourism. </a:t>
            </a:r>
          </a:p>
          <a:p>
            <a:endParaRPr lang="en-US" sz="2400" dirty="0" smtClean="0">
              <a:solidFill>
                <a:schemeClr val="bg1"/>
              </a:solidFill>
              <a:latin typeface="Footlight MT Light" pitchFamily="18" charset="0"/>
              <a:cs typeface="Arial" pitchFamily="34" charset="0"/>
            </a:endParaRPr>
          </a:p>
          <a:p>
            <a:r>
              <a:rPr lang="en-US" sz="2400" dirty="0" smtClean="0">
                <a:solidFill>
                  <a:schemeClr val="bg1"/>
                </a:solidFill>
                <a:latin typeface="Footlight MT Light" pitchFamily="18" charset="0"/>
                <a:cs typeface="Arial" pitchFamily="34" charset="0"/>
              </a:rPr>
              <a:t>The company is designed to bridge the gap in effectively promoting and advertising established and potential tourist destinations as well as the products and services offered by different business firms in the NCR.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Unicode MS" pitchFamily="34" charset="-122"/>
                <a:ea typeface="Arial Unicode MS" pitchFamily="34" charset="-122"/>
                <a:cs typeface="Arial Unicode MS" pitchFamily="34" charset="-122"/>
              </a:rPr>
              <a:t>Problems addressed by the Company</a:t>
            </a:r>
            <a:endParaRPr lang="zh-CN" alt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p:txBody>
          <a:bodyPr>
            <a:normAutofit/>
          </a:bodyPr>
          <a:lstStyle/>
          <a:p>
            <a:pPr marL="457200" lvl="0" indent="-457200">
              <a:buAutoNum type="arabicParenR"/>
            </a:pPr>
            <a:r>
              <a:rPr lang="en-US" sz="2400" dirty="0" smtClean="0">
                <a:solidFill>
                  <a:schemeClr val="bg1"/>
                </a:solidFill>
                <a:latin typeface="Footlight MT Light" pitchFamily="18" charset="0"/>
              </a:rPr>
              <a:t>There is no centralized website in the </a:t>
            </a:r>
            <a:r>
              <a:rPr lang="en-US" sz="2400" dirty="0">
                <a:solidFill>
                  <a:schemeClr val="bg1"/>
                </a:solidFill>
                <a:latin typeface="Footlight MT Light" pitchFamily="18" charset="0"/>
                <a:cs typeface="Arial" pitchFamily="34" charset="0"/>
              </a:rPr>
              <a:t>NCR</a:t>
            </a:r>
            <a:r>
              <a:rPr lang="en-US" sz="2400" dirty="0" smtClean="0">
                <a:solidFill>
                  <a:schemeClr val="bg1"/>
                </a:solidFill>
                <a:latin typeface="Footlight MT Light" pitchFamily="18" charset="0"/>
              </a:rPr>
              <a:t> that serve as a portal where in tourists and people of </a:t>
            </a:r>
            <a:r>
              <a:rPr lang="en-US" sz="2400" dirty="0">
                <a:solidFill>
                  <a:schemeClr val="bg1"/>
                </a:solidFill>
                <a:latin typeface="Footlight MT Light" pitchFamily="18" charset="0"/>
                <a:cs typeface="Arial" pitchFamily="34" charset="0"/>
              </a:rPr>
              <a:t>NCR</a:t>
            </a:r>
            <a:r>
              <a:rPr lang="en-US" sz="2400" dirty="0" smtClean="0">
                <a:solidFill>
                  <a:schemeClr val="bg1"/>
                </a:solidFill>
                <a:latin typeface="Footlight MT Light" pitchFamily="18" charset="0"/>
              </a:rPr>
              <a:t> can use to locate and choose from different tourist destinations, products as well as services offered and provided by different business firms.</a:t>
            </a:r>
          </a:p>
          <a:p>
            <a:pPr lvl="0">
              <a:buNone/>
            </a:pPr>
            <a:endParaRPr lang="en-US" sz="1800" dirty="0" smtClean="0"/>
          </a:p>
          <a:p>
            <a:pPr>
              <a:buNone/>
            </a:pPr>
            <a:r>
              <a:rPr lang="en-US" sz="2400" dirty="0" smtClean="0">
                <a:solidFill>
                  <a:schemeClr val="bg1"/>
                </a:solidFill>
                <a:latin typeface="Footlight MT Light" pitchFamily="18" charset="0"/>
              </a:rPr>
              <a:t>2) Individual business website in </a:t>
            </a:r>
            <a:r>
              <a:rPr lang="en-US" sz="2400" dirty="0">
                <a:solidFill>
                  <a:schemeClr val="bg1"/>
                </a:solidFill>
                <a:latin typeface="Footlight MT Light" pitchFamily="18" charset="0"/>
                <a:cs typeface="Arial" pitchFamily="34" charset="0"/>
              </a:rPr>
              <a:t>NCR</a:t>
            </a:r>
            <a:r>
              <a:rPr lang="en-US" sz="2400" dirty="0" smtClean="0">
                <a:solidFill>
                  <a:schemeClr val="bg1"/>
                </a:solidFill>
                <a:latin typeface="Footlight MT Light" pitchFamily="18" charset="0"/>
              </a:rPr>
              <a:t> has less chance to be visited, thus less chance of generating income.</a:t>
            </a:r>
          </a:p>
          <a:p>
            <a:pPr>
              <a:buNone/>
            </a:pPr>
            <a:endParaRPr lang="en-US" sz="2400" dirty="0" smtClean="0">
              <a:solidFill>
                <a:schemeClr val="bg1"/>
              </a:solidFill>
              <a:latin typeface="Footlight MT Light" pitchFamily="18" charset="0"/>
            </a:endParaRPr>
          </a:p>
          <a:p>
            <a:pPr lvl="0"/>
            <a:endParaRPr lang="en-US" sz="2400" dirty="0" smtClean="0">
              <a:solidFill>
                <a:schemeClr val="bg1"/>
              </a:solidFill>
              <a:latin typeface="Footlight MT Light" pitchFamily="18" charset="0"/>
            </a:endParaRPr>
          </a:p>
          <a:p>
            <a:endParaRPr lang="zh-CN" altLang="en-US" sz="1800" dirty="0">
              <a:solidFill>
                <a:schemeClr val="bg1"/>
              </a:solidFill>
              <a:latin typeface="Arial Unicode MS" pitchFamily="34" charset="-122"/>
              <a:ea typeface="Arial Unicode MS" pitchFamily="34" charset="-122"/>
              <a:cs typeface="Arial Unicode MS"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1143000"/>
          </a:xfrm>
        </p:spPr>
        <p:txBody>
          <a:bodyPr>
            <a:normAutofit/>
          </a:bodyPr>
          <a:lstStyle/>
          <a:p>
            <a:pPr algn="l"/>
            <a:r>
              <a:rPr lang="en-US" altLang="zh-CN"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Footlight MT Light" pitchFamily="18" charset="0"/>
                <a:ea typeface="Arial Unicode MS" pitchFamily="34" charset="-122"/>
                <a:cs typeface="Arial Unicode MS" pitchFamily="34" charset="-122"/>
              </a:rPr>
              <a:t>Solutions</a:t>
            </a:r>
            <a:endParaRPr lang="zh-CN" alt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Footlight MT Light" pitchFamily="18" charset="0"/>
              <a:ea typeface="Arial Unicode MS" pitchFamily="34" charset="-122"/>
              <a:cs typeface="Arial Unicode MS" pitchFamily="34" charset="-122"/>
            </a:endParaRPr>
          </a:p>
        </p:txBody>
      </p:sp>
      <p:sp>
        <p:nvSpPr>
          <p:cNvPr id="3" name="内容占位符 2"/>
          <p:cNvSpPr>
            <a:spLocks noGrp="1"/>
          </p:cNvSpPr>
          <p:nvPr>
            <p:ph idx="1"/>
          </p:nvPr>
        </p:nvSpPr>
        <p:spPr>
          <a:xfrm>
            <a:off x="457200" y="1066800"/>
            <a:ext cx="8229600" cy="4525963"/>
          </a:xfrm>
        </p:spPr>
        <p:txBody>
          <a:bodyPr>
            <a:noAutofit/>
          </a:bodyPr>
          <a:lstStyle/>
          <a:p>
            <a:pPr marL="457200" lvl="0" indent="-457200">
              <a:buAutoNum type="arabicParenR"/>
            </a:pPr>
            <a:r>
              <a:rPr lang="en-US" sz="2400" dirty="0" smtClean="0">
                <a:solidFill>
                  <a:schemeClr val="bg1"/>
                </a:solidFill>
                <a:latin typeface="Footlight MT Light" pitchFamily="18" charset="0"/>
              </a:rPr>
              <a:t>Building a centralized website with GIS application that will help different business firms in the </a:t>
            </a:r>
            <a:r>
              <a:rPr lang="en-US" sz="2400" dirty="0">
                <a:solidFill>
                  <a:schemeClr val="bg1"/>
                </a:solidFill>
                <a:latin typeface="Footlight MT Light" pitchFamily="18" charset="0"/>
                <a:cs typeface="Arial" pitchFamily="34" charset="0"/>
              </a:rPr>
              <a:t>NCR</a:t>
            </a:r>
            <a:r>
              <a:rPr lang="en-US" sz="2400" dirty="0" smtClean="0">
                <a:solidFill>
                  <a:schemeClr val="bg1"/>
                </a:solidFill>
                <a:latin typeface="Footlight MT Light" pitchFamily="18" charset="0"/>
              </a:rPr>
              <a:t> in effectively promoting and advertising tourist destinations, products and services in which the POGI SOFT. adheres to do.</a:t>
            </a:r>
            <a:endParaRPr lang="en-US" sz="2400" dirty="0" smtClean="0">
              <a:solidFill>
                <a:schemeClr val="bg1"/>
              </a:solidFill>
              <a:latin typeface="Footlight MT Light" pitchFamily="18" charset="0"/>
              <a:ea typeface="Arial Unicode MS" pitchFamily="34" charset="-122"/>
              <a:cs typeface="Arial Unicode MS" pitchFamily="34" charset="-122"/>
            </a:endParaRPr>
          </a:p>
          <a:p>
            <a:pPr marL="457200" lvl="0" indent="-457200">
              <a:buAutoNum type="arabicParenR"/>
            </a:pPr>
            <a:r>
              <a:rPr lang="en-US" sz="2400" dirty="0" smtClean="0">
                <a:solidFill>
                  <a:schemeClr val="bg1"/>
                </a:solidFill>
                <a:latin typeface="Footlight MT Light" pitchFamily="18" charset="0"/>
              </a:rPr>
              <a:t>The </a:t>
            </a:r>
            <a:r>
              <a:rPr lang="en-US" sz="2400" dirty="0">
                <a:solidFill>
                  <a:schemeClr val="bg1"/>
                </a:solidFill>
                <a:latin typeface="Footlight MT Light" pitchFamily="18" charset="0"/>
              </a:rPr>
              <a:t>POGI SOFT. </a:t>
            </a:r>
            <a:r>
              <a:rPr lang="en-US" sz="2400" dirty="0" smtClean="0">
                <a:solidFill>
                  <a:schemeClr val="bg1"/>
                </a:solidFill>
                <a:latin typeface="Footlight MT Light" pitchFamily="18" charset="0"/>
              </a:rPr>
              <a:t>is in partnership with Department of Tourism making the website a web spot for tourism in the NCR. The Department of Tourism will be providing leaflets containing the website information. The leaflets will be given in the areas like airports and sea ports for them to visit the sites that will serve as “</a:t>
            </a:r>
            <a:r>
              <a:rPr lang="en-US" sz="2400" dirty="0" smtClean="0">
                <a:solidFill>
                  <a:srgbClr val="FF0000"/>
                </a:solidFill>
                <a:latin typeface="Footlight MT Light" pitchFamily="18" charset="0"/>
              </a:rPr>
              <a:t>tool guide</a:t>
            </a:r>
            <a:r>
              <a:rPr lang="en-US" sz="2400" dirty="0" smtClean="0">
                <a:solidFill>
                  <a:schemeClr val="bg1"/>
                </a:solidFill>
                <a:latin typeface="Footlight MT Light" pitchFamily="18" charset="0"/>
              </a:rPr>
              <a:t>” all throughout their visitation.  </a:t>
            </a:r>
          </a:p>
          <a:p>
            <a:endParaRPr lang="zh-CN" altLang="en-US" sz="2400" dirty="0">
              <a:solidFill>
                <a:schemeClr val="bg1"/>
              </a:solidFill>
              <a:latin typeface="Footlight MT Light" pitchFamily="18" charset="0"/>
              <a:ea typeface="Arial Unicode MS" pitchFamily="34" charset="-122"/>
              <a:cs typeface="Arial Unicode MS"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152400" y="304800"/>
            <a:ext cx="8839200" cy="6400800"/>
          </a:xfrm>
          <a:prstGeom prst="rect">
            <a:avLst/>
          </a:prstGeom>
          <a:solidFill>
            <a:schemeClr val="bg1"/>
          </a:solidFill>
          <a:ln w="9525">
            <a:noFill/>
            <a:miter lim="800000"/>
            <a:headEnd/>
            <a:tailEnd/>
          </a:ln>
          <a:effectLst/>
        </p:spPr>
      </p:pic>
      <p:sp>
        <p:nvSpPr>
          <p:cNvPr id="7" name="TextBox 3"/>
          <p:cNvSpPr txBox="1">
            <a:spLocks noChangeArrowheads="1"/>
          </p:cNvSpPr>
          <p:nvPr/>
        </p:nvSpPr>
        <p:spPr bwMode="auto">
          <a:xfrm>
            <a:off x="152400" y="304800"/>
            <a:ext cx="3048000" cy="584775"/>
          </a:xfrm>
          <a:prstGeom prst="rect">
            <a:avLst/>
          </a:prstGeom>
          <a:noFill/>
          <a:ln w="9525">
            <a:noFill/>
            <a:miter lim="800000"/>
            <a:headEnd/>
            <a:tailEnd/>
          </a:ln>
        </p:spPr>
        <p:txBody>
          <a:bodyPr wrap="square">
            <a:spAutoFit/>
          </a:bodyPr>
          <a:lstStyle/>
          <a:p>
            <a:r>
              <a:rPr lang="en-US" sz="1600" b="1" dirty="0"/>
              <a:t>Figure 1.0  Shows how the system</a:t>
            </a:r>
          </a:p>
          <a:p>
            <a:r>
              <a:rPr lang="en-US" sz="1600" b="1" dirty="0"/>
              <a:t>                             works</a:t>
            </a:r>
          </a:p>
        </p:txBody>
      </p:sp>
      <p:sp>
        <p:nvSpPr>
          <p:cNvPr id="2" name="Rectangle 1"/>
          <p:cNvSpPr/>
          <p:nvPr/>
        </p:nvSpPr>
        <p:spPr>
          <a:xfrm>
            <a:off x="3810000" y="2514600"/>
            <a:ext cx="1752600" cy="1219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PH" dirty="0" smtClean="0"/>
              <a:t>POGI SOFT. CENTRALIZED WEBSITE</a:t>
            </a:r>
            <a:endParaRPr lang="en-PH"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04800" y="1295400"/>
          <a:ext cx="8458200" cy="4446584"/>
        </p:xfrm>
        <a:graphic>
          <a:graphicData uri="http://schemas.openxmlformats.org/drawingml/2006/table">
            <a:tbl>
              <a:tblPr/>
              <a:tblGrid>
                <a:gridCol w="4229100"/>
                <a:gridCol w="4229100"/>
              </a:tblGrid>
              <a:tr h="814163">
                <a:tc>
                  <a:txBody>
                    <a:bodyPr/>
                    <a:lstStyle/>
                    <a:p>
                      <a:pPr marL="0" marR="0" algn="ctr">
                        <a:spcBef>
                          <a:spcPts val="0"/>
                        </a:spcBef>
                        <a:spcAft>
                          <a:spcPts val="0"/>
                        </a:spcAft>
                      </a:pPr>
                      <a:r>
                        <a:rPr lang="en-US" sz="2400" b="1" dirty="0">
                          <a:solidFill>
                            <a:schemeClr val="bg1"/>
                          </a:solidFill>
                          <a:latin typeface="Calibri"/>
                          <a:ea typeface="Calibri"/>
                          <a:cs typeface="Times New Roman"/>
                        </a:rPr>
                        <a:t>FEATURE</a:t>
                      </a:r>
                      <a:endParaRPr lang="en-US" sz="2400" dirty="0">
                        <a:solidFill>
                          <a:schemeClr val="bg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1" dirty="0">
                          <a:solidFill>
                            <a:schemeClr val="bg1"/>
                          </a:solidFill>
                          <a:latin typeface="Calibri"/>
                          <a:ea typeface="Calibri"/>
                          <a:cs typeface="Times New Roman"/>
                        </a:rPr>
                        <a:t>BENEFIT/S</a:t>
                      </a:r>
                      <a:endParaRPr lang="en-US" sz="2400" dirty="0">
                        <a:solidFill>
                          <a:schemeClr val="bg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83873">
                <a:tc>
                  <a:txBody>
                    <a:bodyPr/>
                    <a:lstStyle/>
                    <a:p>
                      <a:pPr marL="0" marR="0" algn="just">
                        <a:lnSpc>
                          <a:spcPct val="115000"/>
                        </a:lnSpc>
                        <a:spcBef>
                          <a:spcPts val="0"/>
                        </a:spcBef>
                        <a:spcAft>
                          <a:spcPts val="0"/>
                        </a:spcAft>
                      </a:pPr>
                      <a:r>
                        <a:rPr lang="en-US" sz="2400" dirty="0">
                          <a:solidFill>
                            <a:schemeClr val="bg1"/>
                          </a:solidFill>
                          <a:latin typeface="Footlight MT Light" pitchFamily="18" charset="0"/>
                          <a:ea typeface="Calibri"/>
                          <a:cs typeface="Times New Roman"/>
                        </a:rPr>
                        <a:t>Centralized Website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a:lnSpc>
                          <a:spcPct val="115000"/>
                        </a:lnSpc>
                        <a:spcBef>
                          <a:spcPts val="0"/>
                        </a:spcBef>
                        <a:spcAft>
                          <a:spcPts val="0"/>
                        </a:spcAft>
                        <a:buFont typeface="Symbol"/>
                        <a:buChar char=""/>
                      </a:pPr>
                      <a:r>
                        <a:rPr lang="en-US" sz="2400" dirty="0">
                          <a:solidFill>
                            <a:schemeClr val="bg1"/>
                          </a:solidFill>
                          <a:latin typeface="Footlight MT Light" pitchFamily="18" charset="0"/>
                          <a:ea typeface="Calibri"/>
                          <a:cs typeface="Times New Roman"/>
                        </a:rPr>
                        <a:t>Effectively advertise business products and services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55916">
                <a:tc>
                  <a:txBody>
                    <a:bodyPr/>
                    <a:lstStyle/>
                    <a:p>
                      <a:pPr marL="0" marR="0" algn="just">
                        <a:lnSpc>
                          <a:spcPct val="115000"/>
                        </a:lnSpc>
                        <a:spcBef>
                          <a:spcPts val="0"/>
                        </a:spcBef>
                        <a:spcAft>
                          <a:spcPts val="0"/>
                        </a:spcAft>
                      </a:pPr>
                      <a:r>
                        <a:rPr lang="en-US" sz="2400" dirty="0">
                          <a:solidFill>
                            <a:schemeClr val="bg1"/>
                          </a:solidFill>
                          <a:latin typeface="Footlight MT Light" pitchFamily="18" charset="0"/>
                          <a:ea typeface="Calibri"/>
                          <a:cs typeface="Times New Roman"/>
                        </a:rPr>
                        <a:t>GIS Application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a:lnSpc>
                          <a:spcPct val="115000"/>
                        </a:lnSpc>
                        <a:spcBef>
                          <a:spcPts val="0"/>
                        </a:spcBef>
                        <a:spcAft>
                          <a:spcPts val="0"/>
                        </a:spcAft>
                        <a:buFont typeface="Symbol"/>
                        <a:buChar char=""/>
                      </a:pPr>
                      <a:r>
                        <a:rPr lang="en-US" sz="2400" dirty="0">
                          <a:solidFill>
                            <a:schemeClr val="bg1"/>
                          </a:solidFill>
                          <a:latin typeface="Footlight MT Light" pitchFamily="18" charset="0"/>
                          <a:ea typeface="Calibri"/>
                          <a:cs typeface="Times New Roman"/>
                        </a:rPr>
                        <a:t>Visually locate the business or tourist spot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92632">
                <a:tc>
                  <a:txBody>
                    <a:bodyPr/>
                    <a:lstStyle/>
                    <a:p>
                      <a:pPr marL="0" marR="0" algn="just">
                        <a:lnSpc>
                          <a:spcPct val="115000"/>
                        </a:lnSpc>
                        <a:spcBef>
                          <a:spcPts val="0"/>
                        </a:spcBef>
                        <a:spcAft>
                          <a:spcPts val="0"/>
                        </a:spcAft>
                      </a:pPr>
                      <a:r>
                        <a:rPr lang="en-US" sz="2400" dirty="0">
                          <a:solidFill>
                            <a:schemeClr val="bg1"/>
                          </a:solidFill>
                          <a:latin typeface="Footlight MT Light" pitchFamily="18" charset="0"/>
                          <a:ea typeface="Calibri"/>
                          <a:cs typeface="Times New Roman"/>
                        </a:rPr>
                        <a:t>Supported by Department of Tourism (DOT)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a:lnSpc>
                          <a:spcPct val="115000"/>
                        </a:lnSpc>
                        <a:spcBef>
                          <a:spcPts val="0"/>
                        </a:spcBef>
                        <a:spcAft>
                          <a:spcPts val="0"/>
                        </a:spcAft>
                        <a:buFont typeface="Symbol"/>
                        <a:buChar char=""/>
                      </a:pPr>
                      <a:r>
                        <a:rPr lang="en-US" sz="2400" dirty="0">
                          <a:solidFill>
                            <a:schemeClr val="bg1"/>
                          </a:solidFill>
                          <a:latin typeface="Footlight MT Light" pitchFamily="18" charset="0"/>
                          <a:ea typeface="Calibri"/>
                          <a:cs typeface="Times New Roman"/>
                        </a:rPr>
                        <a:t>Help to gain popularity and hence increase profit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TextBox 4"/>
          <p:cNvSpPr txBox="1"/>
          <p:nvPr/>
        </p:nvSpPr>
        <p:spPr>
          <a:xfrm>
            <a:off x="1371600" y="228600"/>
            <a:ext cx="6705600" cy="830997"/>
          </a:xfrm>
          <a:prstGeom prst="rect">
            <a:avLst/>
          </a:prstGeom>
          <a:noFill/>
        </p:spPr>
        <p:txBody>
          <a:bodyPr wrap="square" rtlCol="0">
            <a:spAutoFit/>
          </a:bodyPr>
          <a:lstStyle/>
          <a:p>
            <a:r>
              <a:rPr lang="en-US" sz="4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Footlight MT Light" pitchFamily="18" charset="0"/>
              </a:rPr>
              <a:t>FEATURE-BENEFIT TABLE</a:t>
            </a:r>
            <a:endParaRPr lang="en-US" sz="4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Footlight MT Light"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274638"/>
            <a:ext cx="8229600" cy="1143000"/>
          </a:xfrm>
        </p:spPr>
        <p:txBody>
          <a:bodyPr/>
          <a:lstStyle/>
          <a:p>
            <a:r>
              <a:rPr lang="en-US" dirty="0" smtClean="0">
                <a:solidFill>
                  <a:schemeClr val="bg1"/>
                </a:solidFill>
                <a:latin typeface="Footlight MT Light" pitchFamily="18" charset="0"/>
              </a:rPr>
              <a:t>Target Market</a:t>
            </a:r>
            <a:endParaRPr lang="en-US" dirty="0">
              <a:solidFill>
                <a:schemeClr val="bg1"/>
              </a:solidFill>
              <a:latin typeface="Footlight MT Light" pitchFamily="18" charset="0"/>
            </a:endParaRPr>
          </a:p>
        </p:txBody>
      </p:sp>
      <p:sp>
        <p:nvSpPr>
          <p:cNvPr id="9" name="TextBox 8"/>
          <p:cNvSpPr txBox="1"/>
          <p:nvPr/>
        </p:nvSpPr>
        <p:spPr>
          <a:xfrm>
            <a:off x="1524000" y="1290310"/>
            <a:ext cx="1714500" cy="523220"/>
          </a:xfrm>
          <a:prstGeom prst="rect">
            <a:avLst/>
          </a:prstGeom>
          <a:noFill/>
        </p:spPr>
        <p:txBody>
          <a:bodyPr wrap="square" rtlCol="0">
            <a:spAutoFit/>
          </a:bodyPr>
          <a:lstStyle/>
          <a:p>
            <a:r>
              <a:rPr lang="en-US" sz="28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Footlight MT Light" pitchFamily="18" charset="0"/>
              </a:rPr>
              <a:t>Tourists</a:t>
            </a:r>
            <a:endParaRPr lang="en-US" sz="2800" b="1"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Footlight MT Light" pitchFamily="18" charset="0"/>
            </a:endParaRPr>
          </a:p>
        </p:txBody>
      </p:sp>
      <p:sp>
        <p:nvSpPr>
          <p:cNvPr id="11" name="TextBox 10"/>
          <p:cNvSpPr txBox="1"/>
          <p:nvPr/>
        </p:nvSpPr>
        <p:spPr>
          <a:xfrm>
            <a:off x="5791200" y="1295400"/>
            <a:ext cx="2895600" cy="523220"/>
          </a:xfrm>
          <a:prstGeom prst="rect">
            <a:avLst/>
          </a:prstGeom>
          <a:noFill/>
        </p:spPr>
        <p:txBody>
          <a:bodyPr wrap="square" rtlCol="0">
            <a:spAutoFit/>
          </a:bodyPr>
          <a:lstStyle/>
          <a:p>
            <a:r>
              <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Footlight MT Light" pitchFamily="18" charset="0"/>
              </a:rPr>
              <a:t>NCR People</a:t>
            </a:r>
            <a:endPar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Footlight MT Light" pitchFamily="18" charset="0"/>
            </a:endParaRP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7200" y="1843881"/>
            <a:ext cx="4038600" cy="4038600"/>
          </a:xfrm>
        </p:spPr>
      </p:pic>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48200" y="1843881"/>
            <a:ext cx="4038600" cy="403860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Footlight MT Light" pitchFamily="18" charset="0"/>
              </a:rPr>
              <a:t>Customers</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Footlight MT Light" pitchFamily="18" charset="0"/>
            </a:endParaRPr>
          </a:p>
        </p:txBody>
      </p:sp>
      <p:sp>
        <p:nvSpPr>
          <p:cNvPr id="4" name="Content Placeholder 3"/>
          <p:cNvSpPr>
            <a:spLocks noGrp="1"/>
          </p:cNvSpPr>
          <p:nvPr>
            <p:ph idx="1"/>
          </p:nvPr>
        </p:nvSpPr>
        <p:spPr/>
        <p:txBody>
          <a:bodyPr/>
          <a:lstStyle/>
          <a:p>
            <a:r>
              <a:rPr lang="en-US" dirty="0" smtClean="0">
                <a:solidFill>
                  <a:schemeClr val="bg1"/>
                </a:solidFill>
                <a:latin typeface="Footlight MT Light" pitchFamily="18" charset="0"/>
              </a:rPr>
              <a:t>Business firms in the NCR with or w/out existing websites</a:t>
            </a:r>
          </a:p>
          <a:p>
            <a:endParaRPr lang="en-US" dirty="0" smtClean="0">
              <a:solidFill>
                <a:schemeClr val="bg1"/>
              </a:solidFill>
              <a:latin typeface="Footlight MT Light" pitchFamily="18" charset="0"/>
            </a:endParaRPr>
          </a:p>
          <a:p>
            <a:r>
              <a:rPr lang="en-US" dirty="0" smtClean="0">
                <a:solidFill>
                  <a:schemeClr val="bg1"/>
                </a:solidFill>
                <a:latin typeface="Footlight MT Light" pitchFamily="18" charset="0"/>
              </a:rPr>
              <a:t>Tourists Spot Owners with or w/out website</a:t>
            </a:r>
          </a:p>
          <a:p>
            <a:endParaRPr lang="en-US" dirty="0" smtClean="0">
              <a:solidFill>
                <a:schemeClr val="bg1"/>
              </a:solidFill>
              <a:latin typeface="Footlight MT Light" pitchFamily="18" charset="0"/>
            </a:endParaRPr>
          </a:p>
          <a:p>
            <a:endParaRPr lang="en-US" dirty="0">
              <a:solidFill>
                <a:schemeClr val="bg1"/>
              </a:solidFill>
              <a:latin typeface="Footlight MT Light" pitchFamily="18" charset="0"/>
            </a:endParaRPr>
          </a:p>
        </p:txBody>
      </p:sp>
    </p:spTree>
  </p:cSld>
  <p:clrMapOvr>
    <a:masterClrMapping/>
  </p:clrMapOvr>
</p:sld>
</file>

<file path=ppt/theme/theme1.xml><?xml version="1.0" encoding="utf-8"?>
<a:theme xmlns:a="http://schemas.openxmlformats.org/drawingml/2006/main" name="MIS_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MIS_Presentation</Template>
  <TotalTime>292</TotalTime>
  <Words>543</Words>
  <Application>Microsoft Office PowerPoint</Application>
  <PresentationFormat>On-screen Show (4:3)</PresentationFormat>
  <Paragraphs>82</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MIS_Presentation</vt:lpstr>
      <vt:lpstr>Business Proposal Jenndale A. Merza </vt:lpstr>
      <vt:lpstr>Business Proposal</vt:lpstr>
      <vt:lpstr>What is POGI SOFT.?</vt:lpstr>
      <vt:lpstr>Problems addressed by the Company</vt:lpstr>
      <vt:lpstr>Solutions</vt:lpstr>
      <vt:lpstr>PowerPoint Presentation</vt:lpstr>
      <vt:lpstr>PowerPoint Presentation</vt:lpstr>
      <vt:lpstr>Target Market</vt:lpstr>
      <vt:lpstr>Customers</vt:lpstr>
      <vt:lpstr>Company Status</vt:lpstr>
      <vt:lpstr>Business Model and Marketing Plan</vt:lpstr>
      <vt:lpstr>Business Model and Marketing Plan</vt:lpstr>
      <vt:lpstr>Subscription Basis and Pricing Model</vt:lpstr>
      <vt:lpstr>Subscription Basis and Pricing Model</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Proposal</dc:title>
  <dc:subject>Business</dc:subject>
  <dc:creator>user</dc:creator>
  <cp:keywords>free, PowerPoint template, download, PPT template, PowerPoint templates, slideshow template, POT, POTX, Power Point template, slide show template, festival, Business, Business PowerPoint template</cp:keywords>
  <dc:description>Made by Moyea Software. To find more free PowerPoint templates, please visit http://www.dvd-ppt-slideshow.com/powerpoint-knowledge/powerpoint-templates.html</dc:description>
  <cp:lastModifiedBy>is_007</cp:lastModifiedBy>
  <cp:revision>38</cp:revision>
  <dcterms:created xsi:type="dcterms:W3CDTF">2012-10-17T01:50:04Z</dcterms:created>
  <dcterms:modified xsi:type="dcterms:W3CDTF">2014-10-17T04:43:55Z</dcterms:modified>
  <cp:category>PowerPoint template, Business</cp:category>
</cp:coreProperties>
</file>