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84" r:id="rId8"/>
    <p:sldId id="286" r:id="rId9"/>
    <p:sldId id="280" r:id="rId10"/>
    <p:sldId id="282" r:id="rId11"/>
    <p:sldId id="288" r:id="rId12"/>
    <p:sldId id="289"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CAAA8-B88A-425B-8232-9E3EC2ADC72C}" type="datetimeFigureOut">
              <a:rPr lang="en-GB" smtClean="0"/>
              <a:t>25/03/2020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5AD7E2-5D1D-4E40-B972-13629E7DA76C}" type="slidenum">
              <a:rPr lang="en-GB" smtClean="0"/>
              <a:t>‹#›</a:t>
            </a:fld>
            <a:endParaRPr lang="en-GB"/>
          </a:p>
        </p:txBody>
      </p:sp>
    </p:spTree>
    <p:extLst>
      <p:ext uri="{BB962C8B-B14F-4D97-AF65-F5344CB8AC3E}">
        <p14:creationId xmlns:p14="http://schemas.microsoft.com/office/powerpoint/2010/main" val="401720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8DCD1C-37FA-476E-8A7F-8C47FC21ECF3}" type="slidenum">
              <a:rPr lang="en-GB" smtClean="0"/>
              <a:t>8</a:t>
            </a:fld>
            <a:endParaRPr lang="en-GB"/>
          </a:p>
        </p:txBody>
      </p:sp>
    </p:spTree>
    <p:extLst>
      <p:ext uri="{BB962C8B-B14F-4D97-AF65-F5344CB8AC3E}">
        <p14:creationId xmlns:p14="http://schemas.microsoft.com/office/powerpoint/2010/main" val="2853866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63A2-E336-47D7-8DE3-3D67EFBAE2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05C7B96-229F-4B12-A279-3068B5226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E1C855A-7F34-46C2-ACF8-B375277782F6}"/>
              </a:ext>
            </a:extLst>
          </p:cNvPr>
          <p:cNvSpPr>
            <a:spLocks noGrp="1"/>
          </p:cNvSpPr>
          <p:nvPr>
            <p:ph type="dt" sz="half" idx="10"/>
          </p:nvPr>
        </p:nvSpPr>
        <p:spPr/>
        <p:txBody>
          <a:bodyPr/>
          <a:lstStyle/>
          <a:p>
            <a:fld id="{7CC755C5-C295-40EF-BF92-6AF43EB577BA}" type="datetimeFigureOut">
              <a:rPr lang="en-GB" smtClean="0"/>
              <a:t>25/03/2020</a:t>
            </a:fld>
            <a:endParaRPr lang="en-GB"/>
          </a:p>
        </p:txBody>
      </p:sp>
      <p:sp>
        <p:nvSpPr>
          <p:cNvPr id="5" name="Footer Placeholder 4">
            <a:extLst>
              <a:ext uri="{FF2B5EF4-FFF2-40B4-BE49-F238E27FC236}">
                <a16:creationId xmlns:a16="http://schemas.microsoft.com/office/drawing/2014/main" id="{C4F9308A-07B2-443E-A895-218CF9DAB7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3F466B-05D6-44A8-A798-3471CFAC36B9}"/>
              </a:ext>
            </a:extLst>
          </p:cNvPr>
          <p:cNvSpPr>
            <a:spLocks noGrp="1"/>
          </p:cNvSpPr>
          <p:nvPr>
            <p:ph type="sldNum" sz="quarter" idx="12"/>
          </p:nvPr>
        </p:nvSpPr>
        <p:spPr/>
        <p:txBody>
          <a:bodyPr/>
          <a:lstStyle/>
          <a:p>
            <a:fld id="{7D3DACFC-4BC1-4601-832A-053DA8D08F69}" type="slidenum">
              <a:rPr lang="en-GB" smtClean="0"/>
              <a:t>‹#›</a:t>
            </a:fld>
            <a:endParaRPr lang="en-GB"/>
          </a:p>
        </p:txBody>
      </p:sp>
    </p:spTree>
    <p:extLst>
      <p:ext uri="{BB962C8B-B14F-4D97-AF65-F5344CB8AC3E}">
        <p14:creationId xmlns:p14="http://schemas.microsoft.com/office/powerpoint/2010/main" val="259223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0068-C629-4E73-944D-6F0A3A3C9B6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5E2F4F-EEBB-438C-A14D-0191B2C982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F2740C-21F5-4170-9D87-A40A6B3ACEEF}"/>
              </a:ext>
            </a:extLst>
          </p:cNvPr>
          <p:cNvSpPr>
            <a:spLocks noGrp="1"/>
          </p:cNvSpPr>
          <p:nvPr>
            <p:ph type="dt" sz="half" idx="10"/>
          </p:nvPr>
        </p:nvSpPr>
        <p:spPr/>
        <p:txBody>
          <a:bodyPr/>
          <a:lstStyle/>
          <a:p>
            <a:fld id="{7CC755C5-C295-40EF-BF92-6AF43EB577BA}" type="datetimeFigureOut">
              <a:rPr lang="en-GB" smtClean="0"/>
              <a:t>25/03/2020</a:t>
            </a:fld>
            <a:endParaRPr lang="en-GB"/>
          </a:p>
        </p:txBody>
      </p:sp>
      <p:sp>
        <p:nvSpPr>
          <p:cNvPr id="5" name="Footer Placeholder 4">
            <a:extLst>
              <a:ext uri="{FF2B5EF4-FFF2-40B4-BE49-F238E27FC236}">
                <a16:creationId xmlns:a16="http://schemas.microsoft.com/office/drawing/2014/main" id="{D1A6DAB3-385C-4A0B-955F-178EACDAF7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29CFD7-1C5B-45EF-B500-F2A4EEF19A38}"/>
              </a:ext>
            </a:extLst>
          </p:cNvPr>
          <p:cNvSpPr>
            <a:spLocks noGrp="1"/>
          </p:cNvSpPr>
          <p:nvPr>
            <p:ph type="sldNum" sz="quarter" idx="12"/>
          </p:nvPr>
        </p:nvSpPr>
        <p:spPr/>
        <p:txBody>
          <a:bodyPr/>
          <a:lstStyle/>
          <a:p>
            <a:fld id="{7D3DACFC-4BC1-4601-832A-053DA8D08F69}" type="slidenum">
              <a:rPr lang="en-GB" smtClean="0"/>
              <a:t>‹#›</a:t>
            </a:fld>
            <a:endParaRPr lang="en-GB"/>
          </a:p>
        </p:txBody>
      </p:sp>
    </p:spTree>
    <p:extLst>
      <p:ext uri="{BB962C8B-B14F-4D97-AF65-F5344CB8AC3E}">
        <p14:creationId xmlns:p14="http://schemas.microsoft.com/office/powerpoint/2010/main" val="170682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308D59-5A85-411C-A87B-36371239B8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96F9428-4CD3-4ED5-BE13-30D530326B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8B23C4-AEEB-44AA-8052-B80E6A43AC57}"/>
              </a:ext>
            </a:extLst>
          </p:cNvPr>
          <p:cNvSpPr>
            <a:spLocks noGrp="1"/>
          </p:cNvSpPr>
          <p:nvPr>
            <p:ph type="dt" sz="half" idx="10"/>
          </p:nvPr>
        </p:nvSpPr>
        <p:spPr/>
        <p:txBody>
          <a:bodyPr/>
          <a:lstStyle/>
          <a:p>
            <a:fld id="{7CC755C5-C295-40EF-BF92-6AF43EB577BA}" type="datetimeFigureOut">
              <a:rPr lang="en-GB" smtClean="0"/>
              <a:t>25/03/2020</a:t>
            </a:fld>
            <a:endParaRPr lang="en-GB"/>
          </a:p>
        </p:txBody>
      </p:sp>
      <p:sp>
        <p:nvSpPr>
          <p:cNvPr id="5" name="Footer Placeholder 4">
            <a:extLst>
              <a:ext uri="{FF2B5EF4-FFF2-40B4-BE49-F238E27FC236}">
                <a16:creationId xmlns:a16="http://schemas.microsoft.com/office/drawing/2014/main" id="{3C208C06-94AA-4FAA-B8DD-816F90E73F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3F8D14-440A-410E-9A41-EB06B072B1F8}"/>
              </a:ext>
            </a:extLst>
          </p:cNvPr>
          <p:cNvSpPr>
            <a:spLocks noGrp="1"/>
          </p:cNvSpPr>
          <p:nvPr>
            <p:ph type="sldNum" sz="quarter" idx="12"/>
          </p:nvPr>
        </p:nvSpPr>
        <p:spPr/>
        <p:txBody>
          <a:bodyPr/>
          <a:lstStyle/>
          <a:p>
            <a:fld id="{7D3DACFC-4BC1-4601-832A-053DA8D08F69}" type="slidenum">
              <a:rPr lang="en-GB" smtClean="0"/>
              <a:t>‹#›</a:t>
            </a:fld>
            <a:endParaRPr lang="en-GB"/>
          </a:p>
        </p:txBody>
      </p:sp>
    </p:spTree>
    <p:extLst>
      <p:ext uri="{BB962C8B-B14F-4D97-AF65-F5344CB8AC3E}">
        <p14:creationId xmlns:p14="http://schemas.microsoft.com/office/powerpoint/2010/main" val="2663609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0D47-079E-4E7D-BAC4-328FA821D2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82BB26-E3B4-4E09-B8A0-E92F421369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79190B-84BE-4DA4-BDA0-C5FB44245C41}"/>
              </a:ext>
            </a:extLst>
          </p:cNvPr>
          <p:cNvSpPr>
            <a:spLocks noGrp="1"/>
          </p:cNvSpPr>
          <p:nvPr>
            <p:ph type="dt" sz="half" idx="10"/>
          </p:nvPr>
        </p:nvSpPr>
        <p:spPr/>
        <p:txBody>
          <a:bodyPr/>
          <a:lstStyle/>
          <a:p>
            <a:fld id="{7CC755C5-C295-40EF-BF92-6AF43EB577BA}" type="datetimeFigureOut">
              <a:rPr lang="en-GB" smtClean="0"/>
              <a:t>25/03/2020</a:t>
            </a:fld>
            <a:endParaRPr lang="en-GB"/>
          </a:p>
        </p:txBody>
      </p:sp>
      <p:sp>
        <p:nvSpPr>
          <p:cNvPr id="5" name="Footer Placeholder 4">
            <a:extLst>
              <a:ext uri="{FF2B5EF4-FFF2-40B4-BE49-F238E27FC236}">
                <a16:creationId xmlns:a16="http://schemas.microsoft.com/office/drawing/2014/main" id="{27685204-275E-4A82-AB5E-6CDADA85C3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ECD1BC-18A1-43A3-9E46-DC573DC6C492}"/>
              </a:ext>
            </a:extLst>
          </p:cNvPr>
          <p:cNvSpPr>
            <a:spLocks noGrp="1"/>
          </p:cNvSpPr>
          <p:nvPr>
            <p:ph type="sldNum" sz="quarter" idx="12"/>
          </p:nvPr>
        </p:nvSpPr>
        <p:spPr/>
        <p:txBody>
          <a:bodyPr/>
          <a:lstStyle/>
          <a:p>
            <a:fld id="{7D3DACFC-4BC1-4601-832A-053DA8D08F69}" type="slidenum">
              <a:rPr lang="en-GB" smtClean="0"/>
              <a:t>‹#›</a:t>
            </a:fld>
            <a:endParaRPr lang="en-GB"/>
          </a:p>
        </p:txBody>
      </p:sp>
    </p:spTree>
    <p:extLst>
      <p:ext uri="{BB962C8B-B14F-4D97-AF65-F5344CB8AC3E}">
        <p14:creationId xmlns:p14="http://schemas.microsoft.com/office/powerpoint/2010/main" val="17385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1F5D-E086-4906-BBF5-2E3AB881A8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DCF6DB9-6835-4B57-B494-032961B6D3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7A1EA-DC00-4F8E-899B-F1BDAFA1AE42}"/>
              </a:ext>
            </a:extLst>
          </p:cNvPr>
          <p:cNvSpPr>
            <a:spLocks noGrp="1"/>
          </p:cNvSpPr>
          <p:nvPr>
            <p:ph type="dt" sz="half" idx="10"/>
          </p:nvPr>
        </p:nvSpPr>
        <p:spPr/>
        <p:txBody>
          <a:bodyPr/>
          <a:lstStyle/>
          <a:p>
            <a:fld id="{7CC755C5-C295-40EF-BF92-6AF43EB577BA}" type="datetimeFigureOut">
              <a:rPr lang="en-GB" smtClean="0"/>
              <a:t>25/03/2020</a:t>
            </a:fld>
            <a:endParaRPr lang="en-GB"/>
          </a:p>
        </p:txBody>
      </p:sp>
      <p:sp>
        <p:nvSpPr>
          <p:cNvPr id="5" name="Footer Placeholder 4">
            <a:extLst>
              <a:ext uri="{FF2B5EF4-FFF2-40B4-BE49-F238E27FC236}">
                <a16:creationId xmlns:a16="http://schemas.microsoft.com/office/drawing/2014/main" id="{D44A3DD2-E83E-4A7D-BF64-618AB2F2AD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FB3ECA-8332-4D06-A078-4B6EAD496E00}"/>
              </a:ext>
            </a:extLst>
          </p:cNvPr>
          <p:cNvSpPr>
            <a:spLocks noGrp="1"/>
          </p:cNvSpPr>
          <p:nvPr>
            <p:ph type="sldNum" sz="quarter" idx="12"/>
          </p:nvPr>
        </p:nvSpPr>
        <p:spPr/>
        <p:txBody>
          <a:bodyPr/>
          <a:lstStyle/>
          <a:p>
            <a:fld id="{7D3DACFC-4BC1-4601-832A-053DA8D08F69}" type="slidenum">
              <a:rPr lang="en-GB" smtClean="0"/>
              <a:t>‹#›</a:t>
            </a:fld>
            <a:endParaRPr lang="en-GB"/>
          </a:p>
        </p:txBody>
      </p:sp>
    </p:spTree>
    <p:extLst>
      <p:ext uri="{BB962C8B-B14F-4D97-AF65-F5344CB8AC3E}">
        <p14:creationId xmlns:p14="http://schemas.microsoft.com/office/powerpoint/2010/main" val="413860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A1FB-4AAC-4395-BAAA-BE8864990F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3B635EE-F334-4494-94F8-1B7353AF33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7ACC497-50B1-4E08-BAD5-B0ED4C8C1D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432B4BD-F2B7-4420-8337-587BC381C660}"/>
              </a:ext>
            </a:extLst>
          </p:cNvPr>
          <p:cNvSpPr>
            <a:spLocks noGrp="1"/>
          </p:cNvSpPr>
          <p:nvPr>
            <p:ph type="dt" sz="half" idx="10"/>
          </p:nvPr>
        </p:nvSpPr>
        <p:spPr/>
        <p:txBody>
          <a:bodyPr/>
          <a:lstStyle/>
          <a:p>
            <a:fld id="{7CC755C5-C295-40EF-BF92-6AF43EB577BA}" type="datetimeFigureOut">
              <a:rPr lang="en-GB" smtClean="0"/>
              <a:t>25/03/2020</a:t>
            </a:fld>
            <a:endParaRPr lang="en-GB"/>
          </a:p>
        </p:txBody>
      </p:sp>
      <p:sp>
        <p:nvSpPr>
          <p:cNvPr id="6" name="Footer Placeholder 5">
            <a:extLst>
              <a:ext uri="{FF2B5EF4-FFF2-40B4-BE49-F238E27FC236}">
                <a16:creationId xmlns:a16="http://schemas.microsoft.com/office/drawing/2014/main" id="{BA89AEAB-6E39-44EF-B6FD-D4CDD66F71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A59995-6FCE-4E89-8301-D3009C0AE54E}"/>
              </a:ext>
            </a:extLst>
          </p:cNvPr>
          <p:cNvSpPr>
            <a:spLocks noGrp="1"/>
          </p:cNvSpPr>
          <p:nvPr>
            <p:ph type="sldNum" sz="quarter" idx="12"/>
          </p:nvPr>
        </p:nvSpPr>
        <p:spPr/>
        <p:txBody>
          <a:bodyPr/>
          <a:lstStyle/>
          <a:p>
            <a:fld id="{7D3DACFC-4BC1-4601-832A-053DA8D08F69}" type="slidenum">
              <a:rPr lang="en-GB" smtClean="0"/>
              <a:t>‹#›</a:t>
            </a:fld>
            <a:endParaRPr lang="en-GB"/>
          </a:p>
        </p:txBody>
      </p:sp>
    </p:spTree>
    <p:extLst>
      <p:ext uri="{BB962C8B-B14F-4D97-AF65-F5344CB8AC3E}">
        <p14:creationId xmlns:p14="http://schemas.microsoft.com/office/powerpoint/2010/main" val="3830957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01D80-7FB8-44ED-9577-FB5B889A2B8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CA6A0C-CF12-4F3D-AC29-DE073F3AA0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9AF99D-44C5-43A5-ABE2-0D875784B6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5C941C4-E79A-4BDF-B03C-68F5BBF02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605F0B-47BC-4573-96BD-76C32C2EF2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5EBF726-8337-439D-9144-455AD2986A4B}"/>
              </a:ext>
            </a:extLst>
          </p:cNvPr>
          <p:cNvSpPr>
            <a:spLocks noGrp="1"/>
          </p:cNvSpPr>
          <p:nvPr>
            <p:ph type="dt" sz="half" idx="10"/>
          </p:nvPr>
        </p:nvSpPr>
        <p:spPr/>
        <p:txBody>
          <a:bodyPr/>
          <a:lstStyle/>
          <a:p>
            <a:fld id="{7CC755C5-C295-40EF-BF92-6AF43EB577BA}" type="datetimeFigureOut">
              <a:rPr lang="en-GB" smtClean="0"/>
              <a:t>25/03/2020</a:t>
            </a:fld>
            <a:endParaRPr lang="en-GB"/>
          </a:p>
        </p:txBody>
      </p:sp>
      <p:sp>
        <p:nvSpPr>
          <p:cNvPr id="8" name="Footer Placeholder 7">
            <a:extLst>
              <a:ext uri="{FF2B5EF4-FFF2-40B4-BE49-F238E27FC236}">
                <a16:creationId xmlns:a16="http://schemas.microsoft.com/office/drawing/2014/main" id="{9C583A17-A913-42D7-ADC8-C232D6236E5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5F3E129-AA54-4AE1-B8FE-0D931A3F44B1}"/>
              </a:ext>
            </a:extLst>
          </p:cNvPr>
          <p:cNvSpPr>
            <a:spLocks noGrp="1"/>
          </p:cNvSpPr>
          <p:nvPr>
            <p:ph type="sldNum" sz="quarter" idx="12"/>
          </p:nvPr>
        </p:nvSpPr>
        <p:spPr/>
        <p:txBody>
          <a:bodyPr/>
          <a:lstStyle/>
          <a:p>
            <a:fld id="{7D3DACFC-4BC1-4601-832A-053DA8D08F69}" type="slidenum">
              <a:rPr lang="en-GB" smtClean="0"/>
              <a:t>‹#›</a:t>
            </a:fld>
            <a:endParaRPr lang="en-GB"/>
          </a:p>
        </p:txBody>
      </p:sp>
    </p:spTree>
    <p:extLst>
      <p:ext uri="{BB962C8B-B14F-4D97-AF65-F5344CB8AC3E}">
        <p14:creationId xmlns:p14="http://schemas.microsoft.com/office/powerpoint/2010/main" val="42296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6068-B014-4E5F-B252-7393BE0301D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E7ADA7-758C-4AE5-8380-44950884FB72}"/>
              </a:ext>
            </a:extLst>
          </p:cNvPr>
          <p:cNvSpPr>
            <a:spLocks noGrp="1"/>
          </p:cNvSpPr>
          <p:nvPr>
            <p:ph type="dt" sz="half" idx="10"/>
          </p:nvPr>
        </p:nvSpPr>
        <p:spPr/>
        <p:txBody>
          <a:bodyPr/>
          <a:lstStyle/>
          <a:p>
            <a:fld id="{7CC755C5-C295-40EF-BF92-6AF43EB577BA}" type="datetimeFigureOut">
              <a:rPr lang="en-GB" smtClean="0"/>
              <a:t>25/03/2020</a:t>
            </a:fld>
            <a:endParaRPr lang="en-GB"/>
          </a:p>
        </p:txBody>
      </p:sp>
      <p:sp>
        <p:nvSpPr>
          <p:cNvPr id="4" name="Footer Placeholder 3">
            <a:extLst>
              <a:ext uri="{FF2B5EF4-FFF2-40B4-BE49-F238E27FC236}">
                <a16:creationId xmlns:a16="http://schemas.microsoft.com/office/drawing/2014/main" id="{6FA56232-A766-4A86-A3B1-7C3AAA81710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C5B75A3-8DE6-4278-95EC-606B3DDEA89A}"/>
              </a:ext>
            </a:extLst>
          </p:cNvPr>
          <p:cNvSpPr>
            <a:spLocks noGrp="1"/>
          </p:cNvSpPr>
          <p:nvPr>
            <p:ph type="sldNum" sz="quarter" idx="12"/>
          </p:nvPr>
        </p:nvSpPr>
        <p:spPr/>
        <p:txBody>
          <a:bodyPr/>
          <a:lstStyle/>
          <a:p>
            <a:fld id="{7D3DACFC-4BC1-4601-832A-053DA8D08F69}" type="slidenum">
              <a:rPr lang="en-GB" smtClean="0"/>
              <a:t>‹#›</a:t>
            </a:fld>
            <a:endParaRPr lang="en-GB"/>
          </a:p>
        </p:txBody>
      </p:sp>
    </p:spTree>
    <p:extLst>
      <p:ext uri="{BB962C8B-B14F-4D97-AF65-F5344CB8AC3E}">
        <p14:creationId xmlns:p14="http://schemas.microsoft.com/office/powerpoint/2010/main" val="42619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A5765-B34F-4EED-BBCF-17413C79D67E}"/>
              </a:ext>
            </a:extLst>
          </p:cNvPr>
          <p:cNvSpPr>
            <a:spLocks noGrp="1"/>
          </p:cNvSpPr>
          <p:nvPr>
            <p:ph type="dt" sz="half" idx="10"/>
          </p:nvPr>
        </p:nvSpPr>
        <p:spPr/>
        <p:txBody>
          <a:bodyPr/>
          <a:lstStyle/>
          <a:p>
            <a:fld id="{7CC755C5-C295-40EF-BF92-6AF43EB577BA}" type="datetimeFigureOut">
              <a:rPr lang="en-GB" smtClean="0"/>
              <a:t>25/03/2020</a:t>
            </a:fld>
            <a:endParaRPr lang="en-GB"/>
          </a:p>
        </p:txBody>
      </p:sp>
      <p:sp>
        <p:nvSpPr>
          <p:cNvPr id="3" name="Footer Placeholder 2">
            <a:extLst>
              <a:ext uri="{FF2B5EF4-FFF2-40B4-BE49-F238E27FC236}">
                <a16:creationId xmlns:a16="http://schemas.microsoft.com/office/drawing/2014/main" id="{6EF3FC25-B2C6-420C-810F-08D1B2C0CA6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D3BDE3E-80D6-4FF7-837A-ABBC5095FE6A}"/>
              </a:ext>
            </a:extLst>
          </p:cNvPr>
          <p:cNvSpPr>
            <a:spLocks noGrp="1"/>
          </p:cNvSpPr>
          <p:nvPr>
            <p:ph type="sldNum" sz="quarter" idx="12"/>
          </p:nvPr>
        </p:nvSpPr>
        <p:spPr/>
        <p:txBody>
          <a:bodyPr/>
          <a:lstStyle/>
          <a:p>
            <a:fld id="{7D3DACFC-4BC1-4601-832A-053DA8D08F69}" type="slidenum">
              <a:rPr lang="en-GB" smtClean="0"/>
              <a:t>‹#›</a:t>
            </a:fld>
            <a:endParaRPr lang="en-GB"/>
          </a:p>
        </p:txBody>
      </p:sp>
    </p:spTree>
    <p:extLst>
      <p:ext uri="{BB962C8B-B14F-4D97-AF65-F5344CB8AC3E}">
        <p14:creationId xmlns:p14="http://schemas.microsoft.com/office/powerpoint/2010/main" val="58673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C8F8-834D-4BD2-8B39-AEA967277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AD4EE4-375C-49D6-B6A3-391C78B3A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1FFFB4C-FB38-4967-A7E6-C84572663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43CD3A-5DE0-444E-9EC8-F8686BB9BEC2}"/>
              </a:ext>
            </a:extLst>
          </p:cNvPr>
          <p:cNvSpPr>
            <a:spLocks noGrp="1"/>
          </p:cNvSpPr>
          <p:nvPr>
            <p:ph type="dt" sz="half" idx="10"/>
          </p:nvPr>
        </p:nvSpPr>
        <p:spPr/>
        <p:txBody>
          <a:bodyPr/>
          <a:lstStyle/>
          <a:p>
            <a:fld id="{7CC755C5-C295-40EF-BF92-6AF43EB577BA}" type="datetimeFigureOut">
              <a:rPr lang="en-GB" smtClean="0"/>
              <a:t>25/03/2020</a:t>
            </a:fld>
            <a:endParaRPr lang="en-GB"/>
          </a:p>
        </p:txBody>
      </p:sp>
      <p:sp>
        <p:nvSpPr>
          <p:cNvPr id="6" name="Footer Placeholder 5">
            <a:extLst>
              <a:ext uri="{FF2B5EF4-FFF2-40B4-BE49-F238E27FC236}">
                <a16:creationId xmlns:a16="http://schemas.microsoft.com/office/drawing/2014/main" id="{BE7B93C9-7283-4565-8EF0-F8EB2834E1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AE812D-0275-45A7-8C4E-B40959C7F5C0}"/>
              </a:ext>
            </a:extLst>
          </p:cNvPr>
          <p:cNvSpPr>
            <a:spLocks noGrp="1"/>
          </p:cNvSpPr>
          <p:nvPr>
            <p:ph type="sldNum" sz="quarter" idx="12"/>
          </p:nvPr>
        </p:nvSpPr>
        <p:spPr/>
        <p:txBody>
          <a:bodyPr/>
          <a:lstStyle/>
          <a:p>
            <a:fld id="{7D3DACFC-4BC1-4601-832A-053DA8D08F69}" type="slidenum">
              <a:rPr lang="en-GB" smtClean="0"/>
              <a:t>‹#›</a:t>
            </a:fld>
            <a:endParaRPr lang="en-GB"/>
          </a:p>
        </p:txBody>
      </p:sp>
    </p:spTree>
    <p:extLst>
      <p:ext uri="{BB962C8B-B14F-4D97-AF65-F5344CB8AC3E}">
        <p14:creationId xmlns:p14="http://schemas.microsoft.com/office/powerpoint/2010/main" val="332506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F450-CD2B-48CD-9667-51DEE3AED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D12D00C-D27B-400F-A163-A86024B79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3F6A33-076D-4992-9F3E-A372C270E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8DB69-5462-416C-8257-1355E6FC23EB}"/>
              </a:ext>
            </a:extLst>
          </p:cNvPr>
          <p:cNvSpPr>
            <a:spLocks noGrp="1"/>
          </p:cNvSpPr>
          <p:nvPr>
            <p:ph type="dt" sz="half" idx="10"/>
          </p:nvPr>
        </p:nvSpPr>
        <p:spPr/>
        <p:txBody>
          <a:bodyPr/>
          <a:lstStyle/>
          <a:p>
            <a:fld id="{7CC755C5-C295-40EF-BF92-6AF43EB577BA}" type="datetimeFigureOut">
              <a:rPr lang="en-GB" smtClean="0"/>
              <a:t>25/03/2020</a:t>
            </a:fld>
            <a:endParaRPr lang="en-GB"/>
          </a:p>
        </p:txBody>
      </p:sp>
      <p:sp>
        <p:nvSpPr>
          <p:cNvPr id="6" name="Footer Placeholder 5">
            <a:extLst>
              <a:ext uri="{FF2B5EF4-FFF2-40B4-BE49-F238E27FC236}">
                <a16:creationId xmlns:a16="http://schemas.microsoft.com/office/drawing/2014/main" id="{C30B666A-A1F4-441A-94F3-26802D5B72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73DE1AE-2C33-4F5B-B2E4-E760C3BBE289}"/>
              </a:ext>
            </a:extLst>
          </p:cNvPr>
          <p:cNvSpPr>
            <a:spLocks noGrp="1"/>
          </p:cNvSpPr>
          <p:nvPr>
            <p:ph type="sldNum" sz="quarter" idx="12"/>
          </p:nvPr>
        </p:nvSpPr>
        <p:spPr/>
        <p:txBody>
          <a:bodyPr/>
          <a:lstStyle/>
          <a:p>
            <a:fld id="{7D3DACFC-4BC1-4601-832A-053DA8D08F69}" type="slidenum">
              <a:rPr lang="en-GB" smtClean="0"/>
              <a:t>‹#›</a:t>
            </a:fld>
            <a:endParaRPr lang="en-GB"/>
          </a:p>
        </p:txBody>
      </p:sp>
    </p:spTree>
    <p:extLst>
      <p:ext uri="{BB962C8B-B14F-4D97-AF65-F5344CB8AC3E}">
        <p14:creationId xmlns:p14="http://schemas.microsoft.com/office/powerpoint/2010/main" val="355669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0895F3-5AFD-494F-9FCA-CC0A1C8036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6F3DB7E-E01D-4C54-8AA9-20701BBBE2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74B325-4C3F-4483-9054-B6B4876A2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755C5-C295-40EF-BF92-6AF43EB577BA}" type="datetimeFigureOut">
              <a:rPr lang="en-GB" smtClean="0"/>
              <a:t>25/03/2020</a:t>
            </a:fld>
            <a:endParaRPr lang="en-GB"/>
          </a:p>
        </p:txBody>
      </p:sp>
      <p:sp>
        <p:nvSpPr>
          <p:cNvPr id="5" name="Footer Placeholder 4">
            <a:extLst>
              <a:ext uri="{FF2B5EF4-FFF2-40B4-BE49-F238E27FC236}">
                <a16:creationId xmlns:a16="http://schemas.microsoft.com/office/drawing/2014/main" id="{B86FC888-EBEF-4793-8D7A-3D539AC1CD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68C29C2-ECA3-4DD7-AEA7-E520A20FED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DACFC-4BC1-4601-832A-053DA8D08F69}" type="slidenum">
              <a:rPr lang="en-GB" smtClean="0"/>
              <a:t>‹#›</a:t>
            </a:fld>
            <a:endParaRPr lang="en-GB"/>
          </a:p>
        </p:txBody>
      </p:sp>
    </p:spTree>
    <p:extLst>
      <p:ext uri="{BB962C8B-B14F-4D97-AF65-F5344CB8AC3E}">
        <p14:creationId xmlns:p14="http://schemas.microsoft.com/office/powerpoint/2010/main" val="220889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45C1-36CF-4084-B130-F255B8AF4081}"/>
              </a:ext>
            </a:extLst>
          </p:cNvPr>
          <p:cNvSpPr>
            <a:spLocks noGrp="1"/>
          </p:cNvSpPr>
          <p:nvPr>
            <p:ph type="ctrTitle"/>
          </p:nvPr>
        </p:nvSpPr>
        <p:spPr/>
        <p:txBody>
          <a:bodyPr/>
          <a:lstStyle/>
          <a:p>
            <a:r>
              <a:rPr lang="en-GB" dirty="0"/>
              <a:t>Design</a:t>
            </a:r>
          </a:p>
        </p:txBody>
      </p:sp>
      <p:sp>
        <p:nvSpPr>
          <p:cNvPr id="3" name="Subtitle 2">
            <a:extLst>
              <a:ext uri="{FF2B5EF4-FFF2-40B4-BE49-F238E27FC236}">
                <a16:creationId xmlns:a16="http://schemas.microsoft.com/office/drawing/2014/main" id="{09D81C5C-EF4D-467E-A22D-6289A979FD4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68697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673" y="318943"/>
            <a:ext cx="10515600" cy="1325563"/>
          </a:xfrm>
        </p:spPr>
        <p:txBody>
          <a:bodyPr/>
          <a:lstStyle/>
          <a:p>
            <a:r>
              <a:rPr lang="en-US" dirty="0"/>
              <a:t>Data structures</a:t>
            </a:r>
            <a:endParaRPr lang="en-GB" dirty="0"/>
          </a:p>
        </p:txBody>
      </p:sp>
      <p:sp>
        <p:nvSpPr>
          <p:cNvPr id="3" name="Content Placeholder 2"/>
          <p:cNvSpPr>
            <a:spLocks noGrp="1"/>
          </p:cNvSpPr>
          <p:nvPr>
            <p:ph idx="1"/>
          </p:nvPr>
        </p:nvSpPr>
        <p:spPr/>
        <p:txBody>
          <a:bodyPr/>
          <a:lstStyle/>
          <a:p>
            <a:endParaRPr lang="en-US" dirty="0"/>
          </a:p>
          <a:p>
            <a:r>
              <a:rPr lang="en-US" dirty="0"/>
              <a:t>You need to produce a table </a:t>
            </a:r>
            <a:r>
              <a:rPr lang="en-US" b="1" dirty="0"/>
              <a:t>identifying</a:t>
            </a:r>
            <a:r>
              <a:rPr lang="en-US" dirty="0"/>
              <a:t> any other data structures you will need</a:t>
            </a:r>
          </a:p>
          <a:p>
            <a:r>
              <a:rPr lang="en-US" b="1" dirty="0"/>
              <a:t>Describe </a:t>
            </a:r>
            <a:r>
              <a:rPr lang="en-US" dirty="0"/>
              <a:t>any validation in the table</a:t>
            </a:r>
          </a:p>
          <a:p>
            <a:r>
              <a:rPr lang="en-US" b="1" dirty="0"/>
              <a:t>Justify </a:t>
            </a:r>
            <a:r>
              <a:rPr lang="en-US" dirty="0"/>
              <a:t>some key pieces of validation</a:t>
            </a:r>
          </a:p>
          <a:p>
            <a:endParaRPr lang="en-US" dirty="0"/>
          </a:p>
        </p:txBody>
      </p:sp>
      <p:pic>
        <p:nvPicPr>
          <p:cNvPr id="25" name="Picture 24"/>
          <p:cNvPicPr>
            <a:picLocks noChangeAspect="1"/>
          </p:cNvPicPr>
          <p:nvPr/>
        </p:nvPicPr>
        <p:blipFill>
          <a:blip r:embed="rId2"/>
          <a:stretch>
            <a:fillRect/>
          </a:stretch>
        </p:blipFill>
        <p:spPr>
          <a:xfrm>
            <a:off x="6253651" y="4461165"/>
            <a:ext cx="5938349" cy="2396836"/>
          </a:xfrm>
          <a:prstGeom prst="rect">
            <a:avLst/>
          </a:prstGeom>
        </p:spPr>
      </p:pic>
    </p:spTree>
    <p:extLst>
      <p:ext uri="{BB962C8B-B14F-4D97-AF65-F5344CB8AC3E}">
        <p14:creationId xmlns:p14="http://schemas.microsoft.com/office/powerpoint/2010/main" val="367591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621" y="-265141"/>
            <a:ext cx="10515600" cy="1325563"/>
          </a:xfrm>
        </p:spPr>
        <p:txBody>
          <a:bodyPr/>
          <a:lstStyle/>
          <a:p>
            <a:r>
              <a:rPr lang="en-US" dirty="0"/>
              <a:t>Class diagram</a:t>
            </a:r>
            <a:endParaRPr lang="en-GB" dirty="0"/>
          </a:p>
        </p:txBody>
      </p:sp>
      <p:sp>
        <p:nvSpPr>
          <p:cNvPr id="3" name="Content Placeholder 2"/>
          <p:cNvSpPr>
            <a:spLocks noGrp="1"/>
          </p:cNvSpPr>
          <p:nvPr>
            <p:ph idx="1"/>
          </p:nvPr>
        </p:nvSpPr>
        <p:spPr>
          <a:xfrm>
            <a:off x="712939" y="798491"/>
            <a:ext cx="10515600" cy="4351338"/>
          </a:xfrm>
        </p:spPr>
        <p:txBody>
          <a:bodyPr/>
          <a:lstStyle/>
          <a:p>
            <a:endParaRPr lang="en-US" dirty="0"/>
          </a:p>
          <a:p>
            <a:r>
              <a:rPr lang="en-US" dirty="0"/>
              <a:t>You need to produce a Class Diagram</a:t>
            </a:r>
          </a:p>
          <a:p>
            <a:r>
              <a:rPr lang="en-US" b="1" dirty="0"/>
              <a:t>Explain </a:t>
            </a:r>
            <a:r>
              <a:rPr lang="en-US" dirty="0"/>
              <a:t>and </a:t>
            </a:r>
            <a:r>
              <a:rPr lang="en-US" b="1" dirty="0"/>
              <a:t>Justify </a:t>
            </a:r>
            <a:r>
              <a:rPr lang="en-US" dirty="0"/>
              <a:t>your design</a:t>
            </a:r>
            <a:endParaRPr lang="en-US" b="1" dirty="0"/>
          </a:p>
          <a:p>
            <a:endParaRPr lang="en-US" dirty="0"/>
          </a:p>
        </p:txBody>
      </p:sp>
      <p:pic>
        <p:nvPicPr>
          <p:cNvPr id="4" name="Picture 3"/>
          <p:cNvPicPr>
            <a:picLocks noChangeAspect="1"/>
          </p:cNvPicPr>
          <p:nvPr/>
        </p:nvPicPr>
        <p:blipFill>
          <a:blip r:embed="rId2"/>
          <a:stretch>
            <a:fillRect/>
          </a:stretch>
        </p:blipFill>
        <p:spPr>
          <a:xfrm>
            <a:off x="7315200" y="3973478"/>
            <a:ext cx="4876800" cy="2905760"/>
          </a:xfrm>
          <a:prstGeom prst="rect">
            <a:avLst/>
          </a:prstGeom>
        </p:spPr>
      </p:pic>
      <p:sp>
        <p:nvSpPr>
          <p:cNvPr id="5" name="TextBox 4"/>
          <p:cNvSpPr txBox="1"/>
          <p:nvPr/>
        </p:nvSpPr>
        <p:spPr>
          <a:xfrm>
            <a:off x="225468" y="2617939"/>
            <a:ext cx="5185776" cy="4093428"/>
          </a:xfrm>
          <a:prstGeom prst="rect">
            <a:avLst/>
          </a:prstGeom>
          <a:noFill/>
        </p:spPr>
        <p:txBody>
          <a:bodyPr wrap="square" rtlCol="0">
            <a:spAutoFit/>
          </a:bodyPr>
          <a:lstStyle/>
          <a:p>
            <a:r>
              <a:rPr lang="en-US" sz="2000" dirty="0"/>
              <a:t>Note: Remember these from when we did Object Oriented programming? A fun fact about VB is that every program is OO by default. Depending on your final program you may end up with a more bespoke class diagram with inheritance etc. In the case of this BTEC calculator, each of your forms is a class and odds are there will be no inheritance. So you need to produce a diagram like the one on the right for each of your forms with no lines between them.  Name of the form at the top, attributes (variables) in the middle, methods (subroutines) at the bottom.</a:t>
            </a:r>
            <a:endParaRPr lang="en-GB" sz="2000" dirty="0"/>
          </a:p>
        </p:txBody>
      </p:sp>
    </p:spTree>
    <p:extLst>
      <p:ext uri="{BB962C8B-B14F-4D97-AF65-F5344CB8AC3E}">
        <p14:creationId xmlns:p14="http://schemas.microsoft.com/office/powerpoint/2010/main" val="2923123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91E3-5579-4572-BD51-9DE96644F5F3}"/>
              </a:ext>
            </a:extLst>
          </p:cNvPr>
          <p:cNvSpPr>
            <a:spLocks noGrp="1"/>
          </p:cNvSpPr>
          <p:nvPr>
            <p:ph type="title"/>
          </p:nvPr>
        </p:nvSpPr>
        <p:spPr>
          <a:xfrm>
            <a:off x="204926" y="0"/>
            <a:ext cx="5891074" cy="416110"/>
          </a:xfrm>
        </p:spPr>
        <p:txBody>
          <a:bodyPr>
            <a:normAutofit fontScale="90000"/>
          </a:bodyPr>
          <a:lstStyle/>
          <a:p>
            <a:r>
              <a:rPr lang="en-GB" sz="2800" dirty="0"/>
              <a:t>Test data for development</a:t>
            </a:r>
          </a:p>
        </p:txBody>
      </p:sp>
      <p:sp>
        <p:nvSpPr>
          <p:cNvPr id="3" name="Rectangle 2">
            <a:extLst>
              <a:ext uri="{FF2B5EF4-FFF2-40B4-BE49-F238E27FC236}">
                <a16:creationId xmlns:a16="http://schemas.microsoft.com/office/drawing/2014/main" id="{CBE288A4-DFEB-4CC7-BAEE-BAC1A24FAB1F}"/>
              </a:ext>
            </a:extLst>
          </p:cNvPr>
          <p:cNvSpPr/>
          <p:nvPr/>
        </p:nvSpPr>
        <p:spPr>
          <a:xfrm>
            <a:off x="62144" y="545250"/>
            <a:ext cx="11924930" cy="4110741"/>
          </a:xfrm>
          <a:prstGeom prst="rect">
            <a:avLst/>
          </a:prstGeom>
        </p:spPr>
        <p:txBody>
          <a:bodyPr wrap="square">
            <a:spAutoFit/>
          </a:bodyPr>
          <a:lstStyle/>
          <a:p>
            <a:pPr>
              <a:spcAft>
                <a:spcPts val="0"/>
              </a:spcAft>
            </a:pPr>
            <a:r>
              <a:rPr lang="en-GB" sz="1600" dirty="0">
                <a:latin typeface="Calibri" panose="020F0502020204030204" pitchFamily="34" charset="0"/>
                <a:ea typeface="Calibri" panose="020F0502020204030204" pitchFamily="34" charset="0"/>
                <a:cs typeface="Times New Roman" panose="02020603050405020304" pitchFamily="18" charset="0"/>
              </a:rPr>
              <a:t>At this stage you need to identify and justify the test data to be used during your development process. This is not a full test plan, it is just the data that you will be using to test your program during the development process. You should use a combination of valid, invalid, valid extreme, invalid extreme and erroneous data.</a:t>
            </a:r>
          </a:p>
          <a:p>
            <a:pPr>
              <a:spcAft>
                <a:spcPts val="0"/>
              </a:spcAft>
            </a:pPr>
            <a:r>
              <a:rPr lang="en-GB" sz="1600"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Valid – Data that should be accepted by the system</a:t>
            </a:r>
          </a:p>
          <a:p>
            <a:pPr marL="342900" lvl="0" indent="-342900">
              <a:lnSpc>
                <a:spcPct val="107000"/>
              </a:lnSpc>
              <a:spcAft>
                <a:spcPts val="0"/>
              </a:spcAft>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Invalid – Data that should not be accepted by the system</a:t>
            </a:r>
          </a:p>
          <a:p>
            <a:pPr marL="342900" lvl="0" indent="-342900">
              <a:lnSpc>
                <a:spcPct val="107000"/>
              </a:lnSpc>
              <a:spcAft>
                <a:spcPts val="0"/>
              </a:spcAft>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Valid extreme – Data that should be accepted by the system but is on the edge of the acceptable range</a:t>
            </a:r>
          </a:p>
          <a:p>
            <a:pPr marL="342900" lvl="0" indent="-342900">
              <a:lnSpc>
                <a:spcPct val="107000"/>
              </a:lnSpc>
              <a:spcAft>
                <a:spcPts val="0"/>
              </a:spcAft>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Invalid extreme – Data that should not be accepted by the system but is on the edge of the acceptable range</a:t>
            </a:r>
          </a:p>
          <a:p>
            <a:pPr marL="342900" lvl="0" indent="-342900">
              <a:lnSpc>
                <a:spcPct val="107000"/>
              </a:lnSpc>
              <a:spcAft>
                <a:spcPts val="800"/>
              </a:spcAft>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Erroneous – Data that is provided in an incorrect format</a:t>
            </a:r>
          </a:p>
          <a:p>
            <a:pPr>
              <a:spcAft>
                <a:spcPts val="0"/>
              </a:spcAft>
            </a:pPr>
            <a:r>
              <a:rPr lang="en-GB" sz="1600" dirty="0">
                <a:latin typeface="Calibri" panose="020F0502020204030204" pitchFamily="34" charset="0"/>
                <a:ea typeface="Calibri" panose="020F0502020204030204" pitchFamily="34" charset="0"/>
                <a:cs typeface="Times New Roman" panose="02020603050405020304" pitchFamily="18" charset="0"/>
              </a:rPr>
              <a:t>For example if I asked for a whole number between 1 and 10 </a:t>
            </a:r>
          </a:p>
          <a:p>
            <a:pPr marL="342900" lvl="0" indent="-342900">
              <a:lnSpc>
                <a:spcPct val="107000"/>
              </a:lnSpc>
              <a:spcAft>
                <a:spcPts val="0"/>
              </a:spcAft>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Valid – 5</a:t>
            </a:r>
          </a:p>
          <a:p>
            <a:pPr marL="342900" lvl="0" indent="-342900">
              <a:lnSpc>
                <a:spcPct val="107000"/>
              </a:lnSpc>
              <a:spcAft>
                <a:spcPts val="0"/>
              </a:spcAft>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Invalid – 79685</a:t>
            </a:r>
          </a:p>
          <a:p>
            <a:pPr marL="342900" lvl="0" indent="-342900">
              <a:lnSpc>
                <a:spcPct val="107000"/>
              </a:lnSpc>
              <a:spcAft>
                <a:spcPts val="0"/>
              </a:spcAft>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Valid extreme – 10</a:t>
            </a:r>
          </a:p>
          <a:p>
            <a:pPr marL="342900" lvl="0" indent="-342900">
              <a:lnSpc>
                <a:spcPct val="107000"/>
              </a:lnSpc>
              <a:spcAft>
                <a:spcPts val="0"/>
              </a:spcAft>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Invalid extreme – 11</a:t>
            </a:r>
          </a:p>
          <a:p>
            <a:pPr marL="342900" lvl="0" indent="-342900">
              <a:lnSpc>
                <a:spcPct val="107000"/>
              </a:lnSpc>
              <a:spcAft>
                <a:spcPts val="800"/>
              </a:spcAft>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Erroneous – Elephant</a:t>
            </a:r>
          </a:p>
          <a:p>
            <a:pPr>
              <a:spcAft>
                <a:spcPts val="0"/>
              </a:spcAft>
            </a:pPr>
            <a:r>
              <a:rPr lang="en-GB" sz="1600" dirty="0">
                <a:latin typeface="Calibri" panose="020F0502020204030204" pitchFamily="34" charset="0"/>
                <a:ea typeface="Calibri" panose="020F0502020204030204" pitchFamily="34" charset="0"/>
                <a:cs typeface="Times New Roman" panose="02020603050405020304" pitchFamily="18" charset="0"/>
              </a:rPr>
              <a:t>E.g. If I had a form where I had to enter a 4 digit pin, my test data may look like this:</a:t>
            </a:r>
          </a:p>
        </p:txBody>
      </p:sp>
      <p:graphicFrame>
        <p:nvGraphicFramePr>
          <p:cNvPr id="7" name="Table 6">
            <a:extLst>
              <a:ext uri="{FF2B5EF4-FFF2-40B4-BE49-F238E27FC236}">
                <a16:creationId xmlns:a16="http://schemas.microsoft.com/office/drawing/2014/main" id="{37595CF2-90C4-4EE7-A963-7BB1A1698BFB}"/>
              </a:ext>
            </a:extLst>
          </p:cNvPr>
          <p:cNvGraphicFramePr>
            <a:graphicFrameLocks noGrp="1"/>
          </p:cNvGraphicFramePr>
          <p:nvPr>
            <p:extLst>
              <p:ext uri="{D42A27DB-BD31-4B8C-83A1-F6EECF244321}">
                <p14:modId xmlns:p14="http://schemas.microsoft.com/office/powerpoint/2010/main" val="1181345001"/>
              </p:ext>
            </p:extLst>
          </p:nvPr>
        </p:nvGraphicFramePr>
        <p:xfrm>
          <a:off x="62144" y="5009225"/>
          <a:ext cx="5721350" cy="1097280"/>
        </p:xfrm>
        <a:graphic>
          <a:graphicData uri="http://schemas.openxmlformats.org/drawingml/2006/table">
            <a:tbl>
              <a:tblPr firstRow="1" firstCol="1" bandRow="1"/>
              <a:tblGrid>
                <a:gridCol w="2860675">
                  <a:extLst>
                    <a:ext uri="{9D8B030D-6E8A-4147-A177-3AD203B41FA5}">
                      <a16:colId xmlns:a16="http://schemas.microsoft.com/office/drawing/2014/main" val="463496549"/>
                    </a:ext>
                  </a:extLst>
                </a:gridCol>
                <a:gridCol w="2860675">
                  <a:extLst>
                    <a:ext uri="{9D8B030D-6E8A-4147-A177-3AD203B41FA5}">
                      <a16:colId xmlns:a16="http://schemas.microsoft.com/office/drawing/2014/main" val="768650251"/>
                    </a:ext>
                  </a:extLst>
                </a:gridCol>
              </a:tblGrid>
              <a:tr h="0">
                <a:tc>
                  <a:txBody>
                    <a:bodyPr/>
                    <a:lstStyle/>
                    <a:p>
                      <a:pPr>
                        <a:spcAft>
                          <a:spcPts val="0"/>
                        </a:spcAft>
                      </a:pPr>
                      <a:r>
                        <a:rPr lang="en-GB" sz="1200" b="1">
                          <a:effectLst/>
                          <a:latin typeface="Calibri" panose="020F0502020204030204" pitchFamily="34" charset="0"/>
                          <a:ea typeface="Calibri" panose="020F0502020204030204" pitchFamily="34" charset="0"/>
                          <a:cs typeface="Times New Roman" panose="02020603050405020304" pitchFamily="18" charset="0"/>
                        </a:rPr>
                        <a:t>Test data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200" b="1">
                          <a:effectLst/>
                          <a:latin typeface="Calibri" panose="020F0502020204030204" pitchFamily="34" charset="0"/>
                          <a:ea typeface="Calibri" panose="020F0502020204030204" pitchFamily="34" charset="0"/>
                          <a:cs typeface="Times New Roman" panose="02020603050405020304" pitchFamily="18" charset="0"/>
                        </a:rPr>
                        <a:t>Type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7348056"/>
                  </a:ext>
                </a:extLst>
              </a:tr>
              <a:tr h="0">
                <a:tc>
                  <a:txBody>
                    <a:bodyPr/>
                    <a:lstStyle/>
                    <a:p>
                      <a:pPr>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4896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Valid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0994299"/>
                  </a:ext>
                </a:extLst>
              </a:tr>
              <a:tr h="0">
                <a:tc>
                  <a:txBody>
                    <a:bodyPr/>
                    <a:lstStyle/>
                    <a:p>
                      <a:pPr>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9999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Valid extreme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6731815"/>
                  </a:ext>
                </a:extLst>
              </a:tr>
              <a:tr h="0">
                <a:tc>
                  <a:txBody>
                    <a:bodyPr/>
                    <a:lstStyle/>
                    <a:p>
                      <a:pPr>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Invalid extreme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292211"/>
                  </a:ext>
                </a:extLst>
              </a:tr>
              <a:tr h="0">
                <a:tc>
                  <a:txBody>
                    <a:bodyPr/>
                    <a:lstStyle/>
                    <a:p>
                      <a:pPr>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1551618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Invalid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4839785"/>
                  </a:ext>
                </a:extLst>
              </a:tr>
              <a:tr h="0">
                <a:tc>
                  <a:txBody>
                    <a:bodyPr/>
                    <a:lstStyle/>
                    <a:p>
                      <a:pPr>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Car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Erroneous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7699859"/>
                  </a:ext>
                </a:extLst>
              </a:tr>
            </a:tbl>
          </a:graphicData>
        </a:graphic>
      </p:graphicFrame>
      <p:sp>
        <p:nvSpPr>
          <p:cNvPr id="8" name="Rectangle 2">
            <a:extLst>
              <a:ext uri="{FF2B5EF4-FFF2-40B4-BE49-F238E27FC236}">
                <a16:creationId xmlns:a16="http://schemas.microsoft.com/office/drawing/2014/main" id="{3AF9773E-DDCD-47FC-B7D2-3507C2A85645}"/>
              </a:ext>
            </a:extLst>
          </p:cNvPr>
          <p:cNvSpPr>
            <a:spLocks noChangeArrowheads="1"/>
          </p:cNvSpPr>
          <p:nvPr/>
        </p:nvSpPr>
        <p:spPr bwMode="auto">
          <a:xfrm>
            <a:off x="62144" y="4655991"/>
            <a:ext cx="991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 form</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036E9861-9207-4660-B1AD-6FE40A649FC3}"/>
              </a:ext>
            </a:extLst>
          </p:cNvPr>
          <p:cNvSpPr/>
          <p:nvPr/>
        </p:nvSpPr>
        <p:spPr>
          <a:xfrm>
            <a:off x="6024609" y="5234699"/>
            <a:ext cx="6096000" cy="646331"/>
          </a:xfrm>
          <a:prstGeom prst="rect">
            <a:avLst/>
          </a:prstGeom>
        </p:spPr>
        <p:txBody>
          <a:bodyPr>
            <a:spAutoFit/>
          </a:bodyPr>
          <a:lstStyle/>
          <a:p>
            <a:pPr>
              <a:spcAft>
                <a:spcPts val="0"/>
              </a:spcAft>
            </a:pPr>
            <a:r>
              <a:rPr lang="en-GB" b="1" dirty="0">
                <a:latin typeface="Calibri" panose="020F0502020204030204" pitchFamily="34" charset="0"/>
                <a:ea typeface="Calibri" panose="020F0502020204030204" pitchFamily="34" charset="0"/>
                <a:cs typeface="Times New Roman" panose="02020603050405020304" pitchFamily="18" charset="0"/>
              </a:rPr>
              <a:t>Ensure at this point that you justify your choice of test data. Why are you using the data that you are?</a:t>
            </a: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6219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91E3-5579-4572-BD51-9DE96644F5F3}"/>
              </a:ext>
            </a:extLst>
          </p:cNvPr>
          <p:cNvSpPr>
            <a:spLocks noGrp="1"/>
          </p:cNvSpPr>
          <p:nvPr>
            <p:ph type="title"/>
          </p:nvPr>
        </p:nvSpPr>
        <p:spPr>
          <a:xfrm>
            <a:off x="204926" y="0"/>
            <a:ext cx="5891074" cy="416110"/>
          </a:xfrm>
        </p:spPr>
        <p:txBody>
          <a:bodyPr>
            <a:normAutofit fontScale="90000"/>
          </a:bodyPr>
          <a:lstStyle/>
          <a:p>
            <a:r>
              <a:rPr lang="en-GB" sz="2800" dirty="0"/>
              <a:t>Test data for final testing</a:t>
            </a:r>
          </a:p>
        </p:txBody>
      </p:sp>
      <p:sp>
        <p:nvSpPr>
          <p:cNvPr id="4" name="Rectangle 3">
            <a:extLst>
              <a:ext uri="{FF2B5EF4-FFF2-40B4-BE49-F238E27FC236}">
                <a16:creationId xmlns:a16="http://schemas.microsoft.com/office/drawing/2014/main" id="{E5A1E574-A1B0-43B4-95EB-974F5D7F84AD}"/>
              </a:ext>
            </a:extLst>
          </p:cNvPr>
          <p:cNvSpPr/>
          <p:nvPr/>
        </p:nvSpPr>
        <p:spPr>
          <a:xfrm>
            <a:off x="204926" y="1495685"/>
            <a:ext cx="11779928" cy="1015663"/>
          </a:xfrm>
          <a:prstGeom prst="rect">
            <a:avLst/>
          </a:prstGeom>
        </p:spPr>
        <p:txBody>
          <a:bodyPr wrap="square">
            <a:spAutoFit/>
          </a:bodyPr>
          <a:lstStyle/>
          <a:p>
            <a:pPr>
              <a:spcAft>
                <a:spcPts val="0"/>
              </a:spcAft>
            </a:pPr>
            <a:r>
              <a:rPr lang="en-GB" sz="2000" dirty="0">
                <a:latin typeface="Calibri" panose="020F0502020204030204" pitchFamily="34" charset="0"/>
                <a:ea typeface="Calibri" panose="020F0502020204030204" pitchFamily="34" charset="0"/>
                <a:cs typeface="Times New Roman" panose="02020603050405020304" pitchFamily="18" charset="0"/>
              </a:rPr>
              <a:t>This is where we do produce a full test plan for our program. It should look to test that all of our success criteria have been met, that all of our usability features have been implemented and include any additional functionality you feel it will be important to test in order to discuss in your evaluation. </a:t>
            </a:r>
            <a:r>
              <a:rPr lang="en-GB" sz="2000" b="1" dirty="0">
                <a:latin typeface="Calibri" panose="020F0502020204030204" pitchFamily="34" charset="0"/>
                <a:ea typeface="Calibri" panose="020F0502020204030204" pitchFamily="34" charset="0"/>
                <a:cs typeface="Times New Roman" panose="02020603050405020304" pitchFamily="18" charset="0"/>
              </a:rPr>
              <a:t>Format:</a:t>
            </a:r>
            <a:endParaRPr lang="en-GB" sz="20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ED341A32-3105-44C0-8AA4-F49CC8AB7287}"/>
              </a:ext>
            </a:extLst>
          </p:cNvPr>
          <p:cNvGraphicFramePr>
            <a:graphicFrameLocks noGrp="1"/>
          </p:cNvGraphicFramePr>
          <p:nvPr>
            <p:extLst>
              <p:ext uri="{D42A27DB-BD31-4B8C-83A1-F6EECF244321}">
                <p14:modId xmlns:p14="http://schemas.microsoft.com/office/powerpoint/2010/main" val="2974291405"/>
              </p:ext>
            </p:extLst>
          </p:nvPr>
        </p:nvGraphicFramePr>
        <p:xfrm>
          <a:off x="204926" y="3233692"/>
          <a:ext cx="11508978" cy="923330"/>
        </p:xfrm>
        <a:graphic>
          <a:graphicData uri="http://schemas.openxmlformats.org/drawingml/2006/table">
            <a:tbl>
              <a:tblPr firstRow="1" firstCol="1" bandRow="1"/>
              <a:tblGrid>
                <a:gridCol w="2287325">
                  <a:extLst>
                    <a:ext uri="{9D8B030D-6E8A-4147-A177-3AD203B41FA5}">
                      <a16:colId xmlns:a16="http://schemas.microsoft.com/office/drawing/2014/main" val="2431563653"/>
                    </a:ext>
                  </a:extLst>
                </a:gridCol>
                <a:gridCol w="2565308">
                  <a:extLst>
                    <a:ext uri="{9D8B030D-6E8A-4147-A177-3AD203B41FA5}">
                      <a16:colId xmlns:a16="http://schemas.microsoft.com/office/drawing/2014/main" val="3544402656"/>
                    </a:ext>
                  </a:extLst>
                </a:gridCol>
                <a:gridCol w="1978879">
                  <a:extLst>
                    <a:ext uri="{9D8B030D-6E8A-4147-A177-3AD203B41FA5}">
                      <a16:colId xmlns:a16="http://schemas.microsoft.com/office/drawing/2014/main" val="404964221"/>
                    </a:ext>
                  </a:extLst>
                </a:gridCol>
                <a:gridCol w="4677466">
                  <a:extLst>
                    <a:ext uri="{9D8B030D-6E8A-4147-A177-3AD203B41FA5}">
                      <a16:colId xmlns:a16="http://schemas.microsoft.com/office/drawing/2014/main" val="3103456546"/>
                    </a:ext>
                  </a:extLst>
                </a:gridCol>
              </a:tblGrid>
              <a:tr h="369332">
                <a:tc>
                  <a:txBody>
                    <a:bodyPr/>
                    <a:lstStyle/>
                    <a:p>
                      <a:pPr>
                        <a:spcAft>
                          <a:spcPts val="0"/>
                        </a:spcAft>
                      </a:pPr>
                      <a:r>
                        <a:rPr lang="en-GB" sz="1800">
                          <a:effectLst/>
                          <a:latin typeface="Calibri" panose="020F0502020204030204" pitchFamily="34" charset="0"/>
                          <a:ea typeface="Calibri" panose="020F0502020204030204" pitchFamily="34" charset="0"/>
                          <a:cs typeface="Times New Roman" panose="02020603050405020304" pitchFamily="18" charset="0"/>
                        </a:rPr>
                        <a:t>Test 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800">
                          <a:effectLst/>
                          <a:latin typeface="Calibri" panose="020F0502020204030204" pitchFamily="34" charset="0"/>
                          <a:ea typeface="Calibri" panose="020F0502020204030204" pitchFamily="34" charset="0"/>
                          <a:cs typeface="Times New Roman" panose="02020603050405020304" pitchFamily="18" charset="0"/>
                        </a:rPr>
                        <a:t>What is being tested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800">
                          <a:effectLst/>
                          <a:latin typeface="Calibri" panose="020F0502020204030204" pitchFamily="34" charset="0"/>
                          <a:ea typeface="Calibri" panose="020F0502020204030204" pitchFamily="34" charset="0"/>
                          <a:cs typeface="Times New Roman" panose="02020603050405020304" pitchFamily="18" charset="0"/>
                        </a:rPr>
                        <a:t>Test data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Expected result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447733"/>
                  </a:ext>
                </a:extLst>
              </a:tr>
              <a:tr h="553998">
                <a:tc>
                  <a:txBody>
                    <a:bodyPr/>
                    <a:lstStyle/>
                    <a:p>
                      <a:pPr>
                        <a:spcAft>
                          <a:spcPts val="0"/>
                        </a:spcAft>
                      </a:pPr>
                      <a:r>
                        <a:rPr lang="en-GB" sz="18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That user cannot enter a date of birth in the future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800">
                          <a:effectLst/>
                          <a:latin typeface="Calibri" panose="020F0502020204030204" pitchFamily="34" charset="0"/>
                          <a:ea typeface="Calibri" panose="020F0502020204030204" pitchFamily="34" charset="0"/>
                          <a:cs typeface="Times New Roman" panose="02020603050405020304" pitchFamily="18" charset="0"/>
                        </a:rPr>
                        <a:t>08/10/2020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Program should produce an error message telling the user to select a date before today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9165888"/>
                  </a:ext>
                </a:extLst>
              </a:tr>
            </a:tbl>
          </a:graphicData>
        </a:graphic>
      </p:graphicFrame>
      <p:sp>
        <p:nvSpPr>
          <p:cNvPr id="10" name="Rectangle 9">
            <a:extLst>
              <a:ext uri="{FF2B5EF4-FFF2-40B4-BE49-F238E27FC236}">
                <a16:creationId xmlns:a16="http://schemas.microsoft.com/office/drawing/2014/main" id="{9980DE69-5146-46F4-88A5-2E66BF313D2C}"/>
              </a:ext>
            </a:extLst>
          </p:cNvPr>
          <p:cNvSpPr/>
          <p:nvPr/>
        </p:nvSpPr>
        <p:spPr>
          <a:xfrm>
            <a:off x="204926" y="4703312"/>
            <a:ext cx="11644543" cy="400110"/>
          </a:xfrm>
          <a:prstGeom prst="rect">
            <a:avLst/>
          </a:prstGeom>
        </p:spPr>
        <p:txBody>
          <a:bodyPr wrap="square">
            <a:spAutoFit/>
          </a:bodyPr>
          <a:lstStyle/>
          <a:p>
            <a:pPr>
              <a:spcAft>
                <a:spcPts val="0"/>
              </a:spcAft>
            </a:pPr>
            <a:r>
              <a:rPr lang="en-GB" sz="2000" b="1" dirty="0">
                <a:latin typeface="Calibri" panose="020F0502020204030204" pitchFamily="34" charset="0"/>
                <a:ea typeface="Calibri" panose="020F0502020204030204" pitchFamily="34" charset="0"/>
                <a:cs typeface="Times New Roman" panose="02020603050405020304" pitchFamily="18" charset="0"/>
              </a:rPr>
              <a:t>Ensure at this point that you justify your choice of test data. Why are you using the data that you are?</a:t>
            </a:r>
            <a:endParaRPr lang="en-GB"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585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91E3-5579-4572-BD51-9DE96644F5F3}"/>
              </a:ext>
            </a:extLst>
          </p:cNvPr>
          <p:cNvSpPr>
            <a:spLocks noGrp="1"/>
          </p:cNvSpPr>
          <p:nvPr>
            <p:ph type="title"/>
          </p:nvPr>
        </p:nvSpPr>
        <p:spPr>
          <a:xfrm>
            <a:off x="625136" y="125429"/>
            <a:ext cx="2419905" cy="416110"/>
          </a:xfrm>
        </p:spPr>
        <p:txBody>
          <a:bodyPr>
            <a:normAutofit fontScale="90000"/>
          </a:bodyPr>
          <a:lstStyle/>
          <a:p>
            <a:r>
              <a:rPr lang="en-GB" sz="2800" dirty="0"/>
              <a:t>Introduction</a:t>
            </a:r>
          </a:p>
        </p:txBody>
      </p:sp>
      <p:sp>
        <p:nvSpPr>
          <p:cNvPr id="4" name="Rectangle 3">
            <a:extLst>
              <a:ext uri="{FF2B5EF4-FFF2-40B4-BE49-F238E27FC236}">
                <a16:creationId xmlns:a16="http://schemas.microsoft.com/office/drawing/2014/main" id="{E80FB30D-56B9-4F82-87B1-A9A0186DD861}"/>
              </a:ext>
            </a:extLst>
          </p:cNvPr>
          <p:cNvSpPr/>
          <p:nvPr/>
        </p:nvSpPr>
        <p:spPr>
          <a:xfrm>
            <a:off x="408372" y="1028445"/>
            <a:ext cx="11638625" cy="5704126"/>
          </a:xfrm>
          <a:prstGeom prst="rect">
            <a:avLst/>
          </a:prstGeom>
        </p:spPr>
        <p:txBody>
          <a:bodyPr wrap="square">
            <a:spAutoFit/>
          </a:bodyPr>
          <a:lstStyle/>
          <a:p>
            <a:pPr>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Word count 300 approx.</a:t>
            </a:r>
          </a:p>
          <a:p>
            <a:pPr>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 </a:t>
            </a:r>
          </a:p>
          <a:p>
            <a:pPr marL="228600">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You need to start your Design section with an introduction outlining the approach you will be taking. Some key points for you to cover:</a:t>
            </a:r>
          </a:p>
          <a:p>
            <a:pPr marL="342900" lvl="0" indent="-342900">
              <a:lnSpc>
                <a:spcPct val="107000"/>
              </a:lnSpc>
              <a:spcAft>
                <a:spcPts val="0"/>
              </a:spcAft>
              <a:buFont typeface="Symbol" panose="05050102010706020507" pitchFamily="18" charset="2"/>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Explain that you are going to be breaking the problem down into smaller tasks</a:t>
            </a:r>
          </a:p>
          <a:p>
            <a:pPr marL="342900" lvl="0" indent="-342900">
              <a:lnSpc>
                <a:spcPct val="107000"/>
              </a:lnSpc>
              <a:spcAft>
                <a:spcPts val="0"/>
              </a:spcAft>
              <a:buFont typeface="Symbol" panose="05050102010706020507" pitchFamily="18" charset="2"/>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Include some mention of the fact that this is decomposition </a:t>
            </a:r>
          </a:p>
          <a:p>
            <a:pPr marL="342900" lvl="0" indent="-342900">
              <a:lnSpc>
                <a:spcPct val="107000"/>
              </a:lnSpc>
              <a:spcAft>
                <a:spcPts val="0"/>
              </a:spcAft>
              <a:buFont typeface="Symbol" panose="05050102010706020507" pitchFamily="18" charset="2"/>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Justify why it is important to break the problem down into smaller tasks</a:t>
            </a:r>
          </a:p>
          <a:p>
            <a:pPr marL="342900" lvl="0" indent="-342900">
              <a:lnSpc>
                <a:spcPct val="107000"/>
              </a:lnSpc>
              <a:spcAft>
                <a:spcPts val="0"/>
              </a:spcAft>
              <a:buFont typeface="Symbol" panose="05050102010706020507" pitchFamily="18" charset="2"/>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Explain how you are going to break the problem down </a:t>
            </a:r>
          </a:p>
          <a:p>
            <a:pPr marL="742950" lvl="1" indent="-285750">
              <a:lnSpc>
                <a:spcPct val="107000"/>
              </a:lnSpc>
              <a:spcAft>
                <a:spcPts val="0"/>
              </a:spcAft>
              <a:buFont typeface="Courier New" panose="02070309020205020404" pitchFamily="49" charset="0"/>
              <a:buChar char="o"/>
            </a:pPr>
            <a:r>
              <a:rPr lang="en-GB" sz="2000" dirty="0">
                <a:effectLst/>
                <a:latin typeface="Calibri" panose="020F0502020204030204" pitchFamily="34" charset="0"/>
                <a:ea typeface="Calibri" panose="020F0502020204030204" pitchFamily="34" charset="0"/>
                <a:cs typeface="Times New Roman" panose="02020603050405020304" pitchFamily="18" charset="0"/>
              </a:rPr>
              <a:t>E.g. Module by module. So designing modules for save, edit, print, etc. Individually</a:t>
            </a:r>
          </a:p>
          <a:p>
            <a:pPr marL="342900" lvl="0" indent="-342900">
              <a:lnSpc>
                <a:spcPct val="107000"/>
              </a:lnSpc>
              <a:spcAft>
                <a:spcPts val="0"/>
              </a:spcAft>
              <a:buFont typeface="Symbol" panose="05050102010706020507" pitchFamily="18" charset="2"/>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Prototyping:</a:t>
            </a:r>
          </a:p>
          <a:p>
            <a:pPr marL="742950" lvl="1" indent="-285750">
              <a:lnSpc>
                <a:spcPct val="107000"/>
              </a:lnSpc>
              <a:spcAft>
                <a:spcPts val="0"/>
              </a:spcAft>
              <a:buFont typeface="Courier New" panose="02070309020205020404" pitchFamily="49" charset="0"/>
              <a:buChar char="o"/>
            </a:pPr>
            <a:r>
              <a:rPr lang="en-GB" sz="2000" dirty="0">
                <a:effectLst/>
                <a:latin typeface="Calibri" panose="020F0502020204030204" pitchFamily="34" charset="0"/>
                <a:ea typeface="Calibri" panose="020F0502020204030204" pitchFamily="34" charset="0"/>
                <a:cs typeface="Times New Roman" panose="02020603050405020304" pitchFamily="18" charset="0"/>
              </a:rPr>
              <a:t>You need to explain that you are breaking your solution down into prototypes (approx. 5)</a:t>
            </a:r>
          </a:p>
          <a:p>
            <a:pPr marL="742950" lvl="1" indent="-285750">
              <a:lnSpc>
                <a:spcPct val="107000"/>
              </a:lnSpc>
              <a:spcAft>
                <a:spcPts val="0"/>
              </a:spcAft>
              <a:buFont typeface="Courier New" panose="02070309020205020404" pitchFamily="49" charset="0"/>
              <a:buChar char="o"/>
            </a:pPr>
            <a:r>
              <a:rPr lang="en-GB" sz="2000" dirty="0">
                <a:effectLst/>
                <a:latin typeface="Calibri" panose="020F0502020204030204" pitchFamily="34" charset="0"/>
                <a:ea typeface="Calibri" panose="020F0502020204030204" pitchFamily="34" charset="0"/>
                <a:cs typeface="Times New Roman" panose="02020603050405020304" pitchFamily="18" charset="0"/>
              </a:rPr>
              <a:t>You need to decide and explain now at which stage in development each prototype will be</a:t>
            </a:r>
          </a:p>
          <a:p>
            <a:pPr marL="1143000" lvl="2" indent="-228600">
              <a:lnSpc>
                <a:spcPct val="107000"/>
              </a:lnSpc>
              <a:spcAft>
                <a:spcPts val="0"/>
              </a:spcAft>
              <a:buFont typeface="Wingdings" panose="05000000000000000000" pitchFamily="2" charset="2"/>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E.g. Prototype 1 when all the forms have been created </a:t>
            </a:r>
          </a:p>
          <a:p>
            <a:pPr marL="342900" lvl="0" indent="-342900">
              <a:lnSpc>
                <a:spcPct val="107000"/>
              </a:lnSpc>
              <a:spcAft>
                <a:spcPts val="800"/>
              </a:spcAft>
              <a:buFont typeface="Symbol" panose="05050102010706020507" pitchFamily="18" charset="2"/>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Justify why you are choosing to break the problem down that way</a:t>
            </a:r>
          </a:p>
          <a:p>
            <a:pPr>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Keep in mind that you will have roughly 7 weeks to develop your system so plan your approach accordingly. </a:t>
            </a:r>
          </a:p>
        </p:txBody>
      </p:sp>
    </p:spTree>
    <p:extLst>
      <p:ext uri="{BB962C8B-B14F-4D97-AF65-F5344CB8AC3E}">
        <p14:creationId xmlns:p14="http://schemas.microsoft.com/office/powerpoint/2010/main" val="325775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91E3-5579-4572-BD51-9DE96644F5F3}"/>
              </a:ext>
            </a:extLst>
          </p:cNvPr>
          <p:cNvSpPr>
            <a:spLocks noGrp="1"/>
          </p:cNvSpPr>
          <p:nvPr>
            <p:ph type="title"/>
          </p:nvPr>
        </p:nvSpPr>
        <p:spPr>
          <a:xfrm>
            <a:off x="625136" y="125429"/>
            <a:ext cx="2419905" cy="416110"/>
          </a:xfrm>
        </p:spPr>
        <p:txBody>
          <a:bodyPr>
            <a:normAutofit fontScale="90000"/>
          </a:bodyPr>
          <a:lstStyle/>
          <a:p>
            <a:r>
              <a:rPr lang="en-GB" sz="2800" dirty="0"/>
              <a:t>System Diagram</a:t>
            </a:r>
          </a:p>
        </p:txBody>
      </p:sp>
      <p:sp>
        <p:nvSpPr>
          <p:cNvPr id="5" name="Rectangle 4">
            <a:extLst>
              <a:ext uri="{FF2B5EF4-FFF2-40B4-BE49-F238E27FC236}">
                <a16:creationId xmlns:a16="http://schemas.microsoft.com/office/drawing/2014/main" id="{4087E43C-EDEC-4EBD-B05E-1C7CC12FAD9F}"/>
              </a:ext>
            </a:extLst>
          </p:cNvPr>
          <p:cNvSpPr/>
          <p:nvPr/>
        </p:nvSpPr>
        <p:spPr>
          <a:xfrm>
            <a:off x="189391" y="1087021"/>
            <a:ext cx="11786586" cy="923330"/>
          </a:xfrm>
          <a:prstGeom prst="rect">
            <a:avLst/>
          </a:prstGeom>
        </p:spPr>
        <p:txBody>
          <a:bodyPr wrap="square">
            <a:spAutoFit/>
          </a:bodyPr>
          <a:lstStyle/>
          <a:p>
            <a:pPr>
              <a:spcAft>
                <a:spcPts val="0"/>
              </a:spcAft>
            </a:pPr>
            <a:r>
              <a:rPr lang="en-GB" dirty="0">
                <a:latin typeface="Calibri" panose="020F0502020204030204" pitchFamily="34" charset="0"/>
                <a:ea typeface="Calibri" panose="020F0502020204030204" pitchFamily="34" charset="0"/>
                <a:cs typeface="Times New Roman" panose="02020603050405020304" pitchFamily="18" charset="0"/>
              </a:rPr>
              <a:t>You need to produce an overall system diagram for the system that you are planning to create. This should show an overview of the elements of your system and how they link together. For a forms app your starting point will be like a sitemap for a website and then you can branch the functions out from there. E.g.</a:t>
            </a:r>
          </a:p>
        </p:txBody>
      </p:sp>
      <p:pic>
        <p:nvPicPr>
          <p:cNvPr id="7" name="Picture 6">
            <a:extLst>
              <a:ext uri="{FF2B5EF4-FFF2-40B4-BE49-F238E27FC236}">
                <a16:creationId xmlns:a16="http://schemas.microsoft.com/office/drawing/2014/main" id="{56C30054-5E65-4A7D-B58E-34006580E32C}"/>
              </a:ext>
            </a:extLst>
          </p:cNvPr>
          <p:cNvPicPr/>
          <p:nvPr/>
        </p:nvPicPr>
        <p:blipFill rotWithShape="1">
          <a:blip r:embed="rId2"/>
          <a:srcRect l="14301" t="25275" r="20344" b="17258"/>
          <a:stretch/>
        </p:blipFill>
        <p:spPr bwMode="auto">
          <a:xfrm>
            <a:off x="1905848" y="2228295"/>
            <a:ext cx="8223573" cy="45193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4721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91E3-5579-4572-BD51-9DE96644F5F3}"/>
              </a:ext>
            </a:extLst>
          </p:cNvPr>
          <p:cNvSpPr>
            <a:spLocks noGrp="1"/>
          </p:cNvSpPr>
          <p:nvPr>
            <p:ph type="title"/>
          </p:nvPr>
        </p:nvSpPr>
        <p:spPr>
          <a:xfrm>
            <a:off x="625136" y="125429"/>
            <a:ext cx="2872666" cy="416110"/>
          </a:xfrm>
        </p:spPr>
        <p:txBody>
          <a:bodyPr>
            <a:normAutofit fontScale="90000"/>
          </a:bodyPr>
          <a:lstStyle/>
          <a:p>
            <a:r>
              <a:rPr lang="en-GB" sz="2800" dirty="0"/>
              <a:t>Program functions</a:t>
            </a:r>
          </a:p>
        </p:txBody>
      </p:sp>
      <p:sp>
        <p:nvSpPr>
          <p:cNvPr id="3" name="Rectangle 2">
            <a:extLst>
              <a:ext uri="{FF2B5EF4-FFF2-40B4-BE49-F238E27FC236}">
                <a16:creationId xmlns:a16="http://schemas.microsoft.com/office/drawing/2014/main" id="{8BE09BC7-B3BC-4782-9D16-03172EFC93E0}"/>
              </a:ext>
            </a:extLst>
          </p:cNvPr>
          <p:cNvSpPr/>
          <p:nvPr/>
        </p:nvSpPr>
        <p:spPr>
          <a:xfrm>
            <a:off x="196788" y="1843950"/>
            <a:ext cx="11798423" cy="3170099"/>
          </a:xfrm>
          <a:prstGeom prst="rect">
            <a:avLst/>
          </a:prstGeom>
        </p:spPr>
        <p:txBody>
          <a:bodyPr wrap="square">
            <a:spAutoFit/>
          </a:bodyPr>
          <a:lstStyle/>
          <a:p>
            <a:pPr>
              <a:spcAft>
                <a:spcPts val="0"/>
              </a:spcAft>
            </a:pPr>
            <a:r>
              <a:rPr lang="en-GB" sz="2000" dirty="0">
                <a:latin typeface="Calibri" panose="020F0502020204030204" pitchFamily="34" charset="0"/>
                <a:ea typeface="Calibri" panose="020F0502020204030204" pitchFamily="34" charset="0"/>
                <a:cs typeface="Times New Roman" panose="02020603050405020304" pitchFamily="18" charset="0"/>
              </a:rPr>
              <a:t>50-100 words for the explanation of each function</a:t>
            </a:r>
          </a:p>
          <a:p>
            <a:pPr>
              <a:spcAft>
                <a:spcPts val="0"/>
              </a:spcAft>
            </a:pPr>
            <a:r>
              <a:rPr lang="en-GB" sz="2000" dirty="0">
                <a:latin typeface="Calibri" panose="020F0502020204030204" pitchFamily="34" charset="0"/>
                <a:ea typeface="Calibri" panose="020F0502020204030204" pitchFamily="34" charset="0"/>
                <a:cs typeface="Times New Roman" panose="02020603050405020304" pitchFamily="18" charset="0"/>
              </a:rPr>
              <a:t>200-300 words for the justification of how they all fit together </a:t>
            </a:r>
          </a:p>
          <a:p>
            <a:pPr>
              <a:spcAft>
                <a:spcPts val="0"/>
              </a:spcAft>
            </a:pP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2000" dirty="0">
                <a:latin typeface="Calibri" panose="020F0502020204030204" pitchFamily="34" charset="0"/>
                <a:ea typeface="Calibri" panose="020F0502020204030204" pitchFamily="34" charset="0"/>
                <a:cs typeface="Times New Roman" panose="02020603050405020304" pitchFamily="18" charset="0"/>
              </a:rPr>
              <a:t> </a:t>
            </a:r>
          </a:p>
          <a:p>
            <a:pPr>
              <a:spcAft>
                <a:spcPts val="0"/>
              </a:spcAft>
            </a:pPr>
            <a:r>
              <a:rPr lang="en-GB" sz="2000" dirty="0">
                <a:latin typeface="Calibri" panose="020F0502020204030204" pitchFamily="34" charset="0"/>
                <a:ea typeface="Calibri" panose="020F0502020204030204" pitchFamily="34" charset="0"/>
                <a:cs typeface="Times New Roman" panose="02020603050405020304" pitchFamily="18" charset="0"/>
              </a:rPr>
              <a:t>In this section you need to explain all of the functions identified in your systems diagram. For example, if you are producing a maths quiz one of your functions could be the one that sort’s user’s scores. If you are producing a game, it could be one that detects collisions. You need to identify and explain what each of these key functions does. Once you have explained each of these functions you will need to explain and justify how they all fit together to form a complete solution. </a:t>
            </a:r>
          </a:p>
        </p:txBody>
      </p:sp>
    </p:spTree>
    <p:extLst>
      <p:ext uri="{BB962C8B-B14F-4D97-AF65-F5344CB8AC3E}">
        <p14:creationId xmlns:p14="http://schemas.microsoft.com/office/powerpoint/2010/main" val="351412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91E3-5579-4572-BD51-9DE96644F5F3}"/>
              </a:ext>
            </a:extLst>
          </p:cNvPr>
          <p:cNvSpPr>
            <a:spLocks noGrp="1"/>
          </p:cNvSpPr>
          <p:nvPr>
            <p:ph type="title"/>
          </p:nvPr>
        </p:nvSpPr>
        <p:spPr>
          <a:xfrm>
            <a:off x="625136" y="125429"/>
            <a:ext cx="5891074" cy="416110"/>
          </a:xfrm>
        </p:spPr>
        <p:txBody>
          <a:bodyPr>
            <a:normAutofit fontScale="90000"/>
          </a:bodyPr>
          <a:lstStyle/>
          <a:p>
            <a:r>
              <a:rPr lang="en-GB" sz="2800" dirty="0"/>
              <a:t>Pseudo-Code or Flowcharts</a:t>
            </a:r>
          </a:p>
        </p:txBody>
      </p:sp>
      <p:sp>
        <p:nvSpPr>
          <p:cNvPr id="4" name="Rectangle 3">
            <a:extLst>
              <a:ext uri="{FF2B5EF4-FFF2-40B4-BE49-F238E27FC236}">
                <a16:creationId xmlns:a16="http://schemas.microsoft.com/office/drawing/2014/main" id="{76C4B212-BD7A-43F4-AC5E-518F0639E880}"/>
              </a:ext>
            </a:extLst>
          </p:cNvPr>
          <p:cNvSpPr/>
          <p:nvPr/>
        </p:nvSpPr>
        <p:spPr>
          <a:xfrm>
            <a:off x="396536" y="2613392"/>
            <a:ext cx="11398928" cy="1631216"/>
          </a:xfrm>
          <a:prstGeom prst="rect">
            <a:avLst/>
          </a:prstGeom>
        </p:spPr>
        <p:txBody>
          <a:bodyPr wrap="square">
            <a:spAutoFit/>
          </a:bodyPr>
          <a:lstStyle/>
          <a:p>
            <a:pPr>
              <a:spcAft>
                <a:spcPts val="0"/>
              </a:spcAft>
            </a:pPr>
            <a:r>
              <a:rPr lang="en-GB" sz="2000" dirty="0">
                <a:latin typeface="Calibri" panose="020F0502020204030204" pitchFamily="34" charset="0"/>
                <a:ea typeface="Calibri" panose="020F0502020204030204" pitchFamily="34" charset="0"/>
                <a:cs typeface="Times New Roman" panose="02020603050405020304" pitchFamily="18" charset="0"/>
              </a:rPr>
              <a:t>For each of the functions you have identified produce pseudo-code or a flowchart for each function. You need either pseudo-code or flowcharts for every part of the system that you have planned as part of your design. It is your choice whether to produce flowcharts or Pseudo-code for this section. I.e. Under the explanation of each subroutine, place the flowchart or pseudo-code for that subroutine. At the end you need to justify how they all fit together to form a complete solution.</a:t>
            </a:r>
          </a:p>
        </p:txBody>
      </p:sp>
    </p:spTree>
    <p:extLst>
      <p:ext uri="{BB962C8B-B14F-4D97-AF65-F5344CB8AC3E}">
        <p14:creationId xmlns:p14="http://schemas.microsoft.com/office/powerpoint/2010/main" val="147962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91E3-5579-4572-BD51-9DE96644F5F3}"/>
              </a:ext>
            </a:extLst>
          </p:cNvPr>
          <p:cNvSpPr>
            <a:spLocks noGrp="1"/>
          </p:cNvSpPr>
          <p:nvPr>
            <p:ph type="title"/>
          </p:nvPr>
        </p:nvSpPr>
        <p:spPr>
          <a:xfrm>
            <a:off x="625136" y="125429"/>
            <a:ext cx="5891074" cy="416110"/>
          </a:xfrm>
        </p:spPr>
        <p:txBody>
          <a:bodyPr>
            <a:normAutofit fontScale="90000"/>
          </a:bodyPr>
          <a:lstStyle/>
          <a:p>
            <a:r>
              <a:rPr lang="en-GB" sz="2800" dirty="0"/>
              <a:t>Form designs</a:t>
            </a:r>
          </a:p>
        </p:txBody>
      </p:sp>
      <p:sp>
        <p:nvSpPr>
          <p:cNvPr id="3" name="Rectangle 2">
            <a:extLst>
              <a:ext uri="{FF2B5EF4-FFF2-40B4-BE49-F238E27FC236}">
                <a16:creationId xmlns:a16="http://schemas.microsoft.com/office/drawing/2014/main" id="{5BA68938-112D-42C0-88B7-615CBA2A8181}"/>
              </a:ext>
            </a:extLst>
          </p:cNvPr>
          <p:cNvSpPr/>
          <p:nvPr/>
        </p:nvSpPr>
        <p:spPr>
          <a:xfrm>
            <a:off x="99134" y="1606450"/>
            <a:ext cx="11993732" cy="3645100"/>
          </a:xfrm>
          <a:prstGeom prst="rect">
            <a:avLst/>
          </a:prstGeom>
        </p:spPr>
        <p:txBody>
          <a:bodyPr wrap="square">
            <a:spAutoFit/>
          </a:bodyPr>
          <a:lstStyle/>
          <a:p>
            <a:pPr>
              <a:spcAft>
                <a:spcPts val="0"/>
              </a:spcAft>
            </a:pPr>
            <a:r>
              <a:rPr lang="en-GB" sz="2000" dirty="0">
                <a:latin typeface="Calibri" panose="020F0502020204030204" pitchFamily="34" charset="0"/>
                <a:ea typeface="Calibri" panose="020F0502020204030204" pitchFamily="34" charset="0"/>
                <a:cs typeface="Times New Roman" panose="02020603050405020304" pitchFamily="18" charset="0"/>
              </a:rPr>
              <a:t>You need to draw each of the forms that you are planning to use for your system. This can be done either electronically or on paper, if you use paper you need to make sure that you scan them in before you lose them. You will need to annotate your designs to show:</a:t>
            </a:r>
          </a:p>
          <a:p>
            <a:pPr marL="342900" lvl="0" indent="-342900">
              <a:lnSpc>
                <a:spcPct val="107000"/>
              </a:lnSpc>
              <a:spcAft>
                <a:spcPts val="0"/>
              </a:spcAft>
              <a:buFont typeface="Symbol" panose="05050102010706020507" pitchFamily="18" charset="2"/>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What colours you are using for your buttons, backgrounds etc. </a:t>
            </a:r>
          </a:p>
          <a:p>
            <a:pPr marL="342900" lvl="0" indent="-342900">
              <a:lnSpc>
                <a:spcPct val="107000"/>
              </a:lnSpc>
              <a:spcAft>
                <a:spcPts val="0"/>
              </a:spcAft>
              <a:buFont typeface="Symbol" panose="05050102010706020507" pitchFamily="18" charset="2"/>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What font/font size you are going to use for your writing </a:t>
            </a:r>
          </a:p>
          <a:p>
            <a:pPr marL="342900" lvl="0" indent="-342900">
              <a:lnSpc>
                <a:spcPct val="107000"/>
              </a:lnSpc>
              <a:spcAft>
                <a:spcPts val="800"/>
              </a:spcAft>
              <a:buFont typeface="Symbol" panose="05050102010706020507" pitchFamily="18" charset="2"/>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Explain the function of each item on the form. What is each button, dropdown etc. used for?</a:t>
            </a:r>
          </a:p>
          <a:p>
            <a:pPr>
              <a:spcAft>
                <a:spcPts val="0"/>
              </a:spcAft>
            </a:pPr>
            <a:r>
              <a:rPr lang="en-GB" sz="2000" b="1" dirty="0">
                <a:latin typeface="Calibri" panose="020F0502020204030204" pitchFamily="34" charset="0"/>
                <a:ea typeface="Calibri" panose="020F0502020204030204" pitchFamily="34" charset="0"/>
                <a:cs typeface="Times New Roman" panose="02020603050405020304" pitchFamily="18" charset="0"/>
              </a:rPr>
              <a:t>Important: </a:t>
            </a:r>
            <a:r>
              <a:rPr lang="en-GB" sz="2000" dirty="0">
                <a:latin typeface="Calibri" panose="020F0502020204030204" pitchFamily="34" charset="0"/>
                <a:ea typeface="Calibri" panose="020F0502020204030204" pitchFamily="34" charset="0"/>
                <a:cs typeface="Times New Roman" panose="02020603050405020304" pitchFamily="18" charset="0"/>
              </a:rPr>
              <a:t>This is also where you explain and justify any usability features you are including on that form. A usability feature is anything that you include which makes your system easier to use. E.g. A dropdown instead of a text box or adjustable/larger font sizes. This is </a:t>
            </a:r>
            <a:r>
              <a:rPr lang="en-GB" sz="2000" b="1" dirty="0">
                <a:latin typeface="Calibri" panose="020F0502020204030204" pitchFamily="34" charset="0"/>
                <a:ea typeface="Calibri" panose="020F0502020204030204" pitchFamily="34" charset="0"/>
                <a:cs typeface="Times New Roman" panose="02020603050405020304" pitchFamily="18" charset="0"/>
              </a:rPr>
              <a:t>very important</a:t>
            </a:r>
            <a:r>
              <a:rPr lang="en-GB" sz="2000" dirty="0">
                <a:latin typeface="Calibri" panose="020F0502020204030204" pitchFamily="34" charset="0"/>
                <a:ea typeface="Calibri" panose="020F0502020204030204" pitchFamily="34" charset="0"/>
                <a:cs typeface="Times New Roman" panose="02020603050405020304" pitchFamily="18" charset="0"/>
              </a:rPr>
              <a:t> because you need to show these clearly during development and discuss them during your evaluation. </a:t>
            </a:r>
            <a:r>
              <a:rPr lang="en-GB" sz="2000" b="1" dirty="0">
                <a:latin typeface="Calibri" panose="020F0502020204030204" pitchFamily="34" charset="0"/>
                <a:ea typeface="Calibri" panose="020F0502020204030204" pitchFamily="34" charset="0"/>
                <a:cs typeface="Times New Roman" panose="02020603050405020304" pitchFamily="18" charset="0"/>
              </a:rPr>
              <a:t>If you do not do this well, you will drop marks throughout the rest of your project.</a:t>
            </a:r>
            <a:endParaRPr lang="en-GB"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descr="A screenshot of a cell phone&#10;&#10;Description automatically generated">
            <a:extLst>
              <a:ext uri="{FF2B5EF4-FFF2-40B4-BE49-F238E27FC236}">
                <a16:creationId xmlns:a16="http://schemas.microsoft.com/office/drawing/2014/main" id="{48225756-36B7-4AA6-BFA0-47CBAA7F5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8905" y="82802"/>
            <a:ext cx="2433962" cy="1523648"/>
          </a:xfrm>
          <a:prstGeom prst="rect">
            <a:avLst/>
          </a:prstGeom>
        </p:spPr>
      </p:pic>
    </p:spTree>
    <p:extLst>
      <p:ext uri="{BB962C8B-B14F-4D97-AF65-F5344CB8AC3E}">
        <p14:creationId xmlns:p14="http://schemas.microsoft.com/office/powerpoint/2010/main" val="203363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673" y="116067"/>
            <a:ext cx="10515600" cy="1325563"/>
          </a:xfrm>
        </p:spPr>
        <p:txBody>
          <a:bodyPr/>
          <a:lstStyle/>
          <a:p>
            <a:r>
              <a:rPr lang="en-US" dirty="0"/>
              <a:t>ER Diagram</a:t>
            </a:r>
            <a:endParaRPr lang="en-GB" dirty="0"/>
          </a:p>
        </p:txBody>
      </p:sp>
      <p:sp>
        <p:nvSpPr>
          <p:cNvPr id="3" name="Content Placeholder 2"/>
          <p:cNvSpPr>
            <a:spLocks noGrp="1"/>
          </p:cNvSpPr>
          <p:nvPr>
            <p:ph idx="1"/>
          </p:nvPr>
        </p:nvSpPr>
        <p:spPr>
          <a:xfrm>
            <a:off x="765039" y="1313314"/>
            <a:ext cx="10515600" cy="4351338"/>
          </a:xfrm>
        </p:spPr>
        <p:txBody>
          <a:bodyPr/>
          <a:lstStyle/>
          <a:p>
            <a:endParaRPr lang="en-US" dirty="0"/>
          </a:p>
          <a:p>
            <a:r>
              <a:rPr lang="en-US" dirty="0"/>
              <a:t>You need to produce an ERD for your system</a:t>
            </a:r>
          </a:p>
          <a:p>
            <a:r>
              <a:rPr lang="en-US" b="1" dirty="0"/>
              <a:t>Explain </a:t>
            </a:r>
            <a:r>
              <a:rPr lang="en-US" dirty="0"/>
              <a:t>your design</a:t>
            </a:r>
            <a:endParaRPr lang="en-US" b="1" dirty="0"/>
          </a:p>
          <a:p>
            <a:endParaRPr lang="en-US" dirty="0"/>
          </a:p>
        </p:txBody>
      </p:sp>
      <p:pic>
        <p:nvPicPr>
          <p:cNvPr id="4" name="Picture 3"/>
          <p:cNvPicPr>
            <a:picLocks noChangeAspect="1"/>
          </p:cNvPicPr>
          <p:nvPr/>
        </p:nvPicPr>
        <p:blipFill>
          <a:blip r:embed="rId2"/>
          <a:stretch>
            <a:fillRect/>
          </a:stretch>
        </p:blipFill>
        <p:spPr>
          <a:xfrm>
            <a:off x="6234545" y="4942398"/>
            <a:ext cx="5957455" cy="1915602"/>
          </a:xfrm>
          <a:prstGeom prst="rect">
            <a:avLst/>
          </a:prstGeom>
        </p:spPr>
      </p:pic>
      <p:sp>
        <p:nvSpPr>
          <p:cNvPr id="25" name="TextBox 24"/>
          <p:cNvSpPr txBox="1"/>
          <p:nvPr/>
        </p:nvSpPr>
        <p:spPr>
          <a:xfrm>
            <a:off x="348673" y="3256172"/>
            <a:ext cx="4949837" cy="3539430"/>
          </a:xfrm>
          <a:prstGeom prst="rect">
            <a:avLst/>
          </a:prstGeom>
          <a:noFill/>
        </p:spPr>
        <p:txBody>
          <a:bodyPr wrap="square" rtlCol="0">
            <a:spAutoFit/>
          </a:bodyPr>
          <a:lstStyle/>
          <a:p>
            <a:r>
              <a:rPr lang="en-US" sz="2800" dirty="0"/>
              <a:t>Note: Remember that an ER Diagram is used to describe the structure of a database. Each box represents an Entity (table) and the line between represent the relationships. Refer back to your notes on ERDs if you are struggling. </a:t>
            </a:r>
            <a:endParaRPr lang="en-GB" sz="2800" dirty="0"/>
          </a:p>
        </p:txBody>
      </p:sp>
    </p:spTree>
    <p:extLst>
      <p:ext uri="{BB962C8B-B14F-4D97-AF65-F5344CB8AC3E}">
        <p14:creationId xmlns:p14="http://schemas.microsoft.com/office/powerpoint/2010/main" val="2888269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673" y="318943"/>
            <a:ext cx="10515600" cy="1325563"/>
          </a:xfrm>
        </p:spPr>
        <p:txBody>
          <a:bodyPr/>
          <a:lstStyle/>
          <a:p>
            <a:r>
              <a:rPr lang="en-US" dirty="0"/>
              <a:t>Data Dictionary</a:t>
            </a:r>
            <a:endParaRPr lang="en-GB" dirty="0"/>
          </a:p>
        </p:txBody>
      </p:sp>
      <p:sp>
        <p:nvSpPr>
          <p:cNvPr id="3" name="Content Placeholder 2"/>
          <p:cNvSpPr>
            <a:spLocks noGrp="1"/>
          </p:cNvSpPr>
          <p:nvPr>
            <p:ph idx="1"/>
          </p:nvPr>
        </p:nvSpPr>
        <p:spPr>
          <a:xfrm>
            <a:off x="773698" y="1537376"/>
            <a:ext cx="10515600" cy="4351338"/>
          </a:xfrm>
        </p:spPr>
        <p:txBody>
          <a:bodyPr/>
          <a:lstStyle/>
          <a:p>
            <a:endParaRPr lang="en-US" dirty="0"/>
          </a:p>
          <a:p>
            <a:r>
              <a:rPr lang="en-US" dirty="0"/>
              <a:t>You need to produce a Data Dictionary for your system</a:t>
            </a:r>
          </a:p>
          <a:p>
            <a:r>
              <a:rPr lang="en-US" b="1" dirty="0"/>
              <a:t>Describe </a:t>
            </a:r>
            <a:r>
              <a:rPr lang="en-US" dirty="0"/>
              <a:t>any validation in the table</a:t>
            </a:r>
          </a:p>
          <a:p>
            <a:r>
              <a:rPr lang="en-US" b="1" dirty="0"/>
              <a:t>Justify </a:t>
            </a:r>
            <a:r>
              <a:rPr lang="en-US" dirty="0"/>
              <a:t>some key pieces of validation</a:t>
            </a:r>
          </a:p>
          <a:p>
            <a:endParaRPr lang="en-US" dirty="0"/>
          </a:p>
        </p:txBody>
      </p:sp>
      <p:pic>
        <p:nvPicPr>
          <p:cNvPr id="25" name="Picture 24"/>
          <p:cNvPicPr>
            <a:picLocks noChangeAspect="1"/>
          </p:cNvPicPr>
          <p:nvPr/>
        </p:nvPicPr>
        <p:blipFill>
          <a:blip r:embed="rId3"/>
          <a:stretch>
            <a:fillRect/>
          </a:stretch>
        </p:blipFill>
        <p:spPr>
          <a:xfrm>
            <a:off x="6235988" y="4547755"/>
            <a:ext cx="5956012" cy="2247847"/>
          </a:xfrm>
          <a:prstGeom prst="rect">
            <a:avLst/>
          </a:prstGeom>
        </p:spPr>
      </p:pic>
      <p:sp>
        <p:nvSpPr>
          <p:cNvPr id="4" name="TextBox 3"/>
          <p:cNvSpPr txBox="1"/>
          <p:nvPr/>
        </p:nvSpPr>
        <p:spPr>
          <a:xfrm>
            <a:off x="348673" y="4033834"/>
            <a:ext cx="5248405" cy="1938992"/>
          </a:xfrm>
          <a:prstGeom prst="rect">
            <a:avLst/>
          </a:prstGeom>
          <a:noFill/>
        </p:spPr>
        <p:txBody>
          <a:bodyPr wrap="square" rtlCol="0">
            <a:spAutoFit/>
          </a:bodyPr>
          <a:lstStyle/>
          <a:p>
            <a:r>
              <a:rPr lang="en-US" sz="2400" dirty="0"/>
              <a:t>Note: The data dictionary contains information on all the fields within your database. You should produce a separate table for each database table with a subheading above each to identify it</a:t>
            </a:r>
            <a:endParaRPr lang="en-GB" sz="2400" dirty="0"/>
          </a:p>
        </p:txBody>
      </p:sp>
    </p:spTree>
    <p:extLst>
      <p:ext uri="{BB962C8B-B14F-4D97-AF65-F5344CB8AC3E}">
        <p14:creationId xmlns:p14="http://schemas.microsoft.com/office/powerpoint/2010/main" val="141639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673" y="318943"/>
            <a:ext cx="10515600" cy="1325563"/>
          </a:xfrm>
        </p:spPr>
        <p:txBody>
          <a:bodyPr/>
          <a:lstStyle/>
          <a:p>
            <a:r>
              <a:rPr lang="en-US" dirty="0"/>
              <a:t>Variable table</a:t>
            </a:r>
            <a:endParaRPr lang="en-GB" dirty="0"/>
          </a:p>
        </p:txBody>
      </p:sp>
      <p:sp>
        <p:nvSpPr>
          <p:cNvPr id="3" name="Content Placeholder 2"/>
          <p:cNvSpPr>
            <a:spLocks noGrp="1"/>
          </p:cNvSpPr>
          <p:nvPr>
            <p:ph idx="1"/>
          </p:nvPr>
        </p:nvSpPr>
        <p:spPr/>
        <p:txBody>
          <a:bodyPr/>
          <a:lstStyle/>
          <a:p>
            <a:endParaRPr lang="en-US" dirty="0"/>
          </a:p>
          <a:p>
            <a:r>
              <a:rPr lang="en-US" dirty="0"/>
              <a:t>You need to produce a table </a:t>
            </a:r>
            <a:r>
              <a:rPr lang="en-US" b="1" dirty="0"/>
              <a:t>identifying</a:t>
            </a:r>
            <a:r>
              <a:rPr lang="en-US" dirty="0"/>
              <a:t> the variables you will need</a:t>
            </a:r>
          </a:p>
          <a:p>
            <a:r>
              <a:rPr lang="en-US" b="1" dirty="0"/>
              <a:t>Describe </a:t>
            </a:r>
            <a:r>
              <a:rPr lang="en-US" dirty="0"/>
              <a:t>any validation in the table</a:t>
            </a:r>
          </a:p>
          <a:p>
            <a:r>
              <a:rPr lang="en-US" b="1" dirty="0"/>
              <a:t>Justify </a:t>
            </a:r>
            <a:r>
              <a:rPr lang="en-US" dirty="0"/>
              <a:t>some key pieces of validation</a:t>
            </a:r>
          </a:p>
          <a:p>
            <a:endParaRPr lang="en-US" dirty="0"/>
          </a:p>
        </p:txBody>
      </p:sp>
      <p:pic>
        <p:nvPicPr>
          <p:cNvPr id="4" name="Picture 3"/>
          <p:cNvPicPr>
            <a:picLocks noChangeAspect="1"/>
          </p:cNvPicPr>
          <p:nvPr/>
        </p:nvPicPr>
        <p:blipFill>
          <a:blip r:embed="rId2"/>
          <a:stretch>
            <a:fillRect/>
          </a:stretch>
        </p:blipFill>
        <p:spPr>
          <a:xfrm>
            <a:off x="6527675" y="4451927"/>
            <a:ext cx="5664326" cy="2343675"/>
          </a:xfrm>
          <a:prstGeom prst="rect">
            <a:avLst/>
          </a:prstGeom>
        </p:spPr>
      </p:pic>
      <p:sp>
        <p:nvSpPr>
          <p:cNvPr id="25" name="TextBox 24"/>
          <p:cNvSpPr txBox="1"/>
          <p:nvPr/>
        </p:nvSpPr>
        <p:spPr>
          <a:xfrm>
            <a:off x="569891" y="4239513"/>
            <a:ext cx="4784942" cy="2246769"/>
          </a:xfrm>
          <a:prstGeom prst="rect">
            <a:avLst/>
          </a:prstGeom>
          <a:noFill/>
        </p:spPr>
        <p:txBody>
          <a:bodyPr wrap="square" rtlCol="0">
            <a:spAutoFit/>
          </a:bodyPr>
          <a:lstStyle/>
          <a:p>
            <a:r>
              <a:rPr lang="en-US" sz="2800" dirty="0"/>
              <a:t>Note: Validation refers to rules that the data must meet in order to be valid. E.g. A date of birth cannot be a date after the current day</a:t>
            </a:r>
            <a:endParaRPr lang="en-GB" sz="2800" dirty="0"/>
          </a:p>
        </p:txBody>
      </p:sp>
    </p:spTree>
    <p:extLst>
      <p:ext uri="{BB962C8B-B14F-4D97-AF65-F5344CB8AC3E}">
        <p14:creationId xmlns:p14="http://schemas.microsoft.com/office/powerpoint/2010/main" val="2854420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1361</Words>
  <Application>Microsoft Office PowerPoint</Application>
  <PresentationFormat>Widescreen</PresentationFormat>
  <Paragraphs>101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Symbol</vt:lpstr>
      <vt:lpstr>Wingdings</vt:lpstr>
      <vt:lpstr>Office Theme</vt:lpstr>
      <vt:lpstr>Design</vt:lpstr>
      <vt:lpstr>Introduction</vt:lpstr>
      <vt:lpstr>System Diagram</vt:lpstr>
      <vt:lpstr>Program functions</vt:lpstr>
      <vt:lpstr>Pseudo-Code or Flowcharts</vt:lpstr>
      <vt:lpstr>Form designs</vt:lpstr>
      <vt:lpstr>ER Diagram</vt:lpstr>
      <vt:lpstr>Data Dictionary</vt:lpstr>
      <vt:lpstr>Variable table</vt:lpstr>
      <vt:lpstr>Data structures</vt:lpstr>
      <vt:lpstr>Class diagram</vt:lpstr>
      <vt:lpstr>Test data for development</vt:lpstr>
      <vt:lpstr>Test data for final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dc:title>
  <dc:creator>Craig Bridgens</dc:creator>
  <cp:lastModifiedBy>Craig Bridgens</cp:lastModifiedBy>
  <cp:revision>9</cp:revision>
  <dcterms:created xsi:type="dcterms:W3CDTF">2020-03-25T08:46:29Z</dcterms:created>
  <dcterms:modified xsi:type="dcterms:W3CDTF">2020-03-25T09:11:12Z</dcterms:modified>
</cp:coreProperties>
</file>