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Canva Sans Bold" charset="1" panose="020B0803030501040103"/>
      <p:regular r:id="rId18"/>
    </p:embeddedFont>
    <p:embeddedFont>
      <p:font typeface="Canva Sans" charset="1" panose="020B0503030501040103"/>
      <p:regular r:id="rId19"/>
    </p:embeddedFont>
    <p:embeddedFont>
      <p:font typeface="Raleway Heavy" charset="1" panose="020B0003030101060003"/>
      <p:regular r:id="rId20"/>
    </p:embeddedFont>
    <p:embeddedFont>
      <p:font typeface="Canva Sans Italics" charset="1" panose="020B0503030501040103"/>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jpe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8.png" Type="http://schemas.openxmlformats.org/officeDocument/2006/relationships/image"/><Relationship Id="rId3" Target="../media/image89.svg" Type="http://schemas.openxmlformats.org/officeDocument/2006/relationships/image"/><Relationship Id="rId4" Target="../media/image55.png" Type="http://schemas.openxmlformats.org/officeDocument/2006/relationships/image"/><Relationship Id="rId5" Target="../media/image56.svg" Type="http://schemas.openxmlformats.org/officeDocument/2006/relationships/image"/><Relationship Id="rId6" Target="../media/image57.png" Type="http://schemas.openxmlformats.org/officeDocument/2006/relationships/image"/><Relationship Id="rId7" Target="../media/image58.svg" Type="http://schemas.openxmlformats.org/officeDocument/2006/relationships/image"/><Relationship Id="rId8" Target="../media/image53.png" Type="http://schemas.openxmlformats.org/officeDocument/2006/relationships/image"/><Relationship Id="rId9" Target="../media/image54.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8.png" Type="http://schemas.openxmlformats.org/officeDocument/2006/relationships/image"/><Relationship Id="rId3" Target="../media/image89.svg" Type="http://schemas.openxmlformats.org/officeDocument/2006/relationships/image"/><Relationship Id="rId4" Target="../media/image55.png" Type="http://schemas.openxmlformats.org/officeDocument/2006/relationships/image"/><Relationship Id="rId5" Target="../media/image56.svg" Type="http://schemas.openxmlformats.org/officeDocument/2006/relationships/image"/><Relationship Id="rId6" Target="../media/image57.png" Type="http://schemas.openxmlformats.org/officeDocument/2006/relationships/image"/><Relationship Id="rId7" Target="../media/image58.svg" Type="http://schemas.openxmlformats.org/officeDocument/2006/relationships/image"/><Relationship Id="rId8" Target="../media/image53.png" Type="http://schemas.openxmlformats.org/officeDocument/2006/relationships/image"/><Relationship Id="rId9" Target="../media/image54.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92.png" Type="http://schemas.openxmlformats.org/officeDocument/2006/relationships/image"/><Relationship Id="rId15" Target="../media/image93.svg" Type="http://schemas.openxmlformats.org/officeDocument/2006/relationships/image"/><Relationship Id="rId2" Target="../media/image90.png" Type="http://schemas.openxmlformats.org/officeDocument/2006/relationships/image"/><Relationship Id="rId3" Target="../media/image91.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14" Target="../media/image16.jpe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12" Target="../media/image27.png" Type="http://schemas.openxmlformats.org/officeDocument/2006/relationships/image"/><Relationship Id="rId13" Target="../media/image28.svg" Type="http://schemas.openxmlformats.org/officeDocument/2006/relationships/image"/><Relationship Id="rId2" Target="../media/image17.png" Type="http://schemas.openxmlformats.org/officeDocument/2006/relationships/image"/><Relationship Id="rId3" Target="../media/image18.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21.png" Type="http://schemas.openxmlformats.org/officeDocument/2006/relationships/image"/><Relationship Id="rId7" Target="../media/image22.svg" Type="http://schemas.openxmlformats.org/officeDocument/2006/relationships/image"/><Relationship Id="rId8" Target="../media/image23.png" Type="http://schemas.openxmlformats.org/officeDocument/2006/relationships/image"/><Relationship Id="rId9" Target="../media/image2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7.png" Type="http://schemas.openxmlformats.org/officeDocument/2006/relationships/image"/><Relationship Id="rId11" Target="../media/image38.svg" Type="http://schemas.openxmlformats.org/officeDocument/2006/relationships/image"/><Relationship Id="rId12" Target="../media/image39.png" Type="http://schemas.openxmlformats.org/officeDocument/2006/relationships/image"/><Relationship Id="rId13" Target="../media/image40.svg" Type="http://schemas.openxmlformats.org/officeDocument/2006/relationships/image"/><Relationship Id="rId14" Target="../media/image41.png" Type="http://schemas.openxmlformats.org/officeDocument/2006/relationships/image"/><Relationship Id="rId15" Target="../media/image42.svg" Type="http://schemas.openxmlformats.org/officeDocument/2006/relationships/image"/><Relationship Id="rId2" Target="../media/image29.png" Type="http://schemas.openxmlformats.org/officeDocument/2006/relationships/image"/><Relationship Id="rId3" Target="../media/image30.svg" Type="http://schemas.openxmlformats.org/officeDocument/2006/relationships/image"/><Relationship Id="rId4" Target="../media/image31.png" Type="http://schemas.openxmlformats.org/officeDocument/2006/relationships/image"/><Relationship Id="rId5" Target="../media/image32.svg" Type="http://schemas.openxmlformats.org/officeDocument/2006/relationships/image"/><Relationship Id="rId6" Target="../media/image33.png" Type="http://schemas.openxmlformats.org/officeDocument/2006/relationships/image"/><Relationship Id="rId7" Target="../media/image34.svg" Type="http://schemas.openxmlformats.org/officeDocument/2006/relationships/image"/><Relationship Id="rId8" Target="../media/image35.png" Type="http://schemas.openxmlformats.org/officeDocument/2006/relationships/image"/><Relationship Id="rId9" Target="../media/image3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1.png" Type="http://schemas.openxmlformats.org/officeDocument/2006/relationships/image"/><Relationship Id="rId11" Target="../media/image52.svg" Type="http://schemas.openxmlformats.org/officeDocument/2006/relationships/image"/><Relationship Id="rId12" Target="../media/image53.png" Type="http://schemas.openxmlformats.org/officeDocument/2006/relationships/image"/><Relationship Id="rId13" Target="../media/image54.svg" Type="http://schemas.openxmlformats.org/officeDocument/2006/relationships/image"/><Relationship Id="rId2" Target="../media/image43.png" Type="http://schemas.openxmlformats.org/officeDocument/2006/relationships/image"/><Relationship Id="rId3" Target="../media/image44.svg" Type="http://schemas.openxmlformats.org/officeDocument/2006/relationships/image"/><Relationship Id="rId4" Target="../media/image45.png" Type="http://schemas.openxmlformats.org/officeDocument/2006/relationships/image"/><Relationship Id="rId5" Target="../media/image46.svg" Type="http://schemas.openxmlformats.org/officeDocument/2006/relationships/image"/><Relationship Id="rId6" Target="../media/image47.png" Type="http://schemas.openxmlformats.org/officeDocument/2006/relationships/image"/><Relationship Id="rId7" Target="../media/image48.svg" Type="http://schemas.openxmlformats.org/officeDocument/2006/relationships/image"/><Relationship Id="rId8" Target="../media/image49.png" Type="http://schemas.openxmlformats.org/officeDocument/2006/relationships/image"/><Relationship Id="rId9" Target="../media/image50.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63.png" Type="http://schemas.openxmlformats.org/officeDocument/2006/relationships/image"/><Relationship Id="rId11" Target="../media/image64.svg" Type="http://schemas.openxmlformats.org/officeDocument/2006/relationships/image"/><Relationship Id="rId12" Target="../media/image65.png" Type="http://schemas.openxmlformats.org/officeDocument/2006/relationships/image"/><Relationship Id="rId13" Target="../media/image66.svg" Type="http://schemas.openxmlformats.org/officeDocument/2006/relationships/image"/><Relationship Id="rId14" Target="../media/image67.png" Type="http://schemas.openxmlformats.org/officeDocument/2006/relationships/image"/><Relationship Id="rId15" Target="../media/image68.svg" Type="http://schemas.openxmlformats.org/officeDocument/2006/relationships/image"/><Relationship Id="rId2" Target="../media/image55.png" Type="http://schemas.openxmlformats.org/officeDocument/2006/relationships/image"/><Relationship Id="rId3" Target="../media/image56.svg" Type="http://schemas.openxmlformats.org/officeDocument/2006/relationships/image"/><Relationship Id="rId4" Target="../media/image57.png" Type="http://schemas.openxmlformats.org/officeDocument/2006/relationships/image"/><Relationship Id="rId5" Target="../media/image58.svg" Type="http://schemas.openxmlformats.org/officeDocument/2006/relationships/image"/><Relationship Id="rId6" Target="../media/image59.png" Type="http://schemas.openxmlformats.org/officeDocument/2006/relationships/image"/><Relationship Id="rId7" Target="../media/image60.svg" Type="http://schemas.openxmlformats.org/officeDocument/2006/relationships/image"/><Relationship Id="rId8" Target="../media/image61.png" Type="http://schemas.openxmlformats.org/officeDocument/2006/relationships/image"/><Relationship Id="rId9" Target="../media/image6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9.png" Type="http://schemas.openxmlformats.org/officeDocument/2006/relationships/image"/><Relationship Id="rId3" Target="../media/image70.svg" Type="http://schemas.openxmlformats.org/officeDocument/2006/relationships/image"/><Relationship Id="rId4" Target="../media/image71.png" Type="http://schemas.openxmlformats.org/officeDocument/2006/relationships/image"/><Relationship Id="rId5" Target="../media/image72.svg" Type="http://schemas.openxmlformats.org/officeDocument/2006/relationships/image"/><Relationship Id="rId6" Target="../media/image73.png" Type="http://schemas.openxmlformats.org/officeDocument/2006/relationships/image"/><Relationship Id="rId7" Target="../media/image74.svg" Type="http://schemas.openxmlformats.org/officeDocument/2006/relationships/image"/><Relationship Id="rId8" Target="../media/image75.png" Type="http://schemas.openxmlformats.org/officeDocument/2006/relationships/image"/><Relationship Id="rId9" Target="../media/image76.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3.png" Type="http://schemas.openxmlformats.org/officeDocument/2006/relationships/image"/><Relationship Id="rId11" Target="../media/image54.svg" Type="http://schemas.openxmlformats.org/officeDocument/2006/relationships/image"/><Relationship Id="rId12" Target="../media/image81.jpeg" Type="http://schemas.openxmlformats.org/officeDocument/2006/relationships/image"/><Relationship Id="rId2" Target="../media/image77.png" Type="http://schemas.openxmlformats.org/officeDocument/2006/relationships/image"/><Relationship Id="rId3" Target="../media/image78.svg" Type="http://schemas.openxmlformats.org/officeDocument/2006/relationships/image"/><Relationship Id="rId4" Target="../media/image79.png" Type="http://schemas.openxmlformats.org/officeDocument/2006/relationships/image"/><Relationship Id="rId5" Target="../media/image80.svg" Type="http://schemas.openxmlformats.org/officeDocument/2006/relationships/image"/><Relationship Id="rId6" Target="../media/image45.png" Type="http://schemas.openxmlformats.org/officeDocument/2006/relationships/image"/><Relationship Id="rId7" Target="../media/image46.svg" Type="http://schemas.openxmlformats.org/officeDocument/2006/relationships/image"/><Relationship Id="rId8" Target="../media/image43.png" Type="http://schemas.openxmlformats.org/officeDocument/2006/relationships/image"/><Relationship Id="rId9" Target="../media/image44.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1.png" Type="http://schemas.openxmlformats.org/officeDocument/2006/relationships/image"/><Relationship Id="rId11" Target="../media/image32.svg" Type="http://schemas.openxmlformats.org/officeDocument/2006/relationships/image"/><Relationship Id="rId2" Target="../media/image82.png" Type="http://schemas.openxmlformats.org/officeDocument/2006/relationships/image"/><Relationship Id="rId3" Target="../media/image83.svg" Type="http://schemas.openxmlformats.org/officeDocument/2006/relationships/image"/><Relationship Id="rId4" Target="../media/image84.png" Type="http://schemas.openxmlformats.org/officeDocument/2006/relationships/image"/><Relationship Id="rId5" Target="../media/image85.svg" Type="http://schemas.openxmlformats.org/officeDocument/2006/relationships/image"/><Relationship Id="rId6" Target="../media/image86.png" Type="http://schemas.openxmlformats.org/officeDocument/2006/relationships/image"/><Relationship Id="rId7" Target="../media/image87.svg" Type="http://schemas.openxmlformats.org/officeDocument/2006/relationships/image"/><Relationship Id="rId8" Target="../media/image29.png" Type="http://schemas.openxmlformats.org/officeDocument/2006/relationships/image"/><Relationship Id="rId9" Target="../media/image30.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598315" y="-803678"/>
            <a:ext cx="3715849" cy="3664756"/>
          </a:xfrm>
          <a:custGeom>
            <a:avLst/>
            <a:gdLst/>
            <a:ahLst/>
            <a:cxnLst/>
            <a:rect r="r" b="b" t="t" l="l"/>
            <a:pathLst>
              <a:path h="3664756" w="3715849">
                <a:moveTo>
                  <a:pt x="0" y="0"/>
                </a:moveTo>
                <a:lnTo>
                  <a:pt x="3715849" y="0"/>
                </a:lnTo>
                <a:lnTo>
                  <a:pt x="3715849" y="3664756"/>
                </a:lnTo>
                <a:lnTo>
                  <a:pt x="0" y="36647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7599898"/>
            <a:ext cx="2686207" cy="3087595"/>
          </a:xfrm>
          <a:custGeom>
            <a:avLst/>
            <a:gdLst/>
            <a:ahLst/>
            <a:cxnLst/>
            <a:rect r="r" b="b" t="t" l="l"/>
            <a:pathLst>
              <a:path h="3087595" w="2686207">
                <a:moveTo>
                  <a:pt x="0" y="0"/>
                </a:moveTo>
                <a:lnTo>
                  <a:pt x="2686207" y="0"/>
                </a:lnTo>
                <a:lnTo>
                  <a:pt x="2686207" y="3087594"/>
                </a:lnTo>
                <a:lnTo>
                  <a:pt x="0" y="308759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509376" y="1028700"/>
            <a:ext cx="813714" cy="818832"/>
          </a:xfrm>
          <a:custGeom>
            <a:avLst/>
            <a:gdLst/>
            <a:ahLst/>
            <a:cxnLst/>
            <a:rect r="r" b="b" t="t" l="l"/>
            <a:pathLst>
              <a:path h="818832" w="813714">
                <a:moveTo>
                  <a:pt x="0" y="0"/>
                </a:moveTo>
                <a:lnTo>
                  <a:pt x="813714" y="0"/>
                </a:lnTo>
                <a:lnTo>
                  <a:pt x="813714" y="818832"/>
                </a:lnTo>
                <a:lnTo>
                  <a:pt x="0" y="81883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3413242" y="8439468"/>
            <a:ext cx="813714" cy="818832"/>
          </a:xfrm>
          <a:custGeom>
            <a:avLst/>
            <a:gdLst/>
            <a:ahLst/>
            <a:cxnLst/>
            <a:rect r="r" b="b" t="t" l="l"/>
            <a:pathLst>
              <a:path h="818832" w="813714">
                <a:moveTo>
                  <a:pt x="0" y="0"/>
                </a:moveTo>
                <a:lnTo>
                  <a:pt x="813714" y="0"/>
                </a:lnTo>
                <a:lnTo>
                  <a:pt x="813714" y="818832"/>
                </a:lnTo>
                <a:lnTo>
                  <a:pt x="0" y="81883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2227434" y="3406154"/>
            <a:ext cx="1763756" cy="1463917"/>
          </a:xfrm>
          <a:custGeom>
            <a:avLst/>
            <a:gdLst/>
            <a:ahLst/>
            <a:cxnLst/>
            <a:rect r="r" b="b" t="t" l="l"/>
            <a:pathLst>
              <a:path h="1463917" w="1763756">
                <a:moveTo>
                  <a:pt x="0" y="0"/>
                </a:moveTo>
                <a:lnTo>
                  <a:pt x="1763756" y="0"/>
                </a:lnTo>
                <a:lnTo>
                  <a:pt x="1763756" y="1463917"/>
                </a:lnTo>
                <a:lnTo>
                  <a:pt x="0" y="146391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8565061">
            <a:off x="-1133111" y="204865"/>
            <a:ext cx="4323623" cy="2107766"/>
          </a:xfrm>
          <a:custGeom>
            <a:avLst/>
            <a:gdLst/>
            <a:ahLst/>
            <a:cxnLst/>
            <a:rect r="r" b="b" t="t" l="l"/>
            <a:pathLst>
              <a:path h="2107766" w="4323623">
                <a:moveTo>
                  <a:pt x="0" y="0"/>
                </a:moveTo>
                <a:lnTo>
                  <a:pt x="4323622" y="0"/>
                </a:lnTo>
                <a:lnTo>
                  <a:pt x="4323622" y="2107766"/>
                </a:lnTo>
                <a:lnTo>
                  <a:pt x="0" y="210776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2700000">
            <a:off x="15031340" y="8437505"/>
            <a:ext cx="4442451" cy="2165695"/>
          </a:xfrm>
          <a:custGeom>
            <a:avLst/>
            <a:gdLst/>
            <a:ahLst/>
            <a:cxnLst/>
            <a:rect r="r" b="b" t="t" l="l"/>
            <a:pathLst>
              <a:path h="2165695" w="4442451">
                <a:moveTo>
                  <a:pt x="0" y="0"/>
                </a:moveTo>
                <a:lnTo>
                  <a:pt x="4442450" y="0"/>
                </a:lnTo>
                <a:lnTo>
                  <a:pt x="4442450" y="2165695"/>
                </a:lnTo>
                <a:lnTo>
                  <a:pt x="0" y="2165695"/>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0">
            <a:off x="14509376" y="4406517"/>
            <a:ext cx="1273006" cy="1547728"/>
          </a:xfrm>
          <a:custGeom>
            <a:avLst/>
            <a:gdLst/>
            <a:ahLst/>
            <a:cxnLst/>
            <a:rect r="r" b="b" t="t" l="l"/>
            <a:pathLst>
              <a:path h="1547728" w="1273006">
                <a:moveTo>
                  <a:pt x="0" y="0"/>
                </a:moveTo>
                <a:lnTo>
                  <a:pt x="1273006" y="0"/>
                </a:lnTo>
                <a:lnTo>
                  <a:pt x="1273006" y="1547728"/>
                </a:lnTo>
                <a:lnTo>
                  <a:pt x="0" y="154772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grpSp>
        <p:nvGrpSpPr>
          <p:cNvPr name="Group 10" id="10"/>
          <p:cNvGrpSpPr/>
          <p:nvPr/>
        </p:nvGrpSpPr>
        <p:grpSpPr>
          <a:xfrm rot="0">
            <a:off x="11595565" y="4691466"/>
            <a:ext cx="5062303" cy="5062303"/>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16"/>
              <a:stretch>
                <a:fillRect l="0" t="0" r="0" b="0"/>
              </a:stretch>
            </a:blipFill>
          </p:spPr>
        </p:sp>
      </p:grpSp>
      <p:sp>
        <p:nvSpPr>
          <p:cNvPr name="TextBox 12" id="12"/>
          <p:cNvSpPr txBox="true"/>
          <p:nvPr/>
        </p:nvSpPr>
        <p:spPr>
          <a:xfrm rot="0">
            <a:off x="4764660" y="675501"/>
            <a:ext cx="7925736" cy="1052196"/>
          </a:xfrm>
          <a:prstGeom prst="rect">
            <a:avLst/>
          </a:prstGeom>
        </p:spPr>
        <p:txBody>
          <a:bodyPr anchor="t" rtlCol="false" tIns="0" lIns="0" bIns="0" rIns="0">
            <a:spAutoFit/>
          </a:bodyPr>
          <a:lstStyle/>
          <a:p>
            <a:pPr algn="ctr">
              <a:lnSpc>
                <a:spcPts val="8679"/>
              </a:lnSpc>
            </a:pPr>
            <a:r>
              <a:rPr lang="en-US" sz="6199" b="true">
                <a:solidFill>
                  <a:srgbClr val="000000"/>
                </a:solidFill>
                <a:latin typeface="Canva Sans Bold"/>
                <a:ea typeface="Canva Sans Bold"/>
                <a:cs typeface="Canva Sans Bold"/>
                <a:sym typeface="Canva Sans Bold"/>
              </a:rPr>
              <a:t>Presentation on</a:t>
            </a:r>
          </a:p>
        </p:txBody>
      </p:sp>
      <p:sp>
        <p:nvSpPr>
          <p:cNvPr name="TextBox 13" id="13"/>
          <p:cNvSpPr txBox="true"/>
          <p:nvPr/>
        </p:nvSpPr>
        <p:spPr>
          <a:xfrm rot="0">
            <a:off x="5233438" y="2360381"/>
            <a:ext cx="7456958" cy="920115"/>
          </a:xfrm>
          <a:prstGeom prst="rect">
            <a:avLst/>
          </a:prstGeom>
        </p:spPr>
        <p:txBody>
          <a:bodyPr anchor="t" rtlCol="false" tIns="0" lIns="0" bIns="0" rIns="0">
            <a:spAutoFit/>
          </a:bodyPr>
          <a:lstStyle/>
          <a:p>
            <a:pPr algn="ctr">
              <a:lnSpc>
                <a:spcPts val="7559"/>
              </a:lnSpc>
            </a:pPr>
            <a:r>
              <a:rPr lang="en-US" sz="5399" b="true">
                <a:solidFill>
                  <a:srgbClr val="000000"/>
                </a:solidFill>
                <a:latin typeface="Canva Sans Bold"/>
                <a:ea typeface="Canva Sans Bold"/>
                <a:cs typeface="Canva Sans Bold"/>
                <a:sym typeface="Canva Sans Bold"/>
              </a:rPr>
              <a:t>Cache Memory</a:t>
            </a:r>
          </a:p>
        </p:txBody>
      </p:sp>
      <p:sp>
        <p:nvSpPr>
          <p:cNvPr name="TextBox 14" id="14"/>
          <p:cNvSpPr txBox="true"/>
          <p:nvPr/>
        </p:nvSpPr>
        <p:spPr>
          <a:xfrm rot="0">
            <a:off x="6583391" y="3804371"/>
            <a:ext cx="4288274"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Presented to </a:t>
            </a:r>
          </a:p>
        </p:txBody>
      </p:sp>
      <p:sp>
        <p:nvSpPr>
          <p:cNvPr name="TextBox 15" id="15"/>
          <p:cNvSpPr txBox="true"/>
          <p:nvPr/>
        </p:nvSpPr>
        <p:spPr>
          <a:xfrm rot="0">
            <a:off x="387447" y="5562930"/>
            <a:ext cx="8340081" cy="3580765"/>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 Dr. M</a:t>
            </a:r>
            <a:r>
              <a:rPr lang="en-US" sz="3399">
                <a:solidFill>
                  <a:srgbClr val="000000"/>
                </a:solidFill>
                <a:latin typeface="Canva Sans"/>
                <a:ea typeface="Canva Sans"/>
                <a:cs typeface="Canva Sans"/>
                <a:sym typeface="Canva Sans"/>
              </a:rPr>
              <a:t>d. Fokhray Hossain </a:t>
            </a:r>
          </a:p>
          <a:p>
            <a:pPr algn="ctr">
              <a:lnSpc>
                <a:spcPts val="4759"/>
              </a:lnSpc>
            </a:pPr>
            <a:r>
              <a:rPr lang="en-US" sz="3399">
                <a:solidFill>
                  <a:srgbClr val="000000"/>
                </a:solidFill>
                <a:latin typeface="Canva Sans"/>
                <a:ea typeface="Canva Sans"/>
                <a:cs typeface="Canva Sans"/>
                <a:sym typeface="Canva Sans"/>
              </a:rPr>
              <a:t> Professor</a:t>
            </a:r>
          </a:p>
          <a:p>
            <a:pPr algn="ctr">
              <a:lnSpc>
                <a:spcPts val="4759"/>
              </a:lnSpc>
            </a:pPr>
            <a:r>
              <a:rPr lang="en-US" sz="3399">
                <a:solidFill>
                  <a:srgbClr val="000000"/>
                </a:solidFill>
                <a:latin typeface="Canva Sans"/>
                <a:ea typeface="Canva Sans"/>
                <a:cs typeface="Canva Sans"/>
                <a:sym typeface="Canva Sans"/>
              </a:rPr>
              <a:t>Department of Computer Science and Engineering</a:t>
            </a:r>
          </a:p>
          <a:p>
            <a:pPr algn="ctr">
              <a:lnSpc>
                <a:spcPts val="4759"/>
              </a:lnSpc>
            </a:pPr>
            <a:r>
              <a:rPr lang="en-US" sz="3399">
                <a:solidFill>
                  <a:srgbClr val="000000"/>
                </a:solidFill>
                <a:latin typeface="Canva Sans"/>
                <a:ea typeface="Canva Sans"/>
                <a:cs typeface="Canva Sans"/>
                <a:sym typeface="Canva Sans"/>
              </a:rPr>
              <a:t>Daffodil international university</a:t>
            </a:r>
          </a:p>
          <a:p>
            <a:pPr algn="ctr">
              <a:lnSpc>
                <a:spcPts val="4759"/>
              </a:lnSpc>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89007" y="-417067"/>
            <a:ext cx="1976277" cy="1756416"/>
          </a:xfrm>
          <a:custGeom>
            <a:avLst/>
            <a:gdLst/>
            <a:ahLst/>
            <a:cxnLst/>
            <a:rect r="r" b="b" t="t" l="l"/>
            <a:pathLst>
              <a:path h="1756416" w="1976277">
                <a:moveTo>
                  <a:pt x="0" y="0"/>
                </a:moveTo>
                <a:lnTo>
                  <a:pt x="1976277" y="0"/>
                </a:lnTo>
                <a:lnTo>
                  <a:pt x="1976277" y="1756417"/>
                </a:lnTo>
                <a:lnTo>
                  <a:pt x="0" y="17564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996495" y="-261522"/>
            <a:ext cx="2525610" cy="2580444"/>
          </a:xfrm>
          <a:custGeom>
            <a:avLst/>
            <a:gdLst/>
            <a:ahLst/>
            <a:cxnLst/>
            <a:rect r="r" b="b" t="t" l="l"/>
            <a:pathLst>
              <a:path h="2580444" w="2525610">
                <a:moveTo>
                  <a:pt x="0" y="0"/>
                </a:moveTo>
                <a:lnTo>
                  <a:pt x="2525610" y="0"/>
                </a:lnTo>
                <a:lnTo>
                  <a:pt x="2525610" y="2580444"/>
                </a:lnTo>
                <a:lnTo>
                  <a:pt x="0" y="258044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857266">
            <a:off x="-155283" y="8838313"/>
            <a:ext cx="2575975" cy="1552025"/>
          </a:xfrm>
          <a:custGeom>
            <a:avLst/>
            <a:gdLst/>
            <a:ahLst/>
            <a:cxnLst/>
            <a:rect r="r" b="b" t="t" l="l"/>
            <a:pathLst>
              <a:path h="1552025" w="2575975">
                <a:moveTo>
                  <a:pt x="0" y="0"/>
                </a:moveTo>
                <a:lnTo>
                  <a:pt x="2575976" y="0"/>
                </a:lnTo>
                <a:lnTo>
                  <a:pt x="2575976" y="1552025"/>
                </a:lnTo>
                <a:lnTo>
                  <a:pt x="0" y="155202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7051618" y="8790173"/>
            <a:ext cx="1069062" cy="1353032"/>
          </a:xfrm>
          <a:custGeom>
            <a:avLst/>
            <a:gdLst/>
            <a:ahLst/>
            <a:cxnLst/>
            <a:rect r="r" b="b" t="t" l="l"/>
            <a:pathLst>
              <a:path h="1353032" w="1069062">
                <a:moveTo>
                  <a:pt x="0" y="0"/>
                </a:moveTo>
                <a:lnTo>
                  <a:pt x="1069062" y="0"/>
                </a:lnTo>
                <a:lnTo>
                  <a:pt x="1069062" y="1353032"/>
                </a:lnTo>
                <a:lnTo>
                  <a:pt x="0" y="1353032"/>
                </a:lnTo>
                <a:lnTo>
                  <a:pt x="0" y="0"/>
                </a:lnTo>
                <a:close/>
              </a:path>
            </a:pathLst>
          </a:custGeom>
          <a:blipFill>
            <a:blip r:embed="rId8">
              <a:extLst>
                <a:ext uri="{96DAC541-7B7A-43D3-8B79-37D633B846F1}">
                  <asvg:svgBlip xmlns:asvg="http://schemas.microsoft.com/office/drawing/2016/SVG/main" r:embed="rId9"/>
                </a:ext>
              </a:extLst>
            </a:blip>
            <a:stretch>
              <a:fillRect l="-104943" t="-73688" r="-99706" b="-69454"/>
            </a:stretch>
          </a:blipFill>
        </p:spPr>
      </p:sp>
      <p:sp>
        <p:nvSpPr>
          <p:cNvPr name="TextBox 6" id="6"/>
          <p:cNvSpPr txBox="true"/>
          <p:nvPr/>
        </p:nvSpPr>
        <p:spPr>
          <a:xfrm rot="0">
            <a:off x="6251387" y="933450"/>
            <a:ext cx="3624262"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Concl</a:t>
            </a:r>
            <a:r>
              <a:rPr lang="en-US" b="true" sz="5199">
                <a:solidFill>
                  <a:srgbClr val="000000"/>
                </a:solidFill>
                <a:latin typeface="Canva Sans Bold"/>
                <a:ea typeface="Canva Sans Bold"/>
                <a:cs typeface="Canva Sans Bold"/>
                <a:sym typeface="Canva Sans Bold"/>
              </a:rPr>
              <a:t>usion</a:t>
            </a:r>
          </a:p>
        </p:txBody>
      </p:sp>
      <p:sp>
        <p:nvSpPr>
          <p:cNvPr name="TextBox 7" id="7"/>
          <p:cNvSpPr txBox="true"/>
          <p:nvPr/>
        </p:nvSpPr>
        <p:spPr>
          <a:xfrm rot="0">
            <a:off x="1362970" y="2387307"/>
            <a:ext cx="15562061" cy="3073399"/>
          </a:xfrm>
          <a:prstGeom prst="rect">
            <a:avLst/>
          </a:prstGeom>
        </p:spPr>
        <p:txBody>
          <a:bodyPr anchor="t" rtlCol="false" tIns="0" lIns="0" bIns="0" rIns="0">
            <a:spAutoFit/>
          </a:bodyPr>
          <a:lstStyle/>
          <a:p>
            <a:pPr algn="l">
              <a:lnSpc>
                <a:spcPts val="4900"/>
              </a:lnSpc>
            </a:pPr>
            <a:r>
              <a:rPr lang="en-US" sz="3500">
                <a:solidFill>
                  <a:srgbClr val="000000"/>
                </a:solidFill>
                <a:latin typeface="Canva Sans"/>
                <a:ea typeface="Canva Sans"/>
                <a:cs typeface="Canva Sans"/>
                <a:sym typeface="Canva Sans"/>
              </a:rPr>
              <a:t>Cache memory helps the CPU work faster by keeping data it uses often. If the </a:t>
            </a:r>
            <a:r>
              <a:rPr lang="en-US" sz="3500">
                <a:solidFill>
                  <a:srgbClr val="000000"/>
                </a:solidFill>
                <a:latin typeface="Canva Sans"/>
                <a:ea typeface="Canva Sans"/>
                <a:cs typeface="Canva Sans"/>
                <a:sym typeface="Canva Sans"/>
              </a:rPr>
              <a:t>data is already in the cache (cache hit), the CPU can use it quickly. If it is not there (cache miss), the CPU must get it from RAM, which is slower. Using cache well makes the computer run faster and with fewer delays.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89007" y="-417067"/>
            <a:ext cx="1976277" cy="1756416"/>
          </a:xfrm>
          <a:custGeom>
            <a:avLst/>
            <a:gdLst/>
            <a:ahLst/>
            <a:cxnLst/>
            <a:rect r="r" b="b" t="t" l="l"/>
            <a:pathLst>
              <a:path h="1756416" w="1976277">
                <a:moveTo>
                  <a:pt x="0" y="0"/>
                </a:moveTo>
                <a:lnTo>
                  <a:pt x="1976277" y="0"/>
                </a:lnTo>
                <a:lnTo>
                  <a:pt x="1976277" y="1756417"/>
                </a:lnTo>
                <a:lnTo>
                  <a:pt x="0" y="17564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996495" y="-261522"/>
            <a:ext cx="2525610" cy="2580444"/>
          </a:xfrm>
          <a:custGeom>
            <a:avLst/>
            <a:gdLst/>
            <a:ahLst/>
            <a:cxnLst/>
            <a:rect r="r" b="b" t="t" l="l"/>
            <a:pathLst>
              <a:path h="2580444" w="2525610">
                <a:moveTo>
                  <a:pt x="0" y="0"/>
                </a:moveTo>
                <a:lnTo>
                  <a:pt x="2525610" y="0"/>
                </a:lnTo>
                <a:lnTo>
                  <a:pt x="2525610" y="2580444"/>
                </a:lnTo>
                <a:lnTo>
                  <a:pt x="0" y="258044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857266">
            <a:off x="-155283" y="8838313"/>
            <a:ext cx="2575975" cy="1552025"/>
          </a:xfrm>
          <a:custGeom>
            <a:avLst/>
            <a:gdLst/>
            <a:ahLst/>
            <a:cxnLst/>
            <a:rect r="r" b="b" t="t" l="l"/>
            <a:pathLst>
              <a:path h="1552025" w="2575975">
                <a:moveTo>
                  <a:pt x="0" y="0"/>
                </a:moveTo>
                <a:lnTo>
                  <a:pt x="2575976" y="0"/>
                </a:lnTo>
                <a:lnTo>
                  <a:pt x="2575976" y="1552025"/>
                </a:lnTo>
                <a:lnTo>
                  <a:pt x="0" y="155202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7051618" y="8790173"/>
            <a:ext cx="1069062" cy="1353032"/>
          </a:xfrm>
          <a:custGeom>
            <a:avLst/>
            <a:gdLst/>
            <a:ahLst/>
            <a:cxnLst/>
            <a:rect r="r" b="b" t="t" l="l"/>
            <a:pathLst>
              <a:path h="1353032" w="1069062">
                <a:moveTo>
                  <a:pt x="0" y="0"/>
                </a:moveTo>
                <a:lnTo>
                  <a:pt x="1069062" y="0"/>
                </a:lnTo>
                <a:lnTo>
                  <a:pt x="1069062" y="1353032"/>
                </a:lnTo>
                <a:lnTo>
                  <a:pt x="0" y="1353032"/>
                </a:lnTo>
                <a:lnTo>
                  <a:pt x="0" y="0"/>
                </a:lnTo>
                <a:close/>
              </a:path>
            </a:pathLst>
          </a:custGeom>
          <a:blipFill>
            <a:blip r:embed="rId8">
              <a:extLst>
                <a:ext uri="{96DAC541-7B7A-43D3-8B79-37D633B846F1}">
                  <asvg:svgBlip xmlns:asvg="http://schemas.microsoft.com/office/drawing/2016/SVG/main" r:embed="rId9"/>
                </a:ext>
              </a:extLst>
            </a:blip>
            <a:stretch>
              <a:fillRect l="-104943" t="-73688" r="-99706" b="-69454"/>
            </a:stretch>
          </a:blipFill>
        </p:spPr>
      </p:sp>
      <p:sp>
        <p:nvSpPr>
          <p:cNvPr name="TextBox 6" id="6"/>
          <p:cNvSpPr txBox="true"/>
          <p:nvPr/>
        </p:nvSpPr>
        <p:spPr>
          <a:xfrm rot="0">
            <a:off x="6421468" y="933450"/>
            <a:ext cx="3284101"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Reference</a:t>
            </a:r>
          </a:p>
        </p:txBody>
      </p:sp>
      <p:sp>
        <p:nvSpPr>
          <p:cNvPr name="TextBox 7" id="7"/>
          <p:cNvSpPr txBox="true"/>
          <p:nvPr/>
        </p:nvSpPr>
        <p:spPr>
          <a:xfrm rot="0">
            <a:off x="1487270" y="2162810"/>
            <a:ext cx="16098879" cy="5981065"/>
          </a:xfrm>
          <a:prstGeom prst="rect">
            <a:avLst/>
          </a:prstGeom>
        </p:spPr>
        <p:txBody>
          <a:bodyPr anchor="t" rtlCol="false" tIns="0" lIns="0" bIns="0" rIns="0">
            <a:spAutoFit/>
          </a:bodyPr>
          <a:lstStyle/>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ScienceDirect:Cache Memory</a:t>
            </a: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GeeksforGeeks:Locality of Reference and Cache Operation in Cache Memory</a:t>
            </a: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Hennessy, J. L., &amp; Patterson, D. A. (2017).</a:t>
            </a:r>
          </a:p>
          <a:p>
            <a:pPr algn="l" marL="734059" indent="-367030" lvl="1">
              <a:lnSpc>
                <a:spcPts val="4759"/>
              </a:lnSpc>
              <a:buFont typeface="Arial"/>
              <a:buChar char="•"/>
            </a:pPr>
            <a:r>
              <a:rPr lang="en-US" sz="3399" i="true">
                <a:solidFill>
                  <a:srgbClr val="000000"/>
                </a:solidFill>
                <a:latin typeface="Canva Sans Italics"/>
                <a:ea typeface="Canva Sans Italics"/>
                <a:cs typeface="Canva Sans Italics"/>
                <a:sym typeface="Canva Sans Italics"/>
              </a:rPr>
              <a:t>Computer Architecture: A Quantitative Approach</a:t>
            </a:r>
            <a:r>
              <a:rPr lang="en-US" sz="3399">
                <a:solidFill>
                  <a:srgbClr val="000000"/>
                </a:solidFill>
                <a:latin typeface="Canva Sans"/>
                <a:ea typeface="Canva Sans"/>
                <a:cs typeface="Canva Sans"/>
                <a:sym typeface="Canva Sans"/>
              </a:rPr>
              <a:t> (6th ed.). Morgan Kaufmann.</a:t>
            </a: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Computer Organization and Architecture (11th ed.). Pearson Education.</a:t>
            </a: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Mano, M. M., &amp; Ciletti, M. D. (2012). Digital Design (5th ed.). Pearson Education</a:t>
            </a:r>
          </a:p>
          <a:p>
            <a:pPr algn="l">
              <a:lnSpc>
                <a:spcPts val="4759"/>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315509" y="4952878"/>
            <a:ext cx="7656981" cy="1100691"/>
          </a:xfrm>
          <a:custGeom>
            <a:avLst/>
            <a:gdLst/>
            <a:ahLst/>
            <a:cxnLst/>
            <a:rect r="r" b="b" t="t" l="l"/>
            <a:pathLst>
              <a:path h="1100691" w="7656981">
                <a:moveTo>
                  <a:pt x="0" y="0"/>
                </a:moveTo>
                <a:lnTo>
                  <a:pt x="7656982" y="0"/>
                </a:lnTo>
                <a:lnTo>
                  <a:pt x="7656982" y="1100691"/>
                </a:lnTo>
                <a:lnTo>
                  <a:pt x="0" y="11006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598315" y="-803678"/>
            <a:ext cx="3715849" cy="3664756"/>
          </a:xfrm>
          <a:custGeom>
            <a:avLst/>
            <a:gdLst/>
            <a:ahLst/>
            <a:cxnLst/>
            <a:rect r="r" b="b" t="t" l="l"/>
            <a:pathLst>
              <a:path h="3664756" w="3715849">
                <a:moveTo>
                  <a:pt x="0" y="0"/>
                </a:moveTo>
                <a:lnTo>
                  <a:pt x="3715849" y="0"/>
                </a:lnTo>
                <a:lnTo>
                  <a:pt x="3715849" y="3664756"/>
                </a:lnTo>
                <a:lnTo>
                  <a:pt x="0" y="366475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0" y="7599898"/>
            <a:ext cx="2686207" cy="3087595"/>
          </a:xfrm>
          <a:custGeom>
            <a:avLst/>
            <a:gdLst/>
            <a:ahLst/>
            <a:cxnLst/>
            <a:rect r="r" b="b" t="t" l="l"/>
            <a:pathLst>
              <a:path h="3087595" w="2686207">
                <a:moveTo>
                  <a:pt x="0" y="0"/>
                </a:moveTo>
                <a:lnTo>
                  <a:pt x="2686207" y="0"/>
                </a:lnTo>
                <a:lnTo>
                  <a:pt x="2686207" y="3087594"/>
                </a:lnTo>
                <a:lnTo>
                  <a:pt x="0" y="308759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100656" y="1028700"/>
            <a:ext cx="974362" cy="980490"/>
          </a:xfrm>
          <a:custGeom>
            <a:avLst/>
            <a:gdLst/>
            <a:ahLst/>
            <a:cxnLst/>
            <a:rect r="r" b="b" t="t" l="l"/>
            <a:pathLst>
              <a:path h="980490" w="974362">
                <a:moveTo>
                  <a:pt x="0" y="0"/>
                </a:moveTo>
                <a:lnTo>
                  <a:pt x="974361" y="0"/>
                </a:lnTo>
                <a:lnTo>
                  <a:pt x="974361" y="980490"/>
                </a:lnTo>
                <a:lnTo>
                  <a:pt x="0" y="98049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2211999" y="7122707"/>
            <a:ext cx="948417" cy="954382"/>
          </a:xfrm>
          <a:custGeom>
            <a:avLst/>
            <a:gdLst/>
            <a:ahLst/>
            <a:cxnLst/>
            <a:rect r="r" b="b" t="t" l="l"/>
            <a:pathLst>
              <a:path h="954382" w="948417">
                <a:moveTo>
                  <a:pt x="0" y="0"/>
                </a:moveTo>
                <a:lnTo>
                  <a:pt x="948417" y="0"/>
                </a:lnTo>
                <a:lnTo>
                  <a:pt x="948417" y="954381"/>
                </a:lnTo>
                <a:lnTo>
                  <a:pt x="0" y="95438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8565061">
            <a:off x="-1133111" y="204865"/>
            <a:ext cx="4323623" cy="2107766"/>
          </a:xfrm>
          <a:custGeom>
            <a:avLst/>
            <a:gdLst/>
            <a:ahLst/>
            <a:cxnLst/>
            <a:rect r="r" b="b" t="t" l="l"/>
            <a:pathLst>
              <a:path h="2107766" w="4323623">
                <a:moveTo>
                  <a:pt x="0" y="0"/>
                </a:moveTo>
                <a:lnTo>
                  <a:pt x="4323622" y="0"/>
                </a:lnTo>
                <a:lnTo>
                  <a:pt x="4323622" y="2107766"/>
                </a:lnTo>
                <a:lnTo>
                  <a:pt x="0" y="210776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2700000">
            <a:off x="14624483" y="8032325"/>
            <a:ext cx="4442451" cy="2165695"/>
          </a:xfrm>
          <a:custGeom>
            <a:avLst/>
            <a:gdLst/>
            <a:ahLst/>
            <a:cxnLst/>
            <a:rect r="r" b="b" t="t" l="l"/>
            <a:pathLst>
              <a:path h="2165695" w="4442451">
                <a:moveTo>
                  <a:pt x="0" y="0"/>
                </a:moveTo>
                <a:lnTo>
                  <a:pt x="4442450" y="0"/>
                </a:lnTo>
                <a:lnTo>
                  <a:pt x="4442450" y="2165695"/>
                </a:lnTo>
                <a:lnTo>
                  <a:pt x="0" y="2165695"/>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0">
            <a:off x="13532631" y="2861078"/>
            <a:ext cx="1790459" cy="2662392"/>
          </a:xfrm>
          <a:custGeom>
            <a:avLst/>
            <a:gdLst/>
            <a:ahLst/>
            <a:cxnLst/>
            <a:rect r="r" b="b" t="t" l="l"/>
            <a:pathLst>
              <a:path h="2662392" w="1790459">
                <a:moveTo>
                  <a:pt x="0" y="0"/>
                </a:moveTo>
                <a:lnTo>
                  <a:pt x="1790459" y="0"/>
                </a:lnTo>
                <a:lnTo>
                  <a:pt x="1790459" y="2662392"/>
                </a:lnTo>
                <a:lnTo>
                  <a:pt x="0" y="2662392"/>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0" id="10"/>
          <p:cNvSpPr txBox="true"/>
          <p:nvPr/>
        </p:nvSpPr>
        <p:spPr>
          <a:xfrm rot="0">
            <a:off x="4187344" y="4315777"/>
            <a:ext cx="9913311" cy="1741170"/>
          </a:xfrm>
          <a:prstGeom prst="rect">
            <a:avLst/>
          </a:prstGeom>
        </p:spPr>
        <p:txBody>
          <a:bodyPr anchor="t" rtlCol="false" tIns="0" lIns="0" bIns="0" rIns="0">
            <a:spAutoFit/>
          </a:bodyPr>
          <a:lstStyle/>
          <a:p>
            <a:pPr algn="ctr">
              <a:lnSpc>
                <a:spcPts val="13440"/>
              </a:lnSpc>
            </a:pPr>
            <a:r>
              <a:rPr lang="en-US" b="true" sz="12000">
                <a:solidFill>
                  <a:srgbClr val="47556F"/>
                </a:solidFill>
                <a:latin typeface="Raleway Heavy"/>
                <a:ea typeface="Raleway Heavy"/>
                <a:cs typeface="Raleway Heavy"/>
                <a:sym typeface="Raleway Heavy"/>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598315" y="-803678"/>
            <a:ext cx="3715849" cy="3664756"/>
          </a:xfrm>
          <a:custGeom>
            <a:avLst/>
            <a:gdLst/>
            <a:ahLst/>
            <a:cxnLst/>
            <a:rect r="r" b="b" t="t" l="l"/>
            <a:pathLst>
              <a:path h="3664756" w="3715849">
                <a:moveTo>
                  <a:pt x="0" y="0"/>
                </a:moveTo>
                <a:lnTo>
                  <a:pt x="3715849" y="0"/>
                </a:lnTo>
                <a:lnTo>
                  <a:pt x="3715849" y="3664756"/>
                </a:lnTo>
                <a:lnTo>
                  <a:pt x="0" y="36647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7599898"/>
            <a:ext cx="2686207" cy="3087595"/>
          </a:xfrm>
          <a:custGeom>
            <a:avLst/>
            <a:gdLst/>
            <a:ahLst/>
            <a:cxnLst/>
            <a:rect r="r" b="b" t="t" l="l"/>
            <a:pathLst>
              <a:path h="3087595" w="2686207">
                <a:moveTo>
                  <a:pt x="0" y="0"/>
                </a:moveTo>
                <a:lnTo>
                  <a:pt x="2686207" y="0"/>
                </a:lnTo>
                <a:lnTo>
                  <a:pt x="2686207" y="3087594"/>
                </a:lnTo>
                <a:lnTo>
                  <a:pt x="0" y="308759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509376" y="1028700"/>
            <a:ext cx="813714" cy="818832"/>
          </a:xfrm>
          <a:custGeom>
            <a:avLst/>
            <a:gdLst/>
            <a:ahLst/>
            <a:cxnLst/>
            <a:rect r="r" b="b" t="t" l="l"/>
            <a:pathLst>
              <a:path h="818832" w="813714">
                <a:moveTo>
                  <a:pt x="0" y="0"/>
                </a:moveTo>
                <a:lnTo>
                  <a:pt x="813714" y="0"/>
                </a:lnTo>
                <a:lnTo>
                  <a:pt x="813714" y="818832"/>
                </a:lnTo>
                <a:lnTo>
                  <a:pt x="0" y="81883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3413242" y="8439468"/>
            <a:ext cx="813714" cy="818832"/>
          </a:xfrm>
          <a:custGeom>
            <a:avLst/>
            <a:gdLst/>
            <a:ahLst/>
            <a:cxnLst/>
            <a:rect r="r" b="b" t="t" l="l"/>
            <a:pathLst>
              <a:path h="818832" w="813714">
                <a:moveTo>
                  <a:pt x="0" y="0"/>
                </a:moveTo>
                <a:lnTo>
                  <a:pt x="813714" y="0"/>
                </a:lnTo>
                <a:lnTo>
                  <a:pt x="813714" y="818832"/>
                </a:lnTo>
                <a:lnTo>
                  <a:pt x="0" y="81883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8565061">
            <a:off x="-1133111" y="204865"/>
            <a:ext cx="4323623" cy="2107766"/>
          </a:xfrm>
          <a:custGeom>
            <a:avLst/>
            <a:gdLst/>
            <a:ahLst/>
            <a:cxnLst/>
            <a:rect r="r" b="b" t="t" l="l"/>
            <a:pathLst>
              <a:path h="2107766" w="4323623">
                <a:moveTo>
                  <a:pt x="0" y="0"/>
                </a:moveTo>
                <a:lnTo>
                  <a:pt x="4323622" y="0"/>
                </a:lnTo>
                <a:lnTo>
                  <a:pt x="4323622" y="2107766"/>
                </a:lnTo>
                <a:lnTo>
                  <a:pt x="0" y="210776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2700000">
            <a:off x="15031340" y="8437505"/>
            <a:ext cx="4442451" cy="2165695"/>
          </a:xfrm>
          <a:custGeom>
            <a:avLst/>
            <a:gdLst/>
            <a:ahLst/>
            <a:cxnLst/>
            <a:rect r="r" b="b" t="t" l="l"/>
            <a:pathLst>
              <a:path h="2165695" w="4442451">
                <a:moveTo>
                  <a:pt x="0" y="0"/>
                </a:moveTo>
                <a:lnTo>
                  <a:pt x="4442450" y="0"/>
                </a:lnTo>
                <a:lnTo>
                  <a:pt x="4442450" y="2165695"/>
                </a:lnTo>
                <a:lnTo>
                  <a:pt x="0" y="216569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14509376" y="4406517"/>
            <a:ext cx="1273006" cy="1547728"/>
          </a:xfrm>
          <a:custGeom>
            <a:avLst/>
            <a:gdLst/>
            <a:ahLst/>
            <a:cxnLst/>
            <a:rect r="r" b="b" t="t" l="l"/>
            <a:pathLst>
              <a:path h="1547728" w="1273006">
                <a:moveTo>
                  <a:pt x="0" y="0"/>
                </a:moveTo>
                <a:lnTo>
                  <a:pt x="1273006" y="0"/>
                </a:lnTo>
                <a:lnTo>
                  <a:pt x="1273006" y="1547728"/>
                </a:lnTo>
                <a:lnTo>
                  <a:pt x="0" y="154772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grpSp>
        <p:nvGrpSpPr>
          <p:cNvPr name="Group 9" id="9"/>
          <p:cNvGrpSpPr/>
          <p:nvPr/>
        </p:nvGrpSpPr>
        <p:grpSpPr>
          <a:xfrm rot="0">
            <a:off x="10392494" y="2288226"/>
            <a:ext cx="6151242" cy="6151242"/>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14"/>
              <a:stretch>
                <a:fillRect l="0" t="-25000" r="0" b="-25000"/>
              </a:stretch>
            </a:blipFill>
          </p:spPr>
        </p:sp>
      </p:grpSp>
      <p:sp>
        <p:nvSpPr>
          <p:cNvPr name="TextBox 11" id="11"/>
          <p:cNvSpPr txBox="true"/>
          <p:nvPr/>
        </p:nvSpPr>
        <p:spPr>
          <a:xfrm rot="0">
            <a:off x="4764660" y="675501"/>
            <a:ext cx="7925736" cy="1052196"/>
          </a:xfrm>
          <a:prstGeom prst="rect">
            <a:avLst/>
          </a:prstGeom>
        </p:spPr>
        <p:txBody>
          <a:bodyPr anchor="t" rtlCol="false" tIns="0" lIns="0" bIns="0" rIns="0">
            <a:spAutoFit/>
          </a:bodyPr>
          <a:lstStyle/>
          <a:p>
            <a:pPr algn="ctr">
              <a:lnSpc>
                <a:spcPts val="8679"/>
              </a:lnSpc>
            </a:pPr>
            <a:r>
              <a:rPr lang="en-US" sz="6199" b="true">
                <a:solidFill>
                  <a:srgbClr val="000000"/>
                </a:solidFill>
                <a:latin typeface="Canva Sans Bold"/>
                <a:ea typeface="Canva Sans Bold"/>
                <a:cs typeface="Canva Sans Bold"/>
                <a:sym typeface="Canva Sans Bold"/>
              </a:rPr>
              <a:t>PRESENTED BY</a:t>
            </a:r>
          </a:p>
        </p:txBody>
      </p:sp>
      <p:sp>
        <p:nvSpPr>
          <p:cNvPr name="TextBox 12" id="12"/>
          <p:cNvSpPr txBox="true"/>
          <p:nvPr/>
        </p:nvSpPr>
        <p:spPr>
          <a:xfrm rot="0">
            <a:off x="1028700" y="3356661"/>
            <a:ext cx="8790282" cy="5380990"/>
          </a:xfrm>
          <a:prstGeom prst="rect">
            <a:avLst/>
          </a:prstGeom>
        </p:spPr>
        <p:txBody>
          <a:bodyPr anchor="t" rtlCol="false" tIns="0" lIns="0" bIns="0" rIns="0">
            <a:spAutoFit/>
          </a:bodyPr>
          <a:lstStyle/>
          <a:p>
            <a:pPr algn="just">
              <a:lnSpc>
                <a:spcPts val="4759"/>
              </a:lnSpc>
            </a:pPr>
            <a:r>
              <a:rPr lang="en-US" sz="3399">
                <a:solidFill>
                  <a:srgbClr val="000000"/>
                </a:solidFill>
                <a:latin typeface="Canva Sans"/>
                <a:ea typeface="Canva Sans"/>
                <a:cs typeface="Canva Sans"/>
                <a:sym typeface="Canva Sans"/>
              </a:rPr>
              <a:t>James Amin</a:t>
            </a:r>
            <a:r>
              <a:rPr lang="en-US" sz="3399">
                <a:solidFill>
                  <a:srgbClr val="000000"/>
                </a:solidFill>
                <a:latin typeface="Canva Sans"/>
                <a:ea typeface="Canva Sans"/>
                <a:cs typeface="Canva Sans"/>
                <a:sym typeface="Canva Sans"/>
              </a:rPr>
              <a:t> John</a:t>
            </a:r>
          </a:p>
          <a:p>
            <a:pPr algn="just">
              <a:lnSpc>
                <a:spcPts val="4759"/>
              </a:lnSpc>
            </a:pPr>
            <a:r>
              <a:rPr lang="en-US" sz="3399">
                <a:solidFill>
                  <a:srgbClr val="000000"/>
                </a:solidFill>
                <a:latin typeface="Canva Sans"/>
                <a:ea typeface="Canva Sans"/>
                <a:cs typeface="Canva Sans"/>
                <a:sym typeface="Canva Sans"/>
              </a:rPr>
              <a:t>Id:0242310005101596</a:t>
            </a:r>
          </a:p>
          <a:p>
            <a:pPr algn="just">
              <a:lnSpc>
                <a:spcPts val="4759"/>
              </a:lnSpc>
            </a:pPr>
            <a:r>
              <a:rPr lang="en-US" sz="3399">
                <a:solidFill>
                  <a:srgbClr val="000000"/>
                </a:solidFill>
                <a:latin typeface="Canva Sans"/>
                <a:ea typeface="Canva Sans"/>
                <a:cs typeface="Canva Sans"/>
                <a:sym typeface="Canva Sans"/>
              </a:rPr>
              <a:t>Section:64_A</a:t>
            </a:r>
          </a:p>
          <a:p>
            <a:pPr algn="just">
              <a:lnSpc>
                <a:spcPts val="4759"/>
              </a:lnSpc>
            </a:pPr>
            <a:r>
              <a:rPr lang="en-US" sz="3399">
                <a:solidFill>
                  <a:srgbClr val="000000"/>
                </a:solidFill>
                <a:latin typeface="Canva Sans"/>
                <a:ea typeface="Canva Sans"/>
                <a:cs typeface="Canva Sans"/>
                <a:sym typeface="Canva Sans"/>
              </a:rPr>
              <a:t>Course Code:CSE_413</a:t>
            </a:r>
          </a:p>
          <a:p>
            <a:pPr algn="just">
              <a:lnSpc>
                <a:spcPts val="4759"/>
              </a:lnSpc>
            </a:pPr>
            <a:r>
              <a:rPr lang="en-US" sz="3399">
                <a:solidFill>
                  <a:srgbClr val="000000"/>
                </a:solidFill>
                <a:latin typeface="Canva Sans"/>
                <a:ea typeface="Canva Sans"/>
                <a:cs typeface="Canva Sans"/>
                <a:sym typeface="Canva Sans"/>
              </a:rPr>
              <a:t>Course Title: Computer Architecture and Organization </a:t>
            </a:r>
          </a:p>
          <a:p>
            <a:pPr algn="just">
              <a:lnSpc>
                <a:spcPts val="4759"/>
              </a:lnSpc>
            </a:pPr>
            <a:r>
              <a:rPr lang="en-US" sz="3399">
                <a:solidFill>
                  <a:srgbClr val="000000"/>
                </a:solidFill>
                <a:latin typeface="Canva Sans"/>
                <a:ea typeface="Canva Sans"/>
                <a:cs typeface="Canva Sans"/>
                <a:sym typeface="Canva Sans"/>
              </a:rPr>
              <a:t>Department of CSE</a:t>
            </a:r>
          </a:p>
          <a:p>
            <a:pPr algn="just">
              <a:lnSpc>
                <a:spcPts val="4759"/>
              </a:lnSpc>
            </a:pPr>
            <a:r>
              <a:rPr lang="en-US" sz="3399">
                <a:solidFill>
                  <a:srgbClr val="000000"/>
                </a:solidFill>
                <a:latin typeface="Canva Sans"/>
                <a:ea typeface="Canva Sans"/>
                <a:cs typeface="Canva Sans"/>
                <a:sym typeface="Canva Sans"/>
              </a:rPr>
              <a:t>Daffodil International University</a:t>
            </a:r>
          </a:p>
          <a:p>
            <a:pPr algn="just">
              <a:lnSpc>
                <a:spcPts val="4759"/>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6003195">
            <a:off x="-483619" y="-269013"/>
            <a:ext cx="3549557" cy="3194602"/>
          </a:xfrm>
          <a:custGeom>
            <a:avLst/>
            <a:gdLst/>
            <a:ahLst/>
            <a:cxnLst/>
            <a:rect r="r" b="b" t="t" l="l"/>
            <a:pathLst>
              <a:path h="3194602" w="3549557">
                <a:moveTo>
                  <a:pt x="0" y="0"/>
                </a:moveTo>
                <a:lnTo>
                  <a:pt x="3549558" y="0"/>
                </a:lnTo>
                <a:lnTo>
                  <a:pt x="3549558" y="3194602"/>
                </a:lnTo>
                <a:lnTo>
                  <a:pt x="0" y="31946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4461905">
            <a:off x="15056629" y="7652819"/>
            <a:ext cx="3600374" cy="2700281"/>
          </a:xfrm>
          <a:custGeom>
            <a:avLst/>
            <a:gdLst/>
            <a:ahLst/>
            <a:cxnLst/>
            <a:rect r="r" b="b" t="t" l="l"/>
            <a:pathLst>
              <a:path h="2700281" w="3600374">
                <a:moveTo>
                  <a:pt x="0" y="0"/>
                </a:moveTo>
                <a:lnTo>
                  <a:pt x="3600374" y="0"/>
                </a:lnTo>
                <a:lnTo>
                  <a:pt x="3600374" y="2700281"/>
                </a:lnTo>
                <a:lnTo>
                  <a:pt x="0" y="27002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1857075">
            <a:off x="-197648" y="7211542"/>
            <a:ext cx="2981167" cy="5272821"/>
          </a:xfrm>
          <a:custGeom>
            <a:avLst/>
            <a:gdLst/>
            <a:ahLst/>
            <a:cxnLst/>
            <a:rect r="r" b="b" t="t" l="l"/>
            <a:pathLst>
              <a:path h="5272821" w="2981167">
                <a:moveTo>
                  <a:pt x="0" y="0"/>
                </a:moveTo>
                <a:lnTo>
                  <a:pt x="2981168" y="0"/>
                </a:lnTo>
                <a:lnTo>
                  <a:pt x="2981168" y="5272821"/>
                </a:lnTo>
                <a:lnTo>
                  <a:pt x="0" y="5272821"/>
                </a:lnTo>
                <a:lnTo>
                  <a:pt x="0" y="0"/>
                </a:lnTo>
                <a:close/>
              </a:path>
            </a:pathLst>
          </a:custGeom>
          <a:blipFill>
            <a:blip r:embed="rId6">
              <a:extLst>
                <a:ext uri="{96DAC541-7B7A-43D3-8B79-37D633B846F1}">
                  <asvg:svgBlip xmlns:asvg="http://schemas.microsoft.com/office/drawing/2016/SVG/main" r:embed="rId7"/>
                </a:ext>
              </a:extLst>
            </a:blip>
            <a:stretch>
              <a:fillRect l="-119321" t="0" r="0" b="-4315"/>
            </a:stretch>
          </a:blipFill>
        </p:spPr>
      </p:sp>
      <p:sp>
        <p:nvSpPr>
          <p:cNvPr name="Freeform 5" id="5"/>
          <p:cNvSpPr/>
          <p:nvPr/>
        </p:nvSpPr>
        <p:spPr>
          <a:xfrm flipH="false" flipV="false" rot="0">
            <a:off x="16554605" y="-203170"/>
            <a:ext cx="1970872" cy="2889553"/>
          </a:xfrm>
          <a:custGeom>
            <a:avLst/>
            <a:gdLst/>
            <a:ahLst/>
            <a:cxnLst/>
            <a:rect r="r" b="b" t="t" l="l"/>
            <a:pathLst>
              <a:path h="2889553" w="1970872">
                <a:moveTo>
                  <a:pt x="0" y="0"/>
                </a:moveTo>
                <a:lnTo>
                  <a:pt x="1970873" y="0"/>
                </a:lnTo>
                <a:lnTo>
                  <a:pt x="1970873" y="2889552"/>
                </a:lnTo>
                <a:lnTo>
                  <a:pt x="0" y="2889552"/>
                </a:lnTo>
                <a:lnTo>
                  <a:pt x="0" y="0"/>
                </a:lnTo>
                <a:close/>
              </a:path>
            </a:pathLst>
          </a:custGeom>
          <a:blipFill>
            <a:blip r:embed="rId8">
              <a:extLst>
                <a:ext uri="{96DAC541-7B7A-43D3-8B79-37D633B846F1}">
                  <asvg:svgBlip xmlns:asvg="http://schemas.microsoft.com/office/drawing/2016/SVG/main" r:embed="rId9"/>
                </a:ext>
              </a:extLst>
            </a:blip>
            <a:stretch>
              <a:fillRect l="0" t="-17127" r="-75901" b="0"/>
            </a:stretch>
          </a:blipFill>
        </p:spPr>
      </p:sp>
      <p:sp>
        <p:nvSpPr>
          <p:cNvPr name="TextBox 6" id="6"/>
          <p:cNvSpPr txBox="true"/>
          <p:nvPr/>
        </p:nvSpPr>
        <p:spPr>
          <a:xfrm rot="0">
            <a:off x="5186702" y="1279706"/>
            <a:ext cx="7914595" cy="931799"/>
          </a:xfrm>
          <a:prstGeom prst="rect">
            <a:avLst/>
          </a:prstGeom>
        </p:spPr>
        <p:txBody>
          <a:bodyPr anchor="t" rtlCol="false" tIns="0" lIns="0" bIns="0" rIns="0">
            <a:spAutoFit/>
          </a:bodyPr>
          <a:lstStyle/>
          <a:p>
            <a:pPr algn="ctr">
              <a:lnSpc>
                <a:spcPts val="7168"/>
              </a:lnSpc>
            </a:pPr>
            <a:r>
              <a:rPr lang="en-US" b="true" sz="6400">
                <a:solidFill>
                  <a:srgbClr val="000000"/>
                </a:solidFill>
                <a:latin typeface="Raleway Heavy"/>
                <a:ea typeface="Raleway Heavy"/>
                <a:cs typeface="Raleway Heavy"/>
                <a:sym typeface="Raleway Heavy"/>
              </a:rPr>
              <a:t>INTRODUCTION</a:t>
            </a:r>
          </a:p>
        </p:txBody>
      </p:sp>
      <p:sp>
        <p:nvSpPr>
          <p:cNvPr name="Freeform 7" id="7"/>
          <p:cNvSpPr/>
          <p:nvPr/>
        </p:nvSpPr>
        <p:spPr>
          <a:xfrm flipH="false" flipV="false" rot="0">
            <a:off x="3173747" y="8722199"/>
            <a:ext cx="1689280" cy="636815"/>
          </a:xfrm>
          <a:custGeom>
            <a:avLst/>
            <a:gdLst/>
            <a:ahLst/>
            <a:cxnLst/>
            <a:rect r="r" b="b" t="t" l="l"/>
            <a:pathLst>
              <a:path h="636815" w="1689280">
                <a:moveTo>
                  <a:pt x="0" y="0"/>
                </a:moveTo>
                <a:lnTo>
                  <a:pt x="1689280" y="0"/>
                </a:lnTo>
                <a:lnTo>
                  <a:pt x="1689280" y="636816"/>
                </a:lnTo>
                <a:lnTo>
                  <a:pt x="0" y="636816"/>
                </a:lnTo>
                <a:lnTo>
                  <a:pt x="0" y="0"/>
                </a:lnTo>
                <a:close/>
              </a:path>
            </a:pathLst>
          </a:custGeom>
          <a:blipFill>
            <a:blip r:embed="rId10">
              <a:extLst>
                <a:ext uri="{96DAC541-7B7A-43D3-8B79-37D633B846F1}">
                  <asvg:svgBlip xmlns:asvg="http://schemas.microsoft.com/office/drawing/2016/SVG/main" r:embed="rId11"/>
                </a:ext>
              </a:extLst>
            </a:blip>
            <a:stretch>
              <a:fillRect l="0" t="-210932" r="-17213" b="0"/>
            </a:stretch>
          </a:blipFill>
        </p:spPr>
      </p:sp>
      <p:sp>
        <p:nvSpPr>
          <p:cNvPr name="Freeform 8" id="8"/>
          <p:cNvSpPr/>
          <p:nvPr/>
        </p:nvSpPr>
        <p:spPr>
          <a:xfrm flipH="false" flipV="false" rot="0">
            <a:off x="15111073" y="1075687"/>
            <a:ext cx="803773" cy="1610696"/>
          </a:xfrm>
          <a:custGeom>
            <a:avLst/>
            <a:gdLst/>
            <a:ahLst/>
            <a:cxnLst/>
            <a:rect r="r" b="b" t="t" l="l"/>
            <a:pathLst>
              <a:path h="1610696" w="803773">
                <a:moveTo>
                  <a:pt x="0" y="0"/>
                </a:moveTo>
                <a:lnTo>
                  <a:pt x="803773" y="0"/>
                </a:lnTo>
                <a:lnTo>
                  <a:pt x="803773" y="1610695"/>
                </a:lnTo>
                <a:lnTo>
                  <a:pt x="0" y="1610695"/>
                </a:lnTo>
                <a:lnTo>
                  <a:pt x="0" y="0"/>
                </a:lnTo>
                <a:close/>
              </a:path>
            </a:pathLst>
          </a:custGeom>
          <a:blipFill>
            <a:blip r:embed="rId12">
              <a:extLst>
                <a:ext uri="{96DAC541-7B7A-43D3-8B79-37D633B846F1}">
                  <asvg:svgBlip xmlns:asvg="http://schemas.microsoft.com/office/drawing/2016/SVG/main" r:embed="rId13"/>
                </a:ext>
              </a:extLst>
            </a:blip>
            <a:stretch>
              <a:fillRect l="0" t="-29196" r="0" b="0"/>
            </a:stretch>
          </a:blipFill>
        </p:spPr>
      </p:sp>
      <p:sp>
        <p:nvSpPr>
          <p:cNvPr name="TextBox 9" id="9"/>
          <p:cNvSpPr txBox="true"/>
          <p:nvPr/>
        </p:nvSpPr>
        <p:spPr>
          <a:xfrm rot="0">
            <a:off x="1291160" y="3494261"/>
            <a:ext cx="15751884" cy="3119784"/>
          </a:xfrm>
          <a:prstGeom prst="rect">
            <a:avLst/>
          </a:prstGeom>
        </p:spPr>
        <p:txBody>
          <a:bodyPr anchor="t" rtlCol="false" tIns="0" lIns="0" bIns="0" rIns="0">
            <a:spAutoFit/>
          </a:bodyPr>
          <a:lstStyle/>
          <a:p>
            <a:pPr algn="l">
              <a:lnSpc>
                <a:spcPts val="4968"/>
              </a:lnSpc>
            </a:pPr>
            <a:r>
              <a:rPr lang="en-US" sz="3548">
                <a:solidFill>
                  <a:srgbClr val="000000"/>
                </a:solidFill>
                <a:latin typeface="Canva Sans"/>
                <a:ea typeface="Canva Sans"/>
                <a:cs typeface="Canva Sans"/>
                <a:sym typeface="Canva Sans"/>
              </a:rPr>
              <a:t>Cache memory is a small and very fast type of memory placed between the CPU and R</a:t>
            </a:r>
            <a:r>
              <a:rPr lang="en-US" sz="3548">
                <a:solidFill>
                  <a:srgbClr val="000000"/>
                </a:solidFill>
                <a:latin typeface="Canva Sans"/>
                <a:ea typeface="Canva Sans"/>
                <a:cs typeface="Canva Sans"/>
                <a:sym typeface="Canva Sans"/>
              </a:rPr>
              <a:t>AM. It stores the data and instructions that the CPU uses often . This helps the CPU work faster because it doesn’t need to fetch everything from the slower main memory every time, acting like a quick helper between the CPU and RAM.</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74634">
            <a:off x="-456474" y="8654457"/>
            <a:ext cx="2970348" cy="1941865"/>
          </a:xfrm>
          <a:custGeom>
            <a:avLst/>
            <a:gdLst/>
            <a:ahLst/>
            <a:cxnLst/>
            <a:rect r="r" b="b" t="t" l="l"/>
            <a:pathLst>
              <a:path h="1941865" w="2970348">
                <a:moveTo>
                  <a:pt x="0" y="0"/>
                </a:moveTo>
                <a:lnTo>
                  <a:pt x="2970348" y="0"/>
                </a:lnTo>
                <a:lnTo>
                  <a:pt x="2970348" y="1941865"/>
                </a:lnTo>
                <a:lnTo>
                  <a:pt x="0" y="19418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336087">
            <a:off x="15706423" y="-105283"/>
            <a:ext cx="3391352" cy="2267967"/>
          </a:xfrm>
          <a:custGeom>
            <a:avLst/>
            <a:gdLst/>
            <a:ahLst/>
            <a:cxnLst/>
            <a:rect r="r" b="b" t="t" l="l"/>
            <a:pathLst>
              <a:path h="2267967" w="3391352">
                <a:moveTo>
                  <a:pt x="0" y="0"/>
                </a:moveTo>
                <a:lnTo>
                  <a:pt x="3391352" y="0"/>
                </a:lnTo>
                <a:lnTo>
                  <a:pt x="3391352" y="2267966"/>
                </a:lnTo>
                <a:lnTo>
                  <a:pt x="0" y="22679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0032750" y="2322376"/>
            <a:ext cx="3068548" cy="471789"/>
          </a:xfrm>
          <a:custGeom>
            <a:avLst/>
            <a:gdLst/>
            <a:ahLst/>
            <a:cxnLst/>
            <a:rect r="r" b="b" t="t" l="l"/>
            <a:pathLst>
              <a:path h="471789" w="3068548">
                <a:moveTo>
                  <a:pt x="0" y="0"/>
                </a:moveTo>
                <a:lnTo>
                  <a:pt x="3068548" y="0"/>
                </a:lnTo>
                <a:lnTo>
                  <a:pt x="3068548" y="471789"/>
                </a:lnTo>
                <a:lnTo>
                  <a:pt x="0" y="47178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5022193" y="7087361"/>
            <a:ext cx="930074" cy="1130789"/>
          </a:xfrm>
          <a:custGeom>
            <a:avLst/>
            <a:gdLst/>
            <a:ahLst/>
            <a:cxnLst/>
            <a:rect r="r" b="b" t="t" l="l"/>
            <a:pathLst>
              <a:path h="1130789" w="930074">
                <a:moveTo>
                  <a:pt x="0" y="0"/>
                </a:moveTo>
                <a:lnTo>
                  <a:pt x="930074" y="0"/>
                </a:lnTo>
                <a:lnTo>
                  <a:pt x="930074" y="1130789"/>
                </a:lnTo>
                <a:lnTo>
                  <a:pt x="0" y="113078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2138077">
            <a:off x="-669100" y="-347847"/>
            <a:ext cx="2479027" cy="1386422"/>
          </a:xfrm>
          <a:custGeom>
            <a:avLst/>
            <a:gdLst/>
            <a:ahLst/>
            <a:cxnLst/>
            <a:rect r="r" b="b" t="t" l="l"/>
            <a:pathLst>
              <a:path h="1386422" w="2479027">
                <a:moveTo>
                  <a:pt x="0" y="0"/>
                </a:moveTo>
                <a:lnTo>
                  <a:pt x="2479026" y="0"/>
                </a:lnTo>
                <a:lnTo>
                  <a:pt x="2479026" y="1386423"/>
                </a:lnTo>
                <a:lnTo>
                  <a:pt x="0" y="1386423"/>
                </a:lnTo>
                <a:lnTo>
                  <a:pt x="0" y="0"/>
                </a:lnTo>
                <a:close/>
              </a:path>
            </a:pathLst>
          </a:custGeom>
          <a:blipFill>
            <a:blip r:embed="rId10">
              <a:extLst>
                <a:ext uri="{96DAC541-7B7A-43D3-8B79-37D633B846F1}">
                  <asvg:svgBlip xmlns:asvg="http://schemas.microsoft.com/office/drawing/2016/SVG/main" r:embed="rId11"/>
                </a:ext>
              </a:extLst>
            </a:blip>
            <a:stretch>
              <a:fillRect l="-9207" t="-73061" r="-933" b="0"/>
            </a:stretch>
          </a:blipFill>
        </p:spPr>
      </p:sp>
      <p:sp>
        <p:nvSpPr>
          <p:cNvPr name="Freeform 7" id="7"/>
          <p:cNvSpPr/>
          <p:nvPr/>
        </p:nvSpPr>
        <p:spPr>
          <a:xfrm flipH="false" flipV="false" rot="5061556">
            <a:off x="16563062" y="8657384"/>
            <a:ext cx="2492432" cy="2620165"/>
          </a:xfrm>
          <a:custGeom>
            <a:avLst/>
            <a:gdLst/>
            <a:ahLst/>
            <a:cxnLst/>
            <a:rect r="r" b="b" t="t" l="l"/>
            <a:pathLst>
              <a:path h="2620165" w="2492432">
                <a:moveTo>
                  <a:pt x="0" y="0"/>
                </a:moveTo>
                <a:lnTo>
                  <a:pt x="2492431" y="0"/>
                </a:lnTo>
                <a:lnTo>
                  <a:pt x="2492431" y="2620164"/>
                </a:lnTo>
                <a:lnTo>
                  <a:pt x="0" y="2620164"/>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6383048" y="2676769"/>
            <a:ext cx="467790" cy="472515"/>
          </a:xfrm>
          <a:custGeom>
            <a:avLst/>
            <a:gdLst/>
            <a:ahLst/>
            <a:cxnLst/>
            <a:rect r="r" b="b" t="t" l="l"/>
            <a:pathLst>
              <a:path h="472515" w="467790">
                <a:moveTo>
                  <a:pt x="0" y="0"/>
                </a:moveTo>
                <a:lnTo>
                  <a:pt x="467790" y="0"/>
                </a:lnTo>
                <a:lnTo>
                  <a:pt x="467790" y="472515"/>
                </a:lnTo>
                <a:lnTo>
                  <a:pt x="0" y="472515"/>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028700" y="7351127"/>
            <a:ext cx="597226" cy="603258"/>
          </a:xfrm>
          <a:custGeom>
            <a:avLst/>
            <a:gdLst/>
            <a:ahLst/>
            <a:cxnLst/>
            <a:rect r="r" b="b" t="t" l="l"/>
            <a:pathLst>
              <a:path h="603258" w="597226">
                <a:moveTo>
                  <a:pt x="0" y="0"/>
                </a:moveTo>
                <a:lnTo>
                  <a:pt x="597226" y="0"/>
                </a:lnTo>
                <a:lnTo>
                  <a:pt x="597226" y="603258"/>
                </a:lnTo>
                <a:lnTo>
                  <a:pt x="0" y="60325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0" id="10"/>
          <p:cNvSpPr txBox="true"/>
          <p:nvPr/>
        </p:nvSpPr>
        <p:spPr>
          <a:xfrm rot="0">
            <a:off x="1167866" y="4240051"/>
            <a:ext cx="15952267" cy="4180840"/>
          </a:xfrm>
          <a:prstGeom prst="rect">
            <a:avLst/>
          </a:prstGeom>
        </p:spPr>
        <p:txBody>
          <a:bodyPr anchor="t" rtlCol="false" tIns="0" lIns="0" bIns="0" rIns="0">
            <a:spAutoFit/>
          </a:bodyPr>
          <a:lstStyle/>
          <a:p>
            <a:pPr algn="l">
              <a:lnSpc>
                <a:spcPts val="4759"/>
              </a:lnSpc>
            </a:pPr>
            <a:r>
              <a:rPr lang="en-US" sz="3399" b="true">
                <a:solidFill>
                  <a:srgbClr val="000000"/>
                </a:solidFill>
                <a:latin typeface="Canva Sans Bold"/>
                <a:ea typeface="Canva Sans Bold"/>
                <a:cs typeface="Canva Sans Bold"/>
                <a:sym typeface="Canva Sans Bold"/>
              </a:rPr>
              <a:t>Internal cache : </a:t>
            </a:r>
            <a:r>
              <a:rPr lang="en-US" sz="3399">
                <a:solidFill>
                  <a:srgbClr val="000000"/>
                </a:solidFill>
                <a:latin typeface="Canva Sans"/>
                <a:ea typeface="Canva Sans"/>
                <a:cs typeface="Canva Sans"/>
                <a:sym typeface="Canva Sans"/>
              </a:rPr>
              <a:t>built insi</a:t>
            </a:r>
            <a:r>
              <a:rPr lang="en-US" sz="3399">
                <a:solidFill>
                  <a:srgbClr val="000000"/>
                </a:solidFill>
                <a:latin typeface="Canva Sans"/>
                <a:ea typeface="Canva Sans"/>
                <a:cs typeface="Canva Sans"/>
                <a:sym typeface="Canva Sans"/>
              </a:rPr>
              <a:t>de the CPU, includes L1 and usually L2</a:t>
            </a:r>
          </a:p>
          <a:p>
            <a:pPr algn="l">
              <a:lnSpc>
                <a:spcPts val="4759"/>
              </a:lnSpc>
            </a:pPr>
          </a:p>
          <a:p>
            <a:pPr algn="l">
              <a:lnSpc>
                <a:spcPts val="4759"/>
              </a:lnSpc>
            </a:pPr>
          </a:p>
          <a:p>
            <a:pPr algn="l">
              <a:lnSpc>
                <a:spcPts val="4759"/>
              </a:lnSpc>
            </a:pPr>
            <a:r>
              <a:rPr lang="en-US" sz="3399" b="true">
                <a:solidFill>
                  <a:srgbClr val="000000"/>
                </a:solidFill>
                <a:latin typeface="Canva Sans Bold"/>
                <a:ea typeface="Canva Sans Bold"/>
                <a:cs typeface="Canva Sans Bold"/>
                <a:sym typeface="Canva Sans Bold"/>
              </a:rPr>
              <a:t>External cache :</a:t>
            </a:r>
            <a:r>
              <a:rPr lang="en-US" sz="3399">
                <a:solidFill>
                  <a:srgbClr val="000000"/>
                </a:solidFill>
                <a:latin typeface="Canva Sans"/>
                <a:ea typeface="Canva Sans"/>
                <a:cs typeface="Canva Sans"/>
                <a:sym typeface="Canva Sans"/>
              </a:rPr>
              <a:t>outside the CPU core but on the chip, includes older L2 and L3</a:t>
            </a:r>
          </a:p>
          <a:p>
            <a:pPr algn="l">
              <a:lnSpc>
                <a:spcPts val="4759"/>
              </a:lnSpc>
            </a:pPr>
          </a:p>
          <a:p>
            <a:pPr algn="l">
              <a:lnSpc>
                <a:spcPts val="4759"/>
              </a:lnSpc>
            </a:pPr>
            <a:r>
              <a:rPr lang="en-US" sz="3399">
                <a:solidFill>
                  <a:srgbClr val="000000"/>
                </a:solidFill>
                <a:latin typeface="Canva Sans"/>
                <a:ea typeface="Canva Sans"/>
                <a:cs typeface="Canva Sans"/>
                <a:sym typeface="Canva Sans"/>
              </a:rPr>
              <a:t>Internal is the fastest, while external is slower but still faster than RAM.</a:t>
            </a:r>
          </a:p>
        </p:txBody>
      </p:sp>
      <p:sp>
        <p:nvSpPr>
          <p:cNvPr name="TextBox 11" id="11"/>
          <p:cNvSpPr txBox="true"/>
          <p:nvPr/>
        </p:nvSpPr>
        <p:spPr>
          <a:xfrm rot="0">
            <a:off x="1028700" y="1314404"/>
            <a:ext cx="11950070" cy="1834880"/>
          </a:xfrm>
          <a:prstGeom prst="rect">
            <a:avLst/>
          </a:prstGeom>
        </p:spPr>
        <p:txBody>
          <a:bodyPr anchor="t" rtlCol="false" tIns="0" lIns="0" bIns="0" rIns="0">
            <a:spAutoFit/>
          </a:bodyPr>
          <a:lstStyle/>
          <a:p>
            <a:pPr algn="l">
              <a:lnSpc>
                <a:spcPts val="4914"/>
              </a:lnSpc>
            </a:pPr>
            <a:r>
              <a:rPr lang="en-US" sz="3510" b="true">
                <a:solidFill>
                  <a:srgbClr val="000000"/>
                </a:solidFill>
                <a:latin typeface="Canva Sans Bold"/>
                <a:ea typeface="Canva Sans Bold"/>
                <a:cs typeface="Canva Sans Bold"/>
                <a:sym typeface="Canva Sans Bold"/>
              </a:rPr>
              <a:t>There</a:t>
            </a:r>
            <a:r>
              <a:rPr lang="en-US" sz="3510" b="true">
                <a:solidFill>
                  <a:srgbClr val="000000"/>
                </a:solidFill>
                <a:latin typeface="Canva Sans Bold"/>
                <a:ea typeface="Canva Sans Bold"/>
                <a:cs typeface="Canva Sans Bold"/>
                <a:sym typeface="Canva Sans Bold"/>
              </a:rPr>
              <a:t> are two types of cache memory:</a:t>
            </a:r>
            <a:r>
              <a:rPr lang="en-US" sz="3510">
                <a:solidFill>
                  <a:srgbClr val="000000"/>
                </a:solidFill>
                <a:latin typeface="Canva Sans"/>
                <a:ea typeface="Canva Sans"/>
                <a:cs typeface="Canva Sans"/>
                <a:sym typeface="Canva Sans"/>
              </a:rPr>
              <a:t> </a:t>
            </a:r>
          </a:p>
          <a:p>
            <a:pPr algn="l" marL="757943" indent="-378972" lvl="1">
              <a:lnSpc>
                <a:spcPts val="4914"/>
              </a:lnSpc>
              <a:buAutoNum type="arabicPeriod" startAt="1"/>
            </a:pPr>
            <a:r>
              <a:rPr lang="en-US" sz="3510">
                <a:solidFill>
                  <a:srgbClr val="000000"/>
                </a:solidFill>
                <a:latin typeface="Canva Sans"/>
                <a:ea typeface="Canva Sans"/>
                <a:cs typeface="Canva Sans"/>
                <a:sym typeface="Canva Sans"/>
              </a:rPr>
              <a:t>Internal cache memory </a:t>
            </a:r>
          </a:p>
          <a:p>
            <a:pPr algn="l" marL="757943" indent="-378972" lvl="1">
              <a:lnSpc>
                <a:spcPts val="4914"/>
              </a:lnSpc>
              <a:buAutoNum type="arabicPeriod" startAt="1"/>
            </a:pPr>
            <a:r>
              <a:rPr lang="en-US" sz="3510">
                <a:solidFill>
                  <a:srgbClr val="000000"/>
                </a:solidFill>
                <a:latin typeface="Canva Sans"/>
                <a:ea typeface="Canva Sans"/>
                <a:cs typeface="Canva Sans"/>
                <a:sym typeface="Canva Sans"/>
              </a:rPr>
              <a:t>External cache memory</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3520446">
            <a:off x="16139960" y="7621240"/>
            <a:ext cx="2238680" cy="3274121"/>
          </a:xfrm>
          <a:custGeom>
            <a:avLst/>
            <a:gdLst/>
            <a:ahLst/>
            <a:cxnLst/>
            <a:rect r="r" b="b" t="t" l="l"/>
            <a:pathLst>
              <a:path h="3274121" w="2238680">
                <a:moveTo>
                  <a:pt x="0" y="0"/>
                </a:moveTo>
                <a:lnTo>
                  <a:pt x="2238680" y="0"/>
                </a:lnTo>
                <a:lnTo>
                  <a:pt x="2238680" y="3274120"/>
                </a:lnTo>
                <a:lnTo>
                  <a:pt x="0" y="32741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483392">
            <a:off x="-432943" y="-62534"/>
            <a:ext cx="3338384" cy="2182469"/>
          </a:xfrm>
          <a:custGeom>
            <a:avLst/>
            <a:gdLst/>
            <a:ahLst/>
            <a:cxnLst/>
            <a:rect r="r" b="b" t="t" l="l"/>
            <a:pathLst>
              <a:path h="2182469" w="3338384">
                <a:moveTo>
                  <a:pt x="0" y="0"/>
                </a:moveTo>
                <a:lnTo>
                  <a:pt x="3338385" y="0"/>
                </a:lnTo>
                <a:lnTo>
                  <a:pt x="3338385" y="2182468"/>
                </a:lnTo>
                <a:lnTo>
                  <a:pt x="0" y="21824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46470" y="8948506"/>
            <a:ext cx="1482720" cy="1571249"/>
          </a:xfrm>
          <a:custGeom>
            <a:avLst/>
            <a:gdLst/>
            <a:ahLst/>
            <a:cxnLst/>
            <a:rect r="r" b="b" t="t" l="l"/>
            <a:pathLst>
              <a:path h="1571249" w="1482720">
                <a:moveTo>
                  <a:pt x="0" y="0"/>
                </a:moveTo>
                <a:lnTo>
                  <a:pt x="1482720" y="0"/>
                </a:lnTo>
                <a:lnTo>
                  <a:pt x="1482720" y="1571250"/>
                </a:lnTo>
                <a:lnTo>
                  <a:pt x="0" y="1571250"/>
                </a:lnTo>
                <a:lnTo>
                  <a:pt x="0" y="0"/>
                </a:lnTo>
                <a:close/>
              </a:path>
            </a:pathLst>
          </a:custGeom>
          <a:blipFill>
            <a:blip r:embed="rId6">
              <a:extLst>
                <a:ext uri="{96DAC541-7B7A-43D3-8B79-37D633B846F1}">
                  <asvg:svgBlip xmlns:asvg="http://schemas.microsoft.com/office/drawing/2016/SVG/main" r:embed="rId7"/>
                </a:ext>
              </a:extLst>
            </a:blip>
            <a:stretch>
              <a:fillRect l="-27688" t="0" r="0" b="-16276"/>
            </a:stretch>
          </a:blipFill>
        </p:spPr>
      </p:sp>
      <p:sp>
        <p:nvSpPr>
          <p:cNvPr name="Freeform 5" id="5"/>
          <p:cNvSpPr/>
          <p:nvPr/>
        </p:nvSpPr>
        <p:spPr>
          <a:xfrm flipH="false" flipV="false" rot="0">
            <a:off x="16032891" y="-1028700"/>
            <a:ext cx="3540655" cy="3746725"/>
          </a:xfrm>
          <a:custGeom>
            <a:avLst/>
            <a:gdLst/>
            <a:ahLst/>
            <a:cxnLst/>
            <a:rect r="r" b="b" t="t" l="l"/>
            <a:pathLst>
              <a:path h="3746725" w="3540655">
                <a:moveTo>
                  <a:pt x="0" y="0"/>
                </a:moveTo>
                <a:lnTo>
                  <a:pt x="3540655" y="0"/>
                </a:lnTo>
                <a:lnTo>
                  <a:pt x="3540655" y="3746725"/>
                </a:lnTo>
                <a:lnTo>
                  <a:pt x="0" y="374672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1787617">
            <a:off x="11325189" y="317254"/>
            <a:ext cx="827975" cy="1335444"/>
          </a:xfrm>
          <a:custGeom>
            <a:avLst/>
            <a:gdLst/>
            <a:ahLst/>
            <a:cxnLst/>
            <a:rect r="r" b="b" t="t" l="l"/>
            <a:pathLst>
              <a:path h="1335444" w="827975">
                <a:moveTo>
                  <a:pt x="0" y="0"/>
                </a:moveTo>
                <a:lnTo>
                  <a:pt x="827975" y="0"/>
                </a:lnTo>
                <a:lnTo>
                  <a:pt x="827975" y="1335444"/>
                </a:lnTo>
                <a:lnTo>
                  <a:pt x="0" y="133544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7" id="7"/>
          <p:cNvSpPr txBox="true"/>
          <p:nvPr/>
        </p:nvSpPr>
        <p:spPr>
          <a:xfrm rot="0">
            <a:off x="3496875" y="791605"/>
            <a:ext cx="11782059" cy="1570355"/>
          </a:xfrm>
          <a:prstGeom prst="rect">
            <a:avLst/>
          </a:prstGeom>
        </p:spPr>
        <p:txBody>
          <a:bodyPr anchor="t" rtlCol="false" tIns="0" lIns="0" bIns="0" rIns="0">
            <a:spAutoFit/>
          </a:bodyPr>
          <a:lstStyle/>
          <a:p>
            <a:pPr algn="ctr">
              <a:lnSpc>
                <a:spcPts val="6159"/>
              </a:lnSpc>
              <a:spcBef>
                <a:spcPct val="0"/>
              </a:spcBef>
            </a:pPr>
            <a:r>
              <a:rPr lang="en-US" b="true" sz="5499">
                <a:solidFill>
                  <a:srgbClr val="000000"/>
                </a:solidFill>
                <a:latin typeface="Canva Sans Bold"/>
                <a:ea typeface="Canva Sans Bold"/>
                <a:cs typeface="Canva Sans Bold"/>
                <a:sym typeface="Canva Sans Bold"/>
              </a:rPr>
              <a:t>CACH</a:t>
            </a:r>
            <a:r>
              <a:rPr lang="en-US" b="true" sz="5499">
                <a:solidFill>
                  <a:srgbClr val="000000"/>
                </a:solidFill>
                <a:latin typeface="Canva Sans Bold"/>
                <a:ea typeface="Canva Sans Bold"/>
                <a:cs typeface="Canva Sans Bold"/>
                <a:sym typeface="Canva Sans Bold"/>
              </a:rPr>
              <a:t>E WRITE POLICIES</a:t>
            </a:r>
          </a:p>
          <a:p>
            <a:pPr algn="ctr">
              <a:lnSpc>
                <a:spcPts val="6159"/>
              </a:lnSpc>
              <a:spcBef>
                <a:spcPct val="0"/>
              </a:spcBef>
            </a:pPr>
          </a:p>
        </p:txBody>
      </p:sp>
      <p:sp>
        <p:nvSpPr>
          <p:cNvPr name="Freeform 8" id="8"/>
          <p:cNvSpPr/>
          <p:nvPr/>
        </p:nvSpPr>
        <p:spPr>
          <a:xfrm flipH="false" flipV="false" rot="0">
            <a:off x="391718" y="6916586"/>
            <a:ext cx="844532" cy="1068861"/>
          </a:xfrm>
          <a:custGeom>
            <a:avLst/>
            <a:gdLst/>
            <a:ahLst/>
            <a:cxnLst/>
            <a:rect r="r" b="b" t="t" l="l"/>
            <a:pathLst>
              <a:path h="1068861" w="844532">
                <a:moveTo>
                  <a:pt x="0" y="0"/>
                </a:moveTo>
                <a:lnTo>
                  <a:pt x="844532" y="0"/>
                </a:lnTo>
                <a:lnTo>
                  <a:pt x="844532" y="1068861"/>
                </a:lnTo>
                <a:lnTo>
                  <a:pt x="0" y="1068861"/>
                </a:lnTo>
                <a:lnTo>
                  <a:pt x="0" y="0"/>
                </a:lnTo>
                <a:close/>
              </a:path>
            </a:pathLst>
          </a:custGeom>
          <a:blipFill>
            <a:blip r:embed="rId12">
              <a:extLst>
                <a:ext uri="{96DAC541-7B7A-43D3-8B79-37D633B846F1}">
                  <asvg:svgBlip xmlns:asvg="http://schemas.microsoft.com/office/drawing/2016/SVG/main" r:embed="rId13"/>
                </a:ext>
              </a:extLst>
            </a:blip>
            <a:stretch>
              <a:fillRect l="-104943" t="-73688" r="-99706" b="-69454"/>
            </a:stretch>
          </a:blipFill>
        </p:spPr>
      </p:sp>
      <p:sp>
        <p:nvSpPr>
          <p:cNvPr name="TextBox 9" id="9"/>
          <p:cNvSpPr txBox="true"/>
          <p:nvPr/>
        </p:nvSpPr>
        <p:spPr>
          <a:xfrm rot="0">
            <a:off x="1396409" y="2293029"/>
            <a:ext cx="15982990" cy="5634266"/>
          </a:xfrm>
          <a:prstGeom prst="rect">
            <a:avLst/>
          </a:prstGeom>
        </p:spPr>
        <p:txBody>
          <a:bodyPr anchor="t" rtlCol="false" tIns="0" lIns="0" bIns="0" rIns="0">
            <a:spAutoFit/>
          </a:bodyPr>
          <a:lstStyle/>
          <a:p>
            <a:pPr algn="just">
              <a:lnSpc>
                <a:spcPts val="4974"/>
              </a:lnSpc>
            </a:pPr>
            <a:r>
              <a:rPr lang="en-US" sz="3553">
                <a:solidFill>
                  <a:srgbClr val="000000"/>
                </a:solidFill>
                <a:latin typeface="Canva Sans"/>
                <a:ea typeface="Canva Sans"/>
                <a:cs typeface="Canva Sans"/>
                <a:sym typeface="Canva Sans"/>
              </a:rPr>
              <a:t>There are two main types:</a:t>
            </a:r>
          </a:p>
          <a:p>
            <a:pPr algn="just">
              <a:lnSpc>
                <a:spcPts val="4974"/>
              </a:lnSpc>
            </a:pPr>
            <a:r>
              <a:rPr lang="en-US" sz="3553" b="true">
                <a:solidFill>
                  <a:srgbClr val="000000"/>
                </a:solidFill>
                <a:latin typeface="Canva Sans Bold"/>
                <a:ea typeface="Canva Sans Bold"/>
                <a:cs typeface="Canva Sans Bold"/>
                <a:sym typeface="Canva Sans Bold"/>
              </a:rPr>
              <a:t>1.</a:t>
            </a:r>
            <a:r>
              <a:rPr lang="en-US" sz="3553" b="true">
                <a:solidFill>
                  <a:srgbClr val="000000"/>
                </a:solidFill>
                <a:latin typeface="Canva Sans Bold"/>
                <a:ea typeface="Canva Sans Bold"/>
                <a:cs typeface="Canva Sans Bold"/>
                <a:sym typeface="Canva Sans Bold"/>
              </a:rPr>
              <a:t>Write-</a:t>
            </a:r>
            <a:r>
              <a:rPr lang="en-US" b="true" sz="3553">
                <a:solidFill>
                  <a:srgbClr val="000000"/>
                </a:solidFill>
                <a:latin typeface="Canva Sans Bold"/>
                <a:ea typeface="Canva Sans Bold"/>
                <a:cs typeface="Canva Sans Bold"/>
                <a:sym typeface="Canva Sans Bold"/>
              </a:rPr>
              <a:t>Back:</a:t>
            </a:r>
            <a:r>
              <a:rPr lang="en-US" sz="3553">
                <a:solidFill>
                  <a:srgbClr val="000000"/>
                </a:solidFill>
                <a:latin typeface="Canva Sans"/>
                <a:ea typeface="Canva Sans"/>
                <a:cs typeface="Canva Sans"/>
                <a:sym typeface="Canva Sans"/>
              </a:rPr>
              <a:t> Data is written only to the cache at first. The updated data is sent to the main memory later, which makes it faster but needs extra steps to keep memory accurate.</a:t>
            </a:r>
          </a:p>
          <a:p>
            <a:pPr algn="just">
              <a:lnSpc>
                <a:spcPts val="4974"/>
              </a:lnSpc>
            </a:pPr>
          </a:p>
          <a:p>
            <a:pPr algn="just">
              <a:lnSpc>
                <a:spcPts val="4974"/>
              </a:lnSpc>
            </a:pPr>
            <a:r>
              <a:rPr lang="en-US" b="true" sz="3553">
                <a:solidFill>
                  <a:srgbClr val="000000"/>
                </a:solidFill>
                <a:latin typeface="Canva Sans Bold"/>
                <a:ea typeface="Canva Sans Bold"/>
                <a:cs typeface="Canva Sans Bold"/>
                <a:sym typeface="Canva Sans Bold"/>
              </a:rPr>
              <a:t>2.</a:t>
            </a:r>
            <a:r>
              <a:rPr lang="en-US" b="true" sz="3553">
                <a:solidFill>
                  <a:srgbClr val="000000"/>
                </a:solidFill>
                <a:latin typeface="Canva Sans Bold"/>
                <a:ea typeface="Canva Sans Bold"/>
                <a:cs typeface="Canva Sans Bold"/>
                <a:sym typeface="Canva Sans Bold"/>
              </a:rPr>
              <a:t>Write-Through:</a:t>
            </a:r>
            <a:r>
              <a:rPr lang="en-US" sz="3553">
                <a:solidFill>
                  <a:srgbClr val="000000"/>
                </a:solidFill>
                <a:latin typeface="Canva Sans"/>
                <a:ea typeface="Canva Sans"/>
                <a:cs typeface="Canva Sans"/>
                <a:sym typeface="Canva Sans"/>
              </a:rPr>
              <a:t> Data is written to both the cache and main memory at the same time. This keeps everything up-to-date but can be slower because it writes twice.</a:t>
            </a:r>
          </a:p>
          <a:p>
            <a:pPr algn="just">
              <a:lnSpc>
                <a:spcPts val="4974"/>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996495" y="-261522"/>
            <a:ext cx="2525610" cy="2580444"/>
          </a:xfrm>
          <a:custGeom>
            <a:avLst/>
            <a:gdLst/>
            <a:ahLst/>
            <a:cxnLst/>
            <a:rect r="r" b="b" t="t" l="l"/>
            <a:pathLst>
              <a:path h="2580444" w="2525610">
                <a:moveTo>
                  <a:pt x="0" y="0"/>
                </a:moveTo>
                <a:lnTo>
                  <a:pt x="2525610" y="0"/>
                </a:lnTo>
                <a:lnTo>
                  <a:pt x="2525610" y="2580444"/>
                </a:lnTo>
                <a:lnTo>
                  <a:pt x="0" y="25804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57266">
            <a:off x="-155283" y="8838313"/>
            <a:ext cx="2575975" cy="1552025"/>
          </a:xfrm>
          <a:custGeom>
            <a:avLst/>
            <a:gdLst/>
            <a:ahLst/>
            <a:cxnLst/>
            <a:rect r="r" b="b" t="t" l="l"/>
            <a:pathLst>
              <a:path h="1552025" w="2575975">
                <a:moveTo>
                  <a:pt x="0" y="0"/>
                </a:moveTo>
                <a:lnTo>
                  <a:pt x="2575976" y="0"/>
                </a:lnTo>
                <a:lnTo>
                  <a:pt x="2575976" y="1552025"/>
                </a:lnTo>
                <a:lnTo>
                  <a:pt x="0" y="155202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16113" y="-487071"/>
            <a:ext cx="2496106" cy="1852806"/>
          </a:xfrm>
          <a:custGeom>
            <a:avLst/>
            <a:gdLst/>
            <a:ahLst/>
            <a:cxnLst/>
            <a:rect r="r" b="b" t="t" l="l"/>
            <a:pathLst>
              <a:path h="1852806" w="2496106">
                <a:moveTo>
                  <a:pt x="0" y="0"/>
                </a:moveTo>
                <a:lnTo>
                  <a:pt x="2496105" y="0"/>
                </a:lnTo>
                <a:lnTo>
                  <a:pt x="2496105" y="1852806"/>
                </a:lnTo>
                <a:lnTo>
                  <a:pt x="0" y="1852806"/>
                </a:lnTo>
                <a:lnTo>
                  <a:pt x="0" y="0"/>
                </a:lnTo>
                <a:close/>
              </a:path>
            </a:pathLst>
          </a:custGeom>
          <a:blipFill>
            <a:blip r:embed="rId6">
              <a:extLst>
                <a:ext uri="{96DAC541-7B7A-43D3-8B79-37D633B846F1}">
                  <asvg:svgBlip xmlns:asvg="http://schemas.microsoft.com/office/drawing/2016/SVG/main" r:embed="rId7"/>
                </a:ext>
              </a:extLst>
            </a:blip>
            <a:stretch>
              <a:fillRect l="-21358" t="-31408" r="0" b="0"/>
            </a:stretch>
          </a:blipFill>
        </p:spPr>
      </p:sp>
      <p:sp>
        <p:nvSpPr>
          <p:cNvPr name="Freeform 5" id="5"/>
          <p:cNvSpPr/>
          <p:nvPr/>
        </p:nvSpPr>
        <p:spPr>
          <a:xfrm flipH="false" flipV="false" rot="0">
            <a:off x="17259300" y="7832631"/>
            <a:ext cx="1306540" cy="2789886"/>
          </a:xfrm>
          <a:custGeom>
            <a:avLst/>
            <a:gdLst/>
            <a:ahLst/>
            <a:cxnLst/>
            <a:rect r="r" b="b" t="t" l="l"/>
            <a:pathLst>
              <a:path h="2789886" w="1306540">
                <a:moveTo>
                  <a:pt x="0" y="0"/>
                </a:moveTo>
                <a:lnTo>
                  <a:pt x="1306540" y="0"/>
                </a:lnTo>
                <a:lnTo>
                  <a:pt x="1306540" y="2789886"/>
                </a:lnTo>
                <a:lnTo>
                  <a:pt x="0" y="2789886"/>
                </a:lnTo>
                <a:lnTo>
                  <a:pt x="0" y="0"/>
                </a:lnTo>
                <a:close/>
              </a:path>
            </a:pathLst>
          </a:custGeom>
          <a:blipFill>
            <a:blip r:embed="rId8">
              <a:extLst>
                <a:ext uri="{96DAC541-7B7A-43D3-8B79-37D633B846F1}">
                  <asvg:svgBlip xmlns:asvg="http://schemas.microsoft.com/office/drawing/2016/SVG/main" r:embed="rId9"/>
                </a:ext>
              </a:extLst>
            </a:blip>
            <a:stretch>
              <a:fillRect l="0" t="0" r="-210214" b="-47489"/>
            </a:stretch>
          </a:blipFill>
        </p:spPr>
      </p:sp>
      <p:sp>
        <p:nvSpPr>
          <p:cNvPr name="Freeform 6" id="6"/>
          <p:cNvSpPr/>
          <p:nvPr/>
        </p:nvSpPr>
        <p:spPr>
          <a:xfrm flipH="false" flipV="false" rot="0">
            <a:off x="14374323" y="1489234"/>
            <a:ext cx="906288" cy="1202372"/>
          </a:xfrm>
          <a:custGeom>
            <a:avLst/>
            <a:gdLst/>
            <a:ahLst/>
            <a:cxnLst/>
            <a:rect r="r" b="b" t="t" l="l"/>
            <a:pathLst>
              <a:path h="1202372" w="906288">
                <a:moveTo>
                  <a:pt x="0" y="0"/>
                </a:moveTo>
                <a:lnTo>
                  <a:pt x="906288" y="0"/>
                </a:lnTo>
                <a:lnTo>
                  <a:pt x="906288" y="1202372"/>
                </a:lnTo>
                <a:lnTo>
                  <a:pt x="0" y="12023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7984055" y="8917733"/>
            <a:ext cx="2133534" cy="765149"/>
          </a:xfrm>
          <a:custGeom>
            <a:avLst/>
            <a:gdLst/>
            <a:ahLst/>
            <a:cxnLst/>
            <a:rect r="r" b="b" t="t" l="l"/>
            <a:pathLst>
              <a:path h="765149" w="2133534">
                <a:moveTo>
                  <a:pt x="0" y="0"/>
                </a:moveTo>
                <a:lnTo>
                  <a:pt x="2133534" y="0"/>
                </a:lnTo>
                <a:lnTo>
                  <a:pt x="2133534" y="765148"/>
                </a:lnTo>
                <a:lnTo>
                  <a:pt x="0" y="765148"/>
                </a:lnTo>
                <a:lnTo>
                  <a:pt x="0" y="0"/>
                </a:lnTo>
                <a:close/>
              </a:path>
            </a:pathLst>
          </a:custGeom>
          <a:blipFill>
            <a:blip r:embed="rId12">
              <a:extLst>
                <a:ext uri="{96DAC541-7B7A-43D3-8B79-37D633B846F1}">
                  <asvg:svgBlip xmlns:asvg="http://schemas.microsoft.com/office/drawing/2016/SVG/main" r:embed="rId13"/>
                </a:ext>
              </a:extLst>
            </a:blip>
            <a:stretch>
              <a:fillRect l="0" t="-90626" r="-2475" b="-95115"/>
            </a:stretch>
          </a:blipFill>
        </p:spPr>
      </p:sp>
      <p:sp>
        <p:nvSpPr>
          <p:cNvPr name="Freeform 8" id="8"/>
          <p:cNvSpPr/>
          <p:nvPr/>
        </p:nvSpPr>
        <p:spPr>
          <a:xfrm flipH="false" flipV="false" rot="0">
            <a:off x="2459661" y="8257524"/>
            <a:ext cx="713469" cy="946559"/>
          </a:xfrm>
          <a:custGeom>
            <a:avLst/>
            <a:gdLst/>
            <a:ahLst/>
            <a:cxnLst/>
            <a:rect r="r" b="b" t="t" l="l"/>
            <a:pathLst>
              <a:path h="946559" w="713469">
                <a:moveTo>
                  <a:pt x="0" y="0"/>
                </a:moveTo>
                <a:lnTo>
                  <a:pt x="713469" y="0"/>
                </a:lnTo>
                <a:lnTo>
                  <a:pt x="713469" y="946559"/>
                </a:lnTo>
                <a:lnTo>
                  <a:pt x="0" y="94655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0">
            <a:off x="2549702" y="2042239"/>
            <a:ext cx="4328363" cy="1374255"/>
          </a:xfrm>
          <a:custGeom>
            <a:avLst/>
            <a:gdLst/>
            <a:ahLst/>
            <a:cxnLst/>
            <a:rect r="r" b="b" t="t" l="l"/>
            <a:pathLst>
              <a:path h="1374255" w="4328363">
                <a:moveTo>
                  <a:pt x="0" y="0"/>
                </a:moveTo>
                <a:lnTo>
                  <a:pt x="4328362" y="0"/>
                </a:lnTo>
                <a:lnTo>
                  <a:pt x="4328362" y="1374255"/>
                </a:lnTo>
                <a:lnTo>
                  <a:pt x="0" y="1374255"/>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0" id="10"/>
          <p:cNvSpPr/>
          <p:nvPr/>
        </p:nvSpPr>
        <p:spPr>
          <a:xfrm flipH="false" flipV="false" rot="0">
            <a:off x="2279992" y="4968142"/>
            <a:ext cx="4328363" cy="1374255"/>
          </a:xfrm>
          <a:custGeom>
            <a:avLst/>
            <a:gdLst/>
            <a:ahLst/>
            <a:cxnLst/>
            <a:rect r="r" b="b" t="t" l="l"/>
            <a:pathLst>
              <a:path h="1374255" w="4328363">
                <a:moveTo>
                  <a:pt x="0" y="0"/>
                </a:moveTo>
                <a:lnTo>
                  <a:pt x="4328363" y="0"/>
                </a:lnTo>
                <a:lnTo>
                  <a:pt x="4328363" y="1374256"/>
                </a:lnTo>
                <a:lnTo>
                  <a:pt x="0" y="1374256"/>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1" id="11"/>
          <p:cNvSpPr/>
          <p:nvPr/>
        </p:nvSpPr>
        <p:spPr>
          <a:xfrm flipH="false" flipV="false" rot="0">
            <a:off x="2279992" y="7853319"/>
            <a:ext cx="4328363" cy="1374255"/>
          </a:xfrm>
          <a:custGeom>
            <a:avLst/>
            <a:gdLst/>
            <a:ahLst/>
            <a:cxnLst/>
            <a:rect r="r" b="b" t="t" l="l"/>
            <a:pathLst>
              <a:path h="1374255" w="4328363">
                <a:moveTo>
                  <a:pt x="0" y="0"/>
                </a:moveTo>
                <a:lnTo>
                  <a:pt x="4328363" y="0"/>
                </a:lnTo>
                <a:lnTo>
                  <a:pt x="4328363" y="1374255"/>
                </a:lnTo>
                <a:lnTo>
                  <a:pt x="0" y="1374255"/>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2" id="12"/>
          <p:cNvSpPr txBox="true"/>
          <p:nvPr/>
        </p:nvSpPr>
        <p:spPr>
          <a:xfrm rot="0">
            <a:off x="2958629" y="2466858"/>
            <a:ext cx="3305542" cy="554703"/>
          </a:xfrm>
          <a:prstGeom prst="rect">
            <a:avLst/>
          </a:prstGeom>
        </p:spPr>
        <p:txBody>
          <a:bodyPr anchor="t" rtlCol="false" tIns="0" lIns="0" bIns="0" rIns="0">
            <a:spAutoFit/>
          </a:bodyPr>
          <a:lstStyle/>
          <a:p>
            <a:pPr algn="ctr">
              <a:lnSpc>
                <a:spcPts val="4521"/>
              </a:lnSpc>
            </a:pPr>
            <a:r>
              <a:rPr lang="en-US" sz="3229">
                <a:solidFill>
                  <a:srgbClr val="000000"/>
                </a:solidFill>
                <a:latin typeface="Canva Sans"/>
                <a:ea typeface="Canva Sans"/>
                <a:cs typeface="Canva Sans"/>
                <a:sym typeface="Canva Sans"/>
              </a:rPr>
              <a:t>Processor</a:t>
            </a:r>
          </a:p>
        </p:txBody>
      </p:sp>
      <p:sp>
        <p:nvSpPr>
          <p:cNvPr name="TextBox 13" id="13"/>
          <p:cNvSpPr txBox="true"/>
          <p:nvPr/>
        </p:nvSpPr>
        <p:spPr>
          <a:xfrm rot="0">
            <a:off x="2816396" y="5344685"/>
            <a:ext cx="3305542" cy="554703"/>
          </a:xfrm>
          <a:prstGeom prst="rect">
            <a:avLst/>
          </a:prstGeom>
        </p:spPr>
        <p:txBody>
          <a:bodyPr anchor="t" rtlCol="false" tIns="0" lIns="0" bIns="0" rIns="0">
            <a:spAutoFit/>
          </a:bodyPr>
          <a:lstStyle/>
          <a:p>
            <a:pPr algn="ctr">
              <a:lnSpc>
                <a:spcPts val="4521"/>
              </a:lnSpc>
            </a:pPr>
            <a:r>
              <a:rPr lang="en-US" sz="3229">
                <a:solidFill>
                  <a:srgbClr val="000000"/>
                </a:solidFill>
                <a:latin typeface="Canva Sans"/>
                <a:ea typeface="Canva Sans"/>
                <a:cs typeface="Canva Sans"/>
                <a:sym typeface="Canva Sans"/>
              </a:rPr>
              <a:t>Cache</a:t>
            </a:r>
          </a:p>
        </p:txBody>
      </p:sp>
      <p:sp>
        <p:nvSpPr>
          <p:cNvPr name="TextBox 14" id="14"/>
          <p:cNvSpPr txBox="true"/>
          <p:nvPr/>
        </p:nvSpPr>
        <p:spPr>
          <a:xfrm rot="0">
            <a:off x="2791403" y="8233762"/>
            <a:ext cx="3305542" cy="554703"/>
          </a:xfrm>
          <a:prstGeom prst="rect">
            <a:avLst/>
          </a:prstGeom>
        </p:spPr>
        <p:txBody>
          <a:bodyPr anchor="t" rtlCol="false" tIns="0" lIns="0" bIns="0" rIns="0">
            <a:spAutoFit/>
          </a:bodyPr>
          <a:lstStyle/>
          <a:p>
            <a:pPr algn="ctr">
              <a:lnSpc>
                <a:spcPts val="4521"/>
              </a:lnSpc>
            </a:pPr>
            <a:r>
              <a:rPr lang="en-US" sz="3229">
                <a:solidFill>
                  <a:srgbClr val="000000"/>
                </a:solidFill>
                <a:latin typeface="Canva Sans"/>
                <a:ea typeface="Canva Sans"/>
                <a:cs typeface="Canva Sans"/>
                <a:sym typeface="Canva Sans"/>
              </a:rPr>
              <a:t>Main Memory</a:t>
            </a:r>
          </a:p>
        </p:txBody>
      </p:sp>
      <p:sp>
        <p:nvSpPr>
          <p:cNvPr name="Freeform 15" id="15"/>
          <p:cNvSpPr/>
          <p:nvPr/>
        </p:nvSpPr>
        <p:spPr>
          <a:xfrm flipH="false" flipV="false" rot="0">
            <a:off x="11668132" y="2058197"/>
            <a:ext cx="4328363" cy="1374255"/>
          </a:xfrm>
          <a:custGeom>
            <a:avLst/>
            <a:gdLst/>
            <a:ahLst/>
            <a:cxnLst/>
            <a:rect r="r" b="b" t="t" l="l"/>
            <a:pathLst>
              <a:path h="1374255" w="4328363">
                <a:moveTo>
                  <a:pt x="0" y="0"/>
                </a:moveTo>
                <a:lnTo>
                  <a:pt x="4328363" y="0"/>
                </a:lnTo>
                <a:lnTo>
                  <a:pt x="4328363" y="1374255"/>
                </a:lnTo>
                <a:lnTo>
                  <a:pt x="0" y="1374255"/>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6" id="16"/>
          <p:cNvSpPr txBox="true"/>
          <p:nvPr/>
        </p:nvSpPr>
        <p:spPr>
          <a:xfrm rot="0">
            <a:off x="12224548" y="2487224"/>
            <a:ext cx="3305542" cy="554703"/>
          </a:xfrm>
          <a:prstGeom prst="rect">
            <a:avLst/>
          </a:prstGeom>
        </p:spPr>
        <p:txBody>
          <a:bodyPr anchor="t" rtlCol="false" tIns="0" lIns="0" bIns="0" rIns="0">
            <a:spAutoFit/>
          </a:bodyPr>
          <a:lstStyle/>
          <a:p>
            <a:pPr algn="ctr">
              <a:lnSpc>
                <a:spcPts val="4521"/>
              </a:lnSpc>
            </a:pPr>
            <a:r>
              <a:rPr lang="en-US" sz="3229">
                <a:solidFill>
                  <a:srgbClr val="000000"/>
                </a:solidFill>
                <a:latin typeface="Canva Sans"/>
                <a:ea typeface="Canva Sans"/>
                <a:cs typeface="Canva Sans"/>
                <a:sym typeface="Canva Sans"/>
              </a:rPr>
              <a:t>Processor</a:t>
            </a:r>
          </a:p>
        </p:txBody>
      </p:sp>
      <p:sp>
        <p:nvSpPr>
          <p:cNvPr name="Freeform 17" id="17"/>
          <p:cNvSpPr/>
          <p:nvPr/>
        </p:nvSpPr>
        <p:spPr>
          <a:xfrm flipH="false" flipV="false" rot="0">
            <a:off x="11643139" y="4577092"/>
            <a:ext cx="4328363" cy="1374255"/>
          </a:xfrm>
          <a:custGeom>
            <a:avLst/>
            <a:gdLst/>
            <a:ahLst/>
            <a:cxnLst/>
            <a:rect r="r" b="b" t="t" l="l"/>
            <a:pathLst>
              <a:path h="1374255" w="4328363">
                <a:moveTo>
                  <a:pt x="0" y="0"/>
                </a:moveTo>
                <a:lnTo>
                  <a:pt x="4328363" y="0"/>
                </a:lnTo>
                <a:lnTo>
                  <a:pt x="4328363" y="1374255"/>
                </a:lnTo>
                <a:lnTo>
                  <a:pt x="0" y="1374255"/>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8" id="18"/>
          <p:cNvSpPr txBox="true"/>
          <p:nvPr/>
        </p:nvSpPr>
        <p:spPr>
          <a:xfrm rot="0">
            <a:off x="12154550" y="4953531"/>
            <a:ext cx="3305542" cy="554703"/>
          </a:xfrm>
          <a:prstGeom prst="rect">
            <a:avLst/>
          </a:prstGeom>
        </p:spPr>
        <p:txBody>
          <a:bodyPr anchor="t" rtlCol="false" tIns="0" lIns="0" bIns="0" rIns="0">
            <a:spAutoFit/>
          </a:bodyPr>
          <a:lstStyle/>
          <a:p>
            <a:pPr algn="ctr">
              <a:lnSpc>
                <a:spcPts val="4521"/>
              </a:lnSpc>
            </a:pPr>
            <a:r>
              <a:rPr lang="en-US" sz="3229">
                <a:solidFill>
                  <a:srgbClr val="000000"/>
                </a:solidFill>
                <a:latin typeface="Canva Sans"/>
                <a:ea typeface="Canva Sans"/>
                <a:cs typeface="Canva Sans"/>
                <a:sym typeface="Canva Sans"/>
              </a:rPr>
              <a:t>Cache</a:t>
            </a:r>
          </a:p>
        </p:txBody>
      </p:sp>
      <p:sp>
        <p:nvSpPr>
          <p:cNvPr name="Freeform 19" id="19"/>
          <p:cNvSpPr/>
          <p:nvPr/>
        </p:nvSpPr>
        <p:spPr>
          <a:xfrm flipH="false" flipV="false" rot="0">
            <a:off x="11713138" y="7414210"/>
            <a:ext cx="4328363" cy="1374255"/>
          </a:xfrm>
          <a:custGeom>
            <a:avLst/>
            <a:gdLst/>
            <a:ahLst/>
            <a:cxnLst/>
            <a:rect r="r" b="b" t="t" l="l"/>
            <a:pathLst>
              <a:path h="1374255" w="4328363">
                <a:moveTo>
                  <a:pt x="0" y="0"/>
                </a:moveTo>
                <a:lnTo>
                  <a:pt x="4328363" y="0"/>
                </a:lnTo>
                <a:lnTo>
                  <a:pt x="4328363" y="1374255"/>
                </a:lnTo>
                <a:lnTo>
                  <a:pt x="0" y="1374255"/>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20" id="20"/>
          <p:cNvSpPr txBox="true"/>
          <p:nvPr/>
        </p:nvSpPr>
        <p:spPr>
          <a:xfrm rot="0">
            <a:off x="12179543" y="7702821"/>
            <a:ext cx="3305542" cy="554703"/>
          </a:xfrm>
          <a:prstGeom prst="rect">
            <a:avLst/>
          </a:prstGeom>
        </p:spPr>
        <p:txBody>
          <a:bodyPr anchor="t" rtlCol="false" tIns="0" lIns="0" bIns="0" rIns="0">
            <a:spAutoFit/>
          </a:bodyPr>
          <a:lstStyle/>
          <a:p>
            <a:pPr algn="ctr">
              <a:lnSpc>
                <a:spcPts val="4521"/>
              </a:lnSpc>
            </a:pPr>
            <a:r>
              <a:rPr lang="en-US" sz="3229">
                <a:solidFill>
                  <a:srgbClr val="000000"/>
                </a:solidFill>
                <a:latin typeface="Canva Sans"/>
                <a:ea typeface="Canva Sans"/>
                <a:cs typeface="Canva Sans"/>
                <a:sym typeface="Canva Sans"/>
              </a:rPr>
              <a:t>Main Memory</a:t>
            </a:r>
          </a:p>
        </p:txBody>
      </p:sp>
      <p:sp>
        <p:nvSpPr>
          <p:cNvPr name="AutoShape 21" id="21"/>
          <p:cNvSpPr/>
          <p:nvPr/>
        </p:nvSpPr>
        <p:spPr>
          <a:xfrm flipH="true" flipV="true">
            <a:off x="4024872" y="3416494"/>
            <a:ext cx="0" cy="1551648"/>
          </a:xfrm>
          <a:prstGeom prst="line">
            <a:avLst/>
          </a:prstGeom>
          <a:ln cap="flat" w="38100">
            <a:solidFill>
              <a:srgbClr val="000000"/>
            </a:solidFill>
            <a:prstDash val="solid"/>
            <a:headEnd type="none" len="sm" w="sm"/>
            <a:tailEnd type="arrow" len="sm" w="med"/>
          </a:ln>
        </p:spPr>
      </p:sp>
      <p:sp>
        <p:nvSpPr>
          <p:cNvPr name="AutoShape 22" id="22"/>
          <p:cNvSpPr/>
          <p:nvPr/>
        </p:nvSpPr>
        <p:spPr>
          <a:xfrm flipH="true">
            <a:off x="5146849" y="3416494"/>
            <a:ext cx="5943" cy="1551648"/>
          </a:xfrm>
          <a:prstGeom prst="line">
            <a:avLst/>
          </a:prstGeom>
          <a:ln cap="flat" w="38100">
            <a:solidFill>
              <a:srgbClr val="000000"/>
            </a:solidFill>
            <a:prstDash val="solid"/>
            <a:headEnd type="none" len="sm" w="sm"/>
            <a:tailEnd type="arrow" len="sm" w="med"/>
          </a:ln>
        </p:spPr>
      </p:sp>
      <p:sp>
        <p:nvSpPr>
          <p:cNvPr name="AutoShape 23" id="23"/>
          <p:cNvSpPr/>
          <p:nvPr/>
        </p:nvSpPr>
        <p:spPr>
          <a:xfrm>
            <a:off x="5152792" y="6342398"/>
            <a:ext cx="0" cy="1427098"/>
          </a:xfrm>
          <a:prstGeom prst="line">
            <a:avLst/>
          </a:prstGeom>
          <a:ln cap="flat" w="38100">
            <a:solidFill>
              <a:srgbClr val="000000"/>
            </a:solidFill>
            <a:prstDash val="solid"/>
            <a:headEnd type="none" len="sm" w="sm"/>
            <a:tailEnd type="arrow" len="sm" w="med"/>
          </a:ln>
        </p:spPr>
      </p:sp>
      <p:sp>
        <p:nvSpPr>
          <p:cNvPr name="TextBox 24" id="24"/>
          <p:cNvSpPr txBox="true"/>
          <p:nvPr/>
        </p:nvSpPr>
        <p:spPr>
          <a:xfrm rot="0">
            <a:off x="3173130" y="981075"/>
            <a:ext cx="3021075" cy="430209"/>
          </a:xfrm>
          <a:prstGeom prst="rect">
            <a:avLst/>
          </a:prstGeom>
        </p:spPr>
        <p:txBody>
          <a:bodyPr anchor="t" rtlCol="false" tIns="0" lIns="0" bIns="0" rIns="0">
            <a:spAutoFit/>
          </a:bodyPr>
          <a:lstStyle/>
          <a:p>
            <a:pPr algn="ctr">
              <a:lnSpc>
                <a:spcPts val="3587"/>
              </a:lnSpc>
            </a:pPr>
            <a:r>
              <a:rPr lang="en-US" sz="2562" b="true">
                <a:solidFill>
                  <a:srgbClr val="000000"/>
                </a:solidFill>
                <a:latin typeface="Canva Sans Bold"/>
                <a:ea typeface="Canva Sans Bold"/>
                <a:cs typeface="Canva Sans Bold"/>
                <a:sym typeface="Canva Sans Bold"/>
              </a:rPr>
              <a:t>Write Back</a:t>
            </a:r>
          </a:p>
        </p:txBody>
      </p:sp>
      <p:sp>
        <p:nvSpPr>
          <p:cNvPr name="AutoShape 25" id="25"/>
          <p:cNvSpPr/>
          <p:nvPr/>
        </p:nvSpPr>
        <p:spPr>
          <a:xfrm>
            <a:off x="13832314" y="3432452"/>
            <a:ext cx="0" cy="1144640"/>
          </a:xfrm>
          <a:prstGeom prst="line">
            <a:avLst/>
          </a:prstGeom>
          <a:ln cap="flat" w="38100">
            <a:solidFill>
              <a:srgbClr val="000000"/>
            </a:solidFill>
            <a:prstDash val="solid"/>
            <a:headEnd type="none" len="sm" w="sm"/>
            <a:tailEnd type="arrow" len="sm" w="med"/>
          </a:ln>
        </p:spPr>
      </p:sp>
      <p:sp>
        <p:nvSpPr>
          <p:cNvPr name="AutoShape 26" id="26"/>
          <p:cNvSpPr/>
          <p:nvPr/>
        </p:nvSpPr>
        <p:spPr>
          <a:xfrm>
            <a:off x="13877319" y="5900132"/>
            <a:ext cx="0" cy="1304143"/>
          </a:xfrm>
          <a:prstGeom prst="line">
            <a:avLst/>
          </a:prstGeom>
          <a:ln cap="flat" w="38100">
            <a:solidFill>
              <a:srgbClr val="000000"/>
            </a:solidFill>
            <a:prstDash val="solid"/>
            <a:headEnd type="none" len="sm" w="sm"/>
            <a:tailEnd type="arrow" len="sm" w="med"/>
          </a:ln>
        </p:spPr>
      </p:sp>
      <p:sp>
        <p:nvSpPr>
          <p:cNvPr name="TextBox 27" id="27"/>
          <p:cNvSpPr txBox="true"/>
          <p:nvPr/>
        </p:nvSpPr>
        <p:spPr>
          <a:xfrm rot="0">
            <a:off x="12439017" y="981075"/>
            <a:ext cx="3021075" cy="430209"/>
          </a:xfrm>
          <a:prstGeom prst="rect">
            <a:avLst/>
          </a:prstGeom>
        </p:spPr>
        <p:txBody>
          <a:bodyPr anchor="t" rtlCol="false" tIns="0" lIns="0" bIns="0" rIns="0">
            <a:spAutoFit/>
          </a:bodyPr>
          <a:lstStyle/>
          <a:p>
            <a:pPr algn="ctr">
              <a:lnSpc>
                <a:spcPts val="3587"/>
              </a:lnSpc>
            </a:pPr>
            <a:r>
              <a:rPr lang="en-US" sz="2562" b="true">
                <a:solidFill>
                  <a:srgbClr val="000000"/>
                </a:solidFill>
                <a:latin typeface="Canva Sans Bold"/>
                <a:ea typeface="Canva Sans Bold"/>
                <a:cs typeface="Canva Sans Bold"/>
                <a:sym typeface="Canva Sans Bold"/>
              </a:rPr>
              <a:t>Write Through</a:t>
            </a:r>
          </a:p>
        </p:txBody>
      </p:sp>
      <p:sp>
        <p:nvSpPr>
          <p:cNvPr name="TextBox 28" id="28"/>
          <p:cNvSpPr txBox="true"/>
          <p:nvPr/>
        </p:nvSpPr>
        <p:spPr>
          <a:xfrm rot="0">
            <a:off x="893490" y="8384684"/>
            <a:ext cx="1566172" cy="403781"/>
          </a:xfrm>
          <a:prstGeom prst="rect">
            <a:avLst/>
          </a:prstGeom>
        </p:spPr>
        <p:txBody>
          <a:bodyPr anchor="t" rtlCol="false" tIns="0" lIns="0" bIns="0" rIns="0">
            <a:spAutoFit/>
          </a:bodyPr>
          <a:lstStyle/>
          <a:p>
            <a:pPr algn="ctr">
              <a:lnSpc>
                <a:spcPts val="3388"/>
              </a:lnSpc>
            </a:pPr>
            <a:r>
              <a:rPr lang="en-US" sz="2420">
                <a:solidFill>
                  <a:srgbClr val="000000"/>
                </a:solidFill>
                <a:latin typeface="Canva Sans"/>
                <a:ea typeface="Canva Sans"/>
                <a:cs typeface="Canva Sans"/>
                <a:sym typeface="Canva Sans"/>
              </a:rPr>
              <a:t>x=100</a:t>
            </a:r>
          </a:p>
        </p:txBody>
      </p:sp>
      <p:sp>
        <p:nvSpPr>
          <p:cNvPr name="TextBox 29" id="29"/>
          <p:cNvSpPr txBox="true"/>
          <p:nvPr/>
        </p:nvSpPr>
        <p:spPr>
          <a:xfrm rot="0">
            <a:off x="713821" y="5470134"/>
            <a:ext cx="1566172" cy="403781"/>
          </a:xfrm>
          <a:prstGeom prst="rect">
            <a:avLst/>
          </a:prstGeom>
        </p:spPr>
        <p:txBody>
          <a:bodyPr anchor="t" rtlCol="false" tIns="0" lIns="0" bIns="0" rIns="0">
            <a:spAutoFit/>
          </a:bodyPr>
          <a:lstStyle/>
          <a:p>
            <a:pPr algn="ctr">
              <a:lnSpc>
                <a:spcPts val="3388"/>
              </a:lnSpc>
            </a:pPr>
            <a:r>
              <a:rPr lang="en-US" sz="2420">
                <a:solidFill>
                  <a:srgbClr val="000000"/>
                </a:solidFill>
                <a:latin typeface="Canva Sans"/>
                <a:ea typeface="Canva Sans"/>
                <a:cs typeface="Canva Sans"/>
                <a:sym typeface="Canva Sans"/>
              </a:rPr>
              <a:t>x=100</a:t>
            </a:r>
          </a:p>
        </p:txBody>
      </p:sp>
      <p:sp>
        <p:nvSpPr>
          <p:cNvPr name="TextBox 30" id="30"/>
          <p:cNvSpPr txBox="true"/>
          <p:nvPr/>
        </p:nvSpPr>
        <p:spPr>
          <a:xfrm rot="0">
            <a:off x="534152" y="2555584"/>
            <a:ext cx="1566172" cy="403781"/>
          </a:xfrm>
          <a:prstGeom prst="rect">
            <a:avLst/>
          </a:prstGeom>
        </p:spPr>
        <p:txBody>
          <a:bodyPr anchor="t" rtlCol="false" tIns="0" lIns="0" bIns="0" rIns="0">
            <a:spAutoFit/>
          </a:bodyPr>
          <a:lstStyle/>
          <a:p>
            <a:pPr algn="ctr">
              <a:lnSpc>
                <a:spcPts val="3388"/>
              </a:lnSpc>
            </a:pPr>
            <a:r>
              <a:rPr lang="en-US" sz="2420">
                <a:solidFill>
                  <a:srgbClr val="000000"/>
                </a:solidFill>
                <a:latin typeface="Canva Sans"/>
                <a:ea typeface="Canva Sans"/>
                <a:cs typeface="Canva Sans"/>
                <a:sym typeface="Canva Sans"/>
              </a:rPr>
              <a:t>x=100</a:t>
            </a:r>
          </a:p>
        </p:txBody>
      </p:sp>
      <p:sp>
        <p:nvSpPr>
          <p:cNvPr name="TextBox 31" id="31"/>
          <p:cNvSpPr txBox="true"/>
          <p:nvPr/>
        </p:nvSpPr>
        <p:spPr>
          <a:xfrm rot="0">
            <a:off x="354483" y="-358966"/>
            <a:ext cx="1566172" cy="403781"/>
          </a:xfrm>
          <a:prstGeom prst="rect">
            <a:avLst/>
          </a:prstGeom>
        </p:spPr>
        <p:txBody>
          <a:bodyPr anchor="t" rtlCol="false" tIns="0" lIns="0" bIns="0" rIns="0">
            <a:spAutoFit/>
          </a:bodyPr>
          <a:lstStyle/>
          <a:p>
            <a:pPr algn="ctr">
              <a:lnSpc>
                <a:spcPts val="3388"/>
              </a:lnSpc>
            </a:pPr>
            <a:r>
              <a:rPr lang="en-US" sz="2420">
                <a:solidFill>
                  <a:srgbClr val="000000"/>
                </a:solidFill>
                <a:latin typeface="Canva Sans"/>
                <a:ea typeface="Canva Sans"/>
                <a:cs typeface="Canva Sans"/>
                <a:sym typeface="Canva Sans"/>
              </a:rPr>
              <a:t>x=100</a:t>
            </a:r>
          </a:p>
        </p:txBody>
      </p:sp>
      <p:sp>
        <p:nvSpPr>
          <p:cNvPr name="TextBox 32" id="32"/>
          <p:cNvSpPr txBox="true"/>
          <p:nvPr/>
        </p:nvSpPr>
        <p:spPr>
          <a:xfrm rot="0">
            <a:off x="7056893" y="2470666"/>
            <a:ext cx="1566172" cy="403781"/>
          </a:xfrm>
          <a:prstGeom prst="rect">
            <a:avLst/>
          </a:prstGeom>
        </p:spPr>
        <p:txBody>
          <a:bodyPr anchor="t" rtlCol="false" tIns="0" lIns="0" bIns="0" rIns="0">
            <a:spAutoFit/>
          </a:bodyPr>
          <a:lstStyle/>
          <a:p>
            <a:pPr algn="ctr">
              <a:lnSpc>
                <a:spcPts val="3388"/>
              </a:lnSpc>
            </a:pPr>
            <a:r>
              <a:rPr lang="en-US" sz="2420">
                <a:solidFill>
                  <a:srgbClr val="000000"/>
                </a:solidFill>
                <a:latin typeface="Canva Sans"/>
                <a:ea typeface="Canva Sans"/>
                <a:cs typeface="Canva Sans"/>
                <a:sym typeface="Canva Sans"/>
              </a:rPr>
              <a:t>x= x+ 100</a:t>
            </a:r>
          </a:p>
        </p:txBody>
      </p:sp>
      <p:sp>
        <p:nvSpPr>
          <p:cNvPr name="TextBox 33" id="33"/>
          <p:cNvSpPr txBox="true"/>
          <p:nvPr/>
        </p:nvSpPr>
        <p:spPr>
          <a:xfrm rot="0">
            <a:off x="7056893" y="5373260"/>
            <a:ext cx="1566172" cy="403781"/>
          </a:xfrm>
          <a:prstGeom prst="rect">
            <a:avLst/>
          </a:prstGeom>
        </p:spPr>
        <p:txBody>
          <a:bodyPr anchor="t" rtlCol="false" tIns="0" lIns="0" bIns="0" rIns="0">
            <a:spAutoFit/>
          </a:bodyPr>
          <a:lstStyle/>
          <a:p>
            <a:pPr algn="ctr">
              <a:lnSpc>
                <a:spcPts val="3388"/>
              </a:lnSpc>
            </a:pPr>
            <a:r>
              <a:rPr lang="en-US" sz="2420">
                <a:solidFill>
                  <a:srgbClr val="000000"/>
                </a:solidFill>
                <a:latin typeface="Canva Sans"/>
                <a:ea typeface="Canva Sans"/>
                <a:cs typeface="Canva Sans"/>
                <a:sym typeface="Canva Sans"/>
              </a:rPr>
              <a:t>x=200</a:t>
            </a:r>
          </a:p>
        </p:txBody>
      </p:sp>
      <p:sp>
        <p:nvSpPr>
          <p:cNvPr name="AutoShape 34" id="34"/>
          <p:cNvSpPr/>
          <p:nvPr/>
        </p:nvSpPr>
        <p:spPr>
          <a:xfrm flipH="true" flipV="true">
            <a:off x="1477857" y="3432452"/>
            <a:ext cx="0" cy="1551648"/>
          </a:xfrm>
          <a:prstGeom prst="line">
            <a:avLst/>
          </a:prstGeom>
          <a:ln cap="flat" w="38100">
            <a:solidFill>
              <a:srgbClr val="000000"/>
            </a:solidFill>
            <a:prstDash val="solid"/>
            <a:headEnd type="none" len="sm" w="sm"/>
            <a:tailEnd type="arrow" len="sm" w="med"/>
          </a:ln>
        </p:spPr>
      </p:sp>
      <p:sp>
        <p:nvSpPr>
          <p:cNvPr name="AutoShape 35" id="35"/>
          <p:cNvSpPr/>
          <p:nvPr/>
        </p:nvSpPr>
        <p:spPr>
          <a:xfrm flipH="true" flipV="true">
            <a:off x="1515957" y="6342398"/>
            <a:ext cx="0" cy="1551648"/>
          </a:xfrm>
          <a:prstGeom prst="line">
            <a:avLst/>
          </a:prstGeom>
          <a:ln cap="flat" w="38100">
            <a:solidFill>
              <a:srgbClr val="000000"/>
            </a:solidFill>
            <a:prstDash val="solid"/>
            <a:headEnd type="none" len="sm" w="sm"/>
            <a:tailEnd type="arrow" len="sm" w="med"/>
          </a:ln>
        </p:spPr>
      </p:sp>
      <p:sp>
        <p:nvSpPr>
          <p:cNvPr name="AutoShape 36" id="36"/>
          <p:cNvSpPr/>
          <p:nvPr/>
        </p:nvSpPr>
        <p:spPr>
          <a:xfrm flipH="true">
            <a:off x="7859029" y="3367079"/>
            <a:ext cx="5943" cy="1551648"/>
          </a:xfrm>
          <a:prstGeom prst="line">
            <a:avLst/>
          </a:prstGeom>
          <a:ln cap="flat" w="38100">
            <a:solidFill>
              <a:srgbClr val="000000"/>
            </a:solidFill>
            <a:prstDash val="solid"/>
            <a:headEnd type="none" len="sm" w="sm"/>
            <a:tailEnd type="arrow" len="sm" w="med"/>
          </a:ln>
        </p:spPr>
      </p:sp>
      <p:sp>
        <p:nvSpPr>
          <p:cNvPr name="TextBox 37" id="37"/>
          <p:cNvSpPr txBox="true"/>
          <p:nvPr/>
        </p:nvSpPr>
        <p:spPr>
          <a:xfrm rot="0">
            <a:off x="893490" y="1638457"/>
            <a:ext cx="1566172" cy="403781"/>
          </a:xfrm>
          <a:prstGeom prst="rect">
            <a:avLst/>
          </a:prstGeom>
        </p:spPr>
        <p:txBody>
          <a:bodyPr anchor="t" rtlCol="false" tIns="0" lIns="0" bIns="0" rIns="0">
            <a:spAutoFit/>
          </a:bodyPr>
          <a:lstStyle/>
          <a:p>
            <a:pPr algn="ctr">
              <a:lnSpc>
                <a:spcPts val="3388"/>
              </a:lnSpc>
            </a:pPr>
            <a:r>
              <a:rPr lang="en-US" sz="2420">
                <a:solidFill>
                  <a:srgbClr val="000000"/>
                </a:solidFill>
                <a:latin typeface="Canva Sans"/>
                <a:ea typeface="Canva Sans"/>
                <a:cs typeface="Canva Sans"/>
                <a:sym typeface="Canva Sans"/>
              </a:rPr>
              <a:t>Before</a:t>
            </a:r>
          </a:p>
        </p:txBody>
      </p:sp>
      <p:sp>
        <p:nvSpPr>
          <p:cNvPr name="TextBox 38" id="38"/>
          <p:cNvSpPr txBox="true"/>
          <p:nvPr/>
        </p:nvSpPr>
        <p:spPr>
          <a:xfrm rot="0">
            <a:off x="7075943" y="1686639"/>
            <a:ext cx="1566172" cy="403781"/>
          </a:xfrm>
          <a:prstGeom prst="rect">
            <a:avLst/>
          </a:prstGeom>
        </p:spPr>
        <p:txBody>
          <a:bodyPr anchor="t" rtlCol="false" tIns="0" lIns="0" bIns="0" rIns="0">
            <a:spAutoFit/>
          </a:bodyPr>
          <a:lstStyle/>
          <a:p>
            <a:pPr algn="ctr">
              <a:lnSpc>
                <a:spcPts val="3388"/>
              </a:lnSpc>
            </a:pPr>
            <a:r>
              <a:rPr lang="en-US" sz="2420">
                <a:solidFill>
                  <a:srgbClr val="000000"/>
                </a:solidFill>
                <a:latin typeface="Canva Sans"/>
                <a:ea typeface="Canva Sans"/>
                <a:cs typeface="Canva Sans"/>
                <a:sym typeface="Canva Sans"/>
              </a:rPr>
              <a:t>After</a:t>
            </a:r>
          </a:p>
        </p:txBody>
      </p:sp>
      <p:sp>
        <p:nvSpPr>
          <p:cNvPr name="TextBox 39" id="39"/>
          <p:cNvSpPr txBox="true"/>
          <p:nvPr/>
        </p:nvSpPr>
        <p:spPr>
          <a:xfrm rot="0">
            <a:off x="9757275" y="7975410"/>
            <a:ext cx="1566172" cy="403781"/>
          </a:xfrm>
          <a:prstGeom prst="rect">
            <a:avLst/>
          </a:prstGeom>
        </p:spPr>
        <p:txBody>
          <a:bodyPr anchor="t" rtlCol="false" tIns="0" lIns="0" bIns="0" rIns="0">
            <a:spAutoFit/>
          </a:bodyPr>
          <a:lstStyle/>
          <a:p>
            <a:pPr algn="ctr">
              <a:lnSpc>
                <a:spcPts val="3388"/>
              </a:lnSpc>
            </a:pPr>
            <a:r>
              <a:rPr lang="en-US" sz="2420">
                <a:solidFill>
                  <a:srgbClr val="000000"/>
                </a:solidFill>
                <a:latin typeface="Canva Sans"/>
                <a:ea typeface="Canva Sans"/>
                <a:cs typeface="Canva Sans"/>
                <a:sym typeface="Canva Sans"/>
              </a:rPr>
              <a:t>x=100</a:t>
            </a:r>
          </a:p>
        </p:txBody>
      </p:sp>
      <p:sp>
        <p:nvSpPr>
          <p:cNvPr name="TextBox 40" id="40"/>
          <p:cNvSpPr txBox="true"/>
          <p:nvPr/>
        </p:nvSpPr>
        <p:spPr>
          <a:xfrm rot="0">
            <a:off x="9757275" y="5105400"/>
            <a:ext cx="1566172" cy="403781"/>
          </a:xfrm>
          <a:prstGeom prst="rect">
            <a:avLst/>
          </a:prstGeom>
        </p:spPr>
        <p:txBody>
          <a:bodyPr anchor="t" rtlCol="false" tIns="0" lIns="0" bIns="0" rIns="0">
            <a:spAutoFit/>
          </a:bodyPr>
          <a:lstStyle/>
          <a:p>
            <a:pPr algn="ctr">
              <a:lnSpc>
                <a:spcPts val="3388"/>
              </a:lnSpc>
            </a:pPr>
            <a:r>
              <a:rPr lang="en-US" sz="2420">
                <a:solidFill>
                  <a:srgbClr val="000000"/>
                </a:solidFill>
                <a:latin typeface="Canva Sans"/>
                <a:ea typeface="Canva Sans"/>
                <a:cs typeface="Canva Sans"/>
                <a:sym typeface="Canva Sans"/>
              </a:rPr>
              <a:t>x=100</a:t>
            </a:r>
          </a:p>
        </p:txBody>
      </p:sp>
      <p:sp>
        <p:nvSpPr>
          <p:cNvPr name="TextBox 41" id="41"/>
          <p:cNvSpPr txBox="true"/>
          <p:nvPr/>
        </p:nvSpPr>
        <p:spPr>
          <a:xfrm rot="0">
            <a:off x="9757275" y="2235390"/>
            <a:ext cx="1566172" cy="403781"/>
          </a:xfrm>
          <a:prstGeom prst="rect">
            <a:avLst/>
          </a:prstGeom>
        </p:spPr>
        <p:txBody>
          <a:bodyPr anchor="t" rtlCol="false" tIns="0" lIns="0" bIns="0" rIns="0">
            <a:spAutoFit/>
          </a:bodyPr>
          <a:lstStyle/>
          <a:p>
            <a:pPr algn="ctr">
              <a:lnSpc>
                <a:spcPts val="3388"/>
              </a:lnSpc>
            </a:pPr>
            <a:r>
              <a:rPr lang="en-US" sz="2420">
                <a:solidFill>
                  <a:srgbClr val="000000"/>
                </a:solidFill>
                <a:latin typeface="Canva Sans"/>
                <a:ea typeface="Canva Sans"/>
                <a:cs typeface="Canva Sans"/>
                <a:sym typeface="Canva Sans"/>
              </a:rPr>
              <a:t>x=100</a:t>
            </a:r>
          </a:p>
        </p:txBody>
      </p:sp>
      <p:sp>
        <p:nvSpPr>
          <p:cNvPr name="TextBox 42" id="42"/>
          <p:cNvSpPr txBox="true"/>
          <p:nvPr/>
        </p:nvSpPr>
        <p:spPr>
          <a:xfrm rot="0">
            <a:off x="16177470" y="2418231"/>
            <a:ext cx="1566172" cy="403781"/>
          </a:xfrm>
          <a:prstGeom prst="rect">
            <a:avLst/>
          </a:prstGeom>
        </p:spPr>
        <p:txBody>
          <a:bodyPr anchor="t" rtlCol="false" tIns="0" lIns="0" bIns="0" rIns="0">
            <a:spAutoFit/>
          </a:bodyPr>
          <a:lstStyle/>
          <a:p>
            <a:pPr algn="ctr">
              <a:lnSpc>
                <a:spcPts val="3388"/>
              </a:lnSpc>
            </a:pPr>
            <a:r>
              <a:rPr lang="en-US" sz="2420">
                <a:solidFill>
                  <a:srgbClr val="000000"/>
                </a:solidFill>
                <a:latin typeface="Canva Sans"/>
                <a:ea typeface="Canva Sans"/>
                <a:cs typeface="Canva Sans"/>
                <a:sym typeface="Canva Sans"/>
              </a:rPr>
              <a:t>x= x+ 100</a:t>
            </a:r>
          </a:p>
        </p:txBody>
      </p:sp>
      <p:sp>
        <p:nvSpPr>
          <p:cNvPr name="TextBox 43" id="43"/>
          <p:cNvSpPr txBox="true"/>
          <p:nvPr/>
        </p:nvSpPr>
        <p:spPr>
          <a:xfrm rot="0">
            <a:off x="16177470" y="4946001"/>
            <a:ext cx="1566172" cy="403781"/>
          </a:xfrm>
          <a:prstGeom prst="rect">
            <a:avLst/>
          </a:prstGeom>
        </p:spPr>
        <p:txBody>
          <a:bodyPr anchor="t" rtlCol="false" tIns="0" lIns="0" bIns="0" rIns="0">
            <a:spAutoFit/>
          </a:bodyPr>
          <a:lstStyle/>
          <a:p>
            <a:pPr algn="ctr">
              <a:lnSpc>
                <a:spcPts val="3388"/>
              </a:lnSpc>
            </a:pPr>
            <a:r>
              <a:rPr lang="en-US" sz="2420">
                <a:solidFill>
                  <a:srgbClr val="000000"/>
                </a:solidFill>
                <a:latin typeface="Canva Sans"/>
                <a:ea typeface="Canva Sans"/>
                <a:cs typeface="Canva Sans"/>
                <a:sym typeface="Canva Sans"/>
              </a:rPr>
              <a:t>x=200</a:t>
            </a:r>
          </a:p>
        </p:txBody>
      </p:sp>
      <p:sp>
        <p:nvSpPr>
          <p:cNvPr name="TextBox 44" id="44"/>
          <p:cNvSpPr txBox="true"/>
          <p:nvPr/>
        </p:nvSpPr>
        <p:spPr>
          <a:xfrm rot="0">
            <a:off x="16476214" y="7855946"/>
            <a:ext cx="1566172" cy="403781"/>
          </a:xfrm>
          <a:prstGeom prst="rect">
            <a:avLst/>
          </a:prstGeom>
        </p:spPr>
        <p:txBody>
          <a:bodyPr anchor="t" rtlCol="false" tIns="0" lIns="0" bIns="0" rIns="0">
            <a:spAutoFit/>
          </a:bodyPr>
          <a:lstStyle/>
          <a:p>
            <a:pPr algn="ctr">
              <a:lnSpc>
                <a:spcPts val="3388"/>
              </a:lnSpc>
            </a:pPr>
            <a:r>
              <a:rPr lang="en-US" sz="2420">
                <a:solidFill>
                  <a:srgbClr val="000000"/>
                </a:solidFill>
                <a:latin typeface="Canva Sans"/>
                <a:ea typeface="Canva Sans"/>
                <a:cs typeface="Canva Sans"/>
                <a:sym typeface="Canva Sans"/>
              </a:rPr>
              <a:t>x=200</a:t>
            </a:r>
          </a:p>
        </p:txBody>
      </p:sp>
      <p:sp>
        <p:nvSpPr>
          <p:cNvPr name="TextBox 45" id="45"/>
          <p:cNvSpPr txBox="true"/>
          <p:nvPr/>
        </p:nvSpPr>
        <p:spPr>
          <a:xfrm rot="0">
            <a:off x="5509771" y="9461941"/>
            <a:ext cx="1566172" cy="403781"/>
          </a:xfrm>
          <a:prstGeom prst="rect">
            <a:avLst/>
          </a:prstGeom>
        </p:spPr>
        <p:txBody>
          <a:bodyPr anchor="t" rtlCol="false" tIns="0" lIns="0" bIns="0" rIns="0">
            <a:spAutoFit/>
          </a:bodyPr>
          <a:lstStyle/>
          <a:p>
            <a:pPr algn="ctr">
              <a:lnSpc>
                <a:spcPts val="3388"/>
              </a:lnSpc>
            </a:pPr>
            <a:r>
              <a:rPr lang="en-US" sz="2420">
                <a:solidFill>
                  <a:srgbClr val="000000"/>
                </a:solidFill>
                <a:latin typeface="Canva Sans"/>
                <a:ea typeface="Canva Sans"/>
                <a:cs typeface="Canva Sans"/>
                <a:sym typeface="Canva Sans"/>
              </a:rPr>
              <a:t>x=100</a:t>
            </a:r>
          </a:p>
        </p:txBody>
      </p:sp>
      <p:sp>
        <p:nvSpPr>
          <p:cNvPr name="TextBox 46" id="46"/>
          <p:cNvSpPr txBox="true"/>
          <p:nvPr/>
        </p:nvSpPr>
        <p:spPr>
          <a:xfrm rot="0">
            <a:off x="10076968" y="1638457"/>
            <a:ext cx="1566172" cy="403781"/>
          </a:xfrm>
          <a:prstGeom prst="rect">
            <a:avLst/>
          </a:prstGeom>
        </p:spPr>
        <p:txBody>
          <a:bodyPr anchor="t" rtlCol="false" tIns="0" lIns="0" bIns="0" rIns="0">
            <a:spAutoFit/>
          </a:bodyPr>
          <a:lstStyle/>
          <a:p>
            <a:pPr algn="ctr">
              <a:lnSpc>
                <a:spcPts val="3388"/>
              </a:lnSpc>
            </a:pPr>
            <a:r>
              <a:rPr lang="en-US" sz="2420">
                <a:solidFill>
                  <a:srgbClr val="000000"/>
                </a:solidFill>
                <a:latin typeface="Canva Sans"/>
                <a:ea typeface="Canva Sans"/>
                <a:cs typeface="Canva Sans"/>
                <a:sym typeface="Canva Sans"/>
              </a:rPr>
              <a:t>Before</a:t>
            </a:r>
          </a:p>
        </p:txBody>
      </p:sp>
      <p:sp>
        <p:nvSpPr>
          <p:cNvPr name="TextBox 47" id="47"/>
          <p:cNvSpPr txBox="true"/>
          <p:nvPr/>
        </p:nvSpPr>
        <p:spPr>
          <a:xfrm rot="0">
            <a:off x="15971502" y="1638457"/>
            <a:ext cx="1566172" cy="403781"/>
          </a:xfrm>
          <a:prstGeom prst="rect">
            <a:avLst/>
          </a:prstGeom>
        </p:spPr>
        <p:txBody>
          <a:bodyPr anchor="t" rtlCol="false" tIns="0" lIns="0" bIns="0" rIns="0">
            <a:spAutoFit/>
          </a:bodyPr>
          <a:lstStyle/>
          <a:p>
            <a:pPr algn="ctr">
              <a:lnSpc>
                <a:spcPts val="3388"/>
              </a:lnSpc>
            </a:pPr>
            <a:r>
              <a:rPr lang="en-US" sz="2420">
                <a:solidFill>
                  <a:srgbClr val="000000"/>
                </a:solidFill>
                <a:latin typeface="Canva Sans"/>
                <a:ea typeface="Canva Sans"/>
                <a:cs typeface="Canva Sans"/>
                <a:sym typeface="Canva Sans"/>
              </a:rPr>
              <a:t>After</a:t>
            </a:r>
          </a:p>
        </p:txBody>
      </p:sp>
      <p:sp>
        <p:nvSpPr>
          <p:cNvPr name="AutoShape 48" id="48"/>
          <p:cNvSpPr/>
          <p:nvPr/>
        </p:nvSpPr>
        <p:spPr>
          <a:xfrm flipH="true" flipV="true">
            <a:off x="10559411" y="5985521"/>
            <a:ext cx="0" cy="1551648"/>
          </a:xfrm>
          <a:prstGeom prst="line">
            <a:avLst/>
          </a:prstGeom>
          <a:ln cap="flat" w="38100">
            <a:solidFill>
              <a:srgbClr val="000000"/>
            </a:solidFill>
            <a:prstDash val="solid"/>
            <a:headEnd type="none" len="sm" w="sm"/>
            <a:tailEnd type="arrow" len="sm" w="med"/>
          </a:ln>
        </p:spPr>
      </p:sp>
      <p:sp>
        <p:nvSpPr>
          <p:cNvPr name="AutoShape 49" id="49"/>
          <p:cNvSpPr/>
          <p:nvPr/>
        </p:nvSpPr>
        <p:spPr>
          <a:xfrm flipH="true" flipV="true">
            <a:off x="10578461" y="2959365"/>
            <a:ext cx="0" cy="1551648"/>
          </a:xfrm>
          <a:prstGeom prst="line">
            <a:avLst/>
          </a:prstGeom>
          <a:ln cap="flat" w="38100">
            <a:solidFill>
              <a:srgbClr val="000000"/>
            </a:solidFill>
            <a:prstDash val="solid"/>
            <a:headEnd type="none" len="sm" w="sm"/>
            <a:tailEnd type="arrow" len="sm" w="med"/>
          </a:ln>
        </p:spPr>
      </p:sp>
      <p:sp>
        <p:nvSpPr>
          <p:cNvPr name="AutoShape 50" id="50"/>
          <p:cNvSpPr/>
          <p:nvPr/>
        </p:nvSpPr>
        <p:spPr>
          <a:xfrm flipH="true">
            <a:off x="16957585" y="3127232"/>
            <a:ext cx="5943" cy="1551648"/>
          </a:xfrm>
          <a:prstGeom prst="line">
            <a:avLst/>
          </a:prstGeom>
          <a:ln cap="flat" w="38100">
            <a:solidFill>
              <a:srgbClr val="000000"/>
            </a:solidFill>
            <a:prstDash val="solid"/>
            <a:headEnd type="none" len="sm" w="sm"/>
            <a:tailEnd type="arrow" len="sm" w="med"/>
          </a:ln>
        </p:spPr>
      </p:sp>
      <p:sp>
        <p:nvSpPr>
          <p:cNvPr name="AutoShape 51" id="51"/>
          <p:cNvSpPr/>
          <p:nvPr/>
        </p:nvSpPr>
        <p:spPr>
          <a:xfrm flipH="true">
            <a:off x="16976634" y="5594273"/>
            <a:ext cx="5943" cy="1551648"/>
          </a:xfrm>
          <a:prstGeom prst="line">
            <a:avLst/>
          </a:prstGeom>
          <a:ln cap="flat" w="38100">
            <a:solidFill>
              <a:srgbClr val="000000"/>
            </a:solidFill>
            <a:prstDash val="solid"/>
            <a:headEnd type="none" len="sm" w="sm"/>
            <a:tailEnd type="arrow" len="sm" w="med"/>
          </a:ln>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143753" y="-260729"/>
            <a:ext cx="2231094" cy="2016351"/>
          </a:xfrm>
          <a:custGeom>
            <a:avLst/>
            <a:gdLst/>
            <a:ahLst/>
            <a:cxnLst/>
            <a:rect r="r" b="b" t="t" l="l"/>
            <a:pathLst>
              <a:path h="2016351" w="2231094">
                <a:moveTo>
                  <a:pt x="0" y="0"/>
                </a:moveTo>
                <a:lnTo>
                  <a:pt x="2231094" y="0"/>
                </a:lnTo>
                <a:lnTo>
                  <a:pt x="2231094" y="2016351"/>
                </a:lnTo>
                <a:lnTo>
                  <a:pt x="0" y="201635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710325">
            <a:off x="-391200" y="8933198"/>
            <a:ext cx="2313289" cy="1587495"/>
          </a:xfrm>
          <a:custGeom>
            <a:avLst/>
            <a:gdLst/>
            <a:ahLst/>
            <a:cxnLst/>
            <a:rect r="r" b="b" t="t" l="l"/>
            <a:pathLst>
              <a:path h="1587495" w="2313289">
                <a:moveTo>
                  <a:pt x="0" y="0"/>
                </a:moveTo>
                <a:lnTo>
                  <a:pt x="2313290" y="0"/>
                </a:lnTo>
                <a:lnTo>
                  <a:pt x="2313290" y="1587495"/>
                </a:lnTo>
                <a:lnTo>
                  <a:pt x="0" y="158749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97971" y="-478399"/>
            <a:ext cx="2140370" cy="2002283"/>
          </a:xfrm>
          <a:custGeom>
            <a:avLst/>
            <a:gdLst/>
            <a:ahLst/>
            <a:cxnLst/>
            <a:rect r="r" b="b" t="t" l="l"/>
            <a:pathLst>
              <a:path h="2002283" w="2140370">
                <a:moveTo>
                  <a:pt x="0" y="0"/>
                </a:moveTo>
                <a:lnTo>
                  <a:pt x="2140370" y="0"/>
                </a:lnTo>
                <a:lnTo>
                  <a:pt x="2140370" y="2002283"/>
                </a:lnTo>
                <a:lnTo>
                  <a:pt x="0" y="2002283"/>
                </a:lnTo>
                <a:lnTo>
                  <a:pt x="0" y="0"/>
                </a:lnTo>
                <a:close/>
              </a:path>
            </a:pathLst>
          </a:custGeom>
          <a:blipFill>
            <a:blip r:embed="rId6">
              <a:extLst>
                <a:ext uri="{96DAC541-7B7A-43D3-8B79-37D633B846F1}">
                  <asvg:svgBlip xmlns:asvg="http://schemas.microsoft.com/office/drawing/2016/SVG/main" r:embed="rId7"/>
                </a:ext>
              </a:extLst>
            </a:blip>
            <a:stretch>
              <a:fillRect l="-59408" t="-78899" r="0" b="0"/>
            </a:stretch>
          </a:blipFill>
        </p:spPr>
      </p:sp>
      <p:sp>
        <p:nvSpPr>
          <p:cNvPr name="Freeform 5" id="5"/>
          <p:cNvSpPr/>
          <p:nvPr/>
        </p:nvSpPr>
        <p:spPr>
          <a:xfrm flipH="false" flipV="false" rot="0">
            <a:off x="17159343" y="8903300"/>
            <a:ext cx="1128657" cy="1128657"/>
          </a:xfrm>
          <a:custGeom>
            <a:avLst/>
            <a:gdLst/>
            <a:ahLst/>
            <a:cxnLst/>
            <a:rect r="r" b="b" t="t" l="l"/>
            <a:pathLst>
              <a:path h="1128657" w="1128657">
                <a:moveTo>
                  <a:pt x="0" y="0"/>
                </a:moveTo>
                <a:lnTo>
                  <a:pt x="1128657" y="0"/>
                </a:lnTo>
                <a:lnTo>
                  <a:pt x="1128657" y="1128657"/>
                </a:lnTo>
                <a:lnTo>
                  <a:pt x="0" y="112865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4383727" y="427492"/>
            <a:ext cx="8242340" cy="1898650"/>
          </a:xfrm>
          <a:prstGeom prst="rect">
            <a:avLst/>
          </a:prstGeom>
        </p:spPr>
        <p:txBody>
          <a:bodyPr anchor="t" rtlCol="false" tIns="0" lIns="0" bIns="0" rIns="0">
            <a:spAutoFit/>
          </a:bodyPr>
          <a:lstStyle/>
          <a:p>
            <a:pPr algn="ctr">
              <a:lnSpc>
                <a:spcPts val="7699"/>
              </a:lnSpc>
            </a:pPr>
            <a:r>
              <a:rPr lang="en-US" sz="5499" b="true">
                <a:solidFill>
                  <a:srgbClr val="000000"/>
                </a:solidFill>
                <a:latin typeface="Canva Sans Bold"/>
                <a:ea typeface="Canva Sans Bold"/>
                <a:cs typeface="Canva Sans Bold"/>
                <a:sym typeface="Canva Sans Bold"/>
              </a:rPr>
              <a:t>C</a:t>
            </a:r>
            <a:r>
              <a:rPr lang="en-US" b="true" sz="5499">
                <a:solidFill>
                  <a:srgbClr val="000000"/>
                </a:solidFill>
                <a:latin typeface="Canva Sans Bold"/>
                <a:ea typeface="Canva Sans Bold"/>
                <a:cs typeface="Canva Sans Bold"/>
                <a:sym typeface="Canva Sans Bold"/>
              </a:rPr>
              <a:t>ache Miss vs Cache Hit</a:t>
            </a:r>
          </a:p>
          <a:p>
            <a:pPr algn="ctr">
              <a:lnSpc>
                <a:spcPts val="7699"/>
              </a:lnSpc>
            </a:pPr>
          </a:p>
        </p:txBody>
      </p:sp>
      <p:sp>
        <p:nvSpPr>
          <p:cNvPr name="TextBox 7" id="7"/>
          <p:cNvSpPr txBox="true"/>
          <p:nvPr/>
        </p:nvSpPr>
        <p:spPr>
          <a:xfrm rot="0">
            <a:off x="1028700" y="2543129"/>
            <a:ext cx="8115300" cy="4170605"/>
          </a:xfrm>
          <a:prstGeom prst="rect">
            <a:avLst/>
          </a:prstGeom>
        </p:spPr>
        <p:txBody>
          <a:bodyPr anchor="t" rtlCol="false" tIns="0" lIns="0" bIns="0" rIns="0">
            <a:spAutoFit/>
          </a:bodyPr>
          <a:lstStyle/>
          <a:p>
            <a:pPr algn="l">
              <a:lnSpc>
                <a:spcPts val="4799"/>
              </a:lnSpc>
            </a:pPr>
            <a:r>
              <a:rPr lang="en-US" sz="3427" b="true">
                <a:solidFill>
                  <a:srgbClr val="000000"/>
                </a:solidFill>
                <a:latin typeface="Canva Sans Bold"/>
                <a:ea typeface="Canva Sans Bold"/>
                <a:cs typeface="Canva Sans Bold"/>
                <a:sym typeface="Canva Sans Bold"/>
              </a:rPr>
              <a:t>Cache Hit:</a:t>
            </a:r>
          </a:p>
          <a:p>
            <a:pPr algn="l" marL="740096" indent="-370048" lvl="1">
              <a:lnSpc>
                <a:spcPts val="4799"/>
              </a:lnSpc>
              <a:buFont typeface="Arial"/>
              <a:buChar char="•"/>
            </a:pPr>
            <a:r>
              <a:rPr lang="en-US" sz="3427">
                <a:solidFill>
                  <a:srgbClr val="000000"/>
                </a:solidFill>
                <a:latin typeface="Canva Sans"/>
                <a:ea typeface="Canva Sans"/>
                <a:cs typeface="Canva Sans"/>
                <a:sym typeface="Canva Sans"/>
              </a:rPr>
              <a:t>Data requested by CPU is found in the cache.</a:t>
            </a:r>
          </a:p>
          <a:p>
            <a:pPr algn="l" marL="740096" indent="-370048" lvl="1">
              <a:lnSpc>
                <a:spcPts val="4799"/>
              </a:lnSpc>
              <a:buFont typeface="Arial"/>
              <a:buChar char="•"/>
            </a:pPr>
            <a:r>
              <a:rPr lang="en-US" sz="3427">
                <a:solidFill>
                  <a:srgbClr val="000000"/>
                </a:solidFill>
                <a:latin typeface="Canva Sans"/>
                <a:ea typeface="Canva Sans"/>
                <a:cs typeface="Canva Sans"/>
                <a:sym typeface="Canva Sans"/>
              </a:rPr>
              <a:t>Access is very fast.</a:t>
            </a:r>
          </a:p>
          <a:p>
            <a:pPr algn="l" marL="740096" indent="-370048" lvl="1">
              <a:lnSpc>
                <a:spcPts val="4799"/>
              </a:lnSpc>
              <a:buFont typeface="Arial"/>
              <a:buChar char="•"/>
            </a:pPr>
            <a:r>
              <a:rPr lang="en-US" sz="3427">
                <a:solidFill>
                  <a:srgbClr val="000000"/>
                </a:solidFill>
                <a:latin typeface="Canva Sans"/>
                <a:ea typeface="Canva Sans"/>
                <a:cs typeface="Canva Sans"/>
                <a:sym typeface="Canva Sans"/>
              </a:rPr>
              <a:t>Improves CPU performance.</a:t>
            </a:r>
          </a:p>
          <a:p>
            <a:pPr algn="ctr">
              <a:lnSpc>
                <a:spcPts val="4799"/>
              </a:lnSpc>
            </a:pPr>
          </a:p>
          <a:p>
            <a:pPr algn="ctr">
              <a:lnSpc>
                <a:spcPts val="4799"/>
              </a:lnSpc>
            </a:pPr>
          </a:p>
        </p:txBody>
      </p:sp>
      <p:sp>
        <p:nvSpPr>
          <p:cNvPr name="TextBox 8" id="8"/>
          <p:cNvSpPr txBox="true"/>
          <p:nvPr/>
        </p:nvSpPr>
        <p:spPr>
          <a:xfrm rot="0">
            <a:off x="9729261" y="2533604"/>
            <a:ext cx="6999753" cy="4180840"/>
          </a:xfrm>
          <a:prstGeom prst="rect">
            <a:avLst/>
          </a:prstGeom>
        </p:spPr>
        <p:txBody>
          <a:bodyPr anchor="t" rtlCol="false" tIns="0" lIns="0" bIns="0" rIns="0">
            <a:spAutoFit/>
          </a:bodyPr>
          <a:lstStyle/>
          <a:p>
            <a:pPr algn="l">
              <a:lnSpc>
                <a:spcPts val="4759"/>
              </a:lnSpc>
            </a:pPr>
            <a:r>
              <a:rPr lang="en-US" sz="3399" b="true">
                <a:solidFill>
                  <a:srgbClr val="000000"/>
                </a:solidFill>
                <a:latin typeface="Canva Sans Bold"/>
                <a:ea typeface="Canva Sans Bold"/>
                <a:cs typeface="Canva Sans Bold"/>
                <a:sym typeface="Canva Sans Bold"/>
              </a:rPr>
              <a:t>C</a:t>
            </a:r>
            <a:r>
              <a:rPr lang="en-US" sz="3399" b="true">
                <a:solidFill>
                  <a:srgbClr val="000000"/>
                </a:solidFill>
                <a:latin typeface="Canva Sans Bold"/>
                <a:ea typeface="Canva Sans Bold"/>
                <a:cs typeface="Canva Sans Bold"/>
                <a:sym typeface="Canva Sans Bold"/>
              </a:rPr>
              <a:t>ache Miss:</a:t>
            </a: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Data requested by CPU is not in the cache.</a:t>
            </a: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Data must be fetched from slower RAM.</a:t>
            </a: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Slows down performance.</a:t>
            </a:r>
          </a:p>
          <a:p>
            <a:pPr algn="ctr">
              <a:lnSpc>
                <a:spcPts val="4759"/>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456797">
            <a:off x="-651544" y="8363281"/>
            <a:ext cx="1890766" cy="2475635"/>
          </a:xfrm>
          <a:custGeom>
            <a:avLst/>
            <a:gdLst/>
            <a:ahLst/>
            <a:cxnLst/>
            <a:rect r="r" b="b" t="t" l="l"/>
            <a:pathLst>
              <a:path h="2475635" w="1890766">
                <a:moveTo>
                  <a:pt x="0" y="0"/>
                </a:moveTo>
                <a:lnTo>
                  <a:pt x="1890766" y="0"/>
                </a:lnTo>
                <a:lnTo>
                  <a:pt x="1890766" y="2475634"/>
                </a:lnTo>
                <a:lnTo>
                  <a:pt x="0" y="24756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998821" y="20800"/>
            <a:ext cx="2487522" cy="1759083"/>
          </a:xfrm>
          <a:custGeom>
            <a:avLst/>
            <a:gdLst/>
            <a:ahLst/>
            <a:cxnLst/>
            <a:rect r="r" b="b" t="t" l="l"/>
            <a:pathLst>
              <a:path h="1759083" w="2487522">
                <a:moveTo>
                  <a:pt x="0" y="0"/>
                </a:moveTo>
                <a:lnTo>
                  <a:pt x="2487522" y="0"/>
                </a:lnTo>
                <a:lnTo>
                  <a:pt x="2487522" y="1759083"/>
                </a:lnTo>
                <a:lnTo>
                  <a:pt x="0" y="1759083"/>
                </a:lnTo>
                <a:lnTo>
                  <a:pt x="0" y="0"/>
                </a:lnTo>
                <a:close/>
              </a:path>
            </a:pathLst>
          </a:custGeom>
          <a:blipFill>
            <a:blip r:embed="rId4">
              <a:extLst>
                <a:ext uri="{96DAC541-7B7A-43D3-8B79-37D633B846F1}">
                  <asvg:svgBlip xmlns:asvg="http://schemas.microsoft.com/office/drawing/2016/SVG/main" r:embed="rId5"/>
                </a:ext>
              </a:extLst>
            </a:blip>
            <a:stretch>
              <a:fillRect l="0" t="-101660" r="-84053" b="-32256"/>
            </a:stretch>
          </a:blipFill>
        </p:spPr>
      </p:sp>
      <p:sp>
        <p:nvSpPr>
          <p:cNvPr name="Freeform 4" id="4"/>
          <p:cNvSpPr/>
          <p:nvPr/>
        </p:nvSpPr>
        <p:spPr>
          <a:xfrm flipH="false" flipV="false" rot="-1483392">
            <a:off x="-432943" y="-62534"/>
            <a:ext cx="3338384" cy="2182469"/>
          </a:xfrm>
          <a:custGeom>
            <a:avLst/>
            <a:gdLst/>
            <a:ahLst/>
            <a:cxnLst/>
            <a:rect r="r" b="b" t="t" l="l"/>
            <a:pathLst>
              <a:path h="2182469" w="3338384">
                <a:moveTo>
                  <a:pt x="0" y="0"/>
                </a:moveTo>
                <a:lnTo>
                  <a:pt x="3338385" y="0"/>
                </a:lnTo>
                <a:lnTo>
                  <a:pt x="3338385" y="2182468"/>
                </a:lnTo>
                <a:lnTo>
                  <a:pt x="0" y="218246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520446">
            <a:off x="16139960" y="7621240"/>
            <a:ext cx="2238680" cy="3274121"/>
          </a:xfrm>
          <a:custGeom>
            <a:avLst/>
            <a:gdLst/>
            <a:ahLst/>
            <a:cxnLst/>
            <a:rect r="r" b="b" t="t" l="l"/>
            <a:pathLst>
              <a:path h="3274121" w="2238680">
                <a:moveTo>
                  <a:pt x="0" y="0"/>
                </a:moveTo>
                <a:lnTo>
                  <a:pt x="2238680" y="0"/>
                </a:lnTo>
                <a:lnTo>
                  <a:pt x="2238680" y="3274120"/>
                </a:lnTo>
                <a:lnTo>
                  <a:pt x="0" y="327412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236250" y="6949356"/>
            <a:ext cx="866948" cy="1097231"/>
          </a:xfrm>
          <a:custGeom>
            <a:avLst/>
            <a:gdLst/>
            <a:ahLst/>
            <a:cxnLst/>
            <a:rect r="r" b="b" t="t" l="l"/>
            <a:pathLst>
              <a:path h="1097231" w="866948">
                <a:moveTo>
                  <a:pt x="0" y="0"/>
                </a:moveTo>
                <a:lnTo>
                  <a:pt x="866948" y="0"/>
                </a:lnTo>
                <a:lnTo>
                  <a:pt x="866948" y="1097231"/>
                </a:lnTo>
                <a:lnTo>
                  <a:pt x="0" y="1097231"/>
                </a:lnTo>
                <a:lnTo>
                  <a:pt x="0" y="0"/>
                </a:lnTo>
                <a:close/>
              </a:path>
            </a:pathLst>
          </a:custGeom>
          <a:blipFill>
            <a:blip r:embed="rId10">
              <a:extLst>
                <a:ext uri="{96DAC541-7B7A-43D3-8B79-37D633B846F1}">
                  <asvg:svgBlip xmlns:asvg="http://schemas.microsoft.com/office/drawing/2016/SVG/main" r:embed="rId11"/>
                </a:ext>
              </a:extLst>
            </a:blip>
            <a:stretch>
              <a:fillRect l="-104943" t="-73688" r="-99706" b="-69454"/>
            </a:stretch>
          </a:blipFill>
        </p:spPr>
      </p:sp>
      <p:sp>
        <p:nvSpPr>
          <p:cNvPr name="Freeform 7" id="7"/>
          <p:cNvSpPr/>
          <p:nvPr/>
        </p:nvSpPr>
        <p:spPr>
          <a:xfrm flipH="false" flipV="false" rot="0">
            <a:off x="15131872" y="1620794"/>
            <a:ext cx="866948" cy="1097231"/>
          </a:xfrm>
          <a:custGeom>
            <a:avLst/>
            <a:gdLst/>
            <a:ahLst/>
            <a:cxnLst/>
            <a:rect r="r" b="b" t="t" l="l"/>
            <a:pathLst>
              <a:path h="1097231" w="866948">
                <a:moveTo>
                  <a:pt x="0" y="0"/>
                </a:moveTo>
                <a:lnTo>
                  <a:pt x="866949" y="0"/>
                </a:lnTo>
                <a:lnTo>
                  <a:pt x="866949" y="1097231"/>
                </a:lnTo>
                <a:lnTo>
                  <a:pt x="0" y="1097231"/>
                </a:lnTo>
                <a:lnTo>
                  <a:pt x="0" y="0"/>
                </a:lnTo>
                <a:close/>
              </a:path>
            </a:pathLst>
          </a:custGeom>
          <a:blipFill>
            <a:blip r:embed="rId10">
              <a:extLst>
                <a:ext uri="{96DAC541-7B7A-43D3-8B79-37D633B846F1}">
                  <asvg:svgBlip xmlns:asvg="http://schemas.microsoft.com/office/drawing/2016/SVG/main" r:embed="rId11"/>
                </a:ext>
              </a:extLst>
            </a:blip>
            <a:stretch>
              <a:fillRect l="-104943" t="-73688" r="-99706" b="-69454"/>
            </a:stretch>
          </a:blipFill>
        </p:spPr>
      </p:sp>
      <p:sp>
        <p:nvSpPr>
          <p:cNvPr name="Freeform 8" id="8"/>
          <p:cNvSpPr/>
          <p:nvPr/>
        </p:nvSpPr>
        <p:spPr>
          <a:xfrm flipH="false" flipV="false" rot="0">
            <a:off x="2848674" y="2718025"/>
            <a:ext cx="13515222" cy="5877178"/>
          </a:xfrm>
          <a:custGeom>
            <a:avLst/>
            <a:gdLst/>
            <a:ahLst/>
            <a:cxnLst/>
            <a:rect r="r" b="b" t="t" l="l"/>
            <a:pathLst>
              <a:path h="5877178" w="13515222">
                <a:moveTo>
                  <a:pt x="0" y="0"/>
                </a:moveTo>
                <a:lnTo>
                  <a:pt x="13515222" y="0"/>
                </a:lnTo>
                <a:lnTo>
                  <a:pt x="13515222" y="5877178"/>
                </a:lnTo>
                <a:lnTo>
                  <a:pt x="0" y="5877178"/>
                </a:lnTo>
                <a:lnTo>
                  <a:pt x="0" y="0"/>
                </a:lnTo>
                <a:close/>
              </a:path>
            </a:pathLst>
          </a:custGeom>
          <a:blipFill>
            <a:blip r:embed="rId12"/>
            <a:stretch>
              <a:fillRect l="0" t="0" r="0" b="0"/>
            </a:stretch>
          </a:blipFill>
        </p:spPr>
      </p:sp>
      <p:sp>
        <p:nvSpPr>
          <p:cNvPr name="TextBox 9" id="9"/>
          <p:cNvSpPr txBox="true"/>
          <p:nvPr/>
        </p:nvSpPr>
        <p:spPr>
          <a:xfrm rot="0">
            <a:off x="2483599" y="537527"/>
            <a:ext cx="13515222" cy="927100"/>
          </a:xfrm>
          <a:prstGeom prst="rect">
            <a:avLst/>
          </a:prstGeom>
        </p:spPr>
        <p:txBody>
          <a:bodyPr anchor="t" rtlCol="false" tIns="0" lIns="0" bIns="0" rIns="0">
            <a:spAutoFit/>
          </a:bodyPr>
          <a:lstStyle/>
          <a:p>
            <a:pPr algn="ctr">
              <a:lnSpc>
                <a:spcPts val="7699"/>
              </a:lnSpc>
            </a:pPr>
            <a:r>
              <a:rPr lang="en-US" sz="5499" b="true">
                <a:solidFill>
                  <a:srgbClr val="000000"/>
                </a:solidFill>
                <a:latin typeface="Canva Sans Bold"/>
                <a:ea typeface="Canva Sans Bold"/>
                <a:cs typeface="Canva Sans Bold"/>
                <a:sym typeface="Canva Sans Bold"/>
              </a:rPr>
              <a:t>C</a:t>
            </a:r>
            <a:r>
              <a:rPr lang="en-US" b="true" sz="5499">
                <a:solidFill>
                  <a:srgbClr val="000000"/>
                </a:solidFill>
                <a:latin typeface="Canva Sans Bold"/>
                <a:ea typeface="Canva Sans Bold"/>
                <a:cs typeface="Canva Sans Bold"/>
                <a:sym typeface="Canva Sans Bold"/>
              </a:rPr>
              <a:t>ache Miss vs Cache Hit</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8913418" y="9504285"/>
            <a:ext cx="911365" cy="1209107"/>
          </a:xfrm>
          <a:custGeom>
            <a:avLst/>
            <a:gdLst/>
            <a:ahLst/>
            <a:cxnLst/>
            <a:rect r="r" b="b" t="t" l="l"/>
            <a:pathLst>
              <a:path h="1209107" w="911365">
                <a:moveTo>
                  <a:pt x="0" y="0"/>
                </a:moveTo>
                <a:lnTo>
                  <a:pt x="911365" y="0"/>
                </a:lnTo>
                <a:lnTo>
                  <a:pt x="911365" y="1209107"/>
                </a:lnTo>
                <a:lnTo>
                  <a:pt x="0" y="12091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6657" y="-169371"/>
            <a:ext cx="1860713" cy="2154206"/>
          </a:xfrm>
          <a:custGeom>
            <a:avLst/>
            <a:gdLst/>
            <a:ahLst/>
            <a:cxnLst/>
            <a:rect r="r" b="b" t="t" l="l"/>
            <a:pathLst>
              <a:path h="2154206" w="1860713">
                <a:moveTo>
                  <a:pt x="0" y="0"/>
                </a:moveTo>
                <a:lnTo>
                  <a:pt x="1860713" y="0"/>
                </a:lnTo>
                <a:lnTo>
                  <a:pt x="1860713" y="2154205"/>
                </a:lnTo>
                <a:lnTo>
                  <a:pt x="0" y="2154205"/>
                </a:lnTo>
                <a:lnTo>
                  <a:pt x="0" y="0"/>
                </a:lnTo>
                <a:close/>
              </a:path>
            </a:pathLst>
          </a:custGeom>
          <a:blipFill>
            <a:blip r:embed="rId4">
              <a:extLst>
                <a:ext uri="{96DAC541-7B7A-43D3-8B79-37D633B846F1}">
                  <asvg:svgBlip xmlns:asvg="http://schemas.microsoft.com/office/drawing/2016/SVG/main" r:embed="rId5"/>
                </a:ext>
              </a:extLst>
            </a:blip>
            <a:stretch>
              <a:fillRect l="-40263" t="-15247" r="0" b="0"/>
            </a:stretch>
          </a:blipFill>
        </p:spPr>
      </p:sp>
      <p:sp>
        <p:nvSpPr>
          <p:cNvPr name="Freeform 4" id="4"/>
          <p:cNvSpPr/>
          <p:nvPr/>
        </p:nvSpPr>
        <p:spPr>
          <a:xfrm flipH="false" flipV="false" rot="1848562">
            <a:off x="17164554" y="9141924"/>
            <a:ext cx="1800604" cy="1726329"/>
          </a:xfrm>
          <a:custGeom>
            <a:avLst/>
            <a:gdLst/>
            <a:ahLst/>
            <a:cxnLst/>
            <a:rect r="r" b="b" t="t" l="l"/>
            <a:pathLst>
              <a:path h="1726329" w="1800604">
                <a:moveTo>
                  <a:pt x="0" y="0"/>
                </a:moveTo>
                <a:lnTo>
                  <a:pt x="1800604" y="0"/>
                </a:lnTo>
                <a:lnTo>
                  <a:pt x="1800604" y="1726329"/>
                </a:lnTo>
                <a:lnTo>
                  <a:pt x="0" y="172632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574634">
            <a:off x="-461980" y="8720179"/>
            <a:ext cx="2854234" cy="1865955"/>
          </a:xfrm>
          <a:custGeom>
            <a:avLst/>
            <a:gdLst/>
            <a:ahLst/>
            <a:cxnLst/>
            <a:rect r="r" b="b" t="t" l="l"/>
            <a:pathLst>
              <a:path h="1865955" w="2854234">
                <a:moveTo>
                  <a:pt x="0" y="0"/>
                </a:moveTo>
                <a:lnTo>
                  <a:pt x="2854234" y="0"/>
                </a:lnTo>
                <a:lnTo>
                  <a:pt x="2854234" y="1865955"/>
                </a:lnTo>
                <a:lnTo>
                  <a:pt x="0" y="186595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8336087">
            <a:off x="15706423" y="-105283"/>
            <a:ext cx="3391352" cy="2267967"/>
          </a:xfrm>
          <a:custGeom>
            <a:avLst/>
            <a:gdLst/>
            <a:ahLst/>
            <a:cxnLst/>
            <a:rect r="r" b="b" t="t" l="l"/>
            <a:pathLst>
              <a:path h="2267967" w="3391352">
                <a:moveTo>
                  <a:pt x="0" y="0"/>
                </a:moveTo>
                <a:lnTo>
                  <a:pt x="3391352" y="0"/>
                </a:lnTo>
                <a:lnTo>
                  <a:pt x="3391352" y="2267966"/>
                </a:lnTo>
                <a:lnTo>
                  <a:pt x="0" y="226796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7" id="7"/>
          <p:cNvSpPr txBox="true"/>
          <p:nvPr/>
        </p:nvSpPr>
        <p:spPr>
          <a:xfrm rot="0">
            <a:off x="1178314" y="812482"/>
            <a:ext cx="16381573"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A</a:t>
            </a:r>
            <a:r>
              <a:rPr lang="en-US" b="true" sz="5199">
                <a:solidFill>
                  <a:srgbClr val="000000"/>
                </a:solidFill>
                <a:latin typeface="Canva Sans Bold"/>
                <a:ea typeface="Canva Sans Bold"/>
                <a:cs typeface="Canva Sans Bold"/>
                <a:sym typeface="Canva Sans Bold"/>
              </a:rPr>
              <a:t>dvantages and Disadvantages of cache memory</a:t>
            </a:r>
          </a:p>
        </p:txBody>
      </p:sp>
      <p:sp>
        <p:nvSpPr>
          <p:cNvPr name="TextBox 8" id="8"/>
          <p:cNvSpPr txBox="true"/>
          <p:nvPr/>
        </p:nvSpPr>
        <p:spPr>
          <a:xfrm rot="0">
            <a:off x="1028700" y="2197619"/>
            <a:ext cx="8559415" cy="4860198"/>
          </a:xfrm>
          <a:prstGeom prst="rect">
            <a:avLst/>
          </a:prstGeom>
        </p:spPr>
        <p:txBody>
          <a:bodyPr anchor="t" rtlCol="false" tIns="0" lIns="0" bIns="0" rIns="0">
            <a:spAutoFit/>
          </a:bodyPr>
          <a:lstStyle/>
          <a:p>
            <a:pPr algn="l">
              <a:lnSpc>
                <a:spcPts val="4849"/>
              </a:lnSpc>
            </a:pPr>
            <a:r>
              <a:rPr lang="en-US" sz="3464">
                <a:solidFill>
                  <a:srgbClr val="000000"/>
                </a:solidFill>
                <a:latin typeface="Canva Sans"/>
                <a:ea typeface="Canva Sans"/>
                <a:cs typeface="Canva Sans"/>
                <a:sym typeface="Canva Sans"/>
              </a:rPr>
              <a:t>Advantages:</a:t>
            </a:r>
          </a:p>
          <a:p>
            <a:pPr algn="l" marL="747888" indent="-373944" lvl="1">
              <a:lnSpc>
                <a:spcPts val="4849"/>
              </a:lnSpc>
              <a:buFont typeface="Arial"/>
              <a:buChar char="•"/>
            </a:pPr>
            <a:r>
              <a:rPr lang="en-US" sz="3464">
                <a:solidFill>
                  <a:srgbClr val="000000"/>
                </a:solidFill>
                <a:latin typeface="Canva Sans"/>
                <a:ea typeface="Canva Sans"/>
                <a:cs typeface="Canva Sans"/>
                <a:sym typeface="Canva Sans"/>
              </a:rPr>
              <a:t>Makes the CPU faster by reducing data access time.</a:t>
            </a:r>
          </a:p>
          <a:p>
            <a:pPr algn="l" marL="747888" indent="-373944" lvl="1">
              <a:lnSpc>
                <a:spcPts val="4849"/>
              </a:lnSpc>
              <a:buFont typeface="Arial"/>
              <a:buChar char="•"/>
            </a:pPr>
            <a:r>
              <a:rPr lang="en-US" sz="3464">
                <a:solidFill>
                  <a:srgbClr val="000000"/>
                </a:solidFill>
                <a:latin typeface="Canva Sans"/>
                <a:ea typeface="Canva Sans"/>
                <a:cs typeface="Canva Sans"/>
                <a:sym typeface="Canva Sans"/>
              </a:rPr>
              <a:t>Stores frequently used data for quick use.</a:t>
            </a:r>
          </a:p>
          <a:p>
            <a:pPr algn="l" marL="747888" indent="-373944" lvl="1">
              <a:lnSpc>
                <a:spcPts val="4849"/>
              </a:lnSpc>
              <a:buFont typeface="Arial"/>
              <a:buChar char="•"/>
            </a:pPr>
            <a:r>
              <a:rPr lang="en-US" sz="3464">
                <a:solidFill>
                  <a:srgbClr val="000000"/>
                </a:solidFill>
                <a:latin typeface="Canva Sans"/>
                <a:ea typeface="Canva Sans"/>
                <a:cs typeface="Canva Sans"/>
                <a:sym typeface="Canva Sans"/>
              </a:rPr>
              <a:t>Improves overall system performance.</a:t>
            </a:r>
          </a:p>
          <a:p>
            <a:pPr algn="ctr">
              <a:lnSpc>
                <a:spcPts val="4849"/>
              </a:lnSpc>
            </a:pPr>
          </a:p>
        </p:txBody>
      </p:sp>
      <p:sp>
        <p:nvSpPr>
          <p:cNvPr name="TextBox 9" id="9"/>
          <p:cNvSpPr txBox="true"/>
          <p:nvPr/>
        </p:nvSpPr>
        <p:spPr>
          <a:xfrm rot="0">
            <a:off x="9728585" y="2197619"/>
            <a:ext cx="8559415" cy="4248818"/>
          </a:xfrm>
          <a:prstGeom prst="rect">
            <a:avLst/>
          </a:prstGeom>
        </p:spPr>
        <p:txBody>
          <a:bodyPr anchor="t" rtlCol="false" tIns="0" lIns="0" bIns="0" rIns="0">
            <a:spAutoFit/>
          </a:bodyPr>
          <a:lstStyle/>
          <a:p>
            <a:pPr algn="l">
              <a:lnSpc>
                <a:spcPts val="4849"/>
              </a:lnSpc>
            </a:pPr>
            <a:r>
              <a:rPr lang="en-US" sz="3464">
                <a:solidFill>
                  <a:srgbClr val="000000"/>
                </a:solidFill>
                <a:latin typeface="Canva Sans"/>
                <a:ea typeface="Canva Sans"/>
                <a:cs typeface="Canva Sans"/>
                <a:sym typeface="Canva Sans"/>
              </a:rPr>
              <a:t>Disa</a:t>
            </a:r>
            <a:r>
              <a:rPr lang="en-US" sz="3464">
                <a:solidFill>
                  <a:srgbClr val="000000"/>
                </a:solidFill>
                <a:latin typeface="Canva Sans"/>
                <a:ea typeface="Canva Sans"/>
                <a:cs typeface="Canva Sans"/>
                <a:sym typeface="Canva Sans"/>
              </a:rPr>
              <a:t>dvantages:</a:t>
            </a:r>
          </a:p>
          <a:p>
            <a:pPr algn="l" marL="747888" indent="-373944" lvl="1">
              <a:lnSpc>
                <a:spcPts val="4849"/>
              </a:lnSpc>
              <a:buFont typeface="Arial"/>
              <a:buChar char="•"/>
            </a:pPr>
            <a:r>
              <a:rPr lang="en-US" sz="3464">
                <a:solidFill>
                  <a:srgbClr val="000000"/>
                </a:solidFill>
                <a:latin typeface="Canva Sans"/>
                <a:ea typeface="Canva Sans"/>
                <a:cs typeface="Canva Sans"/>
                <a:sym typeface="Canva Sans"/>
              </a:rPr>
              <a:t>Expensive compared to RAM.</a:t>
            </a:r>
          </a:p>
          <a:p>
            <a:pPr algn="l" marL="747888" indent="-373944" lvl="1">
              <a:lnSpc>
                <a:spcPts val="4849"/>
              </a:lnSpc>
              <a:buFont typeface="Arial"/>
              <a:buChar char="•"/>
            </a:pPr>
            <a:r>
              <a:rPr lang="en-US" sz="3464">
                <a:solidFill>
                  <a:srgbClr val="000000"/>
                </a:solidFill>
                <a:latin typeface="Canva Sans"/>
                <a:ea typeface="Canva Sans"/>
                <a:cs typeface="Canva Sans"/>
                <a:sym typeface="Canva Sans"/>
              </a:rPr>
              <a:t>Limi</a:t>
            </a:r>
            <a:r>
              <a:rPr lang="en-US" sz="3464">
                <a:solidFill>
                  <a:srgbClr val="000000"/>
                </a:solidFill>
                <a:latin typeface="Canva Sans"/>
                <a:ea typeface="Canva Sans"/>
                <a:cs typeface="Canva Sans"/>
                <a:sym typeface="Canva Sans"/>
              </a:rPr>
              <a:t>ted in size (small storage).</a:t>
            </a:r>
          </a:p>
          <a:p>
            <a:pPr algn="l" marL="747888" indent="-373944" lvl="1">
              <a:lnSpc>
                <a:spcPts val="4849"/>
              </a:lnSpc>
              <a:buFont typeface="Arial"/>
              <a:buChar char="•"/>
            </a:pPr>
            <a:r>
              <a:rPr lang="en-US" sz="3464">
                <a:solidFill>
                  <a:srgbClr val="000000"/>
                </a:solidFill>
                <a:latin typeface="Canva Sans"/>
                <a:ea typeface="Canva Sans"/>
                <a:cs typeface="Canva Sans"/>
                <a:sym typeface="Canva Sans"/>
              </a:rPr>
              <a:t>Adds co</a:t>
            </a:r>
            <a:r>
              <a:rPr lang="en-US" sz="3464">
                <a:solidFill>
                  <a:srgbClr val="000000"/>
                </a:solidFill>
                <a:latin typeface="Canva Sans"/>
                <a:ea typeface="Canva Sans"/>
                <a:cs typeface="Canva Sans"/>
                <a:sym typeface="Canva Sans"/>
              </a:rPr>
              <a:t>mplexity to the system design.</a:t>
            </a:r>
          </a:p>
          <a:p>
            <a:pPr algn="l">
              <a:lnSpc>
                <a:spcPts val="4849"/>
              </a:lnSpc>
            </a:pPr>
          </a:p>
          <a:p>
            <a:pPr algn="ctr">
              <a:lnSpc>
                <a:spcPts val="4849"/>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DAGZs9HeZGI</dc:identifier>
  <dcterms:modified xsi:type="dcterms:W3CDTF">2011-08-01T06:04:30Z</dcterms:modified>
  <cp:revision>1</cp:revision>
  <dc:title>Your paragraph text</dc:title>
</cp:coreProperties>
</file>