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58" r:id="rId3"/>
    <p:sldId id="260" r:id="rId4"/>
    <p:sldId id="259" r:id="rId5"/>
    <p:sldId id="262" r:id="rId6"/>
    <p:sldId id="264" r:id="rId7"/>
    <p:sldId id="265" r:id="rId8"/>
    <p:sldId id="266" r:id="rId9"/>
    <p:sldId id="277" r:id="rId10"/>
    <p:sldId id="267" r:id="rId11"/>
    <p:sldId id="263" r:id="rId12"/>
    <p:sldId id="268" r:id="rId13"/>
    <p:sldId id="269" r:id="rId14"/>
    <p:sldId id="270" r:id="rId15"/>
    <p:sldId id="271" r:id="rId16"/>
    <p:sldId id="272" r:id="rId17"/>
    <p:sldId id="274" r:id="rId18"/>
    <p:sldId id="273"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C457D32-91CB-4227-8507-7BD61181E177}">
          <p14:sldIdLst>
            <p14:sldId id="257"/>
            <p14:sldId id="258"/>
            <p14:sldId id="260"/>
            <p14:sldId id="259"/>
            <p14:sldId id="262"/>
            <p14:sldId id="264"/>
            <p14:sldId id="265"/>
            <p14:sldId id="266"/>
            <p14:sldId id="277"/>
            <p14:sldId id="267"/>
            <p14:sldId id="263"/>
            <p14:sldId id="268"/>
            <p14:sldId id="269"/>
            <p14:sldId id="270"/>
            <p14:sldId id="271"/>
            <p14:sldId id="272"/>
            <p14:sldId id="274"/>
            <p14:sldId id="273"/>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51" autoAdjust="0"/>
    <p:restoredTop sz="90937" autoAdjust="0"/>
  </p:normalViewPr>
  <p:slideViewPr>
    <p:cSldViewPr snapToGrid="0">
      <p:cViewPr varScale="1">
        <p:scale>
          <a:sx n="159" d="100"/>
          <a:sy n="159" d="100"/>
        </p:scale>
        <p:origin x="45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A31FB6-824C-4B71-BEFF-ECEE8BDBA420}" type="datetimeFigureOut">
              <a:rPr lang="en-GB" smtClean="0"/>
              <a:t>07/03/2022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04A992-B999-4CF2-B1CD-220C9B205750}" type="slidenum">
              <a:rPr lang="en-GB" smtClean="0"/>
              <a:t>‹#›</a:t>
            </a:fld>
            <a:endParaRPr lang="en-GB"/>
          </a:p>
        </p:txBody>
      </p:sp>
    </p:spTree>
    <p:extLst>
      <p:ext uri="{BB962C8B-B14F-4D97-AF65-F5344CB8AC3E}">
        <p14:creationId xmlns:p14="http://schemas.microsoft.com/office/powerpoint/2010/main" val="788946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B8BFC6"/>
                </a:solidFill>
                <a:effectLst/>
                <a:latin typeface="Helvetica Neue"/>
              </a:rPr>
              <a:t>So what are the problems we're attempting to solve in this project?</a:t>
            </a:r>
          </a:p>
          <a:p>
            <a:pPr algn="l"/>
            <a:r>
              <a:rPr lang="en-GB" b="0" i="0" dirty="0">
                <a:solidFill>
                  <a:srgbClr val="B8BFC6"/>
                </a:solidFill>
                <a:effectLst/>
                <a:latin typeface="Helvetica Neue"/>
              </a:rPr>
              <a:t>Well, in todays world, due to the threat of climate change there is ever more demand for renewable energy.</a:t>
            </a:r>
          </a:p>
          <a:p>
            <a:pPr algn="l"/>
            <a:r>
              <a:rPr lang="en-GB" b="0" i="0" dirty="0">
                <a:solidFill>
                  <a:srgbClr val="B8BFC6"/>
                </a:solidFill>
                <a:effectLst/>
                <a:latin typeface="Helvetica Neue"/>
              </a:rPr>
              <a:t>However the majority of renewable energy sources are reliant on the weather for their output, introducing an inherent uncertainty and inconsistency. </a:t>
            </a:r>
          </a:p>
          <a:p>
            <a:pPr algn="l"/>
            <a:r>
              <a:rPr lang="en-GB" b="0" i="0" dirty="0">
                <a:solidFill>
                  <a:srgbClr val="B8BFC6"/>
                </a:solidFill>
                <a:effectLst/>
                <a:latin typeface="Helvetica Neue"/>
              </a:rPr>
              <a:t>We want to tackle this uncertainty and build some method of predicting the output based on the weather.</a:t>
            </a:r>
          </a:p>
          <a:p>
            <a:endParaRPr lang="en-GB" dirty="0"/>
          </a:p>
        </p:txBody>
      </p:sp>
      <p:sp>
        <p:nvSpPr>
          <p:cNvPr id="4" name="Slide Number Placeholder 3"/>
          <p:cNvSpPr>
            <a:spLocks noGrp="1"/>
          </p:cNvSpPr>
          <p:nvPr>
            <p:ph type="sldNum" sz="quarter" idx="5"/>
          </p:nvPr>
        </p:nvSpPr>
        <p:spPr/>
        <p:txBody>
          <a:bodyPr/>
          <a:lstStyle/>
          <a:p>
            <a:fld id="{2804A992-B999-4CF2-B1CD-220C9B205750}" type="slidenum">
              <a:rPr lang="en-GB" smtClean="0"/>
              <a:t>2</a:t>
            </a:fld>
            <a:endParaRPr lang="en-GB"/>
          </a:p>
        </p:txBody>
      </p:sp>
    </p:spTree>
    <p:extLst>
      <p:ext uri="{BB962C8B-B14F-4D97-AF65-F5344CB8AC3E}">
        <p14:creationId xmlns:p14="http://schemas.microsoft.com/office/powerpoint/2010/main" val="1618568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we will discuss the regression model and our approach to getting the best possible results. </a:t>
            </a:r>
          </a:p>
          <a:p>
            <a:r>
              <a:rPr lang="en-GB" dirty="0"/>
              <a:t>We tested a variety of standard regression models and evaluated them based on the mean squared error of our testing set which was sampled from the full dataset. </a:t>
            </a:r>
          </a:p>
          <a:p>
            <a:r>
              <a:rPr lang="en-GB" dirty="0"/>
              <a:t>We found that non-linear approaches such a gradient boosting based techniques tended to perform better but to improve further we needed a larger pipeline of techniques.</a:t>
            </a:r>
          </a:p>
        </p:txBody>
      </p:sp>
      <p:sp>
        <p:nvSpPr>
          <p:cNvPr id="4" name="Slide Number Placeholder 3"/>
          <p:cNvSpPr>
            <a:spLocks noGrp="1"/>
          </p:cNvSpPr>
          <p:nvPr>
            <p:ph type="sldNum" sz="quarter" idx="5"/>
          </p:nvPr>
        </p:nvSpPr>
        <p:spPr/>
        <p:txBody>
          <a:bodyPr/>
          <a:lstStyle/>
          <a:p>
            <a:fld id="{2804A992-B999-4CF2-B1CD-220C9B205750}" type="slidenum">
              <a:rPr lang="en-GB" smtClean="0"/>
              <a:t>11</a:t>
            </a:fld>
            <a:endParaRPr lang="en-GB"/>
          </a:p>
        </p:txBody>
      </p:sp>
    </p:spTree>
    <p:extLst>
      <p:ext uri="{BB962C8B-B14F-4D97-AF65-F5344CB8AC3E}">
        <p14:creationId xmlns:p14="http://schemas.microsoft.com/office/powerpoint/2010/main" val="2075662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 pipeline is a combination of multiple steps where the output of one step is passed to the input of the next, allowing for the combination of multiple pre and post processing steps to improve prediction. </a:t>
            </a:r>
          </a:p>
          <a:p>
            <a:r>
              <a:rPr lang="en-GB" dirty="0"/>
              <a:t>We used an open source library for this which gave us another boost in accuracy.</a:t>
            </a:r>
          </a:p>
        </p:txBody>
      </p:sp>
      <p:sp>
        <p:nvSpPr>
          <p:cNvPr id="4" name="Slide Number Placeholder 3"/>
          <p:cNvSpPr>
            <a:spLocks noGrp="1"/>
          </p:cNvSpPr>
          <p:nvPr>
            <p:ph type="sldNum" sz="quarter" idx="5"/>
          </p:nvPr>
        </p:nvSpPr>
        <p:spPr/>
        <p:txBody>
          <a:bodyPr/>
          <a:lstStyle/>
          <a:p>
            <a:fld id="{2804A992-B999-4CF2-B1CD-220C9B205750}" type="slidenum">
              <a:rPr lang="en-GB" smtClean="0"/>
              <a:t>12</a:t>
            </a:fld>
            <a:endParaRPr lang="en-GB"/>
          </a:p>
        </p:txBody>
      </p:sp>
    </p:spTree>
    <p:extLst>
      <p:ext uri="{BB962C8B-B14F-4D97-AF65-F5344CB8AC3E}">
        <p14:creationId xmlns:p14="http://schemas.microsoft.com/office/powerpoint/2010/main" val="955163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Happy with our regressor model, we moved onto the allocation task. here we define our task, we want to give our system a list of objectives to maximise, a budget - meaning number of turbines total we are allowed to place (under the assumption that every turbine has an equal capacity), and the set of candidate locations and the system should return to us a list of values corresponding to the number of turbines to place at each location.</a:t>
            </a:r>
          </a:p>
        </p:txBody>
      </p:sp>
      <p:sp>
        <p:nvSpPr>
          <p:cNvPr id="4" name="Slide Number Placeholder 3"/>
          <p:cNvSpPr>
            <a:spLocks noGrp="1"/>
          </p:cNvSpPr>
          <p:nvPr>
            <p:ph type="sldNum" sz="quarter" idx="5"/>
          </p:nvPr>
        </p:nvSpPr>
        <p:spPr/>
        <p:txBody>
          <a:bodyPr/>
          <a:lstStyle/>
          <a:p>
            <a:fld id="{2804A992-B999-4CF2-B1CD-220C9B205750}" type="slidenum">
              <a:rPr lang="en-GB" smtClean="0"/>
              <a:t>13</a:t>
            </a:fld>
            <a:endParaRPr lang="en-GB"/>
          </a:p>
        </p:txBody>
      </p:sp>
    </p:spTree>
    <p:extLst>
      <p:ext uri="{BB962C8B-B14F-4D97-AF65-F5344CB8AC3E}">
        <p14:creationId xmlns:p14="http://schemas.microsoft.com/office/powerpoint/2010/main" val="2465042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makes this problem slightly different to a standard search is that we want to optimise for multiple objectives, namely the output of our allocation (budget used x mean load factor), the </a:t>
            </a:r>
            <a:r>
              <a:rPr lang="en-GB" dirty="0" err="1"/>
              <a:t>varience</a:t>
            </a:r>
            <a:r>
              <a:rPr lang="en-GB" dirty="0"/>
              <a:t> in load factor, and the min &amp; max load factor. </a:t>
            </a:r>
          </a:p>
          <a:p>
            <a:r>
              <a:rPr lang="en-GB" dirty="0"/>
              <a:t>Combined, these optimising these objectives should result in an allocation that will have the highest output while still remaining consistent, exactly the qualities we want.</a:t>
            </a:r>
          </a:p>
        </p:txBody>
      </p:sp>
      <p:sp>
        <p:nvSpPr>
          <p:cNvPr id="4" name="Slide Number Placeholder 3"/>
          <p:cNvSpPr>
            <a:spLocks noGrp="1"/>
          </p:cNvSpPr>
          <p:nvPr>
            <p:ph type="sldNum" sz="quarter" idx="5"/>
          </p:nvPr>
        </p:nvSpPr>
        <p:spPr/>
        <p:txBody>
          <a:bodyPr/>
          <a:lstStyle/>
          <a:p>
            <a:fld id="{2804A992-B999-4CF2-B1CD-220C9B205750}" type="slidenum">
              <a:rPr lang="en-GB" smtClean="0"/>
              <a:t>14</a:t>
            </a:fld>
            <a:endParaRPr lang="en-GB"/>
          </a:p>
        </p:txBody>
      </p:sp>
    </p:spTree>
    <p:extLst>
      <p:ext uri="{BB962C8B-B14F-4D97-AF65-F5344CB8AC3E}">
        <p14:creationId xmlns:p14="http://schemas.microsoft.com/office/powerpoint/2010/main" val="1307215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implement these we elected to take a genetic algorithm approach, using the well establish NGSA-II algorithm. This ranks the population based on how well the perform relative to every other member of the population. </a:t>
            </a:r>
          </a:p>
          <a:p>
            <a:r>
              <a:rPr lang="en-GB" dirty="0"/>
              <a:t>A member </a:t>
            </a:r>
            <a:r>
              <a:rPr lang="en-GB" dirty="0" err="1"/>
              <a:t>i</a:t>
            </a:r>
            <a:r>
              <a:rPr lang="en-GB" dirty="0"/>
              <a:t> dominates member j if for each objective </a:t>
            </a:r>
            <a:r>
              <a:rPr lang="en-GB" dirty="0" err="1"/>
              <a:t>i</a:t>
            </a:r>
            <a:r>
              <a:rPr lang="en-GB" dirty="0"/>
              <a:t> is at least as good as j AND it </a:t>
            </a:r>
            <a:r>
              <a:rPr lang="en-GB" dirty="0" err="1"/>
              <a:t>it</a:t>
            </a:r>
            <a:r>
              <a:rPr lang="en-GB" dirty="0"/>
              <a:t> strictly better in at least one objective. </a:t>
            </a:r>
          </a:p>
          <a:p>
            <a:r>
              <a:rPr lang="en-GB" dirty="0"/>
              <a:t>This allows us to define "fronts" based on the number of members each member is dominated by. In cases where we need tie breakers we want to encourage exploration in the set so we rank members who are more isolated higher to reduce crowding. </a:t>
            </a:r>
          </a:p>
          <a:p>
            <a:r>
              <a:rPr lang="en-GB" dirty="0"/>
              <a:t>Using these metrics we can select our best members of each population and let them reproduce. This will not give us one explicit "correct" answer as our rankings rank based on domination, so we will get a list of solutions which dominate all others and we can examine to determine which gives us the focus we desire.</a:t>
            </a:r>
          </a:p>
        </p:txBody>
      </p:sp>
      <p:sp>
        <p:nvSpPr>
          <p:cNvPr id="4" name="Slide Number Placeholder 3"/>
          <p:cNvSpPr>
            <a:spLocks noGrp="1"/>
          </p:cNvSpPr>
          <p:nvPr>
            <p:ph type="sldNum" sz="quarter" idx="5"/>
          </p:nvPr>
        </p:nvSpPr>
        <p:spPr/>
        <p:txBody>
          <a:bodyPr/>
          <a:lstStyle/>
          <a:p>
            <a:fld id="{2804A992-B999-4CF2-B1CD-220C9B205750}" type="slidenum">
              <a:rPr lang="en-GB" smtClean="0"/>
              <a:t>15</a:t>
            </a:fld>
            <a:endParaRPr lang="en-GB"/>
          </a:p>
        </p:txBody>
      </p:sp>
    </p:spTree>
    <p:extLst>
      <p:ext uri="{BB962C8B-B14F-4D97-AF65-F5344CB8AC3E}">
        <p14:creationId xmlns:p14="http://schemas.microsoft.com/office/powerpoint/2010/main" val="386037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approach is not the perfect solution however, NGSA-II is by no means a cutting edge algorithm any more and it along with evolutionary algorithms in general tend to suffer in the time department. However it has proven itself to be reliable and with multiple spins allowing for future improvements.</a:t>
            </a:r>
          </a:p>
          <a:p>
            <a:r>
              <a:rPr lang="en-GB" dirty="0"/>
              <a:t>Due to the large search space the solutions found in a finite number of iterations is restricted based on the starting seed, meaning to find the best solutions we will need to run a large number of batches to be confident in our "best" outputs. We believe this trade off is acceptable though as this task is not time critical and will likely need to be ran relatively irregularly. We also believe there is much room for performance improvements in future work by parallelising batches and investigating modifications to NGSA-II.</a:t>
            </a:r>
          </a:p>
        </p:txBody>
      </p:sp>
      <p:sp>
        <p:nvSpPr>
          <p:cNvPr id="4" name="Slide Number Placeholder 3"/>
          <p:cNvSpPr>
            <a:spLocks noGrp="1"/>
          </p:cNvSpPr>
          <p:nvPr>
            <p:ph type="sldNum" sz="quarter" idx="5"/>
          </p:nvPr>
        </p:nvSpPr>
        <p:spPr/>
        <p:txBody>
          <a:bodyPr/>
          <a:lstStyle/>
          <a:p>
            <a:fld id="{2804A992-B999-4CF2-B1CD-220C9B205750}" type="slidenum">
              <a:rPr lang="en-GB" smtClean="0"/>
              <a:t>16</a:t>
            </a:fld>
            <a:endParaRPr lang="en-GB"/>
          </a:p>
        </p:txBody>
      </p:sp>
    </p:spTree>
    <p:extLst>
      <p:ext uri="{BB962C8B-B14F-4D97-AF65-F5344CB8AC3E}">
        <p14:creationId xmlns:p14="http://schemas.microsoft.com/office/powerpoint/2010/main" val="305403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Every initial seed explores differently, we can visualise how it changes generation to generation by plotting the average objective value within the top-cut and seeing how it generally trends up with some occasional dips. Going back to the "fronts" way of visualising the selection process it is understandable that some population members may sacrifice one objective value to dominate in another dragging the mean value of that objective down. this just means that to see which results best balance the objective values in a appealing way requires a bit more of a human touch.</a:t>
            </a:r>
          </a:p>
        </p:txBody>
      </p:sp>
      <p:sp>
        <p:nvSpPr>
          <p:cNvPr id="4" name="Slide Number Placeholder 3"/>
          <p:cNvSpPr>
            <a:spLocks noGrp="1"/>
          </p:cNvSpPr>
          <p:nvPr>
            <p:ph type="sldNum" sz="quarter" idx="5"/>
          </p:nvPr>
        </p:nvSpPr>
        <p:spPr/>
        <p:txBody>
          <a:bodyPr/>
          <a:lstStyle/>
          <a:p>
            <a:fld id="{2804A992-B999-4CF2-B1CD-220C9B205750}" type="slidenum">
              <a:rPr lang="en-GB" smtClean="0"/>
              <a:t>17</a:t>
            </a:fld>
            <a:endParaRPr lang="en-GB"/>
          </a:p>
        </p:txBody>
      </p:sp>
    </p:spTree>
    <p:extLst>
      <p:ext uri="{BB962C8B-B14F-4D97-AF65-F5344CB8AC3E}">
        <p14:creationId xmlns:p14="http://schemas.microsoft.com/office/powerpoint/2010/main" val="2109027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B8BFC6"/>
                </a:solidFill>
                <a:effectLst/>
                <a:latin typeface="Helvetica Neue"/>
              </a:rPr>
              <a:t>Once we have examined our set of dominant allocations and picked it we can visualise the locations to examine the trends in the algorithms choices. We see that it picks a very sparse selection of locations usually around 10-15 of the 56 possible, despite it having plenty of budget to pick more. We also see that it tends to prefer more coastal allocations despite there being a few in land choices. The final observation we have made at this stage is that most allocations consist of few more heavily weighted choices to increase the mean and less weighted ones which act as an almost "stabilising factor" to reduce the variance that would come from relying on one location.</a:t>
            </a:r>
            <a:endParaRPr lang="en-GB" dirty="0"/>
          </a:p>
        </p:txBody>
      </p:sp>
      <p:sp>
        <p:nvSpPr>
          <p:cNvPr id="4" name="Slide Number Placeholder 3"/>
          <p:cNvSpPr>
            <a:spLocks noGrp="1"/>
          </p:cNvSpPr>
          <p:nvPr>
            <p:ph type="sldNum" sz="quarter" idx="5"/>
          </p:nvPr>
        </p:nvSpPr>
        <p:spPr/>
        <p:txBody>
          <a:bodyPr/>
          <a:lstStyle/>
          <a:p>
            <a:fld id="{2804A992-B999-4CF2-B1CD-220C9B205750}" type="slidenum">
              <a:rPr lang="en-GB" smtClean="0"/>
              <a:t>18</a:t>
            </a:fld>
            <a:endParaRPr lang="en-GB"/>
          </a:p>
        </p:txBody>
      </p:sp>
    </p:spTree>
    <p:extLst>
      <p:ext uri="{BB962C8B-B14F-4D97-AF65-F5344CB8AC3E}">
        <p14:creationId xmlns:p14="http://schemas.microsoft.com/office/powerpoint/2010/main" val="38625220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B8BFC6"/>
                </a:solidFill>
                <a:effectLst/>
                <a:latin typeface="Helvetica Neue"/>
              </a:rPr>
              <a:t>There is still work to be done finalising this project by tweaking the objective functions and conducting larger scale searches for optimal allocations, however there are also a few more in depth extensions that could be investigated in further projects. </a:t>
            </a:r>
          </a:p>
          <a:p>
            <a:r>
              <a:rPr lang="en-GB" b="0" i="0" dirty="0">
                <a:solidFill>
                  <a:srgbClr val="B8BFC6"/>
                </a:solidFill>
                <a:effectLst/>
                <a:latin typeface="Helvetica Neue"/>
              </a:rPr>
              <a:t>The current system somewhat acts as a proof of concept that this approach can perform suitably and offer insight into planning of new wind infrastructure, however it would be a useful work to generalise the approach such that any set of locations could be searched rather than a predefined list. The prediction model should likely hold up to a more general setting however a larger dataset would much likely improve the accuracy and reliability further. </a:t>
            </a:r>
          </a:p>
          <a:p>
            <a:r>
              <a:rPr lang="en-GB" b="0" i="0" dirty="0">
                <a:solidFill>
                  <a:srgbClr val="B8BFC6"/>
                </a:solidFill>
                <a:effectLst/>
                <a:latin typeface="Helvetica Neue"/>
              </a:rPr>
              <a:t>Another improvement to examine in future is the performance, while processing time is not an issue in this current examination it would be useful in future to look at improvements with parallelisation and NSGA-II improvements. </a:t>
            </a:r>
          </a:p>
          <a:p>
            <a:r>
              <a:rPr lang="en-GB" b="0" i="0" dirty="0">
                <a:solidFill>
                  <a:srgbClr val="B8BFC6"/>
                </a:solidFill>
                <a:effectLst/>
                <a:latin typeface="Helvetica Neue"/>
              </a:rPr>
              <a:t>Finally to circle back to the initial cause for this investigation, climate change of course changing weather patterns. And as such retooling the "expected weather" section to account for that change would allow for allocations to be future proofed.</a:t>
            </a:r>
            <a:endParaRPr lang="en-GB" dirty="0"/>
          </a:p>
        </p:txBody>
      </p:sp>
      <p:sp>
        <p:nvSpPr>
          <p:cNvPr id="4" name="Slide Number Placeholder 3"/>
          <p:cNvSpPr>
            <a:spLocks noGrp="1"/>
          </p:cNvSpPr>
          <p:nvPr>
            <p:ph type="sldNum" sz="quarter" idx="5"/>
          </p:nvPr>
        </p:nvSpPr>
        <p:spPr/>
        <p:txBody>
          <a:bodyPr/>
          <a:lstStyle/>
          <a:p>
            <a:fld id="{2804A992-B999-4CF2-B1CD-220C9B205750}" type="slidenum">
              <a:rPr lang="en-GB" smtClean="0"/>
              <a:t>19</a:t>
            </a:fld>
            <a:endParaRPr lang="en-GB"/>
          </a:p>
        </p:txBody>
      </p:sp>
    </p:spTree>
    <p:extLst>
      <p:ext uri="{BB962C8B-B14F-4D97-AF65-F5344CB8AC3E}">
        <p14:creationId xmlns:p14="http://schemas.microsoft.com/office/powerpoint/2010/main" val="3490739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approach is not the perfect solution however, NGSA-II is by no means a cutting edge algorithm any more and it along with evolutionary algorithms in general tend to suffer in the time department. However it has proven itself to be reliable and with multiple spins allowing for future improvements.</a:t>
            </a:r>
          </a:p>
          <a:p>
            <a:r>
              <a:rPr lang="en-GB" dirty="0"/>
              <a:t>Due to the large search space the solutions found in a finite number of iterations is restricted based on the starting seed, meaning to find the best solutions we will need to run a large number of batches to be confident in our "best" outputs. We believe this trade off is acceptable though as this task is not time critical and will likely need to be ran relatively irregularly. We also believe there is much room for performance improvements in future work by parallelising batches and investigating modifications to NGSA-II.</a:t>
            </a:r>
          </a:p>
        </p:txBody>
      </p:sp>
      <p:sp>
        <p:nvSpPr>
          <p:cNvPr id="4" name="Slide Number Placeholder 3"/>
          <p:cNvSpPr>
            <a:spLocks noGrp="1"/>
          </p:cNvSpPr>
          <p:nvPr>
            <p:ph type="sldNum" sz="quarter" idx="5"/>
          </p:nvPr>
        </p:nvSpPr>
        <p:spPr/>
        <p:txBody>
          <a:bodyPr/>
          <a:lstStyle/>
          <a:p>
            <a:fld id="{2804A992-B999-4CF2-B1CD-220C9B205750}" type="slidenum">
              <a:rPr lang="en-GB" smtClean="0"/>
              <a:t>20</a:t>
            </a:fld>
            <a:endParaRPr lang="en-GB"/>
          </a:p>
        </p:txBody>
      </p:sp>
    </p:spTree>
    <p:extLst>
      <p:ext uri="{BB962C8B-B14F-4D97-AF65-F5344CB8AC3E}">
        <p14:creationId xmlns:p14="http://schemas.microsoft.com/office/powerpoint/2010/main" val="4202086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other problem we will be approaching is that the search space for this problem grows exponentially as more candidate locations are added to consideration. Combined with the uncertainty of how well a given allocation will perform this is not something that can easily be worked out by brute force and therefore we propose an AI based solution to these problems.</a:t>
            </a:r>
          </a:p>
        </p:txBody>
      </p:sp>
      <p:sp>
        <p:nvSpPr>
          <p:cNvPr id="4" name="Slide Number Placeholder 3"/>
          <p:cNvSpPr>
            <a:spLocks noGrp="1"/>
          </p:cNvSpPr>
          <p:nvPr>
            <p:ph type="sldNum" sz="quarter" idx="5"/>
          </p:nvPr>
        </p:nvSpPr>
        <p:spPr/>
        <p:txBody>
          <a:bodyPr/>
          <a:lstStyle/>
          <a:p>
            <a:fld id="{2804A992-B999-4CF2-B1CD-220C9B205750}" type="slidenum">
              <a:rPr lang="en-GB" smtClean="0"/>
              <a:t>3</a:t>
            </a:fld>
            <a:endParaRPr lang="en-GB"/>
          </a:p>
        </p:txBody>
      </p:sp>
    </p:spTree>
    <p:extLst>
      <p:ext uri="{BB962C8B-B14F-4D97-AF65-F5344CB8AC3E}">
        <p14:creationId xmlns:p14="http://schemas.microsoft.com/office/powerpoint/2010/main" val="2631663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beginning our development we needed to research a few areas to inform our decision making. </a:t>
            </a:r>
          </a:p>
          <a:p>
            <a:r>
              <a:rPr lang="en-GB" dirty="0"/>
              <a:t>First we considered which renewable energy sources would be applicable to this sort of problem, and found that the main ones to look further into would be Wind &amp; Solar. Each of these types of sources are impacted by different aspects of the weather, intuitively the main factors of each being Wind Speed and sunlight time as their names would suggest. </a:t>
            </a:r>
          </a:p>
          <a:p>
            <a:r>
              <a:rPr lang="en-GB" dirty="0"/>
              <a:t>Considering the both Wind &amp; Solar we have to determine if they are both applicable to the scale we aim to achieve, in a cost perspective wind is cheaper per MW and is more commonly deployed on a large scale whereas large scale solar farms need a lot of space and are often more suitable for individuals to have installed on their property. </a:t>
            </a:r>
          </a:p>
          <a:p>
            <a:r>
              <a:rPr lang="en-GB" dirty="0"/>
              <a:t>Finally when researching the background it is important to know what standards we need to achieve to consider our project an improvement over the status quo. Within the industry of renewable energy the term 'Load Factor' refers to the percentage of its maximum capacity a generator outputs. Using this as a metric we can see that existing onshore wind turbines had a load factor of 26.5% in 2019. Setting us a target to improve upon.</a:t>
            </a:r>
          </a:p>
        </p:txBody>
      </p:sp>
      <p:sp>
        <p:nvSpPr>
          <p:cNvPr id="4" name="Slide Number Placeholder 3"/>
          <p:cNvSpPr>
            <a:spLocks noGrp="1"/>
          </p:cNvSpPr>
          <p:nvPr>
            <p:ph type="sldNum" sz="quarter" idx="5"/>
          </p:nvPr>
        </p:nvSpPr>
        <p:spPr/>
        <p:txBody>
          <a:bodyPr/>
          <a:lstStyle/>
          <a:p>
            <a:fld id="{2804A992-B999-4CF2-B1CD-220C9B205750}" type="slidenum">
              <a:rPr lang="en-GB" smtClean="0"/>
              <a:t>4</a:t>
            </a:fld>
            <a:endParaRPr lang="en-GB"/>
          </a:p>
        </p:txBody>
      </p:sp>
    </p:spTree>
    <p:extLst>
      <p:ext uri="{BB962C8B-B14F-4D97-AF65-F5344CB8AC3E}">
        <p14:creationId xmlns:p14="http://schemas.microsoft.com/office/powerpoint/2010/main" val="368338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From our research we determined that a focus on wind turbines would be most suitable for this project as an initial look at the feasibility and performance of our approaches. This is because at the scale we would want to propose solar energy is not all appropriately scalable due to the amount of land required to match the generation capacity of a set of large wind turbines. </a:t>
            </a:r>
          </a:p>
          <a:p>
            <a:r>
              <a:rPr lang="en-GB" dirty="0"/>
              <a:t>Another factor in our decision was that the generation of solar cells if very much strictly dependent on the amount of sunlight a quality that does not vary all that much across regions of the UK whereas factors such as wind speed and air pressure are much more variable across altitudes and locations. Furthermore this will also only consider onshore wind, as considering offshore wind would require accurate data that is much less accessible, impacting our ability to build a dataset. </a:t>
            </a:r>
          </a:p>
          <a:p>
            <a:r>
              <a:rPr lang="en-GB" dirty="0"/>
              <a:t>The last constraint we introduce is that in our allocation we will work with a predefined set of locations based upon already existing windfarms so we can remove factors such as planning permission and other associated costs &amp; issues from our model.</a:t>
            </a:r>
          </a:p>
        </p:txBody>
      </p:sp>
      <p:sp>
        <p:nvSpPr>
          <p:cNvPr id="4" name="Slide Number Placeholder 3"/>
          <p:cNvSpPr>
            <a:spLocks noGrp="1"/>
          </p:cNvSpPr>
          <p:nvPr>
            <p:ph type="sldNum" sz="quarter" idx="5"/>
          </p:nvPr>
        </p:nvSpPr>
        <p:spPr/>
        <p:txBody>
          <a:bodyPr/>
          <a:lstStyle/>
          <a:p>
            <a:fld id="{2804A992-B999-4CF2-B1CD-220C9B205750}" type="slidenum">
              <a:rPr lang="en-GB" smtClean="0"/>
              <a:t>5</a:t>
            </a:fld>
            <a:endParaRPr lang="en-GB"/>
          </a:p>
        </p:txBody>
      </p:sp>
    </p:spTree>
    <p:extLst>
      <p:ext uri="{BB962C8B-B14F-4D97-AF65-F5344CB8AC3E}">
        <p14:creationId xmlns:p14="http://schemas.microsoft.com/office/powerpoint/2010/main" val="1262314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We'll now briefly cover our overall approach to this project before going into more detail about each step.</a:t>
            </a:r>
          </a:p>
          <a:p>
            <a:r>
              <a:rPr lang="en-GB" dirty="0"/>
              <a:t> Firstly we will be training a regression model that will map a set of weather features to the load factor allowing us to predict the output of a location based on the weather.</a:t>
            </a:r>
          </a:p>
          <a:p>
            <a:r>
              <a:rPr lang="en-GB" dirty="0"/>
              <a:t> Next we will model the "expected weather" for each of our candidate locations, this will allow us to sample a set of 'expected days' to test the out allocations against.</a:t>
            </a:r>
          </a:p>
          <a:p>
            <a:r>
              <a:rPr lang="en-GB" dirty="0"/>
              <a:t> Then finally these previous two steps will be combined into the fitness heuristic that will inform our allocation system. This will aim to maximise a set of objectives and return us a set of results that it has deemed the most performant for review.</a:t>
            </a:r>
          </a:p>
        </p:txBody>
      </p:sp>
      <p:sp>
        <p:nvSpPr>
          <p:cNvPr id="4" name="Slide Number Placeholder 3"/>
          <p:cNvSpPr>
            <a:spLocks noGrp="1"/>
          </p:cNvSpPr>
          <p:nvPr>
            <p:ph type="sldNum" sz="quarter" idx="5"/>
          </p:nvPr>
        </p:nvSpPr>
        <p:spPr/>
        <p:txBody>
          <a:bodyPr/>
          <a:lstStyle/>
          <a:p>
            <a:fld id="{2804A992-B999-4CF2-B1CD-220C9B205750}" type="slidenum">
              <a:rPr lang="en-GB" smtClean="0"/>
              <a:t>6</a:t>
            </a:fld>
            <a:endParaRPr lang="en-GB"/>
          </a:p>
        </p:txBody>
      </p:sp>
    </p:spTree>
    <p:extLst>
      <p:ext uri="{BB962C8B-B14F-4D97-AF65-F5344CB8AC3E}">
        <p14:creationId xmlns:p14="http://schemas.microsoft.com/office/powerpoint/2010/main" val="2050476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developing anything we needed to build our datasets, for our training and testing set we need two components, weather features at a point in time and then the actual amount generated by the turbine at that time as a target value. </a:t>
            </a:r>
          </a:p>
          <a:p>
            <a:r>
              <a:rPr lang="en-GB" dirty="0"/>
              <a:t>We sourced these values from reliable APIs allowing us to build a large dataset 7000+ entry dataset to test and train upon. We also collected daily weather averages of each candidate location for the past 2 years to allow us to construct our "expected weather" model.</a:t>
            </a:r>
          </a:p>
        </p:txBody>
      </p:sp>
      <p:sp>
        <p:nvSpPr>
          <p:cNvPr id="4" name="Slide Number Placeholder 3"/>
          <p:cNvSpPr>
            <a:spLocks noGrp="1"/>
          </p:cNvSpPr>
          <p:nvPr>
            <p:ph type="sldNum" sz="quarter" idx="5"/>
          </p:nvPr>
        </p:nvSpPr>
        <p:spPr/>
        <p:txBody>
          <a:bodyPr/>
          <a:lstStyle/>
          <a:p>
            <a:fld id="{2804A992-B999-4CF2-B1CD-220C9B205750}" type="slidenum">
              <a:rPr lang="en-GB" smtClean="0"/>
              <a:t>7</a:t>
            </a:fld>
            <a:endParaRPr lang="en-GB"/>
          </a:p>
        </p:txBody>
      </p:sp>
    </p:spTree>
    <p:extLst>
      <p:ext uri="{BB962C8B-B14F-4D97-AF65-F5344CB8AC3E}">
        <p14:creationId xmlns:p14="http://schemas.microsoft.com/office/powerpoint/2010/main" val="1749096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we constructed our list of locations, this was initially extracted from our available data to ensure that each location had suitable data available add to the training set. We then went over the list and refined it to remove any locations that were offshore taking our list of locations to 56.</a:t>
            </a:r>
          </a:p>
        </p:txBody>
      </p:sp>
      <p:sp>
        <p:nvSpPr>
          <p:cNvPr id="4" name="Slide Number Placeholder 3"/>
          <p:cNvSpPr>
            <a:spLocks noGrp="1"/>
          </p:cNvSpPr>
          <p:nvPr>
            <p:ph type="sldNum" sz="quarter" idx="5"/>
          </p:nvPr>
        </p:nvSpPr>
        <p:spPr/>
        <p:txBody>
          <a:bodyPr/>
          <a:lstStyle/>
          <a:p>
            <a:fld id="{2804A992-B999-4CF2-B1CD-220C9B205750}" type="slidenum">
              <a:rPr lang="en-GB" smtClean="0"/>
              <a:t>8</a:t>
            </a:fld>
            <a:endParaRPr lang="en-GB"/>
          </a:p>
        </p:txBody>
      </p:sp>
    </p:spTree>
    <p:extLst>
      <p:ext uri="{BB962C8B-B14F-4D97-AF65-F5344CB8AC3E}">
        <p14:creationId xmlns:p14="http://schemas.microsoft.com/office/powerpoint/2010/main" val="48220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developing anything we needed to build our datasets, for our training and testing set we need two components, weather features at a point in time and then the actual amount generated by the turbine at that time as a target value. </a:t>
            </a:r>
          </a:p>
          <a:p>
            <a:r>
              <a:rPr lang="en-GB" dirty="0"/>
              <a:t>We sourced these values from reliable APIs allowing us to build a large dataset 7000+ entry dataset to test and train upon. We also collected daily weather averages of each candidate location for the past 2 years to allow us to construct our "expected weather" model.</a:t>
            </a:r>
          </a:p>
        </p:txBody>
      </p:sp>
      <p:sp>
        <p:nvSpPr>
          <p:cNvPr id="4" name="Slide Number Placeholder 3"/>
          <p:cNvSpPr>
            <a:spLocks noGrp="1"/>
          </p:cNvSpPr>
          <p:nvPr>
            <p:ph type="sldNum" sz="quarter" idx="5"/>
          </p:nvPr>
        </p:nvSpPr>
        <p:spPr/>
        <p:txBody>
          <a:bodyPr/>
          <a:lstStyle/>
          <a:p>
            <a:fld id="{2804A992-B999-4CF2-B1CD-220C9B205750}" type="slidenum">
              <a:rPr lang="en-GB" smtClean="0"/>
              <a:t>9</a:t>
            </a:fld>
            <a:endParaRPr lang="en-GB"/>
          </a:p>
        </p:txBody>
      </p:sp>
    </p:spTree>
    <p:extLst>
      <p:ext uri="{BB962C8B-B14F-4D97-AF65-F5344CB8AC3E}">
        <p14:creationId xmlns:p14="http://schemas.microsoft.com/office/powerpoint/2010/main" val="1744053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you can see a sample of the training set, each entry contains 7 features and one target values as well as an id </a:t>
            </a:r>
            <a:r>
              <a:rPr lang="en-GB" dirty="0" err="1"/>
              <a:t>refering</a:t>
            </a:r>
            <a:r>
              <a:rPr lang="en-GB" dirty="0"/>
              <a:t> to the specific wind farm. </a:t>
            </a:r>
          </a:p>
        </p:txBody>
      </p:sp>
      <p:sp>
        <p:nvSpPr>
          <p:cNvPr id="4" name="Slide Number Placeholder 3"/>
          <p:cNvSpPr>
            <a:spLocks noGrp="1"/>
          </p:cNvSpPr>
          <p:nvPr>
            <p:ph type="sldNum" sz="quarter" idx="5"/>
          </p:nvPr>
        </p:nvSpPr>
        <p:spPr/>
        <p:txBody>
          <a:bodyPr/>
          <a:lstStyle/>
          <a:p>
            <a:fld id="{2804A992-B999-4CF2-B1CD-220C9B205750}" type="slidenum">
              <a:rPr lang="en-GB" smtClean="0"/>
              <a:t>10</a:t>
            </a:fld>
            <a:endParaRPr lang="en-GB"/>
          </a:p>
        </p:txBody>
      </p:sp>
    </p:spTree>
    <p:extLst>
      <p:ext uri="{BB962C8B-B14F-4D97-AF65-F5344CB8AC3E}">
        <p14:creationId xmlns:p14="http://schemas.microsoft.com/office/powerpoint/2010/main" val="2890203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DBA93-8405-480B-A63B-9959E59E12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BD229A5-AAA3-40BA-99A5-7629CB55E7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CB83AF6-E8B0-477C-9A67-21DBC684ECF6}"/>
              </a:ext>
            </a:extLst>
          </p:cNvPr>
          <p:cNvSpPr>
            <a:spLocks noGrp="1"/>
          </p:cNvSpPr>
          <p:nvPr>
            <p:ph type="dt" sz="half" idx="10"/>
          </p:nvPr>
        </p:nvSpPr>
        <p:spPr/>
        <p:txBody>
          <a:bodyPr/>
          <a:lstStyle/>
          <a:p>
            <a:fld id="{C00AE6FD-02F0-460C-A08E-672AC46C2915}" type="datetimeFigureOut">
              <a:rPr lang="en-GB" smtClean="0"/>
              <a:t>07/03/2022</a:t>
            </a:fld>
            <a:endParaRPr lang="en-GB"/>
          </a:p>
        </p:txBody>
      </p:sp>
      <p:sp>
        <p:nvSpPr>
          <p:cNvPr id="5" name="Footer Placeholder 4">
            <a:extLst>
              <a:ext uri="{FF2B5EF4-FFF2-40B4-BE49-F238E27FC236}">
                <a16:creationId xmlns:a16="http://schemas.microsoft.com/office/drawing/2014/main" id="{D8693857-0B28-4FAA-A8F2-B7306D84B2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1D868-3CF8-4F93-AD9C-3090BBA5F239}"/>
              </a:ext>
            </a:extLst>
          </p:cNvPr>
          <p:cNvSpPr>
            <a:spLocks noGrp="1"/>
          </p:cNvSpPr>
          <p:nvPr>
            <p:ph type="sldNum" sz="quarter" idx="12"/>
          </p:nvPr>
        </p:nvSpPr>
        <p:spPr/>
        <p:txBody>
          <a:bodyPr/>
          <a:lstStyle/>
          <a:p>
            <a:fld id="{BC843A53-5A40-445A-98D0-03EA9D24A1CE}" type="slidenum">
              <a:rPr lang="en-GB" smtClean="0"/>
              <a:t>‹#›</a:t>
            </a:fld>
            <a:endParaRPr lang="en-GB"/>
          </a:p>
        </p:txBody>
      </p:sp>
    </p:spTree>
    <p:extLst>
      <p:ext uri="{BB962C8B-B14F-4D97-AF65-F5344CB8AC3E}">
        <p14:creationId xmlns:p14="http://schemas.microsoft.com/office/powerpoint/2010/main" val="4053983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918D4-9A00-49C0-91D2-2A5EB813D58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D9FAC90-2D22-4506-A063-BDD88428C5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8C3393-64EC-4D4C-B7CD-48001C94E4B4}"/>
              </a:ext>
            </a:extLst>
          </p:cNvPr>
          <p:cNvSpPr>
            <a:spLocks noGrp="1"/>
          </p:cNvSpPr>
          <p:nvPr>
            <p:ph type="dt" sz="half" idx="10"/>
          </p:nvPr>
        </p:nvSpPr>
        <p:spPr/>
        <p:txBody>
          <a:bodyPr/>
          <a:lstStyle/>
          <a:p>
            <a:fld id="{C00AE6FD-02F0-460C-A08E-672AC46C2915}" type="datetimeFigureOut">
              <a:rPr lang="en-GB" smtClean="0"/>
              <a:t>07/03/2022</a:t>
            </a:fld>
            <a:endParaRPr lang="en-GB"/>
          </a:p>
        </p:txBody>
      </p:sp>
      <p:sp>
        <p:nvSpPr>
          <p:cNvPr id="5" name="Footer Placeholder 4">
            <a:extLst>
              <a:ext uri="{FF2B5EF4-FFF2-40B4-BE49-F238E27FC236}">
                <a16:creationId xmlns:a16="http://schemas.microsoft.com/office/drawing/2014/main" id="{64CFD447-B3DD-4AE4-9A2F-F96813C051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C2E665D-6885-4943-A4CC-22C4095A1C49}"/>
              </a:ext>
            </a:extLst>
          </p:cNvPr>
          <p:cNvSpPr>
            <a:spLocks noGrp="1"/>
          </p:cNvSpPr>
          <p:nvPr>
            <p:ph type="sldNum" sz="quarter" idx="12"/>
          </p:nvPr>
        </p:nvSpPr>
        <p:spPr/>
        <p:txBody>
          <a:bodyPr/>
          <a:lstStyle/>
          <a:p>
            <a:fld id="{BC843A53-5A40-445A-98D0-03EA9D24A1CE}" type="slidenum">
              <a:rPr lang="en-GB" smtClean="0"/>
              <a:t>‹#›</a:t>
            </a:fld>
            <a:endParaRPr lang="en-GB"/>
          </a:p>
        </p:txBody>
      </p:sp>
    </p:spTree>
    <p:extLst>
      <p:ext uri="{BB962C8B-B14F-4D97-AF65-F5344CB8AC3E}">
        <p14:creationId xmlns:p14="http://schemas.microsoft.com/office/powerpoint/2010/main" val="1051463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A86947-B1E5-41A6-B2E2-D738A1E4D9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61A3475-B8DC-40F3-8165-F0CA8B9EEE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AD66DE-AF5B-421E-86AF-F21927CC2415}"/>
              </a:ext>
            </a:extLst>
          </p:cNvPr>
          <p:cNvSpPr>
            <a:spLocks noGrp="1"/>
          </p:cNvSpPr>
          <p:nvPr>
            <p:ph type="dt" sz="half" idx="10"/>
          </p:nvPr>
        </p:nvSpPr>
        <p:spPr/>
        <p:txBody>
          <a:bodyPr/>
          <a:lstStyle/>
          <a:p>
            <a:fld id="{C00AE6FD-02F0-460C-A08E-672AC46C2915}" type="datetimeFigureOut">
              <a:rPr lang="en-GB" smtClean="0"/>
              <a:t>07/03/2022</a:t>
            </a:fld>
            <a:endParaRPr lang="en-GB"/>
          </a:p>
        </p:txBody>
      </p:sp>
      <p:sp>
        <p:nvSpPr>
          <p:cNvPr id="5" name="Footer Placeholder 4">
            <a:extLst>
              <a:ext uri="{FF2B5EF4-FFF2-40B4-BE49-F238E27FC236}">
                <a16:creationId xmlns:a16="http://schemas.microsoft.com/office/drawing/2014/main" id="{16E2395E-27C9-46AE-8CF6-D621151526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2840C4-6C0F-45FD-A6ED-90D2527DB3C3}"/>
              </a:ext>
            </a:extLst>
          </p:cNvPr>
          <p:cNvSpPr>
            <a:spLocks noGrp="1"/>
          </p:cNvSpPr>
          <p:nvPr>
            <p:ph type="sldNum" sz="quarter" idx="12"/>
          </p:nvPr>
        </p:nvSpPr>
        <p:spPr/>
        <p:txBody>
          <a:bodyPr/>
          <a:lstStyle/>
          <a:p>
            <a:fld id="{BC843A53-5A40-445A-98D0-03EA9D24A1CE}" type="slidenum">
              <a:rPr lang="en-GB" smtClean="0"/>
              <a:t>‹#›</a:t>
            </a:fld>
            <a:endParaRPr lang="en-GB"/>
          </a:p>
        </p:txBody>
      </p:sp>
    </p:spTree>
    <p:extLst>
      <p:ext uri="{BB962C8B-B14F-4D97-AF65-F5344CB8AC3E}">
        <p14:creationId xmlns:p14="http://schemas.microsoft.com/office/powerpoint/2010/main" val="2618063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83BBF-60B8-442F-954B-C44B8C37C3B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D7C020A-BC7C-4E3C-B438-BE39226630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A0AA3B-07FD-4C8B-8C7E-12504DCD4749}"/>
              </a:ext>
            </a:extLst>
          </p:cNvPr>
          <p:cNvSpPr>
            <a:spLocks noGrp="1"/>
          </p:cNvSpPr>
          <p:nvPr>
            <p:ph type="dt" sz="half" idx="10"/>
          </p:nvPr>
        </p:nvSpPr>
        <p:spPr/>
        <p:txBody>
          <a:bodyPr/>
          <a:lstStyle/>
          <a:p>
            <a:fld id="{C00AE6FD-02F0-460C-A08E-672AC46C2915}" type="datetimeFigureOut">
              <a:rPr lang="en-GB" smtClean="0"/>
              <a:t>07/03/2022</a:t>
            </a:fld>
            <a:endParaRPr lang="en-GB"/>
          </a:p>
        </p:txBody>
      </p:sp>
      <p:sp>
        <p:nvSpPr>
          <p:cNvPr id="5" name="Footer Placeholder 4">
            <a:extLst>
              <a:ext uri="{FF2B5EF4-FFF2-40B4-BE49-F238E27FC236}">
                <a16:creationId xmlns:a16="http://schemas.microsoft.com/office/drawing/2014/main" id="{55E6734E-3200-4620-BF41-9CC2257C60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A36810-1339-4D9A-A6B2-B8C8248D7CC4}"/>
              </a:ext>
            </a:extLst>
          </p:cNvPr>
          <p:cNvSpPr>
            <a:spLocks noGrp="1"/>
          </p:cNvSpPr>
          <p:nvPr>
            <p:ph type="sldNum" sz="quarter" idx="12"/>
          </p:nvPr>
        </p:nvSpPr>
        <p:spPr/>
        <p:txBody>
          <a:bodyPr/>
          <a:lstStyle/>
          <a:p>
            <a:fld id="{BC843A53-5A40-445A-98D0-03EA9D24A1CE}" type="slidenum">
              <a:rPr lang="en-GB" smtClean="0"/>
              <a:t>‹#›</a:t>
            </a:fld>
            <a:endParaRPr lang="en-GB"/>
          </a:p>
        </p:txBody>
      </p:sp>
    </p:spTree>
    <p:extLst>
      <p:ext uri="{BB962C8B-B14F-4D97-AF65-F5344CB8AC3E}">
        <p14:creationId xmlns:p14="http://schemas.microsoft.com/office/powerpoint/2010/main" val="4066235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72AAB-18DF-4A11-88C1-564EF45B17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A752393-6716-47C7-A0E0-47D724DA29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FE5726-8413-4736-81EC-E8A17EC8F4CA}"/>
              </a:ext>
            </a:extLst>
          </p:cNvPr>
          <p:cNvSpPr>
            <a:spLocks noGrp="1"/>
          </p:cNvSpPr>
          <p:nvPr>
            <p:ph type="dt" sz="half" idx="10"/>
          </p:nvPr>
        </p:nvSpPr>
        <p:spPr/>
        <p:txBody>
          <a:bodyPr/>
          <a:lstStyle/>
          <a:p>
            <a:fld id="{C00AE6FD-02F0-460C-A08E-672AC46C2915}" type="datetimeFigureOut">
              <a:rPr lang="en-GB" smtClean="0"/>
              <a:t>07/03/2022</a:t>
            </a:fld>
            <a:endParaRPr lang="en-GB"/>
          </a:p>
        </p:txBody>
      </p:sp>
      <p:sp>
        <p:nvSpPr>
          <p:cNvPr id="5" name="Footer Placeholder 4">
            <a:extLst>
              <a:ext uri="{FF2B5EF4-FFF2-40B4-BE49-F238E27FC236}">
                <a16:creationId xmlns:a16="http://schemas.microsoft.com/office/drawing/2014/main" id="{BFF0C025-1AB9-4C74-B060-99E46FC043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52D835-5A41-44A5-935E-765CD8465C7F}"/>
              </a:ext>
            </a:extLst>
          </p:cNvPr>
          <p:cNvSpPr>
            <a:spLocks noGrp="1"/>
          </p:cNvSpPr>
          <p:nvPr>
            <p:ph type="sldNum" sz="quarter" idx="12"/>
          </p:nvPr>
        </p:nvSpPr>
        <p:spPr/>
        <p:txBody>
          <a:bodyPr/>
          <a:lstStyle/>
          <a:p>
            <a:fld id="{BC843A53-5A40-445A-98D0-03EA9D24A1CE}" type="slidenum">
              <a:rPr lang="en-GB" smtClean="0"/>
              <a:t>‹#›</a:t>
            </a:fld>
            <a:endParaRPr lang="en-GB"/>
          </a:p>
        </p:txBody>
      </p:sp>
    </p:spTree>
    <p:extLst>
      <p:ext uri="{BB962C8B-B14F-4D97-AF65-F5344CB8AC3E}">
        <p14:creationId xmlns:p14="http://schemas.microsoft.com/office/powerpoint/2010/main" val="1687821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EF6F2-925C-4F4E-8EC4-1C9F024E89E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02C2C8A-503F-4447-B7B1-755B013CB8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F519F9F-68A4-4F62-BAA8-09DB8268B8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0481062-80B4-4FE1-8E99-3704C198E059}"/>
              </a:ext>
            </a:extLst>
          </p:cNvPr>
          <p:cNvSpPr>
            <a:spLocks noGrp="1"/>
          </p:cNvSpPr>
          <p:nvPr>
            <p:ph type="dt" sz="half" idx="10"/>
          </p:nvPr>
        </p:nvSpPr>
        <p:spPr/>
        <p:txBody>
          <a:bodyPr/>
          <a:lstStyle/>
          <a:p>
            <a:fld id="{C00AE6FD-02F0-460C-A08E-672AC46C2915}" type="datetimeFigureOut">
              <a:rPr lang="en-GB" smtClean="0"/>
              <a:t>07/03/2022</a:t>
            </a:fld>
            <a:endParaRPr lang="en-GB"/>
          </a:p>
        </p:txBody>
      </p:sp>
      <p:sp>
        <p:nvSpPr>
          <p:cNvPr id="6" name="Footer Placeholder 5">
            <a:extLst>
              <a:ext uri="{FF2B5EF4-FFF2-40B4-BE49-F238E27FC236}">
                <a16:creationId xmlns:a16="http://schemas.microsoft.com/office/drawing/2014/main" id="{F884F9E5-051F-4AB6-A3D1-3E36D2A759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0D6D95-3F6E-487E-A54C-50D2F30E19DE}"/>
              </a:ext>
            </a:extLst>
          </p:cNvPr>
          <p:cNvSpPr>
            <a:spLocks noGrp="1"/>
          </p:cNvSpPr>
          <p:nvPr>
            <p:ph type="sldNum" sz="quarter" idx="12"/>
          </p:nvPr>
        </p:nvSpPr>
        <p:spPr/>
        <p:txBody>
          <a:bodyPr/>
          <a:lstStyle/>
          <a:p>
            <a:fld id="{BC843A53-5A40-445A-98D0-03EA9D24A1CE}" type="slidenum">
              <a:rPr lang="en-GB" smtClean="0"/>
              <a:t>‹#›</a:t>
            </a:fld>
            <a:endParaRPr lang="en-GB"/>
          </a:p>
        </p:txBody>
      </p:sp>
    </p:spTree>
    <p:extLst>
      <p:ext uri="{BB962C8B-B14F-4D97-AF65-F5344CB8AC3E}">
        <p14:creationId xmlns:p14="http://schemas.microsoft.com/office/powerpoint/2010/main" val="3433709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33815-6161-4DFD-8883-DD9BE584872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7AA6A73-465E-4620-8A14-4FA244D92E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181EAA-577D-40A7-AE8F-8F9707538B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E9FBC93-E0C2-45B9-92B8-56BC9A7DE9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5CBE1A-97E5-41D2-A5A6-5404BE8069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8FB5020-55F4-4B3E-9014-F84CE3D7E747}"/>
              </a:ext>
            </a:extLst>
          </p:cNvPr>
          <p:cNvSpPr>
            <a:spLocks noGrp="1"/>
          </p:cNvSpPr>
          <p:nvPr>
            <p:ph type="dt" sz="half" idx="10"/>
          </p:nvPr>
        </p:nvSpPr>
        <p:spPr/>
        <p:txBody>
          <a:bodyPr/>
          <a:lstStyle/>
          <a:p>
            <a:fld id="{C00AE6FD-02F0-460C-A08E-672AC46C2915}" type="datetimeFigureOut">
              <a:rPr lang="en-GB" smtClean="0"/>
              <a:t>07/03/2022</a:t>
            </a:fld>
            <a:endParaRPr lang="en-GB"/>
          </a:p>
        </p:txBody>
      </p:sp>
      <p:sp>
        <p:nvSpPr>
          <p:cNvPr id="8" name="Footer Placeholder 7">
            <a:extLst>
              <a:ext uri="{FF2B5EF4-FFF2-40B4-BE49-F238E27FC236}">
                <a16:creationId xmlns:a16="http://schemas.microsoft.com/office/drawing/2014/main" id="{CF9B27FB-947F-4BD7-80BB-BE7DFCFC5F6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C98E9A2-EBE8-4417-9BB8-87A1997A47B9}"/>
              </a:ext>
            </a:extLst>
          </p:cNvPr>
          <p:cNvSpPr>
            <a:spLocks noGrp="1"/>
          </p:cNvSpPr>
          <p:nvPr>
            <p:ph type="sldNum" sz="quarter" idx="12"/>
          </p:nvPr>
        </p:nvSpPr>
        <p:spPr/>
        <p:txBody>
          <a:bodyPr/>
          <a:lstStyle/>
          <a:p>
            <a:fld id="{BC843A53-5A40-445A-98D0-03EA9D24A1CE}" type="slidenum">
              <a:rPr lang="en-GB" smtClean="0"/>
              <a:t>‹#›</a:t>
            </a:fld>
            <a:endParaRPr lang="en-GB"/>
          </a:p>
        </p:txBody>
      </p:sp>
    </p:spTree>
    <p:extLst>
      <p:ext uri="{BB962C8B-B14F-4D97-AF65-F5344CB8AC3E}">
        <p14:creationId xmlns:p14="http://schemas.microsoft.com/office/powerpoint/2010/main" val="2356676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6B302-A528-4CE4-9CB4-980A1914C6B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CBE7EC6-526D-417B-B222-687F2A9113E1}"/>
              </a:ext>
            </a:extLst>
          </p:cNvPr>
          <p:cNvSpPr>
            <a:spLocks noGrp="1"/>
          </p:cNvSpPr>
          <p:nvPr>
            <p:ph type="dt" sz="half" idx="10"/>
          </p:nvPr>
        </p:nvSpPr>
        <p:spPr/>
        <p:txBody>
          <a:bodyPr/>
          <a:lstStyle/>
          <a:p>
            <a:fld id="{C00AE6FD-02F0-460C-A08E-672AC46C2915}" type="datetimeFigureOut">
              <a:rPr lang="en-GB" smtClean="0"/>
              <a:t>07/03/2022</a:t>
            </a:fld>
            <a:endParaRPr lang="en-GB"/>
          </a:p>
        </p:txBody>
      </p:sp>
      <p:sp>
        <p:nvSpPr>
          <p:cNvPr id="4" name="Footer Placeholder 3">
            <a:extLst>
              <a:ext uri="{FF2B5EF4-FFF2-40B4-BE49-F238E27FC236}">
                <a16:creationId xmlns:a16="http://schemas.microsoft.com/office/drawing/2014/main" id="{968BC3A5-11B9-434B-8B39-9F0C701AB73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39E58DC-5B09-4118-9FED-16B979B3DC6C}"/>
              </a:ext>
            </a:extLst>
          </p:cNvPr>
          <p:cNvSpPr>
            <a:spLocks noGrp="1"/>
          </p:cNvSpPr>
          <p:nvPr>
            <p:ph type="sldNum" sz="quarter" idx="12"/>
          </p:nvPr>
        </p:nvSpPr>
        <p:spPr/>
        <p:txBody>
          <a:bodyPr/>
          <a:lstStyle/>
          <a:p>
            <a:fld id="{BC843A53-5A40-445A-98D0-03EA9D24A1CE}" type="slidenum">
              <a:rPr lang="en-GB" smtClean="0"/>
              <a:t>‹#›</a:t>
            </a:fld>
            <a:endParaRPr lang="en-GB"/>
          </a:p>
        </p:txBody>
      </p:sp>
    </p:spTree>
    <p:extLst>
      <p:ext uri="{BB962C8B-B14F-4D97-AF65-F5344CB8AC3E}">
        <p14:creationId xmlns:p14="http://schemas.microsoft.com/office/powerpoint/2010/main" val="4012842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EF05DB-2A02-43AB-83D2-7ACA4B7E42E2}"/>
              </a:ext>
            </a:extLst>
          </p:cNvPr>
          <p:cNvSpPr>
            <a:spLocks noGrp="1"/>
          </p:cNvSpPr>
          <p:nvPr>
            <p:ph type="dt" sz="half" idx="10"/>
          </p:nvPr>
        </p:nvSpPr>
        <p:spPr/>
        <p:txBody>
          <a:bodyPr/>
          <a:lstStyle/>
          <a:p>
            <a:fld id="{C00AE6FD-02F0-460C-A08E-672AC46C2915}" type="datetimeFigureOut">
              <a:rPr lang="en-GB" smtClean="0"/>
              <a:t>07/03/2022</a:t>
            </a:fld>
            <a:endParaRPr lang="en-GB"/>
          </a:p>
        </p:txBody>
      </p:sp>
      <p:sp>
        <p:nvSpPr>
          <p:cNvPr id="3" name="Footer Placeholder 2">
            <a:extLst>
              <a:ext uri="{FF2B5EF4-FFF2-40B4-BE49-F238E27FC236}">
                <a16:creationId xmlns:a16="http://schemas.microsoft.com/office/drawing/2014/main" id="{58BE2F97-5358-4306-857B-FAA9B1B5356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98BC2FD-D8D3-473F-95EC-112B033253A9}"/>
              </a:ext>
            </a:extLst>
          </p:cNvPr>
          <p:cNvSpPr>
            <a:spLocks noGrp="1"/>
          </p:cNvSpPr>
          <p:nvPr>
            <p:ph type="sldNum" sz="quarter" idx="12"/>
          </p:nvPr>
        </p:nvSpPr>
        <p:spPr/>
        <p:txBody>
          <a:bodyPr/>
          <a:lstStyle/>
          <a:p>
            <a:fld id="{BC843A53-5A40-445A-98D0-03EA9D24A1CE}" type="slidenum">
              <a:rPr lang="en-GB" smtClean="0"/>
              <a:t>‹#›</a:t>
            </a:fld>
            <a:endParaRPr lang="en-GB"/>
          </a:p>
        </p:txBody>
      </p:sp>
    </p:spTree>
    <p:extLst>
      <p:ext uri="{BB962C8B-B14F-4D97-AF65-F5344CB8AC3E}">
        <p14:creationId xmlns:p14="http://schemas.microsoft.com/office/powerpoint/2010/main" val="2228959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AD232-CDB9-416D-B135-C7CA4DA9A1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5430429-CDB4-483A-B5DA-3A0DF9B4F0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55771F9-DC31-40C8-A604-338DFEB2AA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858CEB-EBE0-438A-BF24-00D80166CDD1}"/>
              </a:ext>
            </a:extLst>
          </p:cNvPr>
          <p:cNvSpPr>
            <a:spLocks noGrp="1"/>
          </p:cNvSpPr>
          <p:nvPr>
            <p:ph type="dt" sz="half" idx="10"/>
          </p:nvPr>
        </p:nvSpPr>
        <p:spPr/>
        <p:txBody>
          <a:bodyPr/>
          <a:lstStyle/>
          <a:p>
            <a:fld id="{C00AE6FD-02F0-460C-A08E-672AC46C2915}" type="datetimeFigureOut">
              <a:rPr lang="en-GB" smtClean="0"/>
              <a:t>07/03/2022</a:t>
            </a:fld>
            <a:endParaRPr lang="en-GB"/>
          </a:p>
        </p:txBody>
      </p:sp>
      <p:sp>
        <p:nvSpPr>
          <p:cNvPr id="6" name="Footer Placeholder 5">
            <a:extLst>
              <a:ext uri="{FF2B5EF4-FFF2-40B4-BE49-F238E27FC236}">
                <a16:creationId xmlns:a16="http://schemas.microsoft.com/office/drawing/2014/main" id="{463A4E2C-C757-4C56-819B-3A36297E9ED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022A01D-3F50-4FAC-B69E-1D9AEE3859AF}"/>
              </a:ext>
            </a:extLst>
          </p:cNvPr>
          <p:cNvSpPr>
            <a:spLocks noGrp="1"/>
          </p:cNvSpPr>
          <p:nvPr>
            <p:ph type="sldNum" sz="quarter" idx="12"/>
          </p:nvPr>
        </p:nvSpPr>
        <p:spPr/>
        <p:txBody>
          <a:bodyPr/>
          <a:lstStyle/>
          <a:p>
            <a:fld id="{BC843A53-5A40-445A-98D0-03EA9D24A1CE}" type="slidenum">
              <a:rPr lang="en-GB" smtClean="0"/>
              <a:t>‹#›</a:t>
            </a:fld>
            <a:endParaRPr lang="en-GB"/>
          </a:p>
        </p:txBody>
      </p:sp>
    </p:spTree>
    <p:extLst>
      <p:ext uri="{BB962C8B-B14F-4D97-AF65-F5344CB8AC3E}">
        <p14:creationId xmlns:p14="http://schemas.microsoft.com/office/powerpoint/2010/main" val="2027711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7F04E-84E6-4413-BA86-F57004D7FF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375D4EB-6096-4BAB-AB4B-669B09C087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CBFB194-7501-4B74-A4D2-3A3B7E5ED9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649752-786B-4830-BD75-6F8B77847CB1}"/>
              </a:ext>
            </a:extLst>
          </p:cNvPr>
          <p:cNvSpPr>
            <a:spLocks noGrp="1"/>
          </p:cNvSpPr>
          <p:nvPr>
            <p:ph type="dt" sz="half" idx="10"/>
          </p:nvPr>
        </p:nvSpPr>
        <p:spPr/>
        <p:txBody>
          <a:bodyPr/>
          <a:lstStyle/>
          <a:p>
            <a:fld id="{C00AE6FD-02F0-460C-A08E-672AC46C2915}" type="datetimeFigureOut">
              <a:rPr lang="en-GB" smtClean="0"/>
              <a:t>07/03/2022</a:t>
            </a:fld>
            <a:endParaRPr lang="en-GB"/>
          </a:p>
        </p:txBody>
      </p:sp>
      <p:sp>
        <p:nvSpPr>
          <p:cNvPr id="6" name="Footer Placeholder 5">
            <a:extLst>
              <a:ext uri="{FF2B5EF4-FFF2-40B4-BE49-F238E27FC236}">
                <a16:creationId xmlns:a16="http://schemas.microsoft.com/office/drawing/2014/main" id="{1D207401-0389-4F89-895F-2B692DE1D50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25CFDAE-5833-42C7-8661-4E7967A589F9}"/>
              </a:ext>
            </a:extLst>
          </p:cNvPr>
          <p:cNvSpPr>
            <a:spLocks noGrp="1"/>
          </p:cNvSpPr>
          <p:nvPr>
            <p:ph type="sldNum" sz="quarter" idx="12"/>
          </p:nvPr>
        </p:nvSpPr>
        <p:spPr/>
        <p:txBody>
          <a:bodyPr/>
          <a:lstStyle/>
          <a:p>
            <a:fld id="{BC843A53-5A40-445A-98D0-03EA9D24A1CE}" type="slidenum">
              <a:rPr lang="en-GB" smtClean="0"/>
              <a:t>‹#›</a:t>
            </a:fld>
            <a:endParaRPr lang="en-GB"/>
          </a:p>
        </p:txBody>
      </p:sp>
    </p:spTree>
    <p:extLst>
      <p:ext uri="{BB962C8B-B14F-4D97-AF65-F5344CB8AC3E}">
        <p14:creationId xmlns:p14="http://schemas.microsoft.com/office/powerpoint/2010/main" val="3945657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7EE3E0-F3FC-4575-8AC0-48F20FE119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461BBB2-4055-4EC9-A9ED-5A3058E815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B5C0AC-561A-4427-8DF3-CC93A7FC87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0AE6FD-02F0-460C-A08E-672AC46C2915}" type="datetimeFigureOut">
              <a:rPr lang="en-GB" smtClean="0"/>
              <a:t>07/03/2022</a:t>
            </a:fld>
            <a:endParaRPr lang="en-GB"/>
          </a:p>
        </p:txBody>
      </p:sp>
      <p:sp>
        <p:nvSpPr>
          <p:cNvPr id="5" name="Footer Placeholder 4">
            <a:extLst>
              <a:ext uri="{FF2B5EF4-FFF2-40B4-BE49-F238E27FC236}">
                <a16:creationId xmlns:a16="http://schemas.microsoft.com/office/drawing/2014/main" id="{0272B2C2-CD18-4D46-A15A-E34F79EF34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0E5CD51-C22F-4FF3-A68A-AE7B2804C7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843A53-5A40-445A-98D0-03EA9D24A1CE}" type="slidenum">
              <a:rPr lang="en-GB" smtClean="0"/>
              <a:t>‹#›</a:t>
            </a:fld>
            <a:endParaRPr lang="en-GB"/>
          </a:p>
        </p:txBody>
      </p:sp>
    </p:spTree>
    <p:extLst>
      <p:ext uri="{BB962C8B-B14F-4D97-AF65-F5344CB8AC3E}">
        <p14:creationId xmlns:p14="http://schemas.microsoft.com/office/powerpoint/2010/main" val="1807390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7E6DA7-A021-4388-9B2C-EED5504305F2}"/>
              </a:ext>
            </a:extLst>
          </p:cNvPr>
          <p:cNvSpPr>
            <a:spLocks noGrp="1"/>
          </p:cNvSpPr>
          <p:nvPr>
            <p:ph type="ctrTitle"/>
          </p:nvPr>
        </p:nvSpPr>
        <p:spPr>
          <a:xfrm>
            <a:off x="838199" y="1093788"/>
            <a:ext cx="10506455" cy="2967208"/>
          </a:xfrm>
        </p:spPr>
        <p:txBody>
          <a:bodyPr>
            <a:normAutofit/>
          </a:bodyPr>
          <a:lstStyle/>
          <a:p>
            <a:pPr algn="l"/>
            <a:r>
              <a:rPr lang="en-US" sz="6800"/>
              <a:t>Efficient Allocation of Renewable Energy Sources under Uncertainty in the UK</a:t>
            </a:r>
            <a:endParaRPr lang="en-GB" sz="6800"/>
          </a:p>
        </p:txBody>
      </p:sp>
      <p:sp>
        <p:nvSpPr>
          <p:cNvPr id="20" name="Rectangle 1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3153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1">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51D3C0-33F1-445E-951D-370559B5FB8C}"/>
              </a:ext>
            </a:extLst>
          </p:cNvPr>
          <p:cNvSpPr>
            <a:spLocks noGrp="1"/>
          </p:cNvSpPr>
          <p:nvPr>
            <p:ph type="title"/>
          </p:nvPr>
        </p:nvSpPr>
        <p:spPr>
          <a:xfrm>
            <a:off x="638881" y="457201"/>
            <a:ext cx="10909640" cy="1832654"/>
          </a:xfrm>
        </p:spPr>
        <p:txBody>
          <a:bodyPr vert="horz" lIns="91440" tIns="45720" rIns="91440" bIns="45720" rtlCol="0" anchor="b">
            <a:normAutofit/>
          </a:bodyPr>
          <a:lstStyle/>
          <a:p>
            <a:pPr algn="ctr"/>
            <a:r>
              <a:rPr lang="en-US" sz="5400" kern="1200" dirty="0">
                <a:solidFill>
                  <a:schemeClr val="tx1"/>
                </a:solidFill>
                <a:latin typeface="+mj-lt"/>
                <a:ea typeface="+mj-ea"/>
                <a:cs typeface="+mj-cs"/>
              </a:rPr>
              <a:t>Training Set</a:t>
            </a:r>
          </a:p>
        </p:txBody>
      </p:sp>
      <p:sp>
        <p:nvSpPr>
          <p:cNvPr id="47"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234391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3">
            <a:extLst>
              <a:ext uri="{FF2B5EF4-FFF2-40B4-BE49-F238E27FC236}">
                <a16:creationId xmlns:a16="http://schemas.microsoft.com/office/drawing/2014/main" id="{2218CB36-841B-48CD-AE2C-435CB375D444}"/>
              </a:ext>
            </a:extLst>
          </p:cNvPr>
          <p:cNvGraphicFramePr>
            <a:graphicFrameLocks/>
          </p:cNvGraphicFramePr>
          <p:nvPr>
            <p:extLst>
              <p:ext uri="{D42A27DB-BD31-4B8C-83A1-F6EECF244321}">
                <p14:modId xmlns:p14="http://schemas.microsoft.com/office/powerpoint/2010/main" val="3420477350"/>
              </p:ext>
            </p:extLst>
          </p:nvPr>
        </p:nvGraphicFramePr>
        <p:xfrm>
          <a:off x="319262" y="2653145"/>
          <a:ext cx="11548878" cy="2821256"/>
        </p:xfrm>
        <a:graphic>
          <a:graphicData uri="http://schemas.openxmlformats.org/drawingml/2006/table">
            <a:tbl>
              <a:tblPr firstRow="1" bandRow="1">
                <a:tableStyleId>{85BE263C-DBD7-4A20-BB59-AAB30ACAA65A}</a:tableStyleId>
              </a:tblPr>
              <a:tblGrid>
                <a:gridCol w="934664">
                  <a:extLst>
                    <a:ext uri="{9D8B030D-6E8A-4147-A177-3AD203B41FA5}">
                      <a16:colId xmlns:a16="http://schemas.microsoft.com/office/drawing/2014/main" val="964623123"/>
                    </a:ext>
                  </a:extLst>
                </a:gridCol>
                <a:gridCol w="766957">
                  <a:extLst>
                    <a:ext uri="{9D8B030D-6E8A-4147-A177-3AD203B41FA5}">
                      <a16:colId xmlns:a16="http://schemas.microsoft.com/office/drawing/2014/main" val="617211405"/>
                    </a:ext>
                  </a:extLst>
                </a:gridCol>
                <a:gridCol w="1027894">
                  <a:extLst>
                    <a:ext uri="{9D8B030D-6E8A-4147-A177-3AD203B41FA5}">
                      <a16:colId xmlns:a16="http://schemas.microsoft.com/office/drawing/2014/main" val="811613662"/>
                    </a:ext>
                  </a:extLst>
                </a:gridCol>
                <a:gridCol w="1079030">
                  <a:extLst>
                    <a:ext uri="{9D8B030D-6E8A-4147-A177-3AD203B41FA5}">
                      <a16:colId xmlns:a16="http://schemas.microsoft.com/office/drawing/2014/main" val="2979611784"/>
                    </a:ext>
                  </a:extLst>
                </a:gridCol>
                <a:gridCol w="1628698">
                  <a:extLst>
                    <a:ext uri="{9D8B030D-6E8A-4147-A177-3AD203B41FA5}">
                      <a16:colId xmlns:a16="http://schemas.microsoft.com/office/drawing/2014/main" val="1684198716"/>
                    </a:ext>
                  </a:extLst>
                </a:gridCol>
                <a:gridCol w="994645">
                  <a:extLst>
                    <a:ext uri="{9D8B030D-6E8A-4147-A177-3AD203B41FA5}">
                      <a16:colId xmlns:a16="http://schemas.microsoft.com/office/drawing/2014/main" val="3713794238"/>
                    </a:ext>
                  </a:extLst>
                </a:gridCol>
                <a:gridCol w="1204976">
                  <a:extLst>
                    <a:ext uri="{9D8B030D-6E8A-4147-A177-3AD203B41FA5}">
                      <a16:colId xmlns:a16="http://schemas.microsoft.com/office/drawing/2014/main" val="1420865351"/>
                    </a:ext>
                  </a:extLst>
                </a:gridCol>
                <a:gridCol w="824278">
                  <a:extLst>
                    <a:ext uri="{9D8B030D-6E8A-4147-A177-3AD203B41FA5}">
                      <a16:colId xmlns:a16="http://schemas.microsoft.com/office/drawing/2014/main" val="1820586949"/>
                    </a:ext>
                  </a:extLst>
                </a:gridCol>
                <a:gridCol w="692812">
                  <a:extLst>
                    <a:ext uri="{9D8B030D-6E8A-4147-A177-3AD203B41FA5}">
                      <a16:colId xmlns:a16="http://schemas.microsoft.com/office/drawing/2014/main" val="1555789678"/>
                    </a:ext>
                  </a:extLst>
                </a:gridCol>
                <a:gridCol w="1047843">
                  <a:extLst>
                    <a:ext uri="{9D8B030D-6E8A-4147-A177-3AD203B41FA5}">
                      <a16:colId xmlns:a16="http://schemas.microsoft.com/office/drawing/2014/main" val="3318285728"/>
                    </a:ext>
                  </a:extLst>
                </a:gridCol>
                <a:gridCol w="1347081">
                  <a:extLst>
                    <a:ext uri="{9D8B030D-6E8A-4147-A177-3AD203B41FA5}">
                      <a16:colId xmlns:a16="http://schemas.microsoft.com/office/drawing/2014/main" val="4250952491"/>
                    </a:ext>
                  </a:extLst>
                </a:gridCol>
              </a:tblGrid>
              <a:tr h="352657">
                <a:tc>
                  <a:txBody>
                    <a:bodyPr/>
                    <a:lstStyle/>
                    <a:p>
                      <a:pPr algn="l" fontAlgn="b"/>
                      <a:r>
                        <a:rPr lang="en-GB" sz="1100" b="0" u="none" strike="noStrike" cap="none" spc="0">
                          <a:solidFill>
                            <a:schemeClr val="bg1"/>
                          </a:solidFill>
                          <a:effectLst/>
                        </a:rPr>
                        <a:t>ID</a:t>
                      </a:r>
                      <a:endParaRPr lang="en-GB" sz="1100" b="0" i="0" u="none" strike="noStrike" cap="none" spc="0">
                        <a:solidFill>
                          <a:schemeClr val="bg1"/>
                        </a:solidFill>
                        <a:effectLst/>
                        <a:latin typeface="Calibri" panose="020F0502020204030204" pitchFamily="34" charset="0"/>
                      </a:endParaRPr>
                    </a:p>
                  </a:txBody>
                  <a:tcPr marL="94999" marR="8691" marT="73076" marB="73076" anchor="ctr"/>
                </a:tc>
                <a:tc>
                  <a:txBody>
                    <a:bodyPr/>
                    <a:lstStyle/>
                    <a:p>
                      <a:pPr algn="l" fontAlgn="b"/>
                      <a:r>
                        <a:rPr lang="en-GB" sz="1100" b="0" u="none" strike="noStrike" cap="none" spc="0" dirty="0">
                          <a:solidFill>
                            <a:schemeClr val="bg1"/>
                          </a:solidFill>
                          <a:effectLst/>
                        </a:rPr>
                        <a:t>Temp</a:t>
                      </a:r>
                      <a:endParaRPr lang="en-GB" sz="1100" b="0" i="0" u="none" strike="noStrike" cap="none" spc="0" dirty="0">
                        <a:solidFill>
                          <a:schemeClr val="bg1"/>
                        </a:solidFill>
                        <a:effectLst/>
                        <a:latin typeface="Calibri" panose="020F0502020204030204" pitchFamily="34" charset="0"/>
                      </a:endParaRPr>
                    </a:p>
                  </a:txBody>
                  <a:tcPr marL="94999" marR="8691" marT="73076" marB="73076" anchor="ctr"/>
                </a:tc>
                <a:tc>
                  <a:txBody>
                    <a:bodyPr/>
                    <a:lstStyle/>
                    <a:p>
                      <a:pPr algn="l" fontAlgn="b"/>
                      <a:r>
                        <a:rPr lang="en-GB" sz="1100" b="0" u="none" strike="noStrike" cap="none" spc="0" dirty="0" err="1">
                          <a:solidFill>
                            <a:schemeClr val="bg1"/>
                          </a:solidFill>
                          <a:effectLst/>
                        </a:rPr>
                        <a:t>Windspd</a:t>
                      </a:r>
                      <a:endParaRPr lang="en-GB" sz="1100" b="0" i="0" u="none" strike="noStrike" cap="none" spc="0" dirty="0">
                        <a:solidFill>
                          <a:schemeClr val="bg1"/>
                        </a:solidFill>
                        <a:effectLst/>
                        <a:latin typeface="Calibri" panose="020F0502020204030204" pitchFamily="34" charset="0"/>
                      </a:endParaRPr>
                    </a:p>
                  </a:txBody>
                  <a:tcPr marL="94999" marR="8691" marT="73076" marB="73076" anchor="ctr"/>
                </a:tc>
                <a:tc>
                  <a:txBody>
                    <a:bodyPr/>
                    <a:lstStyle/>
                    <a:p>
                      <a:pPr algn="l" fontAlgn="b"/>
                      <a:r>
                        <a:rPr lang="en-GB" sz="1100" b="0" u="none" strike="noStrike" cap="none" spc="0" dirty="0" err="1">
                          <a:solidFill>
                            <a:schemeClr val="bg1"/>
                          </a:solidFill>
                          <a:effectLst/>
                        </a:rPr>
                        <a:t>Windgust</a:t>
                      </a:r>
                      <a:endParaRPr lang="en-GB" sz="1100" b="0" i="0" u="none" strike="noStrike" cap="none" spc="0" dirty="0">
                        <a:solidFill>
                          <a:schemeClr val="bg1"/>
                        </a:solidFill>
                        <a:effectLst/>
                        <a:latin typeface="Calibri" panose="020F0502020204030204" pitchFamily="34" charset="0"/>
                      </a:endParaRPr>
                    </a:p>
                  </a:txBody>
                  <a:tcPr marL="94999" marR="8691" marT="73076" marB="73076" anchor="ctr"/>
                </a:tc>
                <a:tc>
                  <a:txBody>
                    <a:bodyPr/>
                    <a:lstStyle/>
                    <a:p>
                      <a:pPr algn="l" fontAlgn="b"/>
                      <a:r>
                        <a:rPr lang="en-GB" sz="1100" b="0" u="none" strike="noStrike" cap="none" spc="0">
                          <a:solidFill>
                            <a:schemeClr val="bg1"/>
                          </a:solidFill>
                          <a:effectLst/>
                        </a:rPr>
                        <a:t>Sealevelpressure</a:t>
                      </a:r>
                      <a:endParaRPr lang="en-GB" sz="1100" b="0" i="0" u="none" strike="noStrike" cap="none" spc="0">
                        <a:solidFill>
                          <a:schemeClr val="bg1"/>
                        </a:solidFill>
                        <a:effectLst/>
                        <a:latin typeface="Calibri" panose="020F0502020204030204" pitchFamily="34" charset="0"/>
                      </a:endParaRPr>
                    </a:p>
                  </a:txBody>
                  <a:tcPr marL="94999" marR="8691" marT="73076" marB="73076" anchor="ctr"/>
                </a:tc>
                <a:tc>
                  <a:txBody>
                    <a:bodyPr/>
                    <a:lstStyle/>
                    <a:p>
                      <a:pPr algn="l" fontAlgn="b"/>
                      <a:r>
                        <a:rPr lang="en-GB" sz="1100" b="0" u="none" strike="noStrike" cap="none" spc="0">
                          <a:solidFill>
                            <a:schemeClr val="bg1"/>
                          </a:solidFill>
                          <a:effectLst/>
                        </a:rPr>
                        <a:t>Visibility</a:t>
                      </a:r>
                      <a:endParaRPr lang="en-GB" sz="1100" b="0" i="0" u="none" strike="noStrike" cap="none" spc="0">
                        <a:solidFill>
                          <a:schemeClr val="bg1"/>
                        </a:solidFill>
                        <a:effectLst/>
                        <a:latin typeface="Calibri" panose="020F0502020204030204" pitchFamily="34" charset="0"/>
                      </a:endParaRPr>
                    </a:p>
                  </a:txBody>
                  <a:tcPr marL="94999" marR="8691" marT="73076" marB="73076" anchor="ctr"/>
                </a:tc>
                <a:tc>
                  <a:txBody>
                    <a:bodyPr/>
                    <a:lstStyle/>
                    <a:p>
                      <a:pPr algn="l" fontAlgn="b"/>
                      <a:r>
                        <a:rPr lang="en-GB" sz="1100" b="0" u="none" strike="noStrike" cap="none" spc="0">
                          <a:solidFill>
                            <a:schemeClr val="bg1"/>
                          </a:solidFill>
                          <a:effectLst/>
                        </a:rPr>
                        <a:t>Cloudcover</a:t>
                      </a:r>
                      <a:endParaRPr lang="en-GB" sz="1100" b="0" i="0" u="none" strike="noStrike" cap="none" spc="0">
                        <a:solidFill>
                          <a:schemeClr val="bg1"/>
                        </a:solidFill>
                        <a:effectLst/>
                        <a:latin typeface="Calibri" panose="020F0502020204030204" pitchFamily="34" charset="0"/>
                      </a:endParaRPr>
                    </a:p>
                  </a:txBody>
                  <a:tcPr marL="94999" marR="8691" marT="73076" marB="73076" anchor="ctr"/>
                </a:tc>
                <a:tc>
                  <a:txBody>
                    <a:bodyPr/>
                    <a:lstStyle/>
                    <a:p>
                      <a:pPr algn="l" fontAlgn="b"/>
                      <a:r>
                        <a:rPr lang="en-GB" sz="1100" b="0" u="none" strike="noStrike" cap="none" spc="0" dirty="0" err="1">
                          <a:solidFill>
                            <a:schemeClr val="bg1"/>
                          </a:solidFill>
                          <a:effectLst/>
                        </a:rPr>
                        <a:t>Precip</a:t>
                      </a:r>
                      <a:endParaRPr lang="en-GB" sz="1100" b="0" i="0" u="none" strike="noStrike" cap="none" spc="0" dirty="0">
                        <a:solidFill>
                          <a:schemeClr val="bg1"/>
                        </a:solidFill>
                        <a:effectLst/>
                        <a:latin typeface="Calibri" panose="020F0502020204030204" pitchFamily="34" charset="0"/>
                      </a:endParaRPr>
                    </a:p>
                  </a:txBody>
                  <a:tcPr marL="94999" marR="8691" marT="73076" marB="73076" anchor="ctr"/>
                </a:tc>
                <a:tc>
                  <a:txBody>
                    <a:bodyPr/>
                    <a:lstStyle/>
                    <a:p>
                      <a:pPr algn="l" fontAlgn="b"/>
                      <a:r>
                        <a:rPr lang="en-GB" sz="1100" b="0" u="none" strike="noStrike" cap="none" spc="0">
                          <a:solidFill>
                            <a:schemeClr val="bg1"/>
                          </a:solidFill>
                          <a:effectLst/>
                        </a:rPr>
                        <a:t>Dew</a:t>
                      </a:r>
                      <a:endParaRPr lang="en-GB" sz="1100" b="0" i="0" u="none" strike="noStrike" cap="none" spc="0">
                        <a:solidFill>
                          <a:schemeClr val="bg1"/>
                        </a:solidFill>
                        <a:effectLst/>
                        <a:latin typeface="Calibri" panose="020F0502020204030204" pitchFamily="34" charset="0"/>
                      </a:endParaRPr>
                    </a:p>
                  </a:txBody>
                  <a:tcPr marL="94999" marR="8691" marT="73076" marB="73076" anchor="ctr"/>
                </a:tc>
                <a:tc>
                  <a:txBody>
                    <a:bodyPr/>
                    <a:lstStyle/>
                    <a:p>
                      <a:pPr algn="l" fontAlgn="b"/>
                      <a:r>
                        <a:rPr lang="en-GB" sz="1100" b="0" u="none" strike="noStrike" cap="none" spc="0">
                          <a:solidFill>
                            <a:schemeClr val="bg1"/>
                          </a:solidFill>
                          <a:effectLst/>
                        </a:rPr>
                        <a:t>Humidity</a:t>
                      </a:r>
                      <a:endParaRPr lang="en-GB" sz="1100" b="0" i="0" u="none" strike="noStrike" cap="none" spc="0">
                        <a:solidFill>
                          <a:schemeClr val="bg1"/>
                        </a:solidFill>
                        <a:effectLst/>
                        <a:latin typeface="Calibri" panose="020F0502020204030204" pitchFamily="34" charset="0"/>
                      </a:endParaRPr>
                    </a:p>
                  </a:txBody>
                  <a:tcPr marL="94999" marR="8691" marT="73076" marB="73076" anchor="ctr"/>
                </a:tc>
                <a:tc>
                  <a:txBody>
                    <a:bodyPr/>
                    <a:lstStyle/>
                    <a:p>
                      <a:pPr algn="l" fontAlgn="b"/>
                      <a:r>
                        <a:rPr lang="en-GB" sz="1100" b="0" u="none" strike="noStrike" cap="none" spc="0">
                          <a:solidFill>
                            <a:schemeClr val="bg1"/>
                          </a:solidFill>
                          <a:effectLst/>
                        </a:rPr>
                        <a:t>Load Factor</a:t>
                      </a:r>
                      <a:endParaRPr lang="en-GB" sz="1100" b="0" i="0" u="none" strike="noStrike" cap="none" spc="0">
                        <a:solidFill>
                          <a:schemeClr val="bg1"/>
                        </a:solidFill>
                        <a:effectLst/>
                        <a:latin typeface="Calibri" panose="020F0502020204030204" pitchFamily="34" charset="0"/>
                      </a:endParaRPr>
                    </a:p>
                  </a:txBody>
                  <a:tcPr marL="94999" marR="8691" marT="73076" marB="73076" anchor="ctr"/>
                </a:tc>
                <a:extLst>
                  <a:ext uri="{0D108BD9-81ED-4DB2-BD59-A6C34878D82A}">
                    <a16:rowId xmlns:a16="http://schemas.microsoft.com/office/drawing/2014/main" val="459070469"/>
                  </a:ext>
                </a:extLst>
              </a:tr>
              <a:tr h="352657">
                <a:tc>
                  <a:txBody>
                    <a:bodyPr/>
                    <a:lstStyle/>
                    <a:p>
                      <a:pPr algn="l" fontAlgn="b"/>
                      <a:r>
                        <a:rPr lang="en-GB" sz="1100" b="0" u="none" strike="noStrike" cap="none" spc="0">
                          <a:solidFill>
                            <a:schemeClr val="tx1"/>
                          </a:solidFill>
                          <a:effectLst/>
                        </a:rPr>
                        <a:t>ABRTW-1</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5.5</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11.6</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15.5</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1008.1</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12.1</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86.3</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0</a:t>
                      </a:r>
                      <a:endParaRPr lang="en-GB" sz="1100" b="0" i="0" u="none" strike="noStrike" cap="none" spc="0" dirty="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3.9</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89.4</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0.697666667</a:t>
                      </a:r>
                      <a:endParaRPr lang="en-GB" sz="1100" b="0" i="0" u="none" strike="noStrike" cap="none" spc="0">
                        <a:solidFill>
                          <a:schemeClr val="tx1"/>
                        </a:solidFill>
                        <a:effectLst/>
                        <a:latin typeface="Calibri" panose="020F0502020204030204" pitchFamily="34" charset="0"/>
                      </a:endParaRPr>
                    </a:p>
                  </a:txBody>
                  <a:tcPr marL="94999" marR="8691" marT="73076" marB="73076" anchor="b"/>
                </a:tc>
                <a:extLst>
                  <a:ext uri="{0D108BD9-81ED-4DB2-BD59-A6C34878D82A}">
                    <a16:rowId xmlns:a16="http://schemas.microsoft.com/office/drawing/2014/main" val="712062926"/>
                  </a:ext>
                </a:extLst>
              </a:tr>
              <a:tr h="352657">
                <a:tc>
                  <a:txBody>
                    <a:bodyPr/>
                    <a:lstStyle/>
                    <a:p>
                      <a:pPr algn="l" fontAlgn="b"/>
                      <a:r>
                        <a:rPr lang="en-GB" sz="1100" b="0" u="none" strike="noStrike" cap="none" spc="0">
                          <a:solidFill>
                            <a:schemeClr val="tx1"/>
                          </a:solidFill>
                          <a:effectLst/>
                        </a:rPr>
                        <a:t>ABRTW-1</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4.1</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22.2</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30.8</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969.9</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3.8</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86.2</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0</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2.5</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89.1</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0.667611111</a:t>
                      </a:r>
                      <a:endParaRPr lang="en-GB" sz="1100" b="0" i="0" u="none" strike="noStrike" cap="none" spc="0">
                        <a:solidFill>
                          <a:schemeClr val="tx1"/>
                        </a:solidFill>
                        <a:effectLst/>
                        <a:latin typeface="Calibri" panose="020F0502020204030204" pitchFamily="34" charset="0"/>
                      </a:endParaRPr>
                    </a:p>
                  </a:txBody>
                  <a:tcPr marL="94999" marR="8691" marT="73076" marB="73076" anchor="b"/>
                </a:tc>
                <a:extLst>
                  <a:ext uri="{0D108BD9-81ED-4DB2-BD59-A6C34878D82A}">
                    <a16:rowId xmlns:a16="http://schemas.microsoft.com/office/drawing/2014/main" val="3954947497"/>
                  </a:ext>
                </a:extLst>
              </a:tr>
              <a:tr h="352657">
                <a:tc>
                  <a:txBody>
                    <a:bodyPr/>
                    <a:lstStyle/>
                    <a:p>
                      <a:pPr algn="l" fontAlgn="b"/>
                      <a:r>
                        <a:rPr lang="en-GB" sz="1100" b="0" u="none" strike="noStrike" cap="none" spc="0">
                          <a:solidFill>
                            <a:schemeClr val="tx1"/>
                          </a:solidFill>
                          <a:effectLst/>
                        </a:rPr>
                        <a:t>ABRTW-1</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8.6</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4.4</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6</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1028.8</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39</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38.6</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0</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1.6</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61.48</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0.071444444</a:t>
                      </a:r>
                      <a:endParaRPr lang="en-GB" sz="1100" b="0" i="0" u="none" strike="noStrike" cap="none" spc="0">
                        <a:solidFill>
                          <a:schemeClr val="tx1"/>
                        </a:solidFill>
                        <a:effectLst/>
                        <a:latin typeface="Calibri" panose="020F0502020204030204" pitchFamily="34" charset="0"/>
                      </a:endParaRPr>
                    </a:p>
                  </a:txBody>
                  <a:tcPr marL="94999" marR="8691" marT="73076" marB="73076" anchor="b"/>
                </a:tc>
                <a:extLst>
                  <a:ext uri="{0D108BD9-81ED-4DB2-BD59-A6C34878D82A}">
                    <a16:rowId xmlns:a16="http://schemas.microsoft.com/office/drawing/2014/main" val="624913294"/>
                  </a:ext>
                </a:extLst>
              </a:tr>
              <a:tr h="352657">
                <a:tc>
                  <a:txBody>
                    <a:bodyPr/>
                    <a:lstStyle/>
                    <a:p>
                      <a:pPr algn="l" fontAlgn="b"/>
                      <a:r>
                        <a:rPr lang="en-GB" sz="1100" b="0" u="none" strike="noStrike" cap="none" spc="0">
                          <a:solidFill>
                            <a:schemeClr val="tx1"/>
                          </a:solidFill>
                          <a:effectLst/>
                        </a:rPr>
                        <a:t>ABRTW-1</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17</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7.6</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6.9</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1014.6</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33.8</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4.8</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0</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5.4</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46.24</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0.053333333</a:t>
                      </a:r>
                      <a:endParaRPr lang="en-GB" sz="1100" b="0" i="0" u="none" strike="noStrike" cap="none" spc="0">
                        <a:solidFill>
                          <a:schemeClr val="tx1"/>
                        </a:solidFill>
                        <a:effectLst/>
                        <a:latin typeface="Calibri" panose="020F0502020204030204" pitchFamily="34" charset="0"/>
                      </a:endParaRPr>
                    </a:p>
                  </a:txBody>
                  <a:tcPr marL="94999" marR="8691" marT="73076" marB="73076" anchor="b"/>
                </a:tc>
                <a:extLst>
                  <a:ext uri="{0D108BD9-81ED-4DB2-BD59-A6C34878D82A}">
                    <a16:rowId xmlns:a16="http://schemas.microsoft.com/office/drawing/2014/main" val="2185540124"/>
                  </a:ext>
                </a:extLst>
              </a:tr>
              <a:tr h="352657">
                <a:tc>
                  <a:txBody>
                    <a:bodyPr/>
                    <a:lstStyle/>
                    <a:p>
                      <a:pPr algn="l" fontAlgn="b"/>
                      <a:r>
                        <a:rPr lang="en-GB" sz="1100" b="0" u="none" strike="noStrike" cap="none" spc="0">
                          <a:solidFill>
                            <a:schemeClr val="tx1"/>
                          </a:solidFill>
                          <a:effectLst/>
                        </a:rPr>
                        <a:t>ABRTW-1</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13.7</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11.8</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 0</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1019.3</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23.6</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76.8</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0</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10.2</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79.66</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0.331277778</a:t>
                      </a:r>
                      <a:endParaRPr lang="en-GB" sz="1100" b="0" i="0" u="none" strike="noStrike" cap="none" spc="0">
                        <a:solidFill>
                          <a:schemeClr val="tx1"/>
                        </a:solidFill>
                        <a:effectLst/>
                        <a:latin typeface="Calibri" panose="020F0502020204030204" pitchFamily="34" charset="0"/>
                      </a:endParaRPr>
                    </a:p>
                  </a:txBody>
                  <a:tcPr marL="94999" marR="8691" marT="73076" marB="73076" anchor="b"/>
                </a:tc>
                <a:extLst>
                  <a:ext uri="{0D108BD9-81ED-4DB2-BD59-A6C34878D82A}">
                    <a16:rowId xmlns:a16="http://schemas.microsoft.com/office/drawing/2014/main" val="2222979376"/>
                  </a:ext>
                </a:extLst>
              </a:tr>
              <a:tr h="352657">
                <a:tc>
                  <a:txBody>
                    <a:bodyPr/>
                    <a:lstStyle/>
                    <a:p>
                      <a:pPr algn="l" fontAlgn="b"/>
                      <a:r>
                        <a:rPr lang="en-GB" sz="1100" b="0" u="none" strike="noStrike" cap="none" spc="0">
                          <a:solidFill>
                            <a:schemeClr val="tx1"/>
                          </a:solidFill>
                          <a:effectLst/>
                        </a:rPr>
                        <a:t>ABRTW-1</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22.6</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13.4</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0</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1013.5</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33.6</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36.2</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0</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10.6</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46.81</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0.279888889</a:t>
                      </a:r>
                      <a:endParaRPr lang="en-GB" sz="1100" b="0" i="0" u="none" strike="noStrike" cap="none" spc="0">
                        <a:solidFill>
                          <a:schemeClr val="tx1"/>
                        </a:solidFill>
                        <a:effectLst/>
                        <a:latin typeface="Calibri" panose="020F0502020204030204" pitchFamily="34" charset="0"/>
                      </a:endParaRPr>
                    </a:p>
                  </a:txBody>
                  <a:tcPr marL="94999" marR="8691" marT="73076" marB="73076" anchor="b"/>
                </a:tc>
                <a:extLst>
                  <a:ext uri="{0D108BD9-81ED-4DB2-BD59-A6C34878D82A}">
                    <a16:rowId xmlns:a16="http://schemas.microsoft.com/office/drawing/2014/main" val="961741410"/>
                  </a:ext>
                </a:extLst>
              </a:tr>
              <a:tr h="352657">
                <a:tc>
                  <a:txBody>
                    <a:bodyPr/>
                    <a:lstStyle/>
                    <a:p>
                      <a:pPr algn="l" fontAlgn="b"/>
                      <a:r>
                        <a:rPr lang="en-GB" sz="1100" b="0" u="none" strike="noStrike" cap="none" spc="0">
                          <a:solidFill>
                            <a:schemeClr val="tx1"/>
                          </a:solidFill>
                          <a:effectLst/>
                        </a:rPr>
                        <a:t>ABRTW-1</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7.6</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25.7</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dirty="0">
                          <a:solidFill>
                            <a:schemeClr val="tx1"/>
                          </a:solidFill>
                          <a:effectLst/>
                        </a:rPr>
                        <a:t>30</a:t>
                      </a:r>
                      <a:endParaRPr lang="en-GB" sz="1100" b="0" i="0" u="none" strike="noStrike" cap="none" spc="0" dirty="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1015.7</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26.2</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29.6</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0</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6.3</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92</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dirty="0">
                          <a:solidFill>
                            <a:schemeClr val="tx1"/>
                          </a:solidFill>
                          <a:effectLst/>
                        </a:rPr>
                        <a:t>0.892222222</a:t>
                      </a:r>
                      <a:endParaRPr lang="en-GB" sz="1100" b="0" i="0" u="none" strike="noStrike" cap="none" spc="0" dirty="0">
                        <a:solidFill>
                          <a:schemeClr val="tx1"/>
                        </a:solidFill>
                        <a:effectLst/>
                        <a:latin typeface="Calibri" panose="020F0502020204030204" pitchFamily="34" charset="0"/>
                      </a:endParaRPr>
                    </a:p>
                  </a:txBody>
                  <a:tcPr marL="94999" marR="8691" marT="73076" marB="73076" anchor="b"/>
                </a:tc>
                <a:extLst>
                  <a:ext uri="{0D108BD9-81ED-4DB2-BD59-A6C34878D82A}">
                    <a16:rowId xmlns:a16="http://schemas.microsoft.com/office/drawing/2014/main" val="2183784199"/>
                  </a:ext>
                </a:extLst>
              </a:tr>
            </a:tbl>
          </a:graphicData>
        </a:graphic>
      </p:graphicFrame>
    </p:spTree>
    <p:extLst>
      <p:ext uri="{BB962C8B-B14F-4D97-AF65-F5344CB8AC3E}">
        <p14:creationId xmlns:p14="http://schemas.microsoft.com/office/powerpoint/2010/main" val="126479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CC00F7-AB94-4BC7-B946-DA514B97803D}"/>
              </a:ext>
            </a:extLst>
          </p:cNvPr>
          <p:cNvSpPr>
            <a:spLocks noGrp="1"/>
          </p:cNvSpPr>
          <p:nvPr>
            <p:ph type="title"/>
          </p:nvPr>
        </p:nvSpPr>
        <p:spPr>
          <a:xfrm>
            <a:off x="630936" y="640080"/>
            <a:ext cx="4818888" cy="1481328"/>
          </a:xfrm>
        </p:spPr>
        <p:txBody>
          <a:bodyPr anchor="b">
            <a:normAutofit/>
          </a:bodyPr>
          <a:lstStyle/>
          <a:p>
            <a:r>
              <a:rPr lang="en-GB" sz="5000"/>
              <a:t>Regression Model</a:t>
            </a:r>
          </a:p>
        </p:txBody>
      </p:sp>
      <p:sp>
        <p:nvSpPr>
          <p:cNvPr id="2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7E2BB50-6A75-49A9-A9CA-CF63591DB059}"/>
              </a:ext>
            </a:extLst>
          </p:cNvPr>
          <p:cNvSpPr>
            <a:spLocks noGrp="1"/>
          </p:cNvSpPr>
          <p:nvPr>
            <p:ph idx="1"/>
          </p:nvPr>
        </p:nvSpPr>
        <p:spPr>
          <a:xfrm>
            <a:off x="630936" y="2850642"/>
            <a:ext cx="4818888" cy="3547872"/>
          </a:xfrm>
        </p:spPr>
        <p:txBody>
          <a:bodyPr anchor="t">
            <a:normAutofit/>
          </a:bodyPr>
          <a:lstStyle/>
          <a:p>
            <a:pPr lvl="1"/>
            <a:r>
              <a:rPr lang="en-GB" sz="2800" dirty="0"/>
              <a:t>Tested Linear &amp; Non-linear models</a:t>
            </a:r>
          </a:p>
          <a:p>
            <a:pPr lvl="1"/>
            <a:endParaRPr lang="en-GB" sz="2800" dirty="0"/>
          </a:p>
          <a:p>
            <a:pPr lvl="1"/>
            <a:r>
              <a:rPr lang="en-GB" sz="2800" dirty="0"/>
              <a:t>Gradient Boosting approaches appeared to work the best.</a:t>
            </a:r>
          </a:p>
          <a:p>
            <a:pPr lvl="1"/>
            <a:endParaRPr lang="en-GB" sz="2800" dirty="0"/>
          </a:p>
          <a:p>
            <a:pPr lvl="1"/>
            <a:endParaRPr lang="en-GB" sz="2800" dirty="0"/>
          </a:p>
          <a:p>
            <a:pPr lvl="1"/>
            <a:endParaRPr lang="en-GB" sz="2800" dirty="0"/>
          </a:p>
          <a:p>
            <a:pPr lvl="1"/>
            <a:endParaRPr lang="en-GB" sz="2800" dirty="0"/>
          </a:p>
          <a:p>
            <a:pPr lvl="1"/>
            <a:endParaRPr lang="en-GB" sz="2800" dirty="0"/>
          </a:p>
        </p:txBody>
      </p:sp>
      <p:pic>
        <p:nvPicPr>
          <p:cNvPr id="5" name="Picture 4">
            <a:extLst>
              <a:ext uri="{FF2B5EF4-FFF2-40B4-BE49-F238E27FC236}">
                <a16:creationId xmlns:a16="http://schemas.microsoft.com/office/drawing/2014/main" id="{5D44AB91-1188-43E0-BAE2-2EC87245C7F5}"/>
              </a:ext>
            </a:extLst>
          </p:cNvPr>
          <p:cNvPicPr>
            <a:picLocks noChangeAspect="1"/>
          </p:cNvPicPr>
          <p:nvPr/>
        </p:nvPicPr>
        <p:blipFill>
          <a:blip r:embed="rId3"/>
          <a:stretch>
            <a:fillRect/>
          </a:stretch>
        </p:blipFill>
        <p:spPr>
          <a:xfrm>
            <a:off x="6099048" y="672558"/>
            <a:ext cx="5458968" cy="5512884"/>
          </a:xfrm>
          <a:prstGeom prst="rect">
            <a:avLst/>
          </a:prstGeom>
          <a:ln w="28575">
            <a:solidFill>
              <a:srgbClr val="ED7D31"/>
            </a:solidFill>
          </a:ln>
        </p:spPr>
      </p:pic>
    </p:spTree>
    <p:extLst>
      <p:ext uri="{BB962C8B-B14F-4D97-AF65-F5344CB8AC3E}">
        <p14:creationId xmlns:p14="http://schemas.microsoft.com/office/powerpoint/2010/main" val="2308466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CC00F7-AB94-4BC7-B946-DA514B97803D}"/>
              </a:ext>
            </a:extLst>
          </p:cNvPr>
          <p:cNvSpPr>
            <a:spLocks noGrp="1"/>
          </p:cNvSpPr>
          <p:nvPr>
            <p:ph type="title"/>
          </p:nvPr>
        </p:nvSpPr>
        <p:spPr>
          <a:xfrm>
            <a:off x="838200" y="253397"/>
            <a:ext cx="10515600" cy="1273233"/>
          </a:xfrm>
        </p:spPr>
        <p:txBody>
          <a:bodyPr>
            <a:normAutofit/>
          </a:bodyPr>
          <a:lstStyle/>
          <a:p>
            <a:r>
              <a:rPr lang="en-GB" sz="4000" dirty="0"/>
              <a:t>Regression Model - Pipeline</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7E2BB50-6A75-49A9-A9CA-CF63591DB059}"/>
              </a:ext>
            </a:extLst>
          </p:cNvPr>
          <p:cNvSpPr>
            <a:spLocks noGrp="1"/>
          </p:cNvSpPr>
          <p:nvPr>
            <p:ph idx="1"/>
          </p:nvPr>
        </p:nvSpPr>
        <p:spPr>
          <a:xfrm>
            <a:off x="836676" y="2325624"/>
            <a:ext cx="4725924" cy="3694176"/>
          </a:xfrm>
        </p:spPr>
        <p:txBody>
          <a:bodyPr>
            <a:normAutofit/>
          </a:bodyPr>
          <a:lstStyle/>
          <a:p>
            <a:pPr lvl="1"/>
            <a:endParaRPr lang="en-GB" sz="2800" dirty="0"/>
          </a:p>
          <a:p>
            <a:pPr lvl="1"/>
            <a:r>
              <a:rPr lang="en-GB" sz="2800" dirty="0"/>
              <a:t>Used a library to search for an appropriate pipeline.</a:t>
            </a:r>
          </a:p>
          <a:p>
            <a:pPr lvl="1"/>
            <a:endParaRPr lang="en-GB" sz="2800" dirty="0"/>
          </a:p>
          <a:p>
            <a:pPr lvl="1"/>
            <a:r>
              <a:rPr lang="en-GB" sz="2800" dirty="0"/>
              <a:t>A 10 step pipeline produced best output.</a:t>
            </a:r>
          </a:p>
        </p:txBody>
      </p:sp>
      <p:sp>
        <p:nvSpPr>
          <p:cNvPr id="9" name="TextBox 8">
            <a:extLst>
              <a:ext uri="{FF2B5EF4-FFF2-40B4-BE49-F238E27FC236}">
                <a16:creationId xmlns:a16="http://schemas.microsoft.com/office/drawing/2014/main" id="{2435A3AE-8DE8-47FE-ACC6-9794F12E8CF3}"/>
              </a:ext>
            </a:extLst>
          </p:cNvPr>
          <p:cNvSpPr txBox="1"/>
          <p:nvPr/>
        </p:nvSpPr>
        <p:spPr>
          <a:xfrm>
            <a:off x="5905500" y="3235587"/>
            <a:ext cx="6164580" cy="1138773"/>
          </a:xfrm>
          <a:prstGeom prst="rect">
            <a:avLst/>
          </a:prstGeom>
          <a:noFill/>
          <a:ln w="19050">
            <a:solidFill>
              <a:srgbClr val="ED7D31"/>
            </a:solidFill>
          </a:ln>
        </p:spPr>
        <p:txBody>
          <a:bodyPr wrap="square">
            <a:spAutoFit/>
          </a:bodyPr>
          <a:lstStyle/>
          <a:p>
            <a:r>
              <a:rPr lang="en-GB" sz="2800" b="1" i="1" dirty="0"/>
              <a:t>Pipeline:</a:t>
            </a:r>
            <a:r>
              <a:rPr lang="en-GB" sz="2000" i="1" dirty="0"/>
              <a:t> a linear sequence of data preparation options, modelling operations, and prediction transform operations.</a:t>
            </a:r>
          </a:p>
        </p:txBody>
      </p:sp>
    </p:spTree>
    <p:extLst>
      <p:ext uri="{BB962C8B-B14F-4D97-AF65-F5344CB8AC3E}">
        <p14:creationId xmlns:p14="http://schemas.microsoft.com/office/powerpoint/2010/main" val="4231053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CC00F7-AB94-4BC7-B946-DA514B97803D}"/>
              </a:ext>
            </a:extLst>
          </p:cNvPr>
          <p:cNvSpPr>
            <a:spLocks noGrp="1"/>
          </p:cNvSpPr>
          <p:nvPr>
            <p:ph type="title"/>
          </p:nvPr>
        </p:nvSpPr>
        <p:spPr>
          <a:xfrm>
            <a:off x="838200" y="253397"/>
            <a:ext cx="10515600" cy="1273233"/>
          </a:xfrm>
        </p:spPr>
        <p:txBody>
          <a:bodyPr>
            <a:normAutofit/>
          </a:bodyPr>
          <a:lstStyle/>
          <a:p>
            <a:r>
              <a:rPr lang="en-GB" sz="4000" dirty="0"/>
              <a:t>Allocation - Definition</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7E2BB50-6A75-49A9-A9CA-CF63591DB059}"/>
              </a:ext>
            </a:extLst>
          </p:cNvPr>
          <p:cNvSpPr>
            <a:spLocks noGrp="1"/>
          </p:cNvSpPr>
          <p:nvPr>
            <p:ph idx="1"/>
          </p:nvPr>
        </p:nvSpPr>
        <p:spPr>
          <a:xfrm>
            <a:off x="1474763" y="2530187"/>
            <a:ext cx="3570146" cy="2480376"/>
          </a:xfrm>
        </p:spPr>
        <p:txBody>
          <a:bodyPr>
            <a:normAutofit/>
          </a:bodyPr>
          <a:lstStyle/>
          <a:p>
            <a:pPr lvl="1"/>
            <a:r>
              <a:rPr lang="en-GB" sz="2800" dirty="0"/>
              <a:t>Inputs:</a:t>
            </a:r>
          </a:p>
          <a:p>
            <a:pPr lvl="2"/>
            <a:r>
              <a:rPr lang="en-GB" sz="2400" dirty="0"/>
              <a:t>Objectives</a:t>
            </a:r>
          </a:p>
          <a:p>
            <a:pPr lvl="2"/>
            <a:endParaRPr lang="en-GB" sz="2400" dirty="0"/>
          </a:p>
          <a:p>
            <a:pPr lvl="2"/>
            <a:r>
              <a:rPr lang="en-GB" sz="2400" dirty="0"/>
              <a:t>Budget</a:t>
            </a:r>
          </a:p>
          <a:p>
            <a:pPr lvl="2"/>
            <a:endParaRPr lang="en-GB" sz="2400" dirty="0"/>
          </a:p>
          <a:p>
            <a:pPr lvl="2"/>
            <a:r>
              <a:rPr lang="en-GB" sz="2400" dirty="0"/>
              <a:t>Locations</a:t>
            </a:r>
          </a:p>
          <a:p>
            <a:pPr marL="914400" lvl="2" indent="0">
              <a:buNone/>
            </a:pPr>
            <a:endParaRPr lang="en-GB" sz="2400" dirty="0"/>
          </a:p>
        </p:txBody>
      </p:sp>
      <p:sp>
        <p:nvSpPr>
          <p:cNvPr id="9" name="Content Placeholder 2">
            <a:extLst>
              <a:ext uri="{FF2B5EF4-FFF2-40B4-BE49-F238E27FC236}">
                <a16:creationId xmlns:a16="http://schemas.microsoft.com/office/drawing/2014/main" id="{6DB71ED2-3720-4318-A4D1-9B5A33EAFFDD}"/>
              </a:ext>
            </a:extLst>
          </p:cNvPr>
          <p:cNvSpPr txBox="1">
            <a:spLocks/>
          </p:cNvSpPr>
          <p:nvPr/>
        </p:nvSpPr>
        <p:spPr>
          <a:xfrm>
            <a:off x="7144043" y="3242487"/>
            <a:ext cx="3570146" cy="10177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GB" sz="2800" dirty="0"/>
              <a:t>Output:</a:t>
            </a:r>
          </a:p>
          <a:p>
            <a:pPr lvl="2"/>
            <a:r>
              <a:rPr lang="en-GB" sz="2400" dirty="0"/>
              <a:t>Allocation</a:t>
            </a:r>
          </a:p>
        </p:txBody>
      </p:sp>
      <p:cxnSp>
        <p:nvCxnSpPr>
          <p:cNvPr id="5" name="Straight Arrow Connector 4">
            <a:extLst>
              <a:ext uri="{FF2B5EF4-FFF2-40B4-BE49-F238E27FC236}">
                <a16:creationId xmlns:a16="http://schemas.microsoft.com/office/drawing/2014/main" id="{34F3F812-40BB-419A-8716-1BF4016B2CB3}"/>
              </a:ext>
            </a:extLst>
          </p:cNvPr>
          <p:cNvCxnSpPr>
            <a:cxnSpLocks/>
          </p:cNvCxnSpPr>
          <p:nvPr/>
        </p:nvCxnSpPr>
        <p:spPr>
          <a:xfrm flipV="1">
            <a:off x="5041861" y="3751384"/>
            <a:ext cx="2105230" cy="18991"/>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61994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CC00F7-AB94-4BC7-B946-DA514B97803D}"/>
              </a:ext>
            </a:extLst>
          </p:cNvPr>
          <p:cNvSpPr>
            <a:spLocks noGrp="1"/>
          </p:cNvSpPr>
          <p:nvPr>
            <p:ph type="title"/>
          </p:nvPr>
        </p:nvSpPr>
        <p:spPr>
          <a:xfrm>
            <a:off x="838200" y="253397"/>
            <a:ext cx="10515600" cy="1273233"/>
          </a:xfrm>
        </p:spPr>
        <p:txBody>
          <a:bodyPr>
            <a:normAutofit/>
          </a:bodyPr>
          <a:lstStyle/>
          <a:p>
            <a:r>
              <a:rPr lang="en-GB" sz="4000" dirty="0"/>
              <a:t>Allocation - Objectives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7E2BB50-6A75-49A9-A9CA-CF63591DB059}"/>
              </a:ext>
            </a:extLst>
          </p:cNvPr>
          <p:cNvSpPr>
            <a:spLocks noGrp="1"/>
          </p:cNvSpPr>
          <p:nvPr>
            <p:ph idx="1"/>
          </p:nvPr>
        </p:nvSpPr>
        <p:spPr>
          <a:xfrm>
            <a:off x="838200" y="2478024"/>
            <a:ext cx="10515600" cy="3694176"/>
          </a:xfrm>
        </p:spPr>
        <p:txBody>
          <a:bodyPr>
            <a:normAutofit/>
          </a:bodyPr>
          <a:lstStyle/>
          <a:p>
            <a:pPr lvl="1"/>
            <a:r>
              <a:rPr lang="en-GB" sz="2800" dirty="0"/>
              <a:t>Generation Amount</a:t>
            </a:r>
          </a:p>
          <a:p>
            <a:pPr lvl="1"/>
            <a:endParaRPr lang="en-GB" sz="2800" dirty="0"/>
          </a:p>
          <a:p>
            <a:pPr lvl="1"/>
            <a:r>
              <a:rPr lang="en-GB" sz="2800" dirty="0"/>
              <a:t>Load Factor Variance</a:t>
            </a:r>
          </a:p>
          <a:p>
            <a:pPr lvl="1"/>
            <a:endParaRPr lang="en-GB" sz="2800" dirty="0"/>
          </a:p>
          <a:p>
            <a:pPr lvl="1"/>
            <a:r>
              <a:rPr lang="en-GB" sz="2800" dirty="0"/>
              <a:t>Minimum Load Factor</a:t>
            </a:r>
          </a:p>
          <a:p>
            <a:pPr lvl="1"/>
            <a:endParaRPr lang="en-GB" sz="2800" dirty="0"/>
          </a:p>
          <a:p>
            <a:pPr lvl="1"/>
            <a:r>
              <a:rPr lang="en-GB" sz="2800" dirty="0"/>
              <a:t>Maximum Load Factor</a:t>
            </a:r>
          </a:p>
        </p:txBody>
      </p:sp>
    </p:spTree>
    <p:extLst>
      <p:ext uri="{BB962C8B-B14F-4D97-AF65-F5344CB8AC3E}">
        <p14:creationId xmlns:p14="http://schemas.microsoft.com/office/powerpoint/2010/main" val="1184597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CC00F7-AB94-4BC7-B946-DA514B97803D}"/>
              </a:ext>
            </a:extLst>
          </p:cNvPr>
          <p:cNvSpPr>
            <a:spLocks noGrp="1"/>
          </p:cNvSpPr>
          <p:nvPr>
            <p:ph type="title"/>
          </p:nvPr>
        </p:nvSpPr>
        <p:spPr>
          <a:xfrm>
            <a:off x="630936" y="639520"/>
            <a:ext cx="3429000" cy="1719072"/>
          </a:xfrm>
        </p:spPr>
        <p:txBody>
          <a:bodyPr anchor="b">
            <a:normAutofit/>
          </a:bodyPr>
          <a:lstStyle/>
          <a:p>
            <a:r>
              <a:rPr lang="en-GB" sz="3800"/>
              <a:t>Allocation – Genetic Approach</a:t>
            </a:r>
          </a:p>
        </p:txBody>
      </p:sp>
      <p:sp>
        <p:nvSpPr>
          <p:cNvPr id="2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7E2BB50-6A75-49A9-A9CA-CF63591DB059}"/>
              </a:ext>
            </a:extLst>
          </p:cNvPr>
          <p:cNvSpPr>
            <a:spLocks noGrp="1"/>
          </p:cNvSpPr>
          <p:nvPr>
            <p:ph idx="1"/>
          </p:nvPr>
        </p:nvSpPr>
        <p:spPr>
          <a:xfrm>
            <a:off x="369561" y="2874606"/>
            <a:ext cx="4703064" cy="3761232"/>
          </a:xfrm>
        </p:spPr>
        <p:txBody>
          <a:bodyPr anchor="t">
            <a:noAutofit/>
          </a:bodyPr>
          <a:lstStyle/>
          <a:p>
            <a:pPr lvl="1"/>
            <a:r>
              <a:rPr lang="en-GB" sz="2800" dirty="0"/>
              <a:t>NSGA-II – Multi-Objective Elitist Genetic Algorithm</a:t>
            </a:r>
          </a:p>
          <a:p>
            <a:pPr marL="457200" lvl="1" indent="0">
              <a:buNone/>
            </a:pPr>
            <a:endParaRPr lang="en-GB" sz="2800" dirty="0"/>
          </a:p>
          <a:p>
            <a:pPr lvl="1"/>
            <a:r>
              <a:rPr lang="en-GB" sz="2800" dirty="0"/>
              <a:t>Ranks Populations:</a:t>
            </a:r>
          </a:p>
          <a:p>
            <a:pPr lvl="2"/>
            <a:r>
              <a:rPr lang="en-GB" sz="2800" dirty="0"/>
              <a:t>Dominating Fronts</a:t>
            </a:r>
          </a:p>
          <a:p>
            <a:pPr lvl="2"/>
            <a:endParaRPr lang="en-GB" sz="2800" dirty="0"/>
          </a:p>
          <a:p>
            <a:pPr lvl="2"/>
            <a:r>
              <a:rPr lang="en-GB" sz="2800" dirty="0"/>
              <a:t>Crowding Distance</a:t>
            </a:r>
          </a:p>
          <a:p>
            <a:pPr marL="457200" lvl="1" indent="0">
              <a:buNone/>
            </a:pPr>
            <a:r>
              <a:rPr lang="en-GB" sz="2800" dirty="0"/>
              <a:t> </a:t>
            </a:r>
          </a:p>
          <a:p>
            <a:pPr lvl="1"/>
            <a:endParaRPr lang="en-GB" sz="2800" dirty="0"/>
          </a:p>
        </p:txBody>
      </p:sp>
      <p:pic>
        <p:nvPicPr>
          <p:cNvPr id="5" name="Picture 4" descr="Chart&#10;&#10;Description automatically generated">
            <a:extLst>
              <a:ext uri="{FF2B5EF4-FFF2-40B4-BE49-F238E27FC236}">
                <a16:creationId xmlns:a16="http://schemas.microsoft.com/office/drawing/2014/main" id="{9D09D479-1095-4238-B6AF-6A998E1407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6876" y="967740"/>
            <a:ext cx="4922520" cy="4922520"/>
          </a:xfrm>
          <a:prstGeom prst="rect">
            <a:avLst/>
          </a:prstGeom>
        </p:spPr>
      </p:pic>
    </p:spTree>
    <p:extLst>
      <p:ext uri="{BB962C8B-B14F-4D97-AF65-F5344CB8AC3E}">
        <p14:creationId xmlns:p14="http://schemas.microsoft.com/office/powerpoint/2010/main" val="795333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CC00F7-AB94-4BC7-B946-DA514B97803D}"/>
              </a:ext>
            </a:extLst>
          </p:cNvPr>
          <p:cNvSpPr>
            <a:spLocks noGrp="1"/>
          </p:cNvSpPr>
          <p:nvPr>
            <p:ph type="title"/>
          </p:nvPr>
        </p:nvSpPr>
        <p:spPr>
          <a:xfrm>
            <a:off x="838200" y="253397"/>
            <a:ext cx="10515600" cy="1273233"/>
          </a:xfrm>
        </p:spPr>
        <p:txBody>
          <a:bodyPr>
            <a:normAutofit/>
          </a:bodyPr>
          <a:lstStyle/>
          <a:p>
            <a:r>
              <a:rPr lang="en-GB" sz="4000" dirty="0"/>
              <a:t>Allocation – Genetic Approach</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7E2BB50-6A75-49A9-A9CA-CF63591DB059}"/>
              </a:ext>
            </a:extLst>
          </p:cNvPr>
          <p:cNvSpPr>
            <a:spLocks noGrp="1"/>
          </p:cNvSpPr>
          <p:nvPr>
            <p:ph idx="1"/>
          </p:nvPr>
        </p:nvSpPr>
        <p:spPr>
          <a:xfrm>
            <a:off x="838200" y="2478024"/>
            <a:ext cx="10515600" cy="3694176"/>
          </a:xfrm>
        </p:spPr>
        <p:txBody>
          <a:bodyPr>
            <a:normAutofit/>
          </a:bodyPr>
          <a:lstStyle/>
          <a:p>
            <a:pPr lvl="1"/>
            <a:r>
              <a:rPr lang="en-GB" sz="2800" dirty="0"/>
              <a:t>NGSA-II is not cutting edge</a:t>
            </a:r>
          </a:p>
          <a:p>
            <a:pPr lvl="1"/>
            <a:endParaRPr lang="en-GB" sz="2800" dirty="0"/>
          </a:p>
          <a:p>
            <a:pPr lvl="1"/>
            <a:r>
              <a:rPr lang="en-GB" sz="2800" dirty="0"/>
              <a:t>Genetic algorithms relatively slow</a:t>
            </a:r>
          </a:p>
          <a:p>
            <a:pPr lvl="1"/>
            <a:endParaRPr lang="en-GB" sz="2800" dirty="0"/>
          </a:p>
          <a:p>
            <a:pPr lvl="1"/>
            <a:r>
              <a:rPr lang="en-GB" sz="2800" dirty="0"/>
              <a:t>Project not time critical</a:t>
            </a:r>
          </a:p>
          <a:p>
            <a:pPr lvl="1"/>
            <a:endParaRPr lang="en-GB" sz="2800" dirty="0"/>
          </a:p>
          <a:p>
            <a:pPr lvl="1"/>
            <a:r>
              <a:rPr lang="en-GB" sz="2800" dirty="0"/>
              <a:t>Performance improvements exist</a:t>
            </a:r>
          </a:p>
          <a:p>
            <a:pPr lvl="1"/>
            <a:endParaRPr lang="en-GB" sz="2800" dirty="0"/>
          </a:p>
          <a:p>
            <a:pPr lvl="1"/>
            <a:endParaRPr lang="en-GB" sz="2800" dirty="0"/>
          </a:p>
        </p:txBody>
      </p:sp>
    </p:spTree>
    <p:extLst>
      <p:ext uri="{BB962C8B-B14F-4D97-AF65-F5344CB8AC3E}">
        <p14:creationId xmlns:p14="http://schemas.microsoft.com/office/powerpoint/2010/main" val="3789772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CC00F7-AB94-4BC7-B946-DA514B97803D}"/>
              </a:ext>
            </a:extLst>
          </p:cNvPr>
          <p:cNvSpPr>
            <a:spLocks noGrp="1"/>
          </p:cNvSpPr>
          <p:nvPr>
            <p:ph type="title"/>
          </p:nvPr>
        </p:nvSpPr>
        <p:spPr>
          <a:xfrm>
            <a:off x="1008184" y="174032"/>
            <a:ext cx="10175631" cy="1111843"/>
          </a:xfrm>
        </p:spPr>
        <p:txBody>
          <a:bodyPr anchor="ctr">
            <a:normAutofit/>
          </a:bodyPr>
          <a:lstStyle/>
          <a:p>
            <a:pPr algn="ctr"/>
            <a:r>
              <a:rPr lang="en-GB" sz="4000" dirty="0"/>
              <a:t>Allocation – Results</a:t>
            </a:r>
            <a:endParaRPr lang="en-GB" sz="4000"/>
          </a:p>
        </p:txBody>
      </p:sp>
      <p:sp>
        <p:nvSpPr>
          <p:cNvPr id="3" name="Content Placeholder 2">
            <a:extLst>
              <a:ext uri="{FF2B5EF4-FFF2-40B4-BE49-F238E27FC236}">
                <a16:creationId xmlns:a16="http://schemas.microsoft.com/office/drawing/2014/main" id="{97E2BB50-6A75-49A9-A9CA-CF63591DB059}"/>
              </a:ext>
            </a:extLst>
          </p:cNvPr>
          <p:cNvSpPr>
            <a:spLocks noGrp="1"/>
          </p:cNvSpPr>
          <p:nvPr>
            <p:ph idx="1"/>
          </p:nvPr>
        </p:nvSpPr>
        <p:spPr>
          <a:xfrm>
            <a:off x="1008184" y="1459907"/>
            <a:ext cx="10175630" cy="767904"/>
          </a:xfrm>
        </p:spPr>
        <p:txBody>
          <a:bodyPr anchor="ctr">
            <a:normAutofit/>
          </a:bodyPr>
          <a:lstStyle/>
          <a:p>
            <a:pPr lvl="1" algn="ctr"/>
            <a:endParaRPr lang="en-GB" sz="2000"/>
          </a:p>
          <a:p>
            <a:pPr lvl="1" algn="ctr"/>
            <a:endParaRPr lang="en-GB" sz="2000"/>
          </a:p>
        </p:txBody>
      </p:sp>
      <p:pic>
        <p:nvPicPr>
          <p:cNvPr id="7" name="Picture 6" descr="Graphical user interface, chart&#10;&#10;Description automatically generated">
            <a:extLst>
              <a:ext uri="{FF2B5EF4-FFF2-40B4-BE49-F238E27FC236}">
                <a16:creationId xmlns:a16="http://schemas.microsoft.com/office/drawing/2014/main" id="{1D481E8F-6206-4C6F-91EF-0E825545FE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183" y="1198864"/>
            <a:ext cx="10172586" cy="5086294"/>
          </a:xfrm>
          <a:prstGeom prst="rect">
            <a:avLst/>
          </a:prstGeom>
        </p:spPr>
      </p:pic>
    </p:spTree>
    <p:extLst>
      <p:ext uri="{BB962C8B-B14F-4D97-AF65-F5344CB8AC3E}">
        <p14:creationId xmlns:p14="http://schemas.microsoft.com/office/powerpoint/2010/main" val="1100771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CC00F7-AB94-4BC7-B946-DA514B97803D}"/>
              </a:ext>
            </a:extLst>
          </p:cNvPr>
          <p:cNvSpPr>
            <a:spLocks noGrp="1"/>
          </p:cNvSpPr>
          <p:nvPr>
            <p:ph type="title"/>
          </p:nvPr>
        </p:nvSpPr>
        <p:spPr>
          <a:xfrm>
            <a:off x="630936" y="639520"/>
            <a:ext cx="3429000" cy="1719072"/>
          </a:xfrm>
        </p:spPr>
        <p:txBody>
          <a:bodyPr anchor="b">
            <a:normAutofit/>
          </a:bodyPr>
          <a:lstStyle/>
          <a:p>
            <a:r>
              <a:rPr lang="en-GB" sz="3800"/>
              <a:t>Allocation – Genetic Approach</a:t>
            </a:r>
          </a:p>
        </p:txBody>
      </p:sp>
      <p:sp>
        <p:nvSpPr>
          <p:cNvPr id="2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7E2BB50-6A75-49A9-A9CA-CF63591DB059}"/>
              </a:ext>
            </a:extLst>
          </p:cNvPr>
          <p:cNvSpPr>
            <a:spLocks noGrp="1"/>
          </p:cNvSpPr>
          <p:nvPr>
            <p:ph idx="1"/>
          </p:nvPr>
        </p:nvSpPr>
        <p:spPr>
          <a:xfrm>
            <a:off x="88393" y="2807208"/>
            <a:ext cx="5127580" cy="3410712"/>
          </a:xfrm>
        </p:spPr>
        <p:txBody>
          <a:bodyPr anchor="t">
            <a:normAutofit/>
          </a:bodyPr>
          <a:lstStyle/>
          <a:p>
            <a:pPr lvl="1"/>
            <a:r>
              <a:rPr lang="en-GB" sz="2800" dirty="0"/>
              <a:t>Allocations are sparse</a:t>
            </a:r>
          </a:p>
          <a:p>
            <a:pPr lvl="1"/>
            <a:endParaRPr lang="en-GB" sz="2800" dirty="0"/>
          </a:p>
          <a:p>
            <a:pPr lvl="1"/>
            <a:r>
              <a:rPr lang="en-GB" sz="2800" dirty="0"/>
              <a:t>A few heavily favoured locations</a:t>
            </a:r>
          </a:p>
          <a:p>
            <a:pPr lvl="1"/>
            <a:endParaRPr lang="en-GB" sz="2800" dirty="0"/>
          </a:p>
          <a:p>
            <a:pPr lvl="1"/>
            <a:r>
              <a:rPr lang="en-GB" sz="2800" dirty="0"/>
              <a:t>Rest lower weighted to balance out</a:t>
            </a:r>
          </a:p>
          <a:p>
            <a:pPr lvl="1"/>
            <a:endParaRPr lang="en-GB" sz="2800" dirty="0"/>
          </a:p>
          <a:p>
            <a:pPr lvl="1"/>
            <a:endParaRPr lang="en-GB" sz="2800" dirty="0"/>
          </a:p>
        </p:txBody>
      </p:sp>
      <p:pic>
        <p:nvPicPr>
          <p:cNvPr id="5" name="Picture 4" descr="A picture containing text, sport, swimming&#10;&#10;Description automatically generated">
            <a:extLst>
              <a:ext uri="{FF2B5EF4-FFF2-40B4-BE49-F238E27FC236}">
                <a16:creationId xmlns:a16="http://schemas.microsoft.com/office/drawing/2014/main" id="{D1A36723-53C4-4437-87E9-833C0DBF607E}"/>
              </a:ext>
            </a:extLst>
          </p:cNvPr>
          <p:cNvPicPr>
            <a:picLocks noChangeAspect="1"/>
          </p:cNvPicPr>
          <p:nvPr/>
        </p:nvPicPr>
        <p:blipFill rotWithShape="1">
          <a:blip r:embed="rId3">
            <a:extLst>
              <a:ext uri="{28A0092B-C50C-407E-A947-70E740481C1C}">
                <a14:useLocalDpi xmlns:a14="http://schemas.microsoft.com/office/drawing/2010/main" val="0"/>
              </a:ext>
            </a:extLst>
          </a:blip>
          <a:srcRect l="19582" t="381" r="27859"/>
          <a:stretch/>
        </p:blipFill>
        <p:spPr>
          <a:xfrm>
            <a:off x="5455917" y="-71926"/>
            <a:ext cx="6647690" cy="6929926"/>
          </a:xfrm>
          <a:prstGeom prst="rect">
            <a:avLst/>
          </a:prstGeom>
        </p:spPr>
      </p:pic>
    </p:spTree>
    <p:extLst>
      <p:ext uri="{BB962C8B-B14F-4D97-AF65-F5344CB8AC3E}">
        <p14:creationId xmlns:p14="http://schemas.microsoft.com/office/powerpoint/2010/main" val="2363620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CC00F7-AB94-4BC7-B946-DA514B97803D}"/>
              </a:ext>
            </a:extLst>
          </p:cNvPr>
          <p:cNvSpPr>
            <a:spLocks noGrp="1"/>
          </p:cNvSpPr>
          <p:nvPr>
            <p:ph type="title"/>
          </p:nvPr>
        </p:nvSpPr>
        <p:spPr>
          <a:xfrm>
            <a:off x="838200" y="253397"/>
            <a:ext cx="10515600" cy="1273233"/>
          </a:xfrm>
        </p:spPr>
        <p:txBody>
          <a:bodyPr>
            <a:normAutofit/>
          </a:bodyPr>
          <a:lstStyle/>
          <a:p>
            <a:r>
              <a:rPr lang="en-GB" sz="4000" dirty="0"/>
              <a:t>Future Works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7E2BB50-6A75-49A9-A9CA-CF63591DB059}"/>
              </a:ext>
            </a:extLst>
          </p:cNvPr>
          <p:cNvSpPr>
            <a:spLocks noGrp="1"/>
          </p:cNvSpPr>
          <p:nvPr>
            <p:ph idx="1"/>
          </p:nvPr>
        </p:nvSpPr>
        <p:spPr>
          <a:xfrm>
            <a:off x="838200" y="2478024"/>
            <a:ext cx="10515600" cy="3694176"/>
          </a:xfrm>
        </p:spPr>
        <p:txBody>
          <a:bodyPr>
            <a:normAutofit/>
          </a:bodyPr>
          <a:lstStyle/>
          <a:p>
            <a:pPr lvl="1"/>
            <a:endParaRPr lang="en-GB" sz="2800" dirty="0"/>
          </a:p>
          <a:p>
            <a:pPr lvl="1"/>
            <a:endParaRPr lang="en-GB" sz="2800" dirty="0"/>
          </a:p>
        </p:txBody>
      </p:sp>
      <p:sp>
        <p:nvSpPr>
          <p:cNvPr id="11" name="Content Placeholder 2">
            <a:extLst>
              <a:ext uri="{FF2B5EF4-FFF2-40B4-BE49-F238E27FC236}">
                <a16:creationId xmlns:a16="http://schemas.microsoft.com/office/drawing/2014/main" id="{3AE1820A-3634-4D50-A14C-980998FD1E28}"/>
              </a:ext>
            </a:extLst>
          </p:cNvPr>
          <p:cNvSpPr txBox="1">
            <a:spLocks/>
          </p:cNvSpPr>
          <p:nvPr/>
        </p:nvSpPr>
        <p:spPr>
          <a:xfrm>
            <a:off x="761799" y="2750126"/>
            <a:ext cx="10381205" cy="32617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Generalization</a:t>
            </a:r>
          </a:p>
          <a:p>
            <a:endParaRPr lang="en-US" dirty="0"/>
          </a:p>
          <a:p>
            <a:r>
              <a:rPr lang="en-US" dirty="0"/>
              <a:t>Performance</a:t>
            </a:r>
          </a:p>
          <a:p>
            <a:endParaRPr lang="en-US" dirty="0"/>
          </a:p>
          <a:p>
            <a:r>
              <a:rPr lang="en-GB" dirty="0"/>
              <a:t>Long term modelling</a:t>
            </a:r>
          </a:p>
        </p:txBody>
      </p:sp>
    </p:spTree>
    <p:extLst>
      <p:ext uri="{BB962C8B-B14F-4D97-AF65-F5344CB8AC3E}">
        <p14:creationId xmlns:p14="http://schemas.microsoft.com/office/powerpoint/2010/main" val="719949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8E422E-9020-42CD-AB42-EB41217D4955}"/>
              </a:ext>
            </a:extLst>
          </p:cNvPr>
          <p:cNvSpPr>
            <a:spLocks noGrp="1"/>
          </p:cNvSpPr>
          <p:nvPr>
            <p:ph type="title"/>
          </p:nvPr>
        </p:nvSpPr>
        <p:spPr>
          <a:xfrm>
            <a:off x="838200" y="253397"/>
            <a:ext cx="10515600" cy="1273233"/>
          </a:xfrm>
        </p:spPr>
        <p:txBody>
          <a:bodyPr>
            <a:normAutofit/>
          </a:bodyPr>
          <a:lstStyle/>
          <a:p>
            <a:r>
              <a:rPr lang="en-GB" sz="4000" dirty="0"/>
              <a:t>The Problems - Renewables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263EC77-7209-4067-9475-A769159157C7}"/>
              </a:ext>
            </a:extLst>
          </p:cNvPr>
          <p:cNvSpPr>
            <a:spLocks noGrp="1"/>
          </p:cNvSpPr>
          <p:nvPr>
            <p:ph idx="1"/>
          </p:nvPr>
        </p:nvSpPr>
        <p:spPr>
          <a:xfrm>
            <a:off x="838200" y="2278732"/>
            <a:ext cx="10515600" cy="3694176"/>
          </a:xfrm>
        </p:spPr>
        <p:txBody>
          <a:bodyPr>
            <a:normAutofit/>
          </a:bodyPr>
          <a:lstStyle/>
          <a:p>
            <a:r>
              <a:rPr lang="en-GB" dirty="0"/>
              <a:t>Climate change increasing demand for Renewables</a:t>
            </a:r>
          </a:p>
          <a:p>
            <a:endParaRPr lang="en-GB" dirty="0"/>
          </a:p>
          <a:p>
            <a:endParaRPr lang="en-GB" dirty="0"/>
          </a:p>
          <a:p>
            <a:r>
              <a:rPr lang="en-GB" dirty="0"/>
              <a:t>Many renewable sources reliant on weather</a:t>
            </a:r>
          </a:p>
          <a:p>
            <a:endParaRPr lang="en-GB" dirty="0"/>
          </a:p>
          <a:p>
            <a:endParaRPr lang="en-GB" dirty="0"/>
          </a:p>
          <a:p>
            <a:r>
              <a:rPr lang="en-GB" dirty="0"/>
              <a:t>Can we predict to outputs?</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2657667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5CC00F7-AB94-4BC7-B946-DA514B97803D}"/>
              </a:ext>
            </a:extLst>
          </p:cNvPr>
          <p:cNvSpPr>
            <a:spLocks noGrp="1"/>
          </p:cNvSpPr>
          <p:nvPr>
            <p:ph type="title"/>
          </p:nvPr>
        </p:nvSpPr>
        <p:spPr>
          <a:xfrm>
            <a:off x="838200" y="401221"/>
            <a:ext cx="10515600" cy="1348065"/>
          </a:xfrm>
        </p:spPr>
        <p:txBody>
          <a:bodyPr>
            <a:normAutofit/>
          </a:bodyPr>
          <a:lstStyle/>
          <a:p>
            <a:r>
              <a:rPr lang="en-GB" sz="5400" dirty="0">
                <a:solidFill>
                  <a:srgbClr val="FFFFFF"/>
                </a:solidFill>
              </a:rPr>
              <a:t>Any Questions?</a:t>
            </a:r>
          </a:p>
        </p:txBody>
      </p:sp>
      <p:sp>
        <p:nvSpPr>
          <p:cNvPr id="3" name="Content Placeholder 2">
            <a:extLst>
              <a:ext uri="{FF2B5EF4-FFF2-40B4-BE49-F238E27FC236}">
                <a16:creationId xmlns:a16="http://schemas.microsoft.com/office/drawing/2014/main" id="{97E2BB50-6A75-49A9-A9CA-CF63591DB059}"/>
              </a:ext>
            </a:extLst>
          </p:cNvPr>
          <p:cNvSpPr>
            <a:spLocks noGrp="1"/>
          </p:cNvSpPr>
          <p:nvPr>
            <p:ph idx="1"/>
          </p:nvPr>
        </p:nvSpPr>
        <p:spPr>
          <a:xfrm>
            <a:off x="838200" y="2586789"/>
            <a:ext cx="10515600" cy="3590174"/>
          </a:xfrm>
        </p:spPr>
        <p:txBody>
          <a:bodyPr>
            <a:normAutofit/>
          </a:bodyPr>
          <a:lstStyle/>
          <a:p>
            <a:pPr lvl="1"/>
            <a:endParaRPr lang="en-GB" sz="2200" dirty="0"/>
          </a:p>
          <a:p>
            <a:pPr lvl="1"/>
            <a:endParaRPr lang="en-GB" sz="2200" dirty="0"/>
          </a:p>
        </p:txBody>
      </p:sp>
    </p:spTree>
    <p:extLst>
      <p:ext uri="{BB962C8B-B14F-4D97-AF65-F5344CB8AC3E}">
        <p14:creationId xmlns:p14="http://schemas.microsoft.com/office/powerpoint/2010/main" val="315682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8E422E-9020-42CD-AB42-EB41217D4955}"/>
              </a:ext>
            </a:extLst>
          </p:cNvPr>
          <p:cNvSpPr>
            <a:spLocks noGrp="1"/>
          </p:cNvSpPr>
          <p:nvPr>
            <p:ph type="title"/>
          </p:nvPr>
        </p:nvSpPr>
        <p:spPr>
          <a:xfrm>
            <a:off x="612648" y="1078992"/>
            <a:ext cx="6268770" cy="1536192"/>
          </a:xfrm>
        </p:spPr>
        <p:txBody>
          <a:bodyPr anchor="b">
            <a:normAutofit/>
          </a:bodyPr>
          <a:lstStyle/>
          <a:p>
            <a:r>
              <a:rPr lang="en-GB" sz="5200"/>
              <a:t>The Problems – Allocation </a:t>
            </a:r>
          </a:p>
        </p:txBody>
      </p:sp>
      <p:sp>
        <p:nvSpPr>
          <p:cNvPr id="21" name="Rectangle 20">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263EC77-7209-4067-9475-A769159157C7}"/>
              </a:ext>
            </a:extLst>
          </p:cNvPr>
          <p:cNvSpPr>
            <a:spLocks noGrp="1"/>
          </p:cNvSpPr>
          <p:nvPr>
            <p:ph idx="1"/>
          </p:nvPr>
        </p:nvSpPr>
        <p:spPr>
          <a:xfrm>
            <a:off x="612648" y="3355848"/>
            <a:ext cx="6268770" cy="3073556"/>
          </a:xfrm>
        </p:spPr>
        <p:txBody>
          <a:bodyPr>
            <a:normAutofit/>
          </a:bodyPr>
          <a:lstStyle/>
          <a:p>
            <a:r>
              <a:rPr lang="en-GB" dirty="0"/>
              <a:t>Performance Uncertainty</a:t>
            </a:r>
          </a:p>
          <a:p>
            <a:endParaRPr lang="en-GB" dirty="0"/>
          </a:p>
          <a:p>
            <a:r>
              <a:rPr lang="en-GB" dirty="0"/>
              <a:t>Exponentially large search space</a:t>
            </a:r>
          </a:p>
          <a:p>
            <a:endParaRPr lang="en-GB" dirty="0"/>
          </a:p>
          <a:p>
            <a:r>
              <a:rPr lang="en-GB" dirty="0"/>
              <a:t>How do we find optimal solutions?</a:t>
            </a:r>
          </a:p>
          <a:p>
            <a:endParaRPr lang="en-GB" dirty="0"/>
          </a:p>
          <a:p>
            <a:endParaRPr lang="en-GB" dirty="0"/>
          </a:p>
          <a:p>
            <a:endParaRPr lang="en-GB" dirty="0"/>
          </a:p>
        </p:txBody>
      </p:sp>
      <p:pic>
        <p:nvPicPr>
          <p:cNvPr id="9" name="Picture 8" descr="Map&#10;&#10;Description automatically generated">
            <a:extLst>
              <a:ext uri="{FF2B5EF4-FFF2-40B4-BE49-F238E27FC236}">
                <a16:creationId xmlns:a16="http://schemas.microsoft.com/office/drawing/2014/main" id="{43025362-A929-4839-9AA4-2C6D41B9733E}"/>
              </a:ext>
            </a:extLst>
          </p:cNvPr>
          <p:cNvPicPr>
            <a:picLocks noChangeAspect="1"/>
          </p:cNvPicPr>
          <p:nvPr/>
        </p:nvPicPr>
        <p:blipFill rotWithShape="1">
          <a:blip r:embed="rId3">
            <a:extLst>
              <a:ext uri="{28A0092B-C50C-407E-A947-70E740481C1C}">
                <a14:useLocalDpi xmlns:a14="http://schemas.microsoft.com/office/drawing/2010/main" val="0"/>
              </a:ext>
            </a:extLst>
          </a:blip>
          <a:srcRect l="5209" r="2122"/>
          <a:stretch/>
        </p:blipFill>
        <p:spPr>
          <a:xfrm>
            <a:off x="7350826" y="0"/>
            <a:ext cx="4841174" cy="6851360"/>
          </a:xfrm>
          <a:prstGeom prst="rect">
            <a:avLst/>
          </a:prstGeom>
        </p:spPr>
      </p:pic>
    </p:spTree>
    <p:extLst>
      <p:ext uri="{BB962C8B-B14F-4D97-AF65-F5344CB8AC3E}">
        <p14:creationId xmlns:p14="http://schemas.microsoft.com/office/powerpoint/2010/main" val="2819824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CC00F7-AB94-4BC7-B946-DA514B97803D}"/>
              </a:ext>
            </a:extLst>
          </p:cNvPr>
          <p:cNvSpPr>
            <a:spLocks noGrp="1"/>
          </p:cNvSpPr>
          <p:nvPr>
            <p:ph type="title"/>
          </p:nvPr>
        </p:nvSpPr>
        <p:spPr>
          <a:xfrm>
            <a:off x="838200" y="253397"/>
            <a:ext cx="10515600" cy="1273233"/>
          </a:xfrm>
        </p:spPr>
        <p:txBody>
          <a:bodyPr>
            <a:normAutofit/>
          </a:bodyPr>
          <a:lstStyle/>
          <a:p>
            <a:r>
              <a:rPr lang="en-GB" sz="4000"/>
              <a:t>Background</a:t>
            </a:r>
            <a:endParaRPr lang="en-GB" sz="4000" dirty="0"/>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7E2BB50-6A75-49A9-A9CA-CF63591DB059}"/>
              </a:ext>
            </a:extLst>
          </p:cNvPr>
          <p:cNvSpPr>
            <a:spLocks noGrp="1"/>
          </p:cNvSpPr>
          <p:nvPr>
            <p:ph idx="1"/>
          </p:nvPr>
        </p:nvSpPr>
        <p:spPr>
          <a:xfrm>
            <a:off x="838200" y="2144119"/>
            <a:ext cx="6286995" cy="4019202"/>
          </a:xfrm>
        </p:spPr>
        <p:txBody>
          <a:bodyPr>
            <a:normAutofit lnSpcReduction="10000"/>
          </a:bodyPr>
          <a:lstStyle/>
          <a:p>
            <a:r>
              <a:rPr lang="en-GB" dirty="0"/>
              <a:t>Types of renewable energy</a:t>
            </a:r>
          </a:p>
          <a:p>
            <a:pPr lvl="1"/>
            <a:r>
              <a:rPr lang="en-GB" dirty="0"/>
              <a:t>Wind</a:t>
            </a:r>
          </a:p>
          <a:p>
            <a:pPr lvl="1"/>
            <a:r>
              <a:rPr lang="en-GB" dirty="0"/>
              <a:t>Solar</a:t>
            </a:r>
          </a:p>
          <a:p>
            <a:pPr marL="0" indent="0">
              <a:buNone/>
            </a:pPr>
            <a:endParaRPr lang="en-GB" dirty="0"/>
          </a:p>
          <a:p>
            <a:r>
              <a:rPr lang="en-GB" dirty="0"/>
              <a:t>Scalability</a:t>
            </a:r>
          </a:p>
          <a:p>
            <a:pPr marL="0" indent="0">
              <a:buNone/>
            </a:pPr>
            <a:endParaRPr lang="en-GB" dirty="0"/>
          </a:p>
          <a:p>
            <a:r>
              <a:rPr lang="en-GB" dirty="0"/>
              <a:t>Existing Performance</a:t>
            </a:r>
          </a:p>
          <a:p>
            <a:pPr lvl="1"/>
            <a:r>
              <a:rPr lang="en-GB" dirty="0"/>
              <a:t>UK onshore wind average Load Factor of 26.5%</a:t>
            </a:r>
            <a:r>
              <a:rPr lang="en-GB" sz="2800" dirty="0"/>
              <a:t>	</a:t>
            </a:r>
          </a:p>
          <a:p>
            <a:pPr marL="457200" lvl="1" indent="0">
              <a:buNone/>
            </a:pPr>
            <a:endParaRPr lang="en-GB"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399281F-7E55-43CC-8E7E-C6FC12099718}"/>
                  </a:ext>
                </a:extLst>
              </p:cNvPr>
              <p:cNvSpPr txBox="1"/>
              <p:nvPr/>
            </p:nvSpPr>
            <p:spPr>
              <a:xfrm>
                <a:off x="6095970" y="3046812"/>
                <a:ext cx="5749907" cy="764376"/>
              </a:xfrm>
              <a:prstGeom prst="rect">
                <a:avLst/>
              </a:prstGeom>
              <a:noFill/>
              <a:ln w="19050">
                <a:solidFill>
                  <a:srgbClr val="ED7D3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𝐿𝑜𝑎𝑑</m:t>
                      </m:r>
                      <m:r>
                        <a:rPr lang="en-US" sz="2400" b="0" i="1" smtClean="0">
                          <a:latin typeface="Cambria Math" panose="02040503050406030204" pitchFamily="18" charset="0"/>
                        </a:rPr>
                        <m:t> </m:t>
                      </m:r>
                      <m:r>
                        <a:rPr lang="en-US" sz="2400" b="0" i="1" smtClean="0">
                          <a:latin typeface="Cambria Math" panose="02040503050406030204" pitchFamily="18" charset="0"/>
                        </a:rPr>
                        <m:t>𝐹𝑎𝑐𝑡𝑜𝑟</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𝐴𝑐𝑡𝑢𝑎𝑙</m:t>
                          </m:r>
                          <m:r>
                            <a:rPr lang="en-US" sz="2400" b="0" i="1" smtClean="0">
                              <a:latin typeface="Cambria Math" panose="02040503050406030204" pitchFamily="18" charset="0"/>
                            </a:rPr>
                            <m:t> </m:t>
                          </m:r>
                          <m:r>
                            <a:rPr lang="en-US" sz="2400" b="0" i="1" smtClean="0">
                              <a:latin typeface="Cambria Math" panose="02040503050406030204" pitchFamily="18" charset="0"/>
                            </a:rPr>
                            <m:t>𝐺𝑒𝑛𝑒𝑟𝑎𝑡𝑖𝑜𝑛</m:t>
                          </m:r>
                          <m:r>
                            <a:rPr lang="en-US" sz="2400" b="0" i="1" smtClean="0">
                              <a:latin typeface="Cambria Math" panose="02040503050406030204" pitchFamily="18" charset="0"/>
                            </a:rPr>
                            <m:t> </m:t>
                          </m:r>
                          <m:r>
                            <a:rPr lang="en-US" sz="2400" b="0" i="1" smtClean="0">
                              <a:latin typeface="Cambria Math" panose="02040503050406030204" pitchFamily="18" charset="0"/>
                            </a:rPr>
                            <m:t>𝑂𝑢𝑡𝑝𝑢𝑡</m:t>
                          </m:r>
                        </m:num>
                        <m:den>
                          <m:r>
                            <a:rPr lang="en-US" sz="2400" b="0" i="1" smtClean="0">
                              <a:latin typeface="Cambria Math" panose="02040503050406030204" pitchFamily="18" charset="0"/>
                            </a:rPr>
                            <m:t>𝑇𝑜𝑡𝑎𝑙</m:t>
                          </m:r>
                          <m:r>
                            <a:rPr lang="en-US" sz="2400" b="0" i="1" smtClean="0">
                              <a:latin typeface="Cambria Math" panose="02040503050406030204" pitchFamily="18" charset="0"/>
                            </a:rPr>
                            <m:t> </m:t>
                          </m:r>
                          <m:r>
                            <a:rPr lang="en-US" sz="2400" b="0" i="1" smtClean="0">
                              <a:latin typeface="Cambria Math" panose="02040503050406030204" pitchFamily="18" charset="0"/>
                            </a:rPr>
                            <m:t>𝐶𝑎𝑝𝑎𝑐𝑖𝑡𝑦</m:t>
                          </m:r>
                        </m:den>
                      </m:f>
                    </m:oMath>
                  </m:oMathPara>
                </a14:m>
                <a:endParaRPr lang="en-GB" sz="2400" dirty="0"/>
              </a:p>
            </p:txBody>
          </p:sp>
        </mc:Choice>
        <mc:Fallback xmlns="">
          <p:sp>
            <p:nvSpPr>
              <p:cNvPr id="4" name="TextBox 3">
                <a:extLst>
                  <a:ext uri="{FF2B5EF4-FFF2-40B4-BE49-F238E27FC236}">
                    <a16:creationId xmlns:a16="http://schemas.microsoft.com/office/drawing/2014/main" id="{3399281F-7E55-43CC-8E7E-C6FC12099718}"/>
                  </a:ext>
                </a:extLst>
              </p:cNvPr>
              <p:cNvSpPr txBox="1">
                <a:spLocks noRot="1" noChangeAspect="1" noMove="1" noResize="1" noEditPoints="1" noAdjustHandles="1" noChangeArrowheads="1" noChangeShapeType="1" noTextEdit="1"/>
              </p:cNvSpPr>
              <p:nvPr/>
            </p:nvSpPr>
            <p:spPr>
              <a:xfrm>
                <a:off x="6095970" y="3046812"/>
                <a:ext cx="5749907" cy="764376"/>
              </a:xfrm>
              <a:prstGeom prst="rect">
                <a:avLst/>
              </a:prstGeom>
              <a:blipFill>
                <a:blip r:embed="rId3"/>
                <a:stretch>
                  <a:fillRect/>
                </a:stretch>
              </a:blipFill>
              <a:ln w="19050">
                <a:solidFill>
                  <a:srgbClr val="ED7D31"/>
                </a:solidFill>
              </a:ln>
            </p:spPr>
            <p:txBody>
              <a:bodyPr/>
              <a:lstStyle/>
              <a:p>
                <a:r>
                  <a:rPr lang="en-GB">
                    <a:noFill/>
                  </a:rPr>
                  <a:t> </a:t>
                </a:r>
              </a:p>
            </p:txBody>
          </p:sp>
        </mc:Fallback>
      </mc:AlternateContent>
    </p:spTree>
    <p:extLst>
      <p:ext uri="{BB962C8B-B14F-4D97-AF65-F5344CB8AC3E}">
        <p14:creationId xmlns:p14="http://schemas.microsoft.com/office/powerpoint/2010/main" val="257380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CC00F7-AB94-4BC7-B946-DA514B97803D}"/>
              </a:ext>
            </a:extLst>
          </p:cNvPr>
          <p:cNvSpPr>
            <a:spLocks noGrp="1"/>
          </p:cNvSpPr>
          <p:nvPr>
            <p:ph type="title"/>
          </p:nvPr>
        </p:nvSpPr>
        <p:spPr>
          <a:xfrm>
            <a:off x="838200" y="253397"/>
            <a:ext cx="10515600" cy="1273233"/>
          </a:xfrm>
        </p:spPr>
        <p:txBody>
          <a:bodyPr>
            <a:normAutofit/>
          </a:bodyPr>
          <a:lstStyle/>
          <a:p>
            <a:r>
              <a:rPr lang="en-GB" sz="4000" dirty="0"/>
              <a:t>Defining Scope &amp; Constraints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7E2BB50-6A75-49A9-A9CA-CF63591DB059}"/>
              </a:ext>
            </a:extLst>
          </p:cNvPr>
          <p:cNvSpPr>
            <a:spLocks noGrp="1"/>
          </p:cNvSpPr>
          <p:nvPr>
            <p:ph idx="1"/>
          </p:nvPr>
        </p:nvSpPr>
        <p:spPr>
          <a:xfrm>
            <a:off x="838200" y="2478024"/>
            <a:ext cx="10515600" cy="3694176"/>
          </a:xfrm>
        </p:spPr>
        <p:txBody>
          <a:bodyPr>
            <a:normAutofit lnSpcReduction="10000"/>
          </a:bodyPr>
          <a:lstStyle/>
          <a:p>
            <a:r>
              <a:rPr lang="en-GB" dirty="0"/>
              <a:t>Only consider Wind Turbines.</a:t>
            </a:r>
          </a:p>
          <a:p>
            <a:pPr lvl="1"/>
            <a:r>
              <a:rPr lang="en-GB" dirty="0"/>
              <a:t>More appropriate to project</a:t>
            </a:r>
          </a:p>
          <a:p>
            <a:endParaRPr lang="en-GB" dirty="0"/>
          </a:p>
          <a:p>
            <a:r>
              <a:rPr lang="en-GB" dirty="0"/>
              <a:t>Ignore Offshore</a:t>
            </a:r>
          </a:p>
          <a:p>
            <a:pPr lvl="1"/>
            <a:r>
              <a:rPr lang="en-GB" dirty="0"/>
              <a:t>Data unavailable</a:t>
            </a:r>
          </a:p>
          <a:p>
            <a:endParaRPr lang="en-GB" dirty="0"/>
          </a:p>
          <a:p>
            <a:r>
              <a:rPr lang="en-GB" dirty="0"/>
              <a:t>Use predetermined set of locations</a:t>
            </a:r>
          </a:p>
          <a:p>
            <a:pPr lvl="1"/>
            <a:r>
              <a:rPr lang="en-GB" dirty="0"/>
              <a:t>Limits cost considerations</a:t>
            </a:r>
          </a:p>
          <a:p>
            <a:pPr lvl="1"/>
            <a:endParaRPr lang="en-GB" dirty="0"/>
          </a:p>
        </p:txBody>
      </p:sp>
    </p:spTree>
    <p:extLst>
      <p:ext uri="{BB962C8B-B14F-4D97-AF65-F5344CB8AC3E}">
        <p14:creationId xmlns:p14="http://schemas.microsoft.com/office/powerpoint/2010/main" val="1766010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CC00F7-AB94-4BC7-B946-DA514B97803D}"/>
              </a:ext>
            </a:extLst>
          </p:cNvPr>
          <p:cNvSpPr>
            <a:spLocks noGrp="1"/>
          </p:cNvSpPr>
          <p:nvPr>
            <p:ph type="title"/>
          </p:nvPr>
        </p:nvSpPr>
        <p:spPr>
          <a:xfrm>
            <a:off x="838200" y="253397"/>
            <a:ext cx="10515600" cy="1273233"/>
          </a:xfrm>
        </p:spPr>
        <p:txBody>
          <a:bodyPr>
            <a:normAutofit/>
          </a:bodyPr>
          <a:lstStyle/>
          <a:p>
            <a:r>
              <a:rPr lang="en-GB" sz="4000" dirty="0"/>
              <a:t>Approach Overview</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7E2BB50-6A75-49A9-A9CA-CF63591DB059}"/>
              </a:ext>
            </a:extLst>
          </p:cNvPr>
          <p:cNvSpPr>
            <a:spLocks noGrp="1"/>
          </p:cNvSpPr>
          <p:nvPr>
            <p:ph idx="1"/>
          </p:nvPr>
        </p:nvSpPr>
        <p:spPr>
          <a:xfrm>
            <a:off x="838200" y="2478024"/>
            <a:ext cx="10515600" cy="3694176"/>
          </a:xfrm>
        </p:spPr>
        <p:txBody>
          <a:bodyPr>
            <a:normAutofit/>
          </a:bodyPr>
          <a:lstStyle/>
          <a:p>
            <a:pPr marL="0" indent="0">
              <a:buNone/>
            </a:pPr>
            <a:endParaRPr lang="en-GB" dirty="0"/>
          </a:p>
          <a:p>
            <a:pPr marL="0" indent="0">
              <a:buNone/>
            </a:pPr>
            <a:r>
              <a:rPr lang="en-GB" dirty="0"/>
              <a:t>1. Train a prediction model</a:t>
            </a:r>
          </a:p>
          <a:p>
            <a:pPr marL="0" indent="0">
              <a:buNone/>
            </a:pPr>
            <a:endParaRPr lang="en-GB" dirty="0"/>
          </a:p>
          <a:p>
            <a:pPr marL="0" indent="0">
              <a:buNone/>
            </a:pPr>
            <a:r>
              <a:rPr lang="en-GB" dirty="0"/>
              <a:t>2. Model “expected weather” per location</a:t>
            </a:r>
          </a:p>
          <a:p>
            <a:pPr marL="0" indent="0">
              <a:buNone/>
            </a:pPr>
            <a:endParaRPr lang="en-GB" dirty="0"/>
          </a:p>
          <a:p>
            <a:pPr marL="0" indent="0">
              <a:buNone/>
            </a:pPr>
            <a:r>
              <a:rPr lang="en-GB" dirty="0"/>
              <a:t>3. Combine previous steps informing allocation algorithm</a:t>
            </a:r>
          </a:p>
          <a:p>
            <a:pPr marL="0" indent="0">
              <a:buNone/>
            </a:pPr>
            <a:endParaRPr lang="en-GB" dirty="0"/>
          </a:p>
        </p:txBody>
      </p:sp>
    </p:spTree>
    <p:extLst>
      <p:ext uri="{BB962C8B-B14F-4D97-AF65-F5344CB8AC3E}">
        <p14:creationId xmlns:p14="http://schemas.microsoft.com/office/powerpoint/2010/main" val="327752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CC00F7-AB94-4BC7-B946-DA514B97803D}"/>
              </a:ext>
            </a:extLst>
          </p:cNvPr>
          <p:cNvSpPr>
            <a:spLocks noGrp="1"/>
          </p:cNvSpPr>
          <p:nvPr>
            <p:ph type="title"/>
          </p:nvPr>
        </p:nvSpPr>
        <p:spPr>
          <a:xfrm>
            <a:off x="838200" y="253397"/>
            <a:ext cx="10515600" cy="1273233"/>
          </a:xfrm>
        </p:spPr>
        <p:txBody>
          <a:bodyPr>
            <a:normAutofit/>
          </a:bodyPr>
          <a:lstStyle/>
          <a:p>
            <a:r>
              <a:rPr lang="en-GB" sz="4000" dirty="0"/>
              <a:t>Data Collection</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7E2BB50-6A75-49A9-A9CA-CF63591DB059}"/>
              </a:ext>
            </a:extLst>
          </p:cNvPr>
          <p:cNvSpPr>
            <a:spLocks noGrp="1"/>
          </p:cNvSpPr>
          <p:nvPr>
            <p:ph idx="1"/>
          </p:nvPr>
        </p:nvSpPr>
        <p:spPr>
          <a:xfrm>
            <a:off x="838200" y="2051538"/>
            <a:ext cx="10515600" cy="4120662"/>
          </a:xfrm>
        </p:spPr>
        <p:txBody>
          <a:bodyPr>
            <a:normAutofit/>
          </a:bodyPr>
          <a:lstStyle/>
          <a:p>
            <a:endParaRPr lang="en-GB" dirty="0"/>
          </a:p>
          <a:p>
            <a:r>
              <a:rPr lang="en-GB" dirty="0"/>
              <a:t>Weather Features</a:t>
            </a:r>
          </a:p>
          <a:p>
            <a:endParaRPr lang="en-GB" dirty="0"/>
          </a:p>
          <a:p>
            <a:r>
              <a:rPr lang="en-GB" dirty="0"/>
              <a:t>Actual generation amount</a:t>
            </a:r>
          </a:p>
          <a:p>
            <a:endParaRPr lang="en-GB" dirty="0"/>
          </a:p>
          <a:p>
            <a:r>
              <a:rPr lang="en-GB" dirty="0"/>
              <a:t>Historic weather trends</a:t>
            </a:r>
          </a:p>
        </p:txBody>
      </p:sp>
    </p:spTree>
    <p:extLst>
      <p:ext uri="{BB962C8B-B14F-4D97-AF65-F5344CB8AC3E}">
        <p14:creationId xmlns:p14="http://schemas.microsoft.com/office/powerpoint/2010/main" val="292019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CC00F7-AB94-4BC7-B946-DA514B97803D}"/>
              </a:ext>
            </a:extLst>
          </p:cNvPr>
          <p:cNvSpPr>
            <a:spLocks noGrp="1"/>
          </p:cNvSpPr>
          <p:nvPr>
            <p:ph type="title"/>
          </p:nvPr>
        </p:nvSpPr>
        <p:spPr>
          <a:xfrm>
            <a:off x="1046746" y="586822"/>
            <a:ext cx="3560252" cy="1645920"/>
          </a:xfrm>
        </p:spPr>
        <p:txBody>
          <a:bodyPr>
            <a:normAutofit/>
          </a:bodyPr>
          <a:lstStyle/>
          <a:p>
            <a:r>
              <a:rPr lang="en-GB" sz="3200" dirty="0"/>
              <a:t>Location Selection</a:t>
            </a:r>
          </a:p>
        </p:txBody>
      </p:sp>
      <p:sp>
        <p:nvSpPr>
          <p:cNvPr id="23" name="Rectangle 2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5" name="Rectangle 2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7E2BB50-6A75-49A9-A9CA-CF63591DB059}"/>
              </a:ext>
            </a:extLst>
          </p:cNvPr>
          <p:cNvSpPr>
            <a:spLocks noGrp="1"/>
          </p:cNvSpPr>
          <p:nvPr>
            <p:ph idx="1"/>
          </p:nvPr>
        </p:nvSpPr>
        <p:spPr>
          <a:xfrm>
            <a:off x="5099328" y="586822"/>
            <a:ext cx="6506308" cy="1645920"/>
          </a:xfrm>
        </p:spPr>
        <p:txBody>
          <a:bodyPr anchor="ctr">
            <a:normAutofit/>
          </a:bodyPr>
          <a:lstStyle/>
          <a:p>
            <a:pPr marL="0" indent="0">
              <a:buNone/>
            </a:pPr>
            <a:r>
              <a:rPr lang="en-GB" dirty="0"/>
              <a:t>List selected from available data &amp; refined</a:t>
            </a:r>
          </a:p>
        </p:txBody>
      </p:sp>
      <p:graphicFrame>
        <p:nvGraphicFramePr>
          <p:cNvPr id="5" name="Table 4">
            <a:extLst>
              <a:ext uri="{FF2B5EF4-FFF2-40B4-BE49-F238E27FC236}">
                <a16:creationId xmlns:a16="http://schemas.microsoft.com/office/drawing/2014/main" id="{3FFDC6ED-9825-4CDC-9A53-3426167D5C29}"/>
              </a:ext>
            </a:extLst>
          </p:cNvPr>
          <p:cNvGraphicFramePr>
            <a:graphicFrameLocks noGrp="1"/>
          </p:cNvGraphicFramePr>
          <p:nvPr>
            <p:extLst>
              <p:ext uri="{D42A27DB-BD31-4B8C-83A1-F6EECF244321}">
                <p14:modId xmlns:p14="http://schemas.microsoft.com/office/powerpoint/2010/main" val="1175501284"/>
              </p:ext>
            </p:extLst>
          </p:nvPr>
        </p:nvGraphicFramePr>
        <p:xfrm>
          <a:off x="557784" y="2824396"/>
          <a:ext cx="11164826" cy="3303188"/>
        </p:xfrm>
        <a:graphic>
          <a:graphicData uri="http://schemas.openxmlformats.org/drawingml/2006/table">
            <a:tbl>
              <a:tblPr firstRow="1" bandRow="1"/>
              <a:tblGrid>
                <a:gridCol w="1514065">
                  <a:extLst>
                    <a:ext uri="{9D8B030D-6E8A-4147-A177-3AD203B41FA5}">
                      <a16:colId xmlns:a16="http://schemas.microsoft.com/office/drawing/2014/main" val="118473930"/>
                    </a:ext>
                  </a:extLst>
                </a:gridCol>
                <a:gridCol w="4047597">
                  <a:extLst>
                    <a:ext uri="{9D8B030D-6E8A-4147-A177-3AD203B41FA5}">
                      <a16:colId xmlns:a16="http://schemas.microsoft.com/office/drawing/2014/main" val="28724319"/>
                    </a:ext>
                  </a:extLst>
                </a:gridCol>
                <a:gridCol w="1711569">
                  <a:extLst>
                    <a:ext uri="{9D8B030D-6E8A-4147-A177-3AD203B41FA5}">
                      <a16:colId xmlns:a16="http://schemas.microsoft.com/office/drawing/2014/main" val="1291022993"/>
                    </a:ext>
                  </a:extLst>
                </a:gridCol>
                <a:gridCol w="2004647">
                  <a:extLst>
                    <a:ext uri="{9D8B030D-6E8A-4147-A177-3AD203B41FA5}">
                      <a16:colId xmlns:a16="http://schemas.microsoft.com/office/drawing/2014/main" val="2426200441"/>
                    </a:ext>
                  </a:extLst>
                </a:gridCol>
                <a:gridCol w="1886948">
                  <a:extLst>
                    <a:ext uri="{9D8B030D-6E8A-4147-A177-3AD203B41FA5}">
                      <a16:colId xmlns:a16="http://schemas.microsoft.com/office/drawing/2014/main" val="2618299570"/>
                    </a:ext>
                  </a:extLst>
                </a:gridCol>
              </a:tblGrid>
              <a:tr h="471884">
                <a:tc>
                  <a:txBody>
                    <a:bodyPr/>
                    <a:lstStyle/>
                    <a:p>
                      <a:pPr algn="l" fontAlgn="b"/>
                      <a:r>
                        <a:rPr lang="en-GB" sz="2400" b="0" i="0" u="none" strike="noStrike" dirty="0">
                          <a:solidFill>
                            <a:srgbClr val="000000"/>
                          </a:solidFill>
                          <a:effectLst/>
                          <a:latin typeface="Calibri" panose="020F0502020204030204" pitchFamily="34" charset="0"/>
                        </a:rPr>
                        <a:t>ID</a:t>
                      </a:r>
                    </a:p>
                  </a:txBody>
                  <a:tcPr marL="21029" marR="21029" marT="21029" marB="0" anchor="b">
                    <a:lnL>
                      <a:noFill/>
                    </a:lnL>
                    <a:lnR>
                      <a:noFill/>
                    </a:lnR>
                    <a:lnT>
                      <a:noFill/>
                    </a:lnT>
                    <a:lnB>
                      <a:noFill/>
                    </a:lnB>
                  </a:tcPr>
                </a:tc>
                <a:tc>
                  <a:txBody>
                    <a:bodyPr/>
                    <a:lstStyle/>
                    <a:p>
                      <a:pPr algn="l" fontAlgn="b"/>
                      <a:r>
                        <a:rPr lang="en-GB" sz="2400" b="0" i="0" u="none" strike="noStrike" dirty="0">
                          <a:solidFill>
                            <a:srgbClr val="000000"/>
                          </a:solidFill>
                          <a:effectLst/>
                          <a:latin typeface="Calibri" panose="020F0502020204030204" pitchFamily="34" charset="0"/>
                        </a:rPr>
                        <a:t>Name</a:t>
                      </a:r>
                    </a:p>
                  </a:txBody>
                  <a:tcPr marL="21029" marR="21029" marT="21029" marB="0" anchor="b">
                    <a:lnL>
                      <a:noFill/>
                    </a:lnL>
                    <a:lnR>
                      <a:noFill/>
                    </a:lnR>
                    <a:lnT>
                      <a:noFill/>
                    </a:lnT>
                    <a:lnB>
                      <a:noFill/>
                    </a:lnB>
                  </a:tcPr>
                </a:tc>
                <a:tc>
                  <a:txBody>
                    <a:bodyPr/>
                    <a:lstStyle/>
                    <a:p>
                      <a:pPr algn="l" fontAlgn="b"/>
                      <a:r>
                        <a:rPr lang="en-GB" sz="2400" b="0" i="0" u="none" strike="noStrike" dirty="0">
                          <a:solidFill>
                            <a:srgbClr val="000000"/>
                          </a:solidFill>
                          <a:effectLst/>
                          <a:latin typeface="Calibri" panose="020F0502020204030204" pitchFamily="34" charset="0"/>
                        </a:rPr>
                        <a:t>Latitude</a:t>
                      </a:r>
                    </a:p>
                  </a:txBody>
                  <a:tcPr marL="21029" marR="21029" marT="21029" marB="0" anchor="b">
                    <a:lnL>
                      <a:noFill/>
                    </a:lnL>
                    <a:lnR>
                      <a:noFill/>
                    </a:lnR>
                    <a:lnT>
                      <a:noFill/>
                    </a:lnT>
                    <a:lnB>
                      <a:noFill/>
                    </a:lnB>
                  </a:tcPr>
                </a:tc>
                <a:tc>
                  <a:txBody>
                    <a:bodyPr/>
                    <a:lstStyle/>
                    <a:p>
                      <a:pPr algn="l" fontAlgn="b"/>
                      <a:r>
                        <a:rPr lang="en-GB" sz="2400" b="0" i="0" u="none" strike="noStrike" dirty="0">
                          <a:solidFill>
                            <a:srgbClr val="000000"/>
                          </a:solidFill>
                          <a:effectLst/>
                          <a:latin typeface="Calibri" panose="020F0502020204030204" pitchFamily="34" charset="0"/>
                        </a:rPr>
                        <a:t>Longitude</a:t>
                      </a:r>
                    </a:p>
                  </a:txBody>
                  <a:tcPr marL="21029" marR="21029" marT="21029" marB="0" anchor="b">
                    <a:lnL>
                      <a:noFill/>
                    </a:lnL>
                    <a:lnR>
                      <a:noFill/>
                    </a:lnR>
                    <a:lnT>
                      <a:noFill/>
                    </a:lnT>
                    <a:lnB>
                      <a:noFill/>
                    </a:lnB>
                  </a:tcPr>
                </a:tc>
                <a:tc>
                  <a:txBody>
                    <a:bodyPr/>
                    <a:lstStyle/>
                    <a:p>
                      <a:pPr algn="l" fontAlgn="b"/>
                      <a:r>
                        <a:rPr lang="en-GB" sz="2400" b="0" i="0" u="none" strike="noStrike" dirty="0">
                          <a:solidFill>
                            <a:srgbClr val="000000"/>
                          </a:solidFill>
                          <a:effectLst/>
                          <a:latin typeface="Calibri" panose="020F0502020204030204" pitchFamily="34" charset="0"/>
                        </a:rPr>
                        <a:t>Capacity (MW)</a:t>
                      </a:r>
                    </a:p>
                  </a:txBody>
                  <a:tcPr marL="21029" marR="21029" marT="21029" marB="0" anchor="b">
                    <a:lnL>
                      <a:noFill/>
                    </a:lnL>
                    <a:lnR>
                      <a:noFill/>
                    </a:lnR>
                    <a:lnT>
                      <a:noFill/>
                    </a:lnT>
                    <a:lnB>
                      <a:noFill/>
                    </a:lnB>
                  </a:tcPr>
                </a:tc>
                <a:extLst>
                  <a:ext uri="{0D108BD9-81ED-4DB2-BD59-A6C34878D82A}">
                    <a16:rowId xmlns:a16="http://schemas.microsoft.com/office/drawing/2014/main" val="196604129"/>
                  </a:ext>
                </a:extLst>
              </a:tr>
              <a:tr h="471884">
                <a:tc>
                  <a:txBody>
                    <a:bodyPr/>
                    <a:lstStyle/>
                    <a:p>
                      <a:pPr algn="l" fontAlgn="b"/>
                      <a:r>
                        <a:rPr lang="en-GB" sz="2400" b="0" i="0" u="none" strike="noStrike">
                          <a:solidFill>
                            <a:srgbClr val="000000"/>
                          </a:solidFill>
                          <a:effectLst/>
                          <a:latin typeface="Calibri" panose="020F0502020204030204" pitchFamily="34" charset="0"/>
                        </a:rPr>
                        <a:t>ABRTW-1</a:t>
                      </a:r>
                    </a:p>
                  </a:txBody>
                  <a:tcPr marL="21029" marR="21029" marT="21029" marB="0" anchor="b">
                    <a:lnL>
                      <a:noFill/>
                    </a:lnL>
                    <a:lnR>
                      <a:noFill/>
                    </a:lnR>
                    <a:lnT>
                      <a:noFill/>
                    </a:lnT>
                    <a:lnB>
                      <a:noFill/>
                    </a:lnB>
                  </a:tcPr>
                </a:tc>
                <a:tc>
                  <a:txBody>
                    <a:bodyPr/>
                    <a:lstStyle/>
                    <a:p>
                      <a:pPr algn="l" fontAlgn="b"/>
                      <a:r>
                        <a:rPr lang="en-GB" sz="2400" b="0" i="0" u="none" strike="noStrike">
                          <a:solidFill>
                            <a:srgbClr val="000000"/>
                          </a:solidFill>
                          <a:effectLst/>
                          <a:latin typeface="Calibri" panose="020F0502020204030204" pitchFamily="34" charset="0"/>
                        </a:rPr>
                        <a:t>Auchrobert Wind Farm</a:t>
                      </a:r>
                    </a:p>
                  </a:txBody>
                  <a:tcPr marL="21029" marR="21029" marT="21029" marB="0" anchor="b">
                    <a:lnL>
                      <a:noFill/>
                    </a:lnL>
                    <a:lnR>
                      <a:noFill/>
                    </a:lnR>
                    <a:lnT>
                      <a:noFill/>
                    </a:lnT>
                    <a:lnB>
                      <a:noFill/>
                    </a:lnB>
                  </a:tcPr>
                </a:tc>
                <a:tc>
                  <a:txBody>
                    <a:bodyPr/>
                    <a:lstStyle/>
                    <a:p>
                      <a:pPr algn="r" fontAlgn="b"/>
                      <a:r>
                        <a:rPr lang="en-GB" sz="2400" b="0" i="0" u="none" strike="noStrike">
                          <a:solidFill>
                            <a:srgbClr val="000000"/>
                          </a:solidFill>
                          <a:effectLst/>
                          <a:latin typeface="Calibri" panose="020F0502020204030204" pitchFamily="34" charset="0"/>
                        </a:rPr>
                        <a:t>55.6105574</a:t>
                      </a:r>
                    </a:p>
                  </a:txBody>
                  <a:tcPr marL="21029" marR="21029" marT="21029" marB="0" anchor="b">
                    <a:lnL>
                      <a:noFill/>
                    </a:lnL>
                    <a:lnR>
                      <a:noFill/>
                    </a:lnR>
                    <a:lnT>
                      <a:noFill/>
                    </a:lnT>
                    <a:lnB>
                      <a:noFill/>
                    </a:lnB>
                  </a:tcPr>
                </a:tc>
                <a:tc>
                  <a:txBody>
                    <a:bodyPr/>
                    <a:lstStyle/>
                    <a:p>
                      <a:pPr algn="r" fontAlgn="b"/>
                      <a:r>
                        <a:rPr lang="en-GB" sz="2400" b="0" i="0" u="none" strike="noStrike">
                          <a:solidFill>
                            <a:srgbClr val="000000"/>
                          </a:solidFill>
                          <a:effectLst/>
                          <a:latin typeface="Calibri" panose="020F0502020204030204" pitchFamily="34" charset="0"/>
                        </a:rPr>
                        <a:t>-4.015384592</a:t>
                      </a:r>
                    </a:p>
                  </a:txBody>
                  <a:tcPr marL="21029" marR="21029" marT="21029" marB="0" anchor="b">
                    <a:lnL>
                      <a:noFill/>
                    </a:lnL>
                    <a:lnR>
                      <a:noFill/>
                    </a:lnR>
                    <a:lnT>
                      <a:noFill/>
                    </a:lnT>
                    <a:lnB>
                      <a:noFill/>
                    </a:lnB>
                  </a:tcPr>
                </a:tc>
                <a:tc>
                  <a:txBody>
                    <a:bodyPr/>
                    <a:lstStyle/>
                    <a:p>
                      <a:pPr algn="r" fontAlgn="b"/>
                      <a:r>
                        <a:rPr lang="en-GB" sz="2400" b="0" i="0" u="none" strike="noStrike">
                          <a:solidFill>
                            <a:srgbClr val="000000"/>
                          </a:solidFill>
                          <a:effectLst/>
                          <a:latin typeface="Calibri" panose="020F0502020204030204" pitchFamily="34" charset="0"/>
                        </a:rPr>
                        <a:t>36</a:t>
                      </a:r>
                    </a:p>
                  </a:txBody>
                  <a:tcPr marL="21029" marR="21029" marT="21029" marB="0" anchor="b">
                    <a:lnL>
                      <a:noFill/>
                    </a:lnL>
                    <a:lnR>
                      <a:noFill/>
                    </a:lnR>
                    <a:lnT>
                      <a:noFill/>
                    </a:lnT>
                    <a:lnB>
                      <a:noFill/>
                    </a:lnB>
                  </a:tcPr>
                </a:tc>
                <a:extLst>
                  <a:ext uri="{0D108BD9-81ED-4DB2-BD59-A6C34878D82A}">
                    <a16:rowId xmlns:a16="http://schemas.microsoft.com/office/drawing/2014/main" val="3696613533"/>
                  </a:ext>
                </a:extLst>
              </a:tr>
              <a:tr h="471884">
                <a:tc>
                  <a:txBody>
                    <a:bodyPr/>
                    <a:lstStyle/>
                    <a:p>
                      <a:pPr algn="l" fontAlgn="b"/>
                      <a:r>
                        <a:rPr lang="en-GB" sz="2400" b="0" i="0" u="none" strike="noStrike">
                          <a:solidFill>
                            <a:srgbClr val="000000"/>
                          </a:solidFill>
                          <a:effectLst/>
                          <a:latin typeface="Calibri" panose="020F0502020204030204" pitchFamily="34" charset="0"/>
                        </a:rPr>
                        <a:t>ACHRW-1</a:t>
                      </a:r>
                    </a:p>
                  </a:txBody>
                  <a:tcPr marL="21029" marR="21029" marT="21029" marB="0" anchor="b">
                    <a:lnL>
                      <a:noFill/>
                    </a:lnL>
                    <a:lnR>
                      <a:noFill/>
                    </a:lnR>
                    <a:lnT>
                      <a:noFill/>
                    </a:lnT>
                    <a:lnB>
                      <a:noFill/>
                    </a:lnB>
                  </a:tcPr>
                </a:tc>
                <a:tc>
                  <a:txBody>
                    <a:bodyPr/>
                    <a:lstStyle/>
                    <a:p>
                      <a:pPr algn="l" fontAlgn="b"/>
                      <a:r>
                        <a:rPr lang="en-GB" sz="2400" b="0" i="0" u="none" strike="noStrike">
                          <a:solidFill>
                            <a:srgbClr val="000000"/>
                          </a:solidFill>
                          <a:effectLst/>
                          <a:latin typeface="Calibri" panose="020F0502020204030204" pitchFamily="34" charset="0"/>
                        </a:rPr>
                        <a:t>AChruach Wind Farm</a:t>
                      </a:r>
                    </a:p>
                  </a:txBody>
                  <a:tcPr marL="21029" marR="21029" marT="21029" marB="0" anchor="b">
                    <a:lnL>
                      <a:noFill/>
                    </a:lnL>
                    <a:lnR>
                      <a:noFill/>
                    </a:lnR>
                    <a:lnT>
                      <a:noFill/>
                    </a:lnT>
                    <a:lnB>
                      <a:noFill/>
                    </a:lnB>
                  </a:tcPr>
                </a:tc>
                <a:tc>
                  <a:txBody>
                    <a:bodyPr/>
                    <a:lstStyle/>
                    <a:p>
                      <a:pPr algn="r" fontAlgn="b"/>
                      <a:r>
                        <a:rPr lang="en-GB" sz="2400" b="0" i="0" u="none" strike="noStrike">
                          <a:solidFill>
                            <a:srgbClr val="000000"/>
                          </a:solidFill>
                          <a:effectLst/>
                          <a:latin typeface="Calibri" panose="020F0502020204030204" pitchFamily="34" charset="0"/>
                        </a:rPr>
                        <a:t>56.1269712</a:t>
                      </a:r>
                    </a:p>
                  </a:txBody>
                  <a:tcPr marL="21029" marR="21029" marT="21029" marB="0" anchor="b">
                    <a:lnL>
                      <a:noFill/>
                    </a:lnL>
                    <a:lnR>
                      <a:noFill/>
                    </a:lnR>
                    <a:lnT>
                      <a:noFill/>
                    </a:lnT>
                    <a:lnB>
                      <a:noFill/>
                    </a:lnB>
                  </a:tcPr>
                </a:tc>
                <a:tc>
                  <a:txBody>
                    <a:bodyPr/>
                    <a:lstStyle/>
                    <a:p>
                      <a:pPr algn="r" fontAlgn="b"/>
                      <a:r>
                        <a:rPr lang="en-GB" sz="2400" b="0" i="0" u="none" strike="noStrike">
                          <a:solidFill>
                            <a:srgbClr val="000000"/>
                          </a:solidFill>
                          <a:effectLst/>
                          <a:latin typeface="Calibri" panose="020F0502020204030204" pitchFamily="34" charset="0"/>
                        </a:rPr>
                        <a:t>-5.3432396</a:t>
                      </a:r>
                    </a:p>
                  </a:txBody>
                  <a:tcPr marL="21029" marR="21029" marT="21029" marB="0" anchor="b">
                    <a:lnL>
                      <a:noFill/>
                    </a:lnL>
                    <a:lnR>
                      <a:noFill/>
                    </a:lnR>
                    <a:lnT>
                      <a:noFill/>
                    </a:lnT>
                    <a:lnB>
                      <a:noFill/>
                    </a:lnB>
                  </a:tcPr>
                </a:tc>
                <a:tc>
                  <a:txBody>
                    <a:bodyPr/>
                    <a:lstStyle/>
                    <a:p>
                      <a:pPr algn="r" fontAlgn="b"/>
                      <a:r>
                        <a:rPr lang="en-GB" sz="2400" b="0" i="0" u="none" strike="noStrike">
                          <a:solidFill>
                            <a:srgbClr val="000000"/>
                          </a:solidFill>
                          <a:effectLst/>
                          <a:latin typeface="Calibri" panose="020F0502020204030204" pitchFamily="34" charset="0"/>
                        </a:rPr>
                        <a:t>42.6</a:t>
                      </a:r>
                    </a:p>
                  </a:txBody>
                  <a:tcPr marL="21029" marR="21029" marT="21029" marB="0" anchor="b">
                    <a:lnL>
                      <a:noFill/>
                    </a:lnL>
                    <a:lnR>
                      <a:noFill/>
                    </a:lnR>
                    <a:lnT>
                      <a:noFill/>
                    </a:lnT>
                    <a:lnB>
                      <a:noFill/>
                    </a:lnB>
                  </a:tcPr>
                </a:tc>
                <a:extLst>
                  <a:ext uri="{0D108BD9-81ED-4DB2-BD59-A6C34878D82A}">
                    <a16:rowId xmlns:a16="http://schemas.microsoft.com/office/drawing/2014/main" val="3624482712"/>
                  </a:ext>
                </a:extLst>
              </a:tr>
              <a:tr h="471884">
                <a:tc>
                  <a:txBody>
                    <a:bodyPr/>
                    <a:lstStyle/>
                    <a:p>
                      <a:pPr algn="l" fontAlgn="b"/>
                      <a:r>
                        <a:rPr lang="en-GB" sz="2400" b="0" i="0" u="none" strike="noStrike">
                          <a:solidFill>
                            <a:srgbClr val="000000"/>
                          </a:solidFill>
                          <a:effectLst/>
                          <a:latin typeface="Calibri" panose="020F0502020204030204" pitchFamily="34" charset="0"/>
                        </a:rPr>
                        <a:t>AKGLW-2</a:t>
                      </a:r>
                    </a:p>
                  </a:txBody>
                  <a:tcPr marL="21029" marR="21029" marT="21029" marB="0" anchor="b">
                    <a:lnL>
                      <a:noFill/>
                    </a:lnL>
                    <a:lnR>
                      <a:noFill/>
                    </a:lnR>
                    <a:lnT>
                      <a:noFill/>
                    </a:lnT>
                    <a:lnB>
                      <a:noFill/>
                    </a:lnB>
                  </a:tcPr>
                </a:tc>
                <a:tc>
                  <a:txBody>
                    <a:bodyPr/>
                    <a:lstStyle/>
                    <a:p>
                      <a:pPr algn="l" fontAlgn="b"/>
                      <a:r>
                        <a:rPr lang="en-GB" sz="2400" b="0" i="0" u="none" strike="noStrike">
                          <a:solidFill>
                            <a:srgbClr val="000000"/>
                          </a:solidFill>
                          <a:effectLst/>
                          <a:latin typeface="Calibri" panose="020F0502020204030204" pitchFamily="34" charset="0"/>
                        </a:rPr>
                        <a:t>AIKENGALL II</a:t>
                      </a:r>
                    </a:p>
                  </a:txBody>
                  <a:tcPr marL="21029" marR="21029" marT="21029" marB="0" anchor="b">
                    <a:lnL>
                      <a:noFill/>
                    </a:lnL>
                    <a:lnR>
                      <a:noFill/>
                    </a:lnR>
                    <a:lnT>
                      <a:noFill/>
                    </a:lnT>
                    <a:lnB>
                      <a:noFill/>
                    </a:lnB>
                  </a:tcPr>
                </a:tc>
                <a:tc>
                  <a:txBody>
                    <a:bodyPr/>
                    <a:lstStyle/>
                    <a:p>
                      <a:pPr algn="r" fontAlgn="b"/>
                      <a:r>
                        <a:rPr lang="en-GB" sz="2400" b="0" i="0" u="none" strike="noStrike">
                          <a:solidFill>
                            <a:srgbClr val="000000"/>
                          </a:solidFill>
                          <a:effectLst/>
                          <a:latin typeface="Calibri" panose="020F0502020204030204" pitchFamily="34" charset="0"/>
                        </a:rPr>
                        <a:t>55.9150047</a:t>
                      </a:r>
                    </a:p>
                  </a:txBody>
                  <a:tcPr marL="21029" marR="21029" marT="21029" marB="0" anchor="b">
                    <a:lnL>
                      <a:noFill/>
                    </a:lnL>
                    <a:lnR>
                      <a:noFill/>
                    </a:lnR>
                    <a:lnT>
                      <a:noFill/>
                    </a:lnT>
                    <a:lnB>
                      <a:noFill/>
                    </a:lnB>
                  </a:tcPr>
                </a:tc>
                <a:tc>
                  <a:txBody>
                    <a:bodyPr/>
                    <a:lstStyle/>
                    <a:p>
                      <a:pPr algn="r" fontAlgn="b"/>
                      <a:r>
                        <a:rPr lang="en-GB" sz="2400" b="0" i="0" u="none" strike="noStrike">
                          <a:solidFill>
                            <a:srgbClr val="000000"/>
                          </a:solidFill>
                          <a:effectLst/>
                          <a:latin typeface="Calibri" panose="020F0502020204030204" pitchFamily="34" charset="0"/>
                        </a:rPr>
                        <a:t>-2.49688</a:t>
                      </a:r>
                    </a:p>
                  </a:txBody>
                  <a:tcPr marL="21029" marR="21029" marT="21029" marB="0" anchor="b">
                    <a:lnL>
                      <a:noFill/>
                    </a:lnL>
                    <a:lnR>
                      <a:noFill/>
                    </a:lnR>
                    <a:lnT>
                      <a:noFill/>
                    </a:lnT>
                    <a:lnB>
                      <a:noFill/>
                    </a:lnB>
                  </a:tcPr>
                </a:tc>
                <a:tc>
                  <a:txBody>
                    <a:bodyPr/>
                    <a:lstStyle/>
                    <a:p>
                      <a:pPr algn="r" fontAlgn="b"/>
                      <a:r>
                        <a:rPr lang="en-GB" sz="2400" b="0" i="0" u="none" strike="noStrike">
                          <a:solidFill>
                            <a:srgbClr val="000000"/>
                          </a:solidFill>
                          <a:effectLst/>
                          <a:latin typeface="Calibri" panose="020F0502020204030204" pitchFamily="34" charset="0"/>
                        </a:rPr>
                        <a:t>63.84</a:t>
                      </a:r>
                    </a:p>
                  </a:txBody>
                  <a:tcPr marL="21029" marR="21029" marT="21029" marB="0" anchor="b">
                    <a:lnL>
                      <a:noFill/>
                    </a:lnL>
                    <a:lnR>
                      <a:noFill/>
                    </a:lnR>
                    <a:lnT>
                      <a:noFill/>
                    </a:lnT>
                    <a:lnB>
                      <a:noFill/>
                    </a:lnB>
                  </a:tcPr>
                </a:tc>
                <a:extLst>
                  <a:ext uri="{0D108BD9-81ED-4DB2-BD59-A6C34878D82A}">
                    <a16:rowId xmlns:a16="http://schemas.microsoft.com/office/drawing/2014/main" val="1219900807"/>
                  </a:ext>
                </a:extLst>
              </a:tr>
              <a:tr h="471884">
                <a:tc>
                  <a:txBody>
                    <a:bodyPr/>
                    <a:lstStyle/>
                    <a:p>
                      <a:pPr algn="l" fontAlgn="b"/>
                      <a:r>
                        <a:rPr lang="en-GB" sz="2400" b="0" i="0" u="none" strike="noStrike">
                          <a:solidFill>
                            <a:srgbClr val="000000"/>
                          </a:solidFill>
                          <a:effectLst/>
                          <a:latin typeface="Calibri" panose="020F0502020204030204" pitchFamily="34" charset="0"/>
                        </a:rPr>
                        <a:t>ANSUW-1</a:t>
                      </a:r>
                    </a:p>
                  </a:txBody>
                  <a:tcPr marL="21029" marR="21029" marT="21029" marB="0" anchor="b">
                    <a:lnL>
                      <a:noFill/>
                    </a:lnL>
                    <a:lnR>
                      <a:noFill/>
                    </a:lnR>
                    <a:lnT>
                      <a:noFill/>
                    </a:lnT>
                    <a:lnB>
                      <a:noFill/>
                    </a:lnB>
                  </a:tcPr>
                </a:tc>
                <a:tc>
                  <a:txBody>
                    <a:bodyPr/>
                    <a:lstStyle/>
                    <a:p>
                      <a:pPr algn="l" fontAlgn="b"/>
                      <a:r>
                        <a:rPr lang="en-GB" sz="2400" b="0" i="0" u="none" strike="noStrike">
                          <a:solidFill>
                            <a:srgbClr val="000000"/>
                          </a:solidFill>
                          <a:effectLst/>
                          <a:latin typeface="Calibri" panose="020F0502020204030204" pitchFamily="34" charset="0"/>
                        </a:rPr>
                        <a:t>An Suidhe 1</a:t>
                      </a:r>
                    </a:p>
                  </a:txBody>
                  <a:tcPr marL="21029" marR="21029" marT="21029" marB="0" anchor="b">
                    <a:lnL>
                      <a:noFill/>
                    </a:lnL>
                    <a:lnR>
                      <a:noFill/>
                    </a:lnR>
                    <a:lnT>
                      <a:noFill/>
                    </a:lnT>
                    <a:lnB>
                      <a:noFill/>
                    </a:lnB>
                  </a:tcPr>
                </a:tc>
                <a:tc>
                  <a:txBody>
                    <a:bodyPr/>
                    <a:lstStyle/>
                    <a:p>
                      <a:pPr algn="r" fontAlgn="b"/>
                      <a:r>
                        <a:rPr lang="en-GB" sz="2400" b="0" i="0" u="none" strike="noStrike">
                          <a:solidFill>
                            <a:srgbClr val="000000"/>
                          </a:solidFill>
                          <a:effectLst/>
                          <a:latin typeface="Calibri" panose="020F0502020204030204" pitchFamily="34" charset="0"/>
                        </a:rPr>
                        <a:t>56.224051</a:t>
                      </a:r>
                    </a:p>
                  </a:txBody>
                  <a:tcPr marL="21029" marR="21029" marT="21029" marB="0" anchor="b">
                    <a:lnL>
                      <a:noFill/>
                    </a:lnL>
                    <a:lnR>
                      <a:noFill/>
                    </a:lnR>
                    <a:lnT>
                      <a:noFill/>
                    </a:lnT>
                    <a:lnB>
                      <a:noFill/>
                    </a:lnB>
                  </a:tcPr>
                </a:tc>
                <a:tc>
                  <a:txBody>
                    <a:bodyPr/>
                    <a:lstStyle/>
                    <a:p>
                      <a:pPr algn="r" fontAlgn="b"/>
                      <a:r>
                        <a:rPr lang="en-GB" sz="2400" b="0" i="0" u="none" strike="noStrike">
                          <a:solidFill>
                            <a:srgbClr val="000000"/>
                          </a:solidFill>
                          <a:effectLst/>
                          <a:latin typeface="Calibri" panose="020F0502020204030204" pitchFamily="34" charset="0"/>
                        </a:rPr>
                        <a:t>-5.2130074</a:t>
                      </a:r>
                    </a:p>
                  </a:txBody>
                  <a:tcPr marL="21029" marR="21029" marT="21029" marB="0" anchor="b">
                    <a:lnL>
                      <a:noFill/>
                    </a:lnL>
                    <a:lnR>
                      <a:noFill/>
                    </a:lnR>
                    <a:lnT>
                      <a:noFill/>
                    </a:lnT>
                    <a:lnB>
                      <a:noFill/>
                    </a:lnB>
                  </a:tcPr>
                </a:tc>
                <a:tc>
                  <a:txBody>
                    <a:bodyPr/>
                    <a:lstStyle/>
                    <a:p>
                      <a:pPr algn="r" fontAlgn="b"/>
                      <a:r>
                        <a:rPr lang="en-GB" sz="2400" b="0" i="0" u="none" strike="noStrike">
                          <a:solidFill>
                            <a:srgbClr val="000000"/>
                          </a:solidFill>
                          <a:effectLst/>
                          <a:latin typeface="Calibri" panose="020F0502020204030204" pitchFamily="34" charset="0"/>
                        </a:rPr>
                        <a:t>19.36</a:t>
                      </a:r>
                    </a:p>
                  </a:txBody>
                  <a:tcPr marL="21029" marR="21029" marT="21029" marB="0" anchor="b">
                    <a:lnL>
                      <a:noFill/>
                    </a:lnL>
                    <a:lnR>
                      <a:noFill/>
                    </a:lnR>
                    <a:lnT>
                      <a:noFill/>
                    </a:lnT>
                    <a:lnB>
                      <a:noFill/>
                    </a:lnB>
                  </a:tcPr>
                </a:tc>
                <a:extLst>
                  <a:ext uri="{0D108BD9-81ED-4DB2-BD59-A6C34878D82A}">
                    <a16:rowId xmlns:a16="http://schemas.microsoft.com/office/drawing/2014/main" val="287693368"/>
                  </a:ext>
                </a:extLst>
              </a:tr>
              <a:tr h="471884">
                <a:tc>
                  <a:txBody>
                    <a:bodyPr/>
                    <a:lstStyle/>
                    <a:p>
                      <a:pPr algn="l" fontAlgn="b"/>
                      <a:r>
                        <a:rPr lang="en-GB" sz="2400" b="0" i="0" u="none" strike="noStrike">
                          <a:solidFill>
                            <a:srgbClr val="000000"/>
                          </a:solidFill>
                          <a:effectLst/>
                          <a:latin typeface="Calibri" panose="020F0502020204030204" pitchFamily="34" charset="0"/>
                        </a:rPr>
                        <a:t>ARCHW-1</a:t>
                      </a:r>
                    </a:p>
                  </a:txBody>
                  <a:tcPr marL="21029" marR="21029" marT="21029" marB="0" anchor="b">
                    <a:lnL>
                      <a:noFill/>
                    </a:lnL>
                    <a:lnR>
                      <a:noFill/>
                    </a:lnR>
                    <a:lnT>
                      <a:noFill/>
                    </a:lnT>
                    <a:lnB>
                      <a:noFill/>
                    </a:lnB>
                  </a:tcPr>
                </a:tc>
                <a:tc>
                  <a:txBody>
                    <a:bodyPr/>
                    <a:lstStyle/>
                    <a:p>
                      <a:pPr algn="l" fontAlgn="b"/>
                      <a:r>
                        <a:rPr lang="en-GB" sz="2400" b="0" i="0" u="none" strike="noStrike">
                          <a:solidFill>
                            <a:srgbClr val="000000"/>
                          </a:solidFill>
                          <a:effectLst/>
                          <a:latin typeface="Calibri" panose="020F0502020204030204" pitchFamily="34" charset="0"/>
                        </a:rPr>
                        <a:t>Arecleoch Wind Farm</a:t>
                      </a:r>
                    </a:p>
                  </a:txBody>
                  <a:tcPr marL="21029" marR="21029" marT="21029" marB="0" anchor="b">
                    <a:lnL>
                      <a:noFill/>
                    </a:lnL>
                    <a:lnR>
                      <a:noFill/>
                    </a:lnR>
                    <a:lnT>
                      <a:noFill/>
                    </a:lnT>
                    <a:lnB>
                      <a:noFill/>
                    </a:lnB>
                  </a:tcPr>
                </a:tc>
                <a:tc>
                  <a:txBody>
                    <a:bodyPr/>
                    <a:lstStyle/>
                    <a:p>
                      <a:pPr algn="r" fontAlgn="b"/>
                      <a:r>
                        <a:rPr lang="en-GB" sz="2400" b="0" i="0" u="none" strike="noStrike">
                          <a:solidFill>
                            <a:srgbClr val="000000"/>
                          </a:solidFill>
                          <a:effectLst/>
                          <a:latin typeface="Calibri" panose="020F0502020204030204" pitchFamily="34" charset="0"/>
                        </a:rPr>
                        <a:t>55.0416812</a:t>
                      </a:r>
                    </a:p>
                  </a:txBody>
                  <a:tcPr marL="21029" marR="21029" marT="21029" marB="0" anchor="b">
                    <a:lnL>
                      <a:noFill/>
                    </a:lnL>
                    <a:lnR>
                      <a:noFill/>
                    </a:lnR>
                    <a:lnT>
                      <a:noFill/>
                    </a:lnT>
                    <a:lnB>
                      <a:noFill/>
                    </a:lnB>
                  </a:tcPr>
                </a:tc>
                <a:tc>
                  <a:txBody>
                    <a:bodyPr/>
                    <a:lstStyle/>
                    <a:p>
                      <a:pPr algn="r" fontAlgn="b"/>
                      <a:r>
                        <a:rPr lang="en-GB" sz="2400" b="0" i="0" u="none" strike="noStrike">
                          <a:solidFill>
                            <a:srgbClr val="000000"/>
                          </a:solidFill>
                          <a:effectLst/>
                          <a:latin typeface="Calibri" panose="020F0502020204030204" pitchFamily="34" charset="0"/>
                        </a:rPr>
                        <a:t>-4.770743</a:t>
                      </a:r>
                    </a:p>
                  </a:txBody>
                  <a:tcPr marL="21029" marR="21029" marT="21029" marB="0" anchor="b">
                    <a:lnL>
                      <a:noFill/>
                    </a:lnL>
                    <a:lnR>
                      <a:noFill/>
                    </a:lnR>
                    <a:lnT>
                      <a:noFill/>
                    </a:lnT>
                    <a:lnB>
                      <a:noFill/>
                    </a:lnB>
                  </a:tcPr>
                </a:tc>
                <a:tc>
                  <a:txBody>
                    <a:bodyPr/>
                    <a:lstStyle/>
                    <a:p>
                      <a:pPr algn="r" fontAlgn="b"/>
                      <a:r>
                        <a:rPr lang="en-GB" sz="2400" b="0" i="0" u="none" strike="noStrike">
                          <a:solidFill>
                            <a:srgbClr val="000000"/>
                          </a:solidFill>
                          <a:effectLst/>
                          <a:latin typeface="Calibri" panose="020F0502020204030204" pitchFamily="34" charset="0"/>
                        </a:rPr>
                        <a:t>120</a:t>
                      </a:r>
                    </a:p>
                  </a:txBody>
                  <a:tcPr marL="21029" marR="21029" marT="21029" marB="0" anchor="b">
                    <a:lnL>
                      <a:noFill/>
                    </a:lnL>
                    <a:lnR>
                      <a:noFill/>
                    </a:lnR>
                    <a:lnT>
                      <a:noFill/>
                    </a:lnT>
                    <a:lnB>
                      <a:noFill/>
                    </a:lnB>
                  </a:tcPr>
                </a:tc>
                <a:extLst>
                  <a:ext uri="{0D108BD9-81ED-4DB2-BD59-A6C34878D82A}">
                    <a16:rowId xmlns:a16="http://schemas.microsoft.com/office/drawing/2014/main" val="872089399"/>
                  </a:ext>
                </a:extLst>
              </a:tr>
              <a:tr h="471884">
                <a:tc>
                  <a:txBody>
                    <a:bodyPr/>
                    <a:lstStyle/>
                    <a:p>
                      <a:pPr algn="l" fontAlgn="b"/>
                      <a:r>
                        <a:rPr lang="en-GB" sz="2400" b="0" i="0" u="none" strike="noStrike">
                          <a:solidFill>
                            <a:srgbClr val="000000"/>
                          </a:solidFill>
                          <a:effectLst/>
                          <a:latin typeface="Calibri" panose="020F0502020204030204" pitchFamily="34" charset="0"/>
                        </a:rPr>
                        <a:t>BEINW-1</a:t>
                      </a:r>
                    </a:p>
                  </a:txBody>
                  <a:tcPr marL="21029" marR="21029" marT="21029" marB="0" anchor="b">
                    <a:lnL>
                      <a:noFill/>
                    </a:lnL>
                    <a:lnR>
                      <a:noFill/>
                    </a:lnR>
                    <a:lnT>
                      <a:noFill/>
                    </a:lnT>
                    <a:lnB>
                      <a:noFill/>
                    </a:lnB>
                  </a:tcPr>
                </a:tc>
                <a:tc>
                  <a:txBody>
                    <a:bodyPr/>
                    <a:lstStyle/>
                    <a:p>
                      <a:pPr algn="l" fontAlgn="b"/>
                      <a:r>
                        <a:rPr lang="en-GB" sz="2400" b="0" i="0" u="none" strike="noStrike">
                          <a:solidFill>
                            <a:srgbClr val="000000"/>
                          </a:solidFill>
                          <a:effectLst/>
                          <a:latin typeface="Calibri" panose="020F0502020204030204" pitchFamily="34" charset="0"/>
                        </a:rPr>
                        <a:t>Beinneun Wind farm</a:t>
                      </a:r>
                    </a:p>
                  </a:txBody>
                  <a:tcPr marL="21029" marR="21029" marT="21029" marB="0" anchor="b">
                    <a:lnL>
                      <a:noFill/>
                    </a:lnL>
                    <a:lnR>
                      <a:noFill/>
                    </a:lnR>
                    <a:lnT>
                      <a:noFill/>
                    </a:lnT>
                    <a:lnB>
                      <a:noFill/>
                    </a:lnB>
                  </a:tcPr>
                </a:tc>
                <a:tc>
                  <a:txBody>
                    <a:bodyPr/>
                    <a:lstStyle/>
                    <a:p>
                      <a:pPr algn="r" fontAlgn="b"/>
                      <a:r>
                        <a:rPr lang="en-GB" sz="2400" b="0" i="0" u="none" strike="noStrike">
                          <a:solidFill>
                            <a:srgbClr val="000000"/>
                          </a:solidFill>
                          <a:effectLst/>
                          <a:latin typeface="Calibri" panose="020F0502020204030204" pitchFamily="34" charset="0"/>
                        </a:rPr>
                        <a:t>57.17827288</a:t>
                      </a:r>
                    </a:p>
                  </a:txBody>
                  <a:tcPr marL="21029" marR="21029" marT="21029" marB="0" anchor="b">
                    <a:lnL>
                      <a:noFill/>
                    </a:lnL>
                    <a:lnR>
                      <a:noFill/>
                    </a:lnR>
                    <a:lnT>
                      <a:noFill/>
                    </a:lnT>
                    <a:lnB>
                      <a:noFill/>
                    </a:lnB>
                  </a:tcPr>
                </a:tc>
                <a:tc>
                  <a:txBody>
                    <a:bodyPr/>
                    <a:lstStyle/>
                    <a:p>
                      <a:pPr algn="r" fontAlgn="b"/>
                      <a:r>
                        <a:rPr lang="en-GB" sz="2400" b="0" i="0" u="none" strike="noStrike">
                          <a:solidFill>
                            <a:srgbClr val="000000"/>
                          </a:solidFill>
                          <a:effectLst/>
                          <a:latin typeface="Calibri" panose="020F0502020204030204" pitchFamily="34" charset="0"/>
                        </a:rPr>
                        <a:t>-4.82109217</a:t>
                      </a:r>
                    </a:p>
                  </a:txBody>
                  <a:tcPr marL="21029" marR="21029" marT="21029" marB="0" anchor="b">
                    <a:lnL>
                      <a:noFill/>
                    </a:lnL>
                    <a:lnR>
                      <a:noFill/>
                    </a:lnR>
                    <a:lnT>
                      <a:noFill/>
                    </a:lnT>
                    <a:lnB>
                      <a:noFill/>
                    </a:lnB>
                  </a:tcPr>
                </a:tc>
                <a:tc>
                  <a:txBody>
                    <a:bodyPr/>
                    <a:lstStyle/>
                    <a:p>
                      <a:pPr algn="r" fontAlgn="b"/>
                      <a:r>
                        <a:rPr lang="en-GB" sz="2400" b="0" i="0" u="none" strike="noStrike" dirty="0">
                          <a:solidFill>
                            <a:srgbClr val="000000"/>
                          </a:solidFill>
                          <a:effectLst/>
                          <a:latin typeface="Calibri" panose="020F0502020204030204" pitchFamily="34" charset="0"/>
                        </a:rPr>
                        <a:t>108.8</a:t>
                      </a:r>
                    </a:p>
                  </a:txBody>
                  <a:tcPr marL="21029" marR="21029" marT="21029" marB="0" anchor="b">
                    <a:lnL>
                      <a:noFill/>
                    </a:lnL>
                    <a:lnR>
                      <a:noFill/>
                    </a:lnR>
                    <a:lnT>
                      <a:noFill/>
                    </a:lnT>
                    <a:lnB>
                      <a:noFill/>
                    </a:lnB>
                  </a:tcPr>
                </a:tc>
                <a:extLst>
                  <a:ext uri="{0D108BD9-81ED-4DB2-BD59-A6C34878D82A}">
                    <a16:rowId xmlns:a16="http://schemas.microsoft.com/office/drawing/2014/main" val="869909501"/>
                  </a:ext>
                </a:extLst>
              </a:tr>
            </a:tbl>
          </a:graphicData>
        </a:graphic>
      </p:graphicFrame>
    </p:spTree>
    <p:extLst>
      <p:ext uri="{BB962C8B-B14F-4D97-AF65-F5344CB8AC3E}">
        <p14:creationId xmlns:p14="http://schemas.microsoft.com/office/powerpoint/2010/main" val="989782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CC00F7-AB94-4BC7-B946-DA514B97803D}"/>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Locations Visualised</a:t>
            </a:r>
          </a:p>
        </p:txBody>
      </p:sp>
      <p:pic>
        <p:nvPicPr>
          <p:cNvPr id="7" name="Picture 6" descr="Map&#10;&#10;Description automatically generated">
            <a:extLst>
              <a:ext uri="{FF2B5EF4-FFF2-40B4-BE49-F238E27FC236}">
                <a16:creationId xmlns:a16="http://schemas.microsoft.com/office/drawing/2014/main" id="{165B96F7-A95A-4E5A-9034-EF6CA0302F05}"/>
              </a:ext>
            </a:extLst>
          </p:cNvPr>
          <p:cNvPicPr>
            <a:picLocks noChangeAspect="1"/>
          </p:cNvPicPr>
          <p:nvPr/>
        </p:nvPicPr>
        <p:blipFill rotWithShape="1">
          <a:blip r:embed="rId3">
            <a:extLst>
              <a:ext uri="{28A0092B-C50C-407E-A947-70E740481C1C}">
                <a14:useLocalDpi xmlns:a14="http://schemas.microsoft.com/office/drawing/2010/main" val="0"/>
              </a:ext>
            </a:extLst>
          </a:blip>
          <a:srcRect l="16542" t="11794" r="22661" b="-1177"/>
          <a:stretch/>
        </p:blipFill>
        <p:spPr>
          <a:xfrm>
            <a:off x="2593766" y="1464830"/>
            <a:ext cx="7004467" cy="5208365"/>
          </a:xfrm>
          <a:prstGeom prst="rect">
            <a:avLst/>
          </a:prstGeom>
        </p:spPr>
      </p:pic>
    </p:spTree>
    <p:extLst>
      <p:ext uri="{BB962C8B-B14F-4D97-AF65-F5344CB8AC3E}">
        <p14:creationId xmlns:p14="http://schemas.microsoft.com/office/powerpoint/2010/main" val="2174022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624</TotalTime>
  <Words>2633</Words>
  <Application>Microsoft Office PowerPoint</Application>
  <PresentationFormat>Widescreen</PresentationFormat>
  <Paragraphs>301</Paragraphs>
  <Slides>20</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Helvetica Neue</vt:lpstr>
      <vt:lpstr>Office Theme</vt:lpstr>
      <vt:lpstr>Efficient Allocation of Renewable Energy Sources under Uncertainty in the UK</vt:lpstr>
      <vt:lpstr>The Problems - Renewables</vt:lpstr>
      <vt:lpstr>The Problems – Allocation </vt:lpstr>
      <vt:lpstr>Background</vt:lpstr>
      <vt:lpstr>Defining Scope &amp; Constraints</vt:lpstr>
      <vt:lpstr>Approach Overview</vt:lpstr>
      <vt:lpstr>Data Collection</vt:lpstr>
      <vt:lpstr>Location Selection</vt:lpstr>
      <vt:lpstr>Locations Visualised</vt:lpstr>
      <vt:lpstr>Training Set</vt:lpstr>
      <vt:lpstr>Regression Model</vt:lpstr>
      <vt:lpstr>Regression Model - Pipeline</vt:lpstr>
      <vt:lpstr>Allocation - Definition</vt:lpstr>
      <vt:lpstr>Allocation - Objectives</vt:lpstr>
      <vt:lpstr>Allocation – Genetic Approach</vt:lpstr>
      <vt:lpstr>Allocation – Genetic Approach</vt:lpstr>
      <vt:lpstr>Allocation – Results</vt:lpstr>
      <vt:lpstr>Allocation – Genetic Approach</vt:lpstr>
      <vt:lpstr>Future Works</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Allocation of Renewable Energy Sources under Uncertainty in the UK</dc:title>
  <dc:creator>PAGE, JAMES (UG)</dc:creator>
  <cp:lastModifiedBy>PAGE, JAMES (UG)</cp:lastModifiedBy>
  <cp:revision>6</cp:revision>
  <dcterms:created xsi:type="dcterms:W3CDTF">2022-03-07T13:34:20Z</dcterms:created>
  <dcterms:modified xsi:type="dcterms:W3CDTF">2022-03-08T00:04:16Z</dcterms:modified>
</cp:coreProperties>
</file>