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sldIdLst>
    <p:sldId id="256" r:id="rId2"/>
    <p:sldId id="257" r:id="rId3"/>
    <p:sldId id="268" r:id="rId4"/>
    <p:sldId id="260" r:id="rId5"/>
    <p:sldId id="259" r:id="rId6"/>
    <p:sldId id="264" r:id="rId7"/>
    <p:sldId id="273" r:id="rId8"/>
    <p:sldId id="261" r:id="rId9"/>
    <p:sldId id="269" r:id="rId10"/>
    <p:sldId id="262" r:id="rId11"/>
    <p:sldId id="270" r:id="rId12"/>
    <p:sldId id="263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 autoAdjust="0"/>
    <p:restoredTop sz="87468" autoAdjust="0"/>
  </p:normalViewPr>
  <p:slideViewPr>
    <p:cSldViewPr snapToGrid="0">
      <p:cViewPr>
        <p:scale>
          <a:sx n="123" d="100"/>
          <a:sy n="123" d="100"/>
        </p:scale>
        <p:origin x="72" y="-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AppData\Local\Temp\ET_6.1_DEC_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UK Renewable</a:t>
            </a:r>
            <a:r>
              <a:rPr lang="en-GB" baseline="0"/>
              <a:t> Energy Generation 2021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1-4E72-AC41-992076E20AB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1-4E72-AC41-992076E20AB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41-4E72-AC41-992076E20AB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41-4E72-AC41-992076E20AB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41-4E72-AC41-992076E20AB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41-4E72-AC41-992076E20AB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41-4E72-AC41-992076E20AB2}"/>
              </c:ext>
            </c:extLst>
          </c:dPt>
          <c:cat>
            <c:strRef>
              <c:f>'England - Annual'!$A$18:$A$24</c:f>
              <c:strCache>
                <c:ptCount val="7"/>
                <c:pt idx="0">
                  <c:v>Wind</c:v>
                </c:pt>
                <c:pt idx="1">
                  <c:v>Shoreline wave / tidal</c:v>
                </c:pt>
                <c:pt idx="2">
                  <c:v>Solar PV</c:v>
                </c:pt>
                <c:pt idx="3">
                  <c:v>Hydro</c:v>
                </c:pt>
                <c:pt idx="4">
                  <c:v>Landfill gas</c:v>
                </c:pt>
                <c:pt idx="5">
                  <c:v>Sewage sludge digestion</c:v>
                </c:pt>
                <c:pt idx="6">
                  <c:v>Other biomass (inc. co-firing) [note 14]</c:v>
                </c:pt>
              </c:strCache>
            </c:strRef>
          </c:cat>
          <c:val>
            <c:numRef>
              <c:f>'England - Annual'!$N$18:$N$24</c:f>
              <c:numCache>
                <c:formatCode>#,##0.000;\-#,##0.000</c:formatCode>
                <c:ptCount val="7"/>
                <c:pt idx="0">
                  <c:v>43049</c:v>
                </c:pt>
                <c:pt idx="1">
                  <c:v>0</c:v>
                </c:pt>
                <c:pt idx="2">
                  <c:v>11450.029999999999</c:v>
                </c:pt>
                <c:pt idx="3">
                  <c:v>153.76</c:v>
                </c:pt>
                <c:pt idx="4">
                  <c:v>2911.36</c:v>
                </c:pt>
                <c:pt idx="5">
                  <c:v>984.31</c:v>
                </c:pt>
                <c:pt idx="6">
                  <c:v>30767.460000000003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41-4E72-AC41-992076E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FB9FD-B402-4273-80A1-3D46777046D3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6FC1-D58F-4ADF-996C-03FDE935E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1200" dirty="0"/>
              <a:t>Due to this uncertainty in output, the decision of where to allocate a budget of new energy sources can be difficult.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On top of this, when considering a country wide scale the number of potential candidate locations can be huge leading to another problem – how do you make an efficient decision balancing a range of factors?</a:t>
            </a:r>
          </a:p>
          <a:p>
            <a:pPr>
              <a:lnSpc>
                <a:spcPct val="100000"/>
              </a:lnSpc>
            </a:pPr>
            <a:r>
              <a:rPr lang="en-GB" sz="1200" dirty="0"/>
              <a:t>This project is proposing  an AI based approach to tackle both the problem of uncertainty and scale of allocating a budget for new energy sources across the UK.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62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beginning this project, we required some initial information to base our decisions upon. </a:t>
            </a:r>
          </a:p>
          <a:p>
            <a:r>
              <a:rPr lang="en-GB" dirty="0"/>
              <a:t>Sources – We found that the main candidates are Wind, Solar and Tidal</a:t>
            </a:r>
          </a:p>
          <a:p>
            <a:r>
              <a:rPr lang="en-GB" dirty="0"/>
              <a:t>Factors – </a:t>
            </a:r>
          </a:p>
          <a:p>
            <a:r>
              <a:rPr lang="en-GB" dirty="0"/>
              <a:t>Costs – We found that cost per MW at a large scale was best in Wind Turbines and that the main costs apart from purchasing costs came from land rental and connection costs </a:t>
            </a:r>
            <a:r>
              <a:rPr lang="en-GB" dirty="0" err="1"/>
              <a:t>wchic</a:t>
            </a:r>
            <a:r>
              <a:rPr lang="en-GB" dirty="0"/>
              <a:t> would vary per location</a:t>
            </a:r>
          </a:p>
          <a:p>
            <a:r>
              <a:rPr lang="en-GB" dirty="0"/>
              <a:t>Location suitability – For wind power the intuitive best location would be somewhere with constantly high winds, however being close to infrastructure may be something to consider</a:t>
            </a:r>
          </a:p>
          <a:p>
            <a:r>
              <a:rPr lang="en-GB" dirty="0"/>
              <a:t>Data – Visual Crossing and </a:t>
            </a:r>
            <a:r>
              <a:rPr lang="en-GB" dirty="0" err="1"/>
              <a:t>Nationgrid</a:t>
            </a:r>
            <a:r>
              <a:rPr lang="en-GB" dirty="0"/>
              <a:t> balancing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1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/>
              <a:t>Based upon background research, to keep the project feasible we narrowed the scope to focus on specific areas: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Consider only the allocation of a budget of Wind Turbines as they are more location dependent than alternatives such as solar and much more suitable for large scale use.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Limit to onshore wind farm allocation as comprehensive weather information (for a training set) is not as readily available for locations out at sea.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 dirty="0"/>
              <a:t>Initially demonstrate allocation to locations with pre-existing windfarms as location eligibility introduces large amounts of complexity with construction permits and such.</a:t>
            </a:r>
          </a:p>
          <a:p>
            <a:pPr lvl="1">
              <a:lnSpc>
                <a:spcPct val="100000"/>
              </a:lnSpc>
            </a:pPr>
            <a:r>
              <a:rPr lang="en-GB" sz="1500" dirty="0"/>
              <a:t>We believe these limitations will still allow us to demonstrate a proof of concept that can be expanded to more general cases in future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Our approach can be broken up into three sections: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Training a general wind turbine generation model based upon predicted or recorded weather features.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For each of our locations, producing a statistical model of the weather (based off long term past weather information) allowing us to produce a sample of ‘expected’ for each location.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Using the above two steps to calculate the performance of a given allocation, and to search for an allocation that will maximise a set of performance objectives.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4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The main requirements for location candidacy here was the availability of data to form a training and testing set.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We pulled from a dataset on the National Grid ESO data website, giving us a list of unique IDs for UK wind farms.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This then underwent a couple of cuts removing offshore wind farms, and any locations where past generation data was not consistently available leaving us with the following locations.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Coincidentally they are all located in Scotland which adds another constraint to our investigation.</a:t>
            </a:r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71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E6FC1-D58F-4ADF-996C-03FDE935E6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7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Efficient Allocation of Renewable Energy Sources under Uncertainty in the UK</a:t>
            </a:r>
            <a:endParaRPr lang="en-GB" sz="370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F73C3D9-4E96-44BD-BEF4-4C029677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r="15312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7E73-6C16-4BF0-A7AC-8F5CCA1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73BB9E3B-CA2E-4F0F-999B-9C2EB576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/>
              <a:t>From this dataset we can </a:t>
            </a:r>
            <a:r>
              <a:rPr lang="en-US" dirty="0" err="1"/>
              <a:t>visualise</a:t>
            </a:r>
            <a:r>
              <a:rPr lang="en-US" dirty="0"/>
              <a:t> the correlation between different features.</a:t>
            </a:r>
          </a:p>
          <a:p>
            <a:endParaRPr lang="en-US" dirty="0"/>
          </a:p>
          <a:p>
            <a:r>
              <a:rPr lang="en-US" dirty="0"/>
              <a:t>A range of different regression models were tested, from standard linear regressors to MLP and gradient boosting variants.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17A5B-2C7E-4F9A-B933-968EFC7A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 bwMode="auto">
          <a:xfrm>
            <a:off x="6997677" y="3020916"/>
            <a:ext cx="3708666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8A-654D-4FA1-8924-73EF5EE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05346"/>
            <a:ext cx="10381205" cy="3261789"/>
          </a:xfrm>
        </p:spPr>
        <p:txBody>
          <a:bodyPr/>
          <a:lstStyle/>
          <a:p>
            <a:r>
              <a:rPr lang="en-US" dirty="0"/>
              <a:t>After tuning hyperparameters of a gradient boost model and still not being 100% satisfied with the accuracy we discovered a meta-learning library called TPOT.</a:t>
            </a:r>
          </a:p>
          <a:p>
            <a:r>
              <a:rPr lang="en-GB" dirty="0"/>
              <a:t>This allowed us to find a pipeline of different models combined to improve the performance further using the following model.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40E6-ED06-4F7E-AD01-B1855E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 - TPOT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F8B6-586A-4A53-852B-AC64D66C2FD7}"/>
              </a:ext>
            </a:extLst>
          </p:cNvPr>
          <p:cNvSpPr txBox="1"/>
          <p:nvPr/>
        </p:nvSpPr>
        <p:spPr>
          <a:xfrm>
            <a:off x="937285" y="4357680"/>
            <a:ext cx="9616440" cy="23544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exported_pipeline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make_pipeline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VarianceThreshold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SelectPercentile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score_func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f_regression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squared_epsilon_insensitive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=True,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KNeighborsRegressor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A4342A01-5273-4398-BCCF-C9E7602D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05" y="233172"/>
            <a:ext cx="200264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214-14A4-40C8-B663-4D1D2F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90A8-582B-4D67-8C81-7E3687B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the uncertain aspects of the weather, we expect quite a variation in the no matter the allocation.</a:t>
            </a:r>
          </a:p>
          <a:p>
            <a:r>
              <a:rPr lang="en-US" dirty="0"/>
              <a:t>In an ideal world we want to find an allocation that </a:t>
            </a:r>
            <a:r>
              <a:rPr lang="en-US" dirty="0" err="1"/>
              <a:t>maximises</a:t>
            </a:r>
            <a:r>
              <a:rPr lang="en-US" dirty="0"/>
              <a:t> the mean output of our proposed new wind turbines (ideally improving on the current average load factor) while also </a:t>
            </a:r>
            <a:r>
              <a:rPr lang="en-US" dirty="0" err="1"/>
              <a:t>minimising</a:t>
            </a:r>
            <a:r>
              <a:rPr lang="en-US" dirty="0"/>
              <a:t> the variance in the outputs.</a:t>
            </a:r>
          </a:p>
          <a:p>
            <a:r>
              <a:rPr lang="en-GB" dirty="0"/>
              <a:t>To do this we could combine these values as a weighted sum and use it as a performance heuristic for a searching algorithm.</a:t>
            </a:r>
          </a:p>
          <a:p>
            <a:r>
              <a:rPr lang="en-GB" dirty="0"/>
              <a:t>This would require us to determine the relative importance of each aspect.</a:t>
            </a:r>
          </a:p>
        </p:txBody>
      </p:sp>
    </p:spTree>
    <p:extLst>
      <p:ext uri="{BB962C8B-B14F-4D97-AF65-F5344CB8AC3E}">
        <p14:creationId xmlns:p14="http://schemas.microsoft.com/office/powerpoint/2010/main" val="17226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approach is to use a Genetic Algorithm based approach.</a:t>
            </a:r>
          </a:p>
          <a:p>
            <a:r>
              <a:rPr lang="en-US" dirty="0"/>
              <a:t>The NGSA-II algorithm published in 2002 gives a fast search methodology based around ranking its populations based on dominating fronts and crowding distances.</a:t>
            </a:r>
          </a:p>
          <a:p>
            <a:r>
              <a:rPr lang="en-GB" dirty="0"/>
              <a:t>This algorithm is not state of the art anymore with many different improvements being published, but as a baseline it is provenly reliable and showed much room for expansion by slight changes – opening a clear route to performance improvements in future works.</a:t>
            </a:r>
          </a:p>
        </p:txBody>
      </p:sp>
    </p:spTree>
    <p:extLst>
      <p:ext uri="{BB962C8B-B14F-4D97-AF65-F5344CB8AC3E}">
        <p14:creationId xmlns:p14="http://schemas.microsoft.com/office/powerpoint/2010/main" val="13024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trade-offs to make with this approach, namely search time.</a:t>
            </a:r>
          </a:p>
          <a:p>
            <a:r>
              <a:rPr lang="en-US" dirty="0"/>
              <a:t>The time taken to iterate through a 100 generations of a population can be time consuming, but you also need to consider a range of initial random starts as that will impact the search space.</a:t>
            </a:r>
          </a:p>
          <a:p>
            <a:r>
              <a:rPr lang="en-US" dirty="0"/>
              <a:t>Considering this time cost, we do not think this is too much of a price to pay in this context as in most cases this will be ran fully to obtain recommendation irregularly.</a:t>
            </a:r>
          </a:p>
        </p:txBody>
      </p:sp>
    </p:spTree>
    <p:extLst>
      <p:ext uri="{BB962C8B-B14F-4D97-AF65-F5344CB8AC3E}">
        <p14:creationId xmlns:p14="http://schemas.microsoft.com/office/powerpoint/2010/main" val="365656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1102E982-8BE3-4FBA-ADFD-82E7D10B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nt">
            <a:extLst>
              <a:ext uri="{FF2B5EF4-FFF2-40B4-BE49-F238E27FC236}">
                <a16:creationId xmlns:a16="http://schemas.microsoft.com/office/drawing/2014/main" id="{7F843252-B159-4DA1-BE13-6EC3EF2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55AD-1150-47B6-A225-FFD11F6D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8582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C9D417B-61BE-478F-9106-C5565A29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b="2"/>
          <a:stretch/>
        </p:blipFill>
        <p:spPr>
          <a:xfrm>
            <a:off x="123054" y="2705101"/>
            <a:ext cx="7435457" cy="39091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26E-A46B-4162-B8AE-03E8F56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70" y="973069"/>
            <a:ext cx="4575676" cy="242553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When testing with a range of initial seeds, we see the algorithm trend towards a higher mean every generation, but usually caps around the 30% load factor.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is already theoretically an improvement over the average across the UK currently.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However, this value shouldn’t be taken at face value. Throughout the chain of operations, we can find small errors that will likely add to an inaccuracy of this result.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848-008E-46CB-847E-B49DF7A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Efficient Allocation”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6-E0BC-4617-AA30-DD702337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66" y="2872046"/>
            <a:ext cx="5227521" cy="3261789"/>
          </a:xfrm>
        </p:spPr>
        <p:txBody>
          <a:bodyPr>
            <a:normAutofit fontScale="92500"/>
          </a:bodyPr>
          <a:lstStyle/>
          <a:p>
            <a:r>
              <a:rPr lang="en-US" dirty="0"/>
              <a:t>Under the preconditions of our 56 locations being eligible candidates and a proposed budget to allocate a maximum of 50 new turbines across these locations we are returned the following distributions.</a:t>
            </a:r>
          </a:p>
          <a:p>
            <a:r>
              <a:rPr lang="en-GB" dirty="0"/>
              <a:t>We can see that the allocations are very sparce with a few locations being allocated a small number of turbines while most get none.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F43-829A-4A42-BA42-5881E4D52B8D}"/>
              </a:ext>
            </a:extLst>
          </p:cNvPr>
          <p:cNvSpPr/>
          <p:nvPr/>
        </p:nvSpPr>
        <p:spPr>
          <a:xfrm>
            <a:off x="6545580" y="2872046"/>
            <a:ext cx="4785360" cy="339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97FA-558D-4280-94B7-25A37AA7EBA8}"/>
              </a:ext>
            </a:extLst>
          </p:cNvPr>
          <p:cNvSpPr txBox="1"/>
          <p:nvPr/>
        </p:nvSpPr>
        <p:spPr>
          <a:xfrm>
            <a:off x="7947660" y="3924300"/>
            <a:ext cx="2339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– will be filled by a heatmap of locations showing the distributions.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12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A1A0-62E7-45DA-A129-7D9A34C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0D7F-4C94-4674-AC72-67ACC637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extensions I believe would be useful in future would be adjusting the current setup to be more general.</a:t>
            </a:r>
          </a:p>
          <a:p>
            <a:r>
              <a:rPr lang="en-US" dirty="0"/>
              <a:t>Currently we require a backlog of data for each location we want to predict for which can make it more complex to query the system for a new location.</a:t>
            </a:r>
          </a:p>
          <a:p>
            <a:endParaRPr lang="en-US" dirty="0"/>
          </a:p>
          <a:p>
            <a:r>
              <a:rPr lang="en-GB" dirty="0"/>
              <a:t>I would also like to investigate extensions to the NSGA-II algorithm as increasing performance would make this much more scalable for larger location sets.</a:t>
            </a:r>
          </a:p>
        </p:txBody>
      </p:sp>
    </p:spTree>
    <p:extLst>
      <p:ext uri="{BB962C8B-B14F-4D97-AF65-F5344CB8AC3E}">
        <p14:creationId xmlns:p14="http://schemas.microsoft.com/office/powerpoint/2010/main" val="36951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E7C-B164-43D6-BB1E-075D660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Renewables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F169-B8C7-41AE-8FC9-D12CE9A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9" y="3010279"/>
            <a:ext cx="10381205" cy="3261789"/>
          </a:xfrm>
        </p:spPr>
        <p:txBody>
          <a:bodyPr>
            <a:normAutofit fontScale="925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climate crisis is ever increasing the focus on renewable energy sources around the world.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However, many of the prevalent renewable energy sources (e.g. wind and solar) are reliant on an inconsistent factor, the weather.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sz="2800" dirty="0"/>
              <a:t>In the UK, the average load factor per year of onshore wind is 26.46% in 2019, with performing better at 40.4% </a:t>
            </a:r>
            <a:r>
              <a:rPr lang="en-GB" sz="2400" i="1" dirty="0"/>
              <a:t>(</a:t>
            </a:r>
            <a:r>
              <a:rPr lang="en-GB" sz="2400" i="1" dirty="0" err="1"/>
              <a:t>Jaganmohan</a:t>
            </a:r>
            <a:r>
              <a:rPr lang="en-GB" sz="2400" i="1" dirty="0"/>
              <a:t>, 2019)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F8783E-6F74-445D-AEC1-C480D8EEB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4506"/>
              </p:ext>
            </p:extLst>
          </p:nvPr>
        </p:nvGraphicFramePr>
        <p:xfrm>
          <a:off x="7658863" y="31970"/>
          <a:ext cx="3879751" cy="264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DE8C28-61D5-4E4B-BA19-93E1CBD04668}"/>
              </a:ext>
            </a:extLst>
          </p:cNvPr>
          <p:cNvSpPr txBox="1"/>
          <p:nvPr/>
        </p:nvSpPr>
        <p:spPr>
          <a:xfrm>
            <a:off x="7658862" y="2619729"/>
            <a:ext cx="3879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/>
              <a:t>(Department for Business, Energy &amp; Industrial Strategy, 2022)</a:t>
            </a:r>
          </a:p>
        </p:txBody>
      </p:sp>
    </p:spTree>
    <p:extLst>
      <p:ext uri="{BB962C8B-B14F-4D97-AF65-F5344CB8AC3E}">
        <p14:creationId xmlns:p14="http://schemas.microsoft.com/office/powerpoint/2010/main" val="32190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2D409B-8F2B-44E8-86C9-67ABC793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0" y="-2"/>
            <a:ext cx="484584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6659-45AF-48E1-A089-2E34655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The Problem -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28B-E859-44CF-B41C-78328238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Uncertainty of weather – hard to know where will perform best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400" dirty="0"/>
              <a:t>Large scale – how do you make an efficient decision balancing a range of factors?</a:t>
            </a:r>
          </a:p>
          <a:p>
            <a:pPr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GB" dirty="0"/>
              <a:t>We will be proposing a system to tackle these issues by using AI techniques.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C42-0A09-4D5A-A987-624726A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878B-B766-400D-98B0-8E549CA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11" y="1371820"/>
            <a:ext cx="4661777" cy="4114360"/>
          </a:xfrm>
        </p:spPr>
        <p:txBody>
          <a:bodyPr anchor="ctr">
            <a:normAutofit/>
          </a:bodyPr>
          <a:lstStyle/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Types of renewable sources to investigate,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Factors affecting different generation types,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Costs,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Location suitability,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Where to source data from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8452FFB1-9B1F-4CA7-981E-ECF6DA0D0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A182-635A-4414-AB42-082E55C5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0" y="858982"/>
            <a:ext cx="4310743" cy="2129878"/>
          </a:xfrm>
        </p:spPr>
        <p:txBody>
          <a:bodyPr>
            <a:normAutofit/>
          </a:bodyPr>
          <a:lstStyle/>
          <a:p>
            <a:r>
              <a:rPr lang="en-US"/>
              <a:t>Constraints &amp; Scope Restrictions</a:t>
            </a:r>
            <a:endParaRPr lang="en-GB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7F42CDF-174D-40A8-A28A-ED886E4FE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1652" cy="6858000"/>
          </a:xfrm>
          <a:prstGeom prst="rect">
            <a:avLst/>
          </a:prstGeom>
          <a:ln>
            <a:noFill/>
          </a:ln>
          <a:effectLst>
            <a:outerShdw blurRad="635000" dist="254000" dir="432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9BB60A8-764D-4030-A90B-3772731FEA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90"/>
          <a:stretch/>
        </p:blipFill>
        <p:spPr>
          <a:xfrm>
            <a:off x="462372" y="1476093"/>
            <a:ext cx="5206908" cy="39167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25F-BD0A-455E-9547-EFE045D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890" y="3467499"/>
            <a:ext cx="4296697" cy="254441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Focus on allocation of Wind turbines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Limit this to onshore wind farms due to data accessibility</a:t>
            </a:r>
          </a:p>
          <a:p>
            <a:pPr marL="342900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700"/>
              <a:t>Initial locations sourced from pre-existing wind farms - reducing complexity 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sz="17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3794-7AE8-4D3C-AE8F-1F4F62FC0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3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E659C-4F4D-4C2F-A52E-E0F575C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 dirty="0"/>
              <a:t>Solution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DCB1-0069-4E02-837E-75D0E1E6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3386827"/>
            <a:ext cx="5501640" cy="3193304"/>
          </a:xfrm>
        </p:spPr>
        <p:txBody>
          <a:bodyPr anchor="ctr">
            <a:normAutofit/>
          </a:bodyPr>
          <a:lstStyle/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Training an output prediction model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Model the “expected weather” based on past data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Use previous steps to inform allocation algorithm to find “optimal allocation”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6864" y="0"/>
            <a:ext cx="5815134" cy="6858000"/>
          </a:xfrm>
          <a:prstGeom prst="rect">
            <a:avLst/>
          </a:prstGeom>
          <a:ln>
            <a:noFill/>
          </a:ln>
          <a:effectLst>
            <a:outerShdw blurRad="508000" dist="1905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F7A47-B91E-4719-8F30-45EDF3D6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2021378"/>
          </a:xfrm>
        </p:spPr>
        <p:txBody>
          <a:bodyPr>
            <a:normAutofit/>
          </a:bodyPr>
          <a:lstStyle/>
          <a:p>
            <a:r>
              <a:rPr lang="en-US" sz="4800"/>
              <a:t>Location Selection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84F-C9EB-4885-8D41-1272E2D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582" y="3282696"/>
            <a:ext cx="3968783" cy="2957383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Initial location set based upon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Refined to remove offshore windfarms, and locations with inconsistent data availability.</a:t>
            </a:r>
          </a:p>
          <a:p>
            <a:pPr marL="285750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800" dirty="0"/>
              <a:t>Dataset based upon limited to Scotland as seen in prior visualisation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35F708-D6FE-45EC-984D-9EFA00E1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18025"/>
              </p:ext>
            </p:extLst>
          </p:nvPr>
        </p:nvGraphicFramePr>
        <p:xfrm>
          <a:off x="761367" y="1454434"/>
          <a:ext cx="4950257" cy="394913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3131">
                  <a:extLst>
                    <a:ext uri="{9D8B030D-6E8A-4147-A177-3AD203B41FA5}">
                      <a16:colId xmlns:a16="http://schemas.microsoft.com/office/drawing/2014/main" val="1264791975"/>
                    </a:ext>
                  </a:extLst>
                </a:gridCol>
                <a:gridCol w="1199277">
                  <a:extLst>
                    <a:ext uri="{9D8B030D-6E8A-4147-A177-3AD203B41FA5}">
                      <a16:colId xmlns:a16="http://schemas.microsoft.com/office/drawing/2014/main" val="2128359561"/>
                    </a:ext>
                  </a:extLst>
                </a:gridCol>
                <a:gridCol w="986310">
                  <a:extLst>
                    <a:ext uri="{9D8B030D-6E8A-4147-A177-3AD203B41FA5}">
                      <a16:colId xmlns:a16="http://schemas.microsoft.com/office/drawing/2014/main" val="3202895079"/>
                    </a:ext>
                  </a:extLst>
                </a:gridCol>
                <a:gridCol w="967057">
                  <a:extLst>
                    <a:ext uri="{9D8B030D-6E8A-4147-A177-3AD203B41FA5}">
                      <a16:colId xmlns:a16="http://schemas.microsoft.com/office/drawing/2014/main" val="1904437657"/>
                    </a:ext>
                  </a:extLst>
                </a:gridCol>
                <a:gridCol w="894482">
                  <a:extLst>
                    <a:ext uri="{9D8B030D-6E8A-4147-A177-3AD203B41FA5}">
                      <a16:colId xmlns:a16="http://schemas.microsoft.com/office/drawing/2014/main" val="3939732992"/>
                    </a:ext>
                  </a:extLst>
                </a:gridCol>
              </a:tblGrid>
              <a:tr h="246821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BMU_ID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Capacity (MW)</a:t>
                      </a:r>
                    </a:p>
                  </a:txBody>
                  <a:tcPr marL="96414" marR="57849" marT="57849" marB="57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2295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ABRTW-1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Auchrobert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55.6105574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-4.01538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7932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AChruach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56.1269712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-5.34324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42.6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4882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AKGLW-2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AIKENGALL II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55.9150047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-2.49688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63.84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59073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ANSUW-1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 Suidhe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56.224051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-5.21301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19.36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6257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ARCHW-1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Arecleoch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55.0416812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-4.77074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96335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Beinneun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57.17827288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-4.82109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108.8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837519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Tharsuinn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57.80099228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-4.33468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29.75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89194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Bhlaraidh Windfarm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57.23963581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-4.69546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33279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BLKWW-1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Blackcraig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55.1170696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-4.03614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64988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440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BLLA-2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Black Law Wind Farm Extension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55.78118772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-3.76792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02767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BNWKW-1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Burn of Whilk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58.3545735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-3.21659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22.5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56063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BRYBW-1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Berry Burn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57.48729382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-3.54668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66.7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43636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BTUIW-2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Beinn An Tuirc 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55.5603353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-5.5887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43.7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0916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CGTHW-1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Corriegarth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57.18658614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-4.36815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370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CLDCW-1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Central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11241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CLDNW-1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Clyde North Windfarm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55.44617453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-3.59929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66872"/>
                  </a:ext>
                </a:extLst>
              </a:tr>
              <a:tr h="205684"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CLDRW-1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Clashindarroch Wind Farm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57.36729169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-2.96057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6414" marR="50135" marT="50135" marB="5013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99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5EBF-6EF9-4BB0-AD29-B78A3F9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52EB-76E4-472F-8D4E-7AC0843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1730434"/>
          </a:xfrm>
        </p:spPr>
        <p:txBody>
          <a:bodyPr>
            <a:normAutofit/>
          </a:bodyPr>
          <a:lstStyle/>
          <a:p>
            <a:r>
              <a:rPr lang="en-US" sz="2400" dirty="0"/>
              <a:t>Needed to build our training set which would consist of: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Historical Weather data with a range of features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actual generation of a location compared to its maximum capacity.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0120-59F7-4897-AB7B-E7FEE8A28080}"/>
              </a:ext>
            </a:extLst>
          </p:cNvPr>
          <p:cNvSpPr txBox="1">
            <a:spLocks/>
          </p:cNvSpPr>
          <p:nvPr/>
        </p:nvSpPr>
        <p:spPr>
          <a:xfrm>
            <a:off x="761799" y="4609407"/>
            <a:ext cx="10381205" cy="173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Sourced this from VisualCrossing.com and the Elexon </a:t>
            </a:r>
            <a:r>
              <a:rPr lang="en-GB" dirty="0"/>
              <a:t>Balancing Mechanism Reporting Service.</a:t>
            </a:r>
          </a:p>
          <a:p>
            <a:r>
              <a:rPr lang="en-GB" dirty="0"/>
              <a:t>Each had long term historical records at up to 15-minute resolutions.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973352-AF74-4794-AEC8-9592FD97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3300"/>
              </p:ext>
            </p:extLst>
          </p:nvPr>
        </p:nvGraphicFramePr>
        <p:xfrm>
          <a:off x="761801" y="2818127"/>
          <a:ext cx="6622495" cy="3244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20687">
                  <a:extLst>
                    <a:ext uri="{9D8B030D-6E8A-4147-A177-3AD203B41FA5}">
                      <a16:colId xmlns:a16="http://schemas.microsoft.com/office/drawing/2014/main" val="425338512"/>
                    </a:ext>
                  </a:extLst>
                </a:gridCol>
                <a:gridCol w="610181">
                  <a:extLst>
                    <a:ext uri="{9D8B030D-6E8A-4147-A177-3AD203B41FA5}">
                      <a16:colId xmlns:a16="http://schemas.microsoft.com/office/drawing/2014/main" val="1697267325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2396820446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569084791"/>
                    </a:ext>
                  </a:extLst>
                </a:gridCol>
                <a:gridCol w="545095">
                  <a:extLst>
                    <a:ext uri="{9D8B030D-6E8A-4147-A177-3AD203B41FA5}">
                      <a16:colId xmlns:a16="http://schemas.microsoft.com/office/drawing/2014/main" val="1062794356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262482682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3720468006"/>
                    </a:ext>
                  </a:extLst>
                </a:gridCol>
                <a:gridCol w="640012">
                  <a:extLst>
                    <a:ext uri="{9D8B030D-6E8A-4147-A177-3AD203B41FA5}">
                      <a16:colId xmlns:a16="http://schemas.microsoft.com/office/drawing/2014/main" val="734814533"/>
                    </a:ext>
                  </a:extLst>
                </a:gridCol>
                <a:gridCol w="401363">
                  <a:extLst>
                    <a:ext uri="{9D8B030D-6E8A-4147-A177-3AD203B41FA5}">
                      <a16:colId xmlns:a16="http://schemas.microsoft.com/office/drawing/2014/main" val="4196642633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4003546932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2653154104"/>
                    </a:ext>
                  </a:extLst>
                </a:gridCol>
                <a:gridCol w="683402">
                  <a:extLst>
                    <a:ext uri="{9D8B030D-6E8A-4147-A177-3AD203B41FA5}">
                      <a16:colId xmlns:a16="http://schemas.microsoft.com/office/drawing/2014/main" val="3059618614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BMUID  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windspd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windgust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sealevelpressure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visibility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cloudcover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dew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humidity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loadFactor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35588832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0.697666667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36247009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0.667611111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8457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0.071444444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5863142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0.053333333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0965081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0.331277778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840327927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0.279888889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3491785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0.892222222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84921477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0.126525822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25355696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0.598028169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56928968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0.228497653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43662230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0.062488263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560862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0.082769953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7564903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0.386244131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31899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0.749671362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224527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1007.2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0.64924812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03613722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90.64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0.850407268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30876918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0.033364662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5126812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0.056453634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1627580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0.529573935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1619251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3079A-1140-4ECA-917A-E1E711F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 dirty="0"/>
              <a:t>Data Collection – The Dataset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28516-D707-4593-9DCB-8AC20739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550" y="3009207"/>
            <a:ext cx="3225824" cy="24771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these sources, we constructed a 7000+ entry dataset of weather features and the percentage of maximum capacity output during that same period.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618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2132</Words>
  <Application>Microsoft Office PowerPoint</Application>
  <PresentationFormat>Widescreen</PresentationFormat>
  <Paragraphs>450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Calibri</vt:lpstr>
      <vt:lpstr>Consolas</vt:lpstr>
      <vt:lpstr>Courier New</vt:lpstr>
      <vt:lpstr>BevelVTI</vt:lpstr>
      <vt:lpstr>Efficient Allocation of Renewable Energy Sources under Uncertainty in the UK</vt:lpstr>
      <vt:lpstr>The Problem - Renewables</vt:lpstr>
      <vt:lpstr>The Problem - Allocation</vt:lpstr>
      <vt:lpstr>Background Research</vt:lpstr>
      <vt:lpstr>Constraints &amp; Scope Restrictions</vt:lpstr>
      <vt:lpstr>Solution Overview</vt:lpstr>
      <vt:lpstr>Location Selection</vt:lpstr>
      <vt:lpstr>Data Collection</vt:lpstr>
      <vt:lpstr>Data Collection – The Dataset</vt:lpstr>
      <vt:lpstr>Prediction Model</vt:lpstr>
      <vt:lpstr>Prediction Model - TPOT</vt:lpstr>
      <vt:lpstr>The Allocation</vt:lpstr>
      <vt:lpstr>The Allocation – Genetic Algorithms</vt:lpstr>
      <vt:lpstr>The Allocation – Genetic Algorithms</vt:lpstr>
      <vt:lpstr>Results</vt:lpstr>
      <vt:lpstr>“The Efficient Allocation”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JAMES (UG)</dc:creator>
  <cp:lastModifiedBy>PAGE, JAMES (UG)</cp:lastModifiedBy>
  <cp:revision>12</cp:revision>
  <dcterms:created xsi:type="dcterms:W3CDTF">2022-03-01T17:18:54Z</dcterms:created>
  <dcterms:modified xsi:type="dcterms:W3CDTF">2022-03-06T18:22:14Z</dcterms:modified>
</cp:coreProperties>
</file>