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sldIdLst>
    <p:sldId id="256" r:id="rId2"/>
    <p:sldId id="257" r:id="rId3"/>
    <p:sldId id="268" r:id="rId4"/>
    <p:sldId id="260" r:id="rId5"/>
    <p:sldId id="259" r:id="rId6"/>
    <p:sldId id="264" r:id="rId7"/>
    <p:sldId id="273" r:id="rId8"/>
    <p:sldId id="261" r:id="rId9"/>
    <p:sldId id="269" r:id="rId10"/>
    <p:sldId id="262" r:id="rId11"/>
    <p:sldId id="270" r:id="rId12"/>
    <p:sldId id="263" r:id="rId13"/>
    <p:sldId id="265" r:id="rId14"/>
    <p:sldId id="271" r:id="rId15"/>
    <p:sldId id="266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87468" autoAdjust="0"/>
  </p:normalViewPr>
  <p:slideViewPr>
    <p:cSldViewPr snapToGrid="0">
      <p:cViewPr>
        <p:scale>
          <a:sx n="112" d="100"/>
          <a:sy n="112" d="100"/>
        </p:scale>
        <p:origin x="1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AppData\Local\Temp\ET_6.1_DEC_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UK Renewable</a:t>
            </a:r>
            <a:r>
              <a:rPr lang="en-GB" baseline="0"/>
              <a:t> Energy Generation 2021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41-4E72-AC41-992076E20AB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41-4E72-AC41-992076E20AB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41-4E72-AC41-992076E20AB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41-4E72-AC41-992076E20AB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41-4E72-AC41-992076E20AB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41-4E72-AC41-992076E20AB2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41-4E72-AC41-992076E20AB2}"/>
              </c:ext>
            </c:extLst>
          </c:dPt>
          <c:cat>
            <c:strRef>
              <c:f>'England - Annual'!$A$18:$A$24</c:f>
              <c:strCache>
                <c:ptCount val="7"/>
                <c:pt idx="0">
                  <c:v>Wind</c:v>
                </c:pt>
                <c:pt idx="1">
                  <c:v>Shoreline wave / tidal</c:v>
                </c:pt>
                <c:pt idx="2">
                  <c:v>Solar PV</c:v>
                </c:pt>
                <c:pt idx="3">
                  <c:v>Hydro</c:v>
                </c:pt>
                <c:pt idx="4">
                  <c:v>Landfill gas</c:v>
                </c:pt>
                <c:pt idx="5">
                  <c:v>Sewage sludge digestion</c:v>
                </c:pt>
                <c:pt idx="6">
                  <c:v>Other biomass (inc. co-firing) [note 14]</c:v>
                </c:pt>
              </c:strCache>
            </c:strRef>
          </c:cat>
          <c:val>
            <c:numRef>
              <c:f>'England - Annual'!$N$18:$N$24</c:f>
              <c:numCache>
                <c:formatCode>#,##0.000;\-#,##0.000</c:formatCode>
                <c:ptCount val="7"/>
                <c:pt idx="0">
                  <c:v>43049</c:v>
                </c:pt>
                <c:pt idx="1">
                  <c:v>0</c:v>
                </c:pt>
                <c:pt idx="2">
                  <c:v>11450.029999999999</c:v>
                </c:pt>
                <c:pt idx="3">
                  <c:v>153.76</c:v>
                </c:pt>
                <c:pt idx="4">
                  <c:v>2911.36</c:v>
                </c:pt>
                <c:pt idx="5">
                  <c:v>984.31</c:v>
                </c:pt>
                <c:pt idx="6">
                  <c:v>30767.460000000003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841-4E72-AC41-992076E2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4BD4-0EE2-4201-BAED-37554F68E9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52FC9C-3CC7-4B0C-903B-86DC032CE711}">
      <dgm:prSet/>
      <dgm:spPr/>
      <dgm:t>
        <a:bodyPr/>
        <a:lstStyle/>
        <a:p>
          <a:r>
            <a:rPr lang="en-US"/>
            <a:t>Main issue with a genetic approach is time.</a:t>
          </a:r>
        </a:p>
      </dgm:t>
    </dgm:pt>
    <dgm:pt modelId="{FC313C1C-2434-4EE3-82F4-BBCB3590F373}" type="parTrans" cxnId="{CB2F5E1E-3763-48FA-8C7A-D2704D46000F}">
      <dgm:prSet/>
      <dgm:spPr/>
      <dgm:t>
        <a:bodyPr/>
        <a:lstStyle/>
        <a:p>
          <a:endParaRPr lang="en-US"/>
        </a:p>
      </dgm:t>
    </dgm:pt>
    <dgm:pt modelId="{AA7D2B84-244F-4C28-A319-2A146479CA89}" type="sibTrans" cxnId="{CB2F5E1E-3763-48FA-8C7A-D2704D46000F}">
      <dgm:prSet/>
      <dgm:spPr/>
      <dgm:t>
        <a:bodyPr/>
        <a:lstStyle/>
        <a:p>
          <a:endParaRPr lang="en-US"/>
        </a:p>
      </dgm:t>
    </dgm:pt>
    <dgm:pt modelId="{81309742-384A-42EE-BDC7-FC5DDDEAA5A7}">
      <dgm:prSet/>
      <dgm:spPr/>
      <dgm:t>
        <a:bodyPr/>
        <a:lstStyle/>
        <a:p>
          <a:r>
            <a:rPr lang="en-US"/>
            <a:t>Large numbers of iterations and testing a range of starting states combine to long run time requirement.</a:t>
          </a:r>
        </a:p>
      </dgm:t>
    </dgm:pt>
    <dgm:pt modelId="{55B018EA-F761-4AF3-B166-0E88D346B311}" type="parTrans" cxnId="{A8C154D7-4012-45F0-B1D1-7671E167F4D8}">
      <dgm:prSet/>
      <dgm:spPr/>
      <dgm:t>
        <a:bodyPr/>
        <a:lstStyle/>
        <a:p>
          <a:endParaRPr lang="en-US"/>
        </a:p>
      </dgm:t>
    </dgm:pt>
    <dgm:pt modelId="{B49CB45B-C9D6-441E-AC96-D59C10142478}" type="sibTrans" cxnId="{A8C154D7-4012-45F0-B1D1-7671E167F4D8}">
      <dgm:prSet/>
      <dgm:spPr/>
      <dgm:t>
        <a:bodyPr/>
        <a:lstStyle/>
        <a:p>
          <a:endParaRPr lang="en-US"/>
        </a:p>
      </dgm:t>
    </dgm:pt>
    <dgm:pt modelId="{B7F6F13D-F994-4F9C-B21A-8CE106891120}">
      <dgm:prSet/>
      <dgm:spPr/>
      <dgm:t>
        <a:bodyPr/>
        <a:lstStyle/>
        <a:p>
          <a:r>
            <a:rPr lang="en-US"/>
            <a:t>By running search in batches can find “best” allocation for an allotted time.</a:t>
          </a:r>
        </a:p>
      </dgm:t>
    </dgm:pt>
    <dgm:pt modelId="{64589AE0-95C5-4E34-86AE-E9DF210B3D2E}" type="parTrans" cxnId="{3268753A-D017-45C2-9F3D-07E68A4DCDAA}">
      <dgm:prSet/>
      <dgm:spPr/>
      <dgm:t>
        <a:bodyPr/>
        <a:lstStyle/>
        <a:p>
          <a:endParaRPr lang="en-US"/>
        </a:p>
      </dgm:t>
    </dgm:pt>
    <dgm:pt modelId="{71B27F92-AA5A-4F0F-9804-0689767275C0}" type="sibTrans" cxnId="{3268753A-D017-45C2-9F3D-07E68A4DCDAA}">
      <dgm:prSet/>
      <dgm:spPr/>
      <dgm:t>
        <a:bodyPr/>
        <a:lstStyle/>
        <a:p>
          <a:endParaRPr lang="en-US"/>
        </a:p>
      </dgm:t>
    </dgm:pt>
    <dgm:pt modelId="{CFA04629-5335-46C7-AC45-A1BB2AC0A3E0}">
      <dgm:prSet/>
      <dgm:spPr/>
      <dgm:t>
        <a:bodyPr/>
        <a:lstStyle/>
        <a:p>
          <a:r>
            <a:rPr lang="en-US"/>
            <a:t>Project is not time critical so can accept this trade off.</a:t>
          </a:r>
        </a:p>
      </dgm:t>
    </dgm:pt>
    <dgm:pt modelId="{44372C73-2B99-4431-AB9B-E027C8F80454}" type="parTrans" cxnId="{84B7FFA8-92FA-4E3C-AA37-62B005671272}">
      <dgm:prSet/>
      <dgm:spPr/>
      <dgm:t>
        <a:bodyPr/>
        <a:lstStyle/>
        <a:p>
          <a:endParaRPr lang="en-US"/>
        </a:p>
      </dgm:t>
    </dgm:pt>
    <dgm:pt modelId="{D589570B-0911-4ABA-BA65-BCF871E8B2C8}" type="sibTrans" cxnId="{84B7FFA8-92FA-4E3C-AA37-62B005671272}">
      <dgm:prSet/>
      <dgm:spPr/>
      <dgm:t>
        <a:bodyPr/>
        <a:lstStyle/>
        <a:p>
          <a:endParaRPr lang="en-US"/>
        </a:p>
      </dgm:t>
    </dgm:pt>
    <dgm:pt modelId="{899E8354-8070-4FEA-8254-077021E99038}">
      <dgm:prSet/>
      <dgm:spPr/>
      <dgm:t>
        <a:bodyPr/>
        <a:lstStyle/>
        <a:p>
          <a:r>
            <a:rPr lang="en-US"/>
            <a:t>Potential performance improvements to be had by searching batches in parallel in future work.</a:t>
          </a:r>
        </a:p>
      </dgm:t>
    </dgm:pt>
    <dgm:pt modelId="{CC7FDD88-E43C-4CDB-B5E7-C5ED6FC5355C}" type="parTrans" cxnId="{08233362-329B-47AA-9BBE-E4BD3C57D5D3}">
      <dgm:prSet/>
      <dgm:spPr/>
      <dgm:t>
        <a:bodyPr/>
        <a:lstStyle/>
        <a:p>
          <a:endParaRPr lang="en-US"/>
        </a:p>
      </dgm:t>
    </dgm:pt>
    <dgm:pt modelId="{58E054C2-8E35-4BB8-8186-007686C794CD}" type="sibTrans" cxnId="{08233362-329B-47AA-9BBE-E4BD3C57D5D3}">
      <dgm:prSet/>
      <dgm:spPr/>
      <dgm:t>
        <a:bodyPr/>
        <a:lstStyle/>
        <a:p>
          <a:endParaRPr lang="en-US"/>
        </a:p>
      </dgm:t>
    </dgm:pt>
    <dgm:pt modelId="{A6F14D07-5EBE-445C-8E2C-5CE33E0EDE41}" type="pres">
      <dgm:prSet presAssocID="{2AE54BD4-0EE2-4201-BAED-37554F68E9B6}" presName="root" presStyleCnt="0">
        <dgm:presLayoutVars>
          <dgm:dir/>
          <dgm:resizeHandles val="exact"/>
        </dgm:presLayoutVars>
      </dgm:prSet>
      <dgm:spPr/>
    </dgm:pt>
    <dgm:pt modelId="{4527FF7D-B606-4463-B571-A546A2AB6096}" type="pres">
      <dgm:prSet presAssocID="{B952FC9C-3CC7-4B0C-903B-86DC032CE711}" presName="compNode" presStyleCnt="0"/>
      <dgm:spPr/>
    </dgm:pt>
    <dgm:pt modelId="{CB1C4B89-2ED3-4AEC-9B62-F142D6CE19C9}" type="pres">
      <dgm:prSet presAssocID="{B952FC9C-3CC7-4B0C-903B-86DC032CE711}" presName="bgRect" presStyleLbl="bgShp" presStyleIdx="0" presStyleCnt="5"/>
      <dgm:spPr/>
    </dgm:pt>
    <dgm:pt modelId="{28E51C73-6E89-461A-96B6-A194CB494951}" type="pres">
      <dgm:prSet presAssocID="{B952FC9C-3CC7-4B0C-903B-86DC032CE7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0C8FE5-E19E-4F15-91E0-AE4B6FC029BB}" type="pres">
      <dgm:prSet presAssocID="{B952FC9C-3CC7-4B0C-903B-86DC032CE711}" presName="spaceRect" presStyleCnt="0"/>
      <dgm:spPr/>
    </dgm:pt>
    <dgm:pt modelId="{7F43099D-A9DD-41FA-80C8-54835AE50816}" type="pres">
      <dgm:prSet presAssocID="{B952FC9C-3CC7-4B0C-903B-86DC032CE711}" presName="parTx" presStyleLbl="revTx" presStyleIdx="0" presStyleCnt="5">
        <dgm:presLayoutVars>
          <dgm:chMax val="0"/>
          <dgm:chPref val="0"/>
        </dgm:presLayoutVars>
      </dgm:prSet>
      <dgm:spPr/>
    </dgm:pt>
    <dgm:pt modelId="{AA6972CA-E60E-47D1-B55F-66BE68BCF894}" type="pres">
      <dgm:prSet presAssocID="{AA7D2B84-244F-4C28-A319-2A146479CA89}" presName="sibTrans" presStyleCnt="0"/>
      <dgm:spPr/>
    </dgm:pt>
    <dgm:pt modelId="{986CC6AC-52E7-4511-9AF4-B3DF23D9A05E}" type="pres">
      <dgm:prSet presAssocID="{81309742-384A-42EE-BDC7-FC5DDDEAA5A7}" presName="compNode" presStyleCnt="0"/>
      <dgm:spPr/>
    </dgm:pt>
    <dgm:pt modelId="{F33DB60E-1C6D-43D3-B033-E1BD222F83B0}" type="pres">
      <dgm:prSet presAssocID="{81309742-384A-42EE-BDC7-FC5DDDEAA5A7}" presName="bgRect" presStyleLbl="bgShp" presStyleIdx="1" presStyleCnt="5"/>
      <dgm:spPr/>
    </dgm:pt>
    <dgm:pt modelId="{B578B6E1-5024-476C-AF34-36AB0ED31C2C}" type="pres">
      <dgm:prSet presAssocID="{81309742-384A-42EE-BDC7-FC5DDDEAA5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 with solid fill"/>
        </a:ext>
      </dgm:extLst>
    </dgm:pt>
    <dgm:pt modelId="{66CD610B-CBAC-4E27-BD72-3176C4AB51C9}" type="pres">
      <dgm:prSet presAssocID="{81309742-384A-42EE-BDC7-FC5DDDEAA5A7}" presName="spaceRect" presStyleCnt="0"/>
      <dgm:spPr/>
    </dgm:pt>
    <dgm:pt modelId="{7BC9E3CF-E2CA-4CA2-8AA6-10B0C431B063}" type="pres">
      <dgm:prSet presAssocID="{81309742-384A-42EE-BDC7-FC5DDDEAA5A7}" presName="parTx" presStyleLbl="revTx" presStyleIdx="1" presStyleCnt="5">
        <dgm:presLayoutVars>
          <dgm:chMax val="0"/>
          <dgm:chPref val="0"/>
        </dgm:presLayoutVars>
      </dgm:prSet>
      <dgm:spPr/>
    </dgm:pt>
    <dgm:pt modelId="{4252ECF0-4568-46B7-A9EF-717FB7082499}" type="pres">
      <dgm:prSet presAssocID="{B49CB45B-C9D6-441E-AC96-D59C10142478}" presName="sibTrans" presStyleCnt="0"/>
      <dgm:spPr/>
    </dgm:pt>
    <dgm:pt modelId="{1F8266DF-029A-487D-9B00-F3344170EF23}" type="pres">
      <dgm:prSet presAssocID="{B7F6F13D-F994-4F9C-B21A-8CE106891120}" presName="compNode" presStyleCnt="0"/>
      <dgm:spPr/>
    </dgm:pt>
    <dgm:pt modelId="{B8DEA582-FE04-4381-AE17-DD5D402F73D2}" type="pres">
      <dgm:prSet presAssocID="{B7F6F13D-F994-4F9C-B21A-8CE106891120}" presName="bgRect" presStyleLbl="bgShp" presStyleIdx="2" presStyleCnt="5"/>
      <dgm:spPr/>
    </dgm:pt>
    <dgm:pt modelId="{FF095778-4898-4F5B-A5EF-438E20EF48E8}" type="pres">
      <dgm:prSet presAssocID="{B7F6F13D-F994-4F9C-B21A-8CE1068911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1133C71-31B5-42C3-8D39-1B46642E09A2}" type="pres">
      <dgm:prSet presAssocID="{B7F6F13D-F994-4F9C-B21A-8CE106891120}" presName="spaceRect" presStyleCnt="0"/>
      <dgm:spPr/>
    </dgm:pt>
    <dgm:pt modelId="{F415ED17-04A3-4CEF-A7A6-7F5EC1F45548}" type="pres">
      <dgm:prSet presAssocID="{B7F6F13D-F994-4F9C-B21A-8CE106891120}" presName="parTx" presStyleLbl="revTx" presStyleIdx="2" presStyleCnt="5">
        <dgm:presLayoutVars>
          <dgm:chMax val="0"/>
          <dgm:chPref val="0"/>
        </dgm:presLayoutVars>
      </dgm:prSet>
      <dgm:spPr/>
    </dgm:pt>
    <dgm:pt modelId="{D0F3BB40-942A-49CB-81EC-BB9A47156955}" type="pres">
      <dgm:prSet presAssocID="{71B27F92-AA5A-4F0F-9804-0689767275C0}" presName="sibTrans" presStyleCnt="0"/>
      <dgm:spPr/>
    </dgm:pt>
    <dgm:pt modelId="{65A653F2-548C-46F2-93C4-B4C786DC68BC}" type="pres">
      <dgm:prSet presAssocID="{CFA04629-5335-46C7-AC45-A1BB2AC0A3E0}" presName="compNode" presStyleCnt="0"/>
      <dgm:spPr/>
    </dgm:pt>
    <dgm:pt modelId="{522F5B26-CD21-402E-A6A2-AE944E906BEF}" type="pres">
      <dgm:prSet presAssocID="{CFA04629-5335-46C7-AC45-A1BB2AC0A3E0}" presName="bgRect" presStyleLbl="bgShp" presStyleIdx="3" presStyleCnt="5"/>
      <dgm:spPr/>
    </dgm:pt>
    <dgm:pt modelId="{E86FEF68-3F82-40B0-A10E-EBD67FAE1045}" type="pres">
      <dgm:prSet presAssocID="{CFA04629-5335-46C7-AC45-A1BB2AC0A3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1D91128B-3205-48E3-8D00-B19532C20AD3}" type="pres">
      <dgm:prSet presAssocID="{CFA04629-5335-46C7-AC45-A1BB2AC0A3E0}" presName="spaceRect" presStyleCnt="0"/>
      <dgm:spPr/>
    </dgm:pt>
    <dgm:pt modelId="{3F427710-C941-48C5-921B-DBADB846FBAB}" type="pres">
      <dgm:prSet presAssocID="{CFA04629-5335-46C7-AC45-A1BB2AC0A3E0}" presName="parTx" presStyleLbl="revTx" presStyleIdx="3" presStyleCnt="5">
        <dgm:presLayoutVars>
          <dgm:chMax val="0"/>
          <dgm:chPref val="0"/>
        </dgm:presLayoutVars>
      </dgm:prSet>
      <dgm:spPr/>
    </dgm:pt>
    <dgm:pt modelId="{570188E3-37A0-47E7-B934-A3A65D8A9E6F}" type="pres">
      <dgm:prSet presAssocID="{D589570B-0911-4ABA-BA65-BCF871E8B2C8}" presName="sibTrans" presStyleCnt="0"/>
      <dgm:spPr/>
    </dgm:pt>
    <dgm:pt modelId="{B51CBC40-8B50-4650-BDC3-0575FEDA800E}" type="pres">
      <dgm:prSet presAssocID="{899E8354-8070-4FEA-8254-077021E99038}" presName="compNode" presStyleCnt="0"/>
      <dgm:spPr/>
    </dgm:pt>
    <dgm:pt modelId="{4809123B-CBB6-4FD6-82C2-5EF92AD81B29}" type="pres">
      <dgm:prSet presAssocID="{899E8354-8070-4FEA-8254-077021E99038}" presName="bgRect" presStyleLbl="bgShp" presStyleIdx="4" presStyleCnt="5"/>
      <dgm:spPr/>
    </dgm:pt>
    <dgm:pt modelId="{6C96E127-89B4-4F90-AB87-86CF3E3B0076}" type="pres">
      <dgm:prSet presAssocID="{899E8354-8070-4FEA-8254-077021E990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ABA42FD4-1562-4369-ACC1-13A0F9FF4574}" type="pres">
      <dgm:prSet presAssocID="{899E8354-8070-4FEA-8254-077021E99038}" presName="spaceRect" presStyleCnt="0"/>
      <dgm:spPr/>
    </dgm:pt>
    <dgm:pt modelId="{C14E6DC9-0AA5-4232-91C6-9A46D5EAA7FC}" type="pres">
      <dgm:prSet presAssocID="{899E8354-8070-4FEA-8254-077021E990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9F4715-BD19-4A60-997E-43FA56390F08}" type="presOf" srcId="{B7F6F13D-F994-4F9C-B21A-8CE106891120}" destId="{F415ED17-04A3-4CEF-A7A6-7F5EC1F45548}" srcOrd="0" destOrd="0" presId="urn:microsoft.com/office/officeart/2018/2/layout/IconVerticalSolidList"/>
    <dgm:cxn modelId="{CB2F5E1E-3763-48FA-8C7A-D2704D46000F}" srcId="{2AE54BD4-0EE2-4201-BAED-37554F68E9B6}" destId="{B952FC9C-3CC7-4B0C-903B-86DC032CE711}" srcOrd="0" destOrd="0" parTransId="{FC313C1C-2434-4EE3-82F4-BBCB3590F373}" sibTransId="{AA7D2B84-244F-4C28-A319-2A146479CA89}"/>
    <dgm:cxn modelId="{3268753A-D017-45C2-9F3D-07E68A4DCDAA}" srcId="{2AE54BD4-0EE2-4201-BAED-37554F68E9B6}" destId="{B7F6F13D-F994-4F9C-B21A-8CE106891120}" srcOrd="2" destOrd="0" parTransId="{64589AE0-95C5-4E34-86AE-E9DF210B3D2E}" sibTransId="{71B27F92-AA5A-4F0F-9804-0689767275C0}"/>
    <dgm:cxn modelId="{08233362-329B-47AA-9BBE-E4BD3C57D5D3}" srcId="{2AE54BD4-0EE2-4201-BAED-37554F68E9B6}" destId="{899E8354-8070-4FEA-8254-077021E99038}" srcOrd="4" destOrd="0" parTransId="{CC7FDD88-E43C-4CDB-B5E7-C5ED6FC5355C}" sibTransId="{58E054C2-8E35-4BB8-8186-007686C794CD}"/>
    <dgm:cxn modelId="{40A49865-7BD0-4B44-99C5-1A78A49CC471}" type="presOf" srcId="{B952FC9C-3CC7-4B0C-903B-86DC032CE711}" destId="{7F43099D-A9DD-41FA-80C8-54835AE50816}" srcOrd="0" destOrd="0" presId="urn:microsoft.com/office/officeart/2018/2/layout/IconVerticalSolidList"/>
    <dgm:cxn modelId="{B8D1F78A-ABAE-46C3-93E5-167E8A9A4B25}" type="presOf" srcId="{81309742-384A-42EE-BDC7-FC5DDDEAA5A7}" destId="{7BC9E3CF-E2CA-4CA2-8AA6-10B0C431B063}" srcOrd="0" destOrd="0" presId="urn:microsoft.com/office/officeart/2018/2/layout/IconVerticalSolidList"/>
    <dgm:cxn modelId="{33691AA5-8B48-414A-9D0F-4884F286DD59}" type="presOf" srcId="{899E8354-8070-4FEA-8254-077021E99038}" destId="{C14E6DC9-0AA5-4232-91C6-9A46D5EAA7FC}" srcOrd="0" destOrd="0" presId="urn:microsoft.com/office/officeart/2018/2/layout/IconVerticalSolidList"/>
    <dgm:cxn modelId="{84B7FFA8-92FA-4E3C-AA37-62B005671272}" srcId="{2AE54BD4-0EE2-4201-BAED-37554F68E9B6}" destId="{CFA04629-5335-46C7-AC45-A1BB2AC0A3E0}" srcOrd="3" destOrd="0" parTransId="{44372C73-2B99-4431-AB9B-E027C8F80454}" sibTransId="{D589570B-0911-4ABA-BA65-BCF871E8B2C8}"/>
    <dgm:cxn modelId="{89A6CCB9-6B7A-42E8-9E34-C7EDE81D495E}" type="presOf" srcId="{CFA04629-5335-46C7-AC45-A1BB2AC0A3E0}" destId="{3F427710-C941-48C5-921B-DBADB846FBAB}" srcOrd="0" destOrd="0" presId="urn:microsoft.com/office/officeart/2018/2/layout/IconVerticalSolidList"/>
    <dgm:cxn modelId="{A8C154D7-4012-45F0-B1D1-7671E167F4D8}" srcId="{2AE54BD4-0EE2-4201-BAED-37554F68E9B6}" destId="{81309742-384A-42EE-BDC7-FC5DDDEAA5A7}" srcOrd="1" destOrd="0" parTransId="{55B018EA-F761-4AF3-B166-0E88D346B311}" sibTransId="{B49CB45B-C9D6-441E-AC96-D59C10142478}"/>
    <dgm:cxn modelId="{897EDDEB-082B-4A6D-B503-DA3BD2846F64}" type="presOf" srcId="{2AE54BD4-0EE2-4201-BAED-37554F68E9B6}" destId="{A6F14D07-5EBE-445C-8E2C-5CE33E0EDE41}" srcOrd="0" destOrd="0" presId="urn:microsoft.com/office/officeart/2018/2/layout/IconVerticalSolidList"/>
    <dgm:cxn modelId="{B14F4C90-4260-4E6D-A393-E24F31AED92D}" type="presParOf" srcId="{A6F14D07-5EBE-445C-8E2C-5CE33E0EDE41}" destId="{4527FF7D-B606-4463-B571-A546A2AB6096}" srcOrd="0" destOrd="0" presId="urn:microsoft.com/office/officeart/2018/2/layout/IconVerticalSolidList"/>
    <dgm:cxn modelId="{FD8F9A92-DD38-4468-866B-DF79BA556B56}" type="presParOf" srcId="{4527FF7D-B606-4463-B571-A546A2AB6096}" destId="{CB1C4B89-2ED3-4AEC-9B62-F142D6CE19C9}" srcOrd="0" destOrd="0" presId="urn:microsoft.com/office/officeart/2018/2/layout/IconVerticalSolidList"/>
    <dgm:cxn modelId="{6459C1CF-3290-4A2B-BEF1-C85166F4B05E}" type="presParOf" srcId="{4527FF7D-B606-4463-B571-A546A2AB6096}" destId="{28E51C73-6E89-461A-96B6-A194CB494951}" srcOrd="1" destOrd="0" presId="urn:microsoft.com/office/officeart/2018/2/layout/IconVerticalSolidList"/>
    <dgm:cxn modelId="{E914A8F6-1D49-4BF4-BBE4-216750E29490}" type="presParOf" srcId="{4527FF7D-B606-4463-B571-A546A2AB6096}" destId="{9E0C8FE5-E19E-4F15-91E0-AE4B6FC029BB}" srcOrd="2" destOrd="0" presId="urn:microsoft.com/office/officeart/2018/2/layout/IconVerticalSolidList"/>
    <dgm:cxn modelId="{543AEBDE-42F4-455D-B688-921CADFE880B}" type="presParOf" srcId="{4527FF7D-B606-4463-B571-A546A2AB6096}" destId="{7F43099D-A9DD-41FA-80C8-54835AE50816}" srcOrd="3" destOrd="0" presId="urn:microsoft.com/office/officeart/2018/2/layout/IconVerticalSolidList"/>
    <dgm:cxn modelId="{03F7A300-3DDB-4591-A8C1-ECD8F51535BC}" type="presParOf" srcId="{A6F14D07-5EBE-445C-8E2C-5CE33E0EDE41}" destId="{AA6972CA-E60E-47D1-B55F-66BE68BCF894}" srcOrd="1" destOrd="0" presId="urn:microsoft.com/office/officeart/2018/2/layout/IconVerticalSolidList"/>
    <dgm:cxn modelId="{E5E7E65F-4A12-4A68-AF5C-8A3F08FD3427}" type="presParOf" srcId="{A6F14D07-5EBE-445C-8E2C-5CE33E0EDE41}" destId="{986CC6AC-52E7-4511-9AF4-B3DF23D9A05E}" srcOrd="2" destOrd="0" presId="urn:microsoft.com/office/officeart/2018/2/layout/IconVerticalSolidList"/>
    <dgm:cxn modelId="{CD473233-926A-456F-B22C-8EC036ACCA02}" type="presParOf" srcId="{986CC6AC-52E7-4511-9AF4-B3DF23D9A05E}" destId="{F33DB60E-1C6D-43D3-B033-E1BD222F83B0}" srcOrd="0" destOrd="0" presId="urn:microsoft.com/office/officeart/2018/2/layout/IconVerticalSolidList"/>
    <dgm:cxn modelId="{241797B8-C470-4191-80D5-EA0AE2134634}" type="presParOf" srcId="{986CC6AC-52E7-4511-9AF4-B3DF23D9A05E}" destId="{B578B6E1-5024-476C-AF34-36AB0ED31C2C}" srcOrd="1" destOrd="0" presId="urn:microsoft.com/office/officeart/2018/2/layout/IconVerticalSolidList"/>
    <dgm:cxn modelId="{32727C4E-3CB2-4128-8AE6-97141D665094}" type="presParOf" srcId="{986CC6AC-52E7-4511-9AF4-B3DF23D9A05E}" destId="{66CD610B-CBAC-4E27-BD72-3176C4AB51C9}" srcOrd="2" destOrd="0" presId="urn:microsoft.com/office/officeart/2018/2/layout/IconVerticalSolidList"/>
    <dgm:cxn modelId="{068B321A-8A73-4E6F-BC64-07352AC9E4F0}" type="presParOf" srcId="{986CC6AC-52E7-4511-9AF4-B3DF23D9A05E}" destId="{7BC9E3CF-E2CA-4CA2-8AA6-10B0C431B063}" srcOrd="3" destOrd="0" presId="urn:microsoft.com/office/officeart/2018/2/layout/IconVerticalSolidList"/>
    <dgm:cxn modelId="{03ECDB10-464A-4A02-9F43-057BC97FDD8A}" type="presParOf" srcId="{A6F14D07-5EBE-445C-8E2C-5CE33E0EDE41}" destId="{4252ECF0-4568-46B7-A9EF-717FB7082499}" srcOrd="3" destOrd="0" presId="urn:microsoft.com/office/officeart/2018/2/layout/IconVerticalSolidList"/>
    <dgm:cxn modelId="{A44883B9-0A74-42D9-B04E-C9B683F9CD23}" type="presParOf" srcId="{A6F14D07-5EBE-445C-8E2C-5CE33E0EDE41}" destId="{1F8266DF-029A-487D-9B00-F3344170EF23}" srcOrd="4" destOrd="0" presId="urn:microsoft.com/office/officeart/2018/2/layout/IconVerticalSolidList"/>
    <dgm:cxn modelId="{6BD83A05-4D78-4935-9F1C-9B4D5B9D8543}" type="presParOf" srcId="{1F8266DF-029A-487D-9B00-F3344170EF23}" destId="{B8DEA582-FE04-4381-AE17-DD5D402F73D2}" srcOrd="0" destOrd="0" presId="urn:microsoft.com/office/officeart/2018/2/layout/IconVerticalSolidList"/>
    <dgm:cxn modelId="{FB790244-6B1A-4641-B504-0067271B57A2}" type="presParOf" srcId="{1F8266DF-029A-487D-9B00-F3344170EF23}" destId="{FF095778-4898-4F5B-A5EF-438E20EF48E8}" srcOrd="1" destOrd="0" presId="urn:microsoft.com/office/officeart/2018/2/layout/IconVerticalSolidList"/>
    <dgm:cxn modelId="{931FD635-33FF-4DF0-9880-6AFDA4D0525C}" type="presParOf" srcId="{1F8266DF-029A-487D-9B00-F3344170EF23}" destId="{31133C71-31B5-42C3-8D39-1B46642E09A2}" srcOrd="2" destOrd="0" presId="urn:microsoft.com/office/officeart/2018/2/layout/IconVerticalSolidList"/>
    <dgm:cxn modelId="{161B1326-740C-4F75-B206-02F2221CD6A8}" type="presParOf" srcId="{1F8266DF-029A-487D-9B00-F3344170EF23}" destId="{F415ED17-04A3-4CEF-A7A6-7F5EC1F45548}" srcOrd="3" destOrd="0" presId="urn:microsoft.com/office/officeart/2018/2/layout/IconVerticalSolidList"/>
    <dgm:cxn modelId="{D95EE06C-5B87-46C0-97D4-497C27974DCD}" type="presParOf" srcId="{A6F14D07-5EBE-445C-8E2C-5CE33E0EDE41}" destId="{D0F3BB40-942A-49CB-81EC-BB9A47156955}" srcOrd="5" destOrd="0" presId="urn:microsoft.com/office/officeart/2018/2/layout/IconVerticalSolidList"/>
    <dgm:cxn modelId="{CEB78136-30D9-4B91-841E-41D5DDB81CE5}" type="presParOf" srcId="{A6F14D07-5EBE-445C-8E2C-5CE33E0EDE41}" destId="{65A653F2-548C-46F2-93C4-B4C786DC68BC}" srcOrd="6" destOrd="0" presId="urn:microsoft.com/office/officeart/2018/2/layout/IconVerticalSolidList"/>
    <dgm:cxn modelId="{6C1E4E3D-F8B4-4195-AE37-4E534D1F2BDC}" type="presParOf" srcId="{65A653F2-548C-46F2-93C4-B4C786DC68BC}" destId="{522F5B26-CD21-402E-A6A2-AE944E906BEF}" srcOrd="0" destOrd="0" presId="urn:microsoft.com/office/officeart/2018/2/layout/IconVerticalSolidList"/>
    <dgm:cxn modelId="{C24CD970-F8CE-49EE-A4D1-913DA0E2ECFD}" type="presParOf" srcId="{65A653F2-548C-46F2-93C4-B4C786DC68BC}" destId="{E86FEF68-3F82-40B0-A10E-EBD67FAE1045}" srcOrd="1" destOrd="0" presId="urn:microsoft.com/office/officeart/2018/2/layout/IconVerticalSolidList"/>
    <dgm:cxn modelId="{5F61EE7C-DD22-45DD-ACBC-E17977DE667A}" type="presParOf" srcId="{65A653F2-548C-46F2-93C4-B4C786DC68BC}" destId="{1D91128B-3205-48E3-8D00-B19532C20AD3}" srcOrd="2" destOrd="0" presId="urn:microsoft.com/office/officeart/2018/2/layout/IconVerticalSolidList"/>
    <dgm:cxn modelId="{05C34895-E524-4C47-A847-01CC6D11E162}" type="presParOf" srcId="{65A653F2-548C-46F2-93C4-B4C786DC68BC}" destId="{3F427710-C941-48C5-921B-DBADB846FBAB}" srcOrd="3" destOrd="0" presId="urn:microsoft.com/office/officeart/2018/2/layout/IconVerticalSolidList"/>
    <dgm:cxn modelId="{A1B1BE7D-1D43-463C-B438-CBE83FCD4037}" type="presParOf" srcId="{A6F14D07-5EBE-445C-8E2C-5CE33E0EDE41}" destId="{570188E3-37A0-47E7-B934-A3A65D8A9E6F}" srcOrd="7" destOrd="0" presId="urn:microsoft.com/office/officeart/2018/2/layout/IconVerticalSolidList"/>
    <dgm:cxn modelId="{E68666C8-BE64-48EC-8455-49CB63EFEF6E}" type="presParOf" srcId="{A6F14D07-5EBE-445C-8E2C-5CE33E0EDE41}" destId="{B51CBC40-8B50-4650-BDC3-0575FEDA800E}" srcOrd="8" destOrd="0" presId="urn:microsoft.com/office/officeart/2018/2/layout/IconVerticalSolidList"/>
    <dgm:cxn modelId="{768AA62D-51C3-4857-BB54-8D4D03599887}" type="presParOf" srcId="{B51CBC40-8B50-4650-BDC3-0575FEDA800E}" destId="{4809123B-CBB6-4FD6-82C2-5EF92AD81B29}" srcOrd="0" destOrd="0" presId="urn:microsoft.com/office/officeart/2018/2/layout/IconVerticalSolidList"/>
    <dgm:cxn modelId="{4EBFD689-4AD6-4D91-A29C-274C0DECB25D}" type="presParOf" srcId="{B51CBC40-8B50-4650-BDC3-0575FEDA800E}" destId="{6C96E127-89B4-4F90-AB87-86CF3E3B0076}" srcOrd="1" destOrd="0" presId="urn:microsoft.com/office/officeart/2018/2/layout/IconVerticalSolidList"/>
    <dgm:cxn modelId="{517F9669-A2E5-4F24-9E39-E142F9D5EBC2}" type="presParOf" srcId="{B51CBC40-8B50-4650-BDC3-0575FEDA800E}" destId="{ABA42FD4-1562-4369-ACC1-13A0F9FF4574}" srcOrd="2" destOrd="0" presId="urn:microsoft.com/office/officeart/2018/2/layout/IconVerticalSolidList"/>
    <dgm:cxn modelId="{F4A69F8E-8C77-4CE9-AB9D-FA25CEA83FB2}" type="presParOf" srcId="{B51CBC40-8B50-4650-BDC3-0575FEDA800E}" destId="{C14E6DC9-0AA5-4232-91C6-9A46D5EAA7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FE805-519F-4B15-AACA-F73EFB91BCA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076B9D-5005-4BEB-B2FF-051E3AA5AD71}">
      <dgm:prSet/>
      <dgm:spPr/>
      <dgm:t>
        <a:bodyPr/>
        <a:lstStyle/>
        <a:p>
          <a:endParaRPr lang="en-US" dirty="0"/>
        </a:p>
      </dgm:t>
    </dgm:pt>
    <dgm:pt modelId="{09CF7EE5-DA1C-48DB-909E-CA3A5362EF33}" type="parTrans" cxnId="{C8E253CD-919D-4AB5-B5B7-2611F17CD2AE}">
      <dgm:prSet/>
      <dgm:spPr/>
      <dgm:t>
        <a:bodyPr/>
        <a:lstStyle/>
        <a:p>
          <a:endParaRPr lang="en-US"/>
        </a:p>
      </dgm:t>
    </dgm:pt>
    <dgm:pt modelId="{A9DEF30D-3824-43AB-ACB1-05B7FEBE1541}" type="sibTrans" cxnId="{C8E253CD-919D-4AB5-B5B7-2611F17CD2AE}">
      <dgm:prSet/>
      <dgm:spPr/>
      <dgm:t>
        <a:bodyPr/>
        <a:lstStyle/>
        <a:p>
          <a:endParaRPr lang="en-US"/>
        </a:p>
      </dgm:t>
    </dgm:pt>
    <dgm:pt modelId="{097EE64E-6FF3-4FBF-B371-86291E44B00B}">
      <dgm:prSet/>
      <dgm:spPr/>
      <dgm:t>
        <a:bodyPr/>
        <a:lstStyle/>
        <a:p>
          <a:r>
            <a:rPr lang="en-GB"/>
            <a:t>Performance – Multithreading &amp; NGSA-II improvements</a:t>
          </a:r>
          <a:endParaRPr lang="en-US"/>
        </a:p>
      </dgm:t>
    </dgm:pt>
    <dgm:pt modelId="{69D1B1B4-CFB9-46AA-9468-A283ACD6A019}" type="parTrans" cxnId="{AA41F8D8-9028-4327-BB86-AEEB8266246D}">
      <dgm:prSet/>
      <dgm:spPr/>
      <dgm:t>
        <a:bodyPr/>
        <a:lstStyle/>
        <a:p>
          <a:endParaRPr lang="en-US"/>
        </a:p>
      </dgm:t>
    </dgm:pt>
    <dgm:pt modelId="{B4363703-FD9C-49E9-9CC3-374F52241886}" type="sibTrans" cxnId="{AA41F8D8-9028-4327-BB86-AEEB8266246D}">
      <dgm:prSet/>
      <dgm:spPr/>
      <dgm:t>
        <a:bodyPr/>
        <a:lstStyle/>
        <a:p>
          <a:endParaRPr lang="en-US"/>
        </a:p>
      </dgm:t>
    </dgm:pt>
    <dgm:pt modelId="{8A9CB82F-4174-4DEA-A35C-3338CBAC0638}">
      <dgm:prSet/>
      <dgm:spPr/>
      <dgm:t>
        <a:bodyPr/>
        <a:lstStyle/>
        <a:p>
          <a:r>
            <a:rPr lang="en-GB"/>
            <a:t>Generalisation – Currently trained on a localised dataset and allocates to a fixed set of locations</a:t>
          </a:r>
          <a:endParaRPr lang="en-US"/>
        </a:p>
      </dgm:t>
    </dgm:pt>
    <dgm:pt modelId="{3DCC5D1A-321E-4217-B484-5E8CC23DB0C0}" type="parTrans" cxnId="{3B6D2E83-E342-4FC5-B5CE-72699AFC52A0}">
      <dgm:prSet/>
      <dgm:spPr/>
      <dgm:t>
        <a:bodyPr/>
        <a:lstStyle/>
        <a:p>
          <a:endParaRPr lang="en-US"/>
        </a:p>
      </dgm:t>
    </dgm:pt>
    <dgm:pt modelId="{8484B04B-6D09-4C3E-8FC4-F03A0E4A9AFC}" type="sibTrans" cxnId="{3B6D2E83-E342-4FC5-B5CE-72699AFC52A0}">
      <dgm:prSet/>
      <dgm:spPr/>
      <dgm:t>
        <a:bodyPr/>
        <a:lstStyle/>
        <a:p>
          <a:endParaRPr lang="en-US"/>
        </a:p>
      </dgm:t>
    </dgm:pt>
    <dgm:pt modelId="{326484FA-77B1-46D4-AA4C-564A0B41E509}">
      <dgm:prSet/>
      <dgm:spPr/>
      <dgm:t>
        <a:bodyPr/>
        <a:lstStyle/>
        <a:p>
          <a:r>
            <a:rPr lang="en-GB"/>
            <a:t>Long Term Prediction – Changing weather could lead to different optimal locations caused by climate change.</a:t>
          </a:r>
          <a:endParaRPr lang="en-US"/>
        </a:p>
      </dgm:t>
    </dgm:pt>
    <dgm:pt modelId="{57F7E173-223C-46D7-9AF0-0874FDAE7FB5}" type="parTrans" cxnId="{36E8CE75-649E-4D88-9DA5-5BFD18EDF24E}">
      <dgm:prSet/>
      <dgm:spPr/>
      <dgm:t>
        <a:bodyPr/>
        <a:lstStyle/>
        <a:p>
          <a:endParaRPr lang="en-US"/>
        </a:p>
      </dgm:t>
    </dgm:pt>
    <dgm:pt modelId="{681DE0AE-8319-45B1-AAF0-D6DF080F0934}" type="sibTrans" cxnId="{36E8CE75-649E-4D88-9DA5-5BFD18EDF24E}">
      <dgm:prSet/>
      <dgm:spPr/>
      <dgm:t>
        <a:bodyPr/>
        <a:lstStyle/>
        <a:p>
          <a:endParaRPr lang="en-US"/>
        </a:p>
      </dgm:t>
    </dgm:pt>
    <dgm:pt modelId="{5889C9A5-2D23-4610-BFDD-70C205B40FE1}" type="pres">
      <dgm:prSet presAssocID="{5CAFE805-519F-4B15-AACA-F73EFB91BCAF}" presName="vert0" presStyleCnt="0">
        <dgm:presLayoutVars>
          <dgm:dir/>
          <dgm:animOne val="branch"/>
          <dgm:animLvl val="lvl"/>
        </dgm:presLayoutVars>
      </dgm:prSet>
      <dgm:spPr/>
    </dgm:pt>
    <dgm:pt modelId="{91A2CE6F-EE56-4A1F-9F33-FAE16F3E6B77}" type="pres">
      <dgm:prSet presAssocID="{4A076B9D-5005-4BEB-B2FF-051E3AA5AD71}" presName="thickLine" presStyleLbl="alignNode1" presStyleIdx="0" presStyleCnt="1"/>
      <dgm:spPr/>
    </dgm:pt>
    <dgm:pt modelId="{D37D5D6E-8A84-4F50-9B6C-32267F4252F5}" type="pres">
      <dgm:prSet presAssocID="{4A076B9D-5005-4BEB-B2FF-051E3AA5AD71}" presName="horz1" presStyleCnt="0"/>
      <dgm:spPr/>
    </dgm:pt>
    <dgm:pt modelId="{52894082-8E1F-4F3F-9B1E-AC4ABD1AF4F0}" type="pres">
      <dgm:prSet presAssocID="{4A076B9D-5005-4BEB-B2FF-051E3AA5AD71}" presName="tx1" presStyleLbl="revTx" presStyleIdx="0" presStyleCnt="4" custFlipHor="1" custScaleX="6314"/>
      <dgm:spPr/>
    </dgm:pt>
    <dgm:pt modelId="{6FD4266F-6B82-4890-91FA-56945255A033}" type="pres">
      <dgm:prSet presAssocID="{4A076B9D-5005-4BEB-B2FF-051E3AA5AD71}" presName="vert1" presStyleCnt="0"/>
      <dgm:spPr/>
    </dgm:pt>
    <dgm:pt modelId="{66CE14B6-B3AF-477D-92C6-84175F44A1D1}" type="pres">
      <dgm:prSet presAssocID="{097EE64E-6FF3-4FBF-B371-86291E44B00B}" presName="vertSpace2a" presStyleCnt="0"/>
      <dgm:spPr/>
    </dgm:pt>
    <dgm:pt modelId="{63FDBFB3-C0A0-4C9D-B05C-AA88E9967EB2}" type="pres">
      <dgm:prSet presAssocID="{097EE64E-6FF3-4FBF-B371-86291E44B00B}" presName="horz2" presStyleCnt="0"/>
      <dgm:spPr/>
    </dgm:pt>
    <dgm:pt modelId="{1E19218D-C15A-44AD-B7B6-3EBD7F83274D}" type="pres">
      <dgm:prSet presAssocID="{097EE64E-6FF3-4FBF-B371-86291E44B00B}" presName="horzSpace2" presStyleCnt="0"/>
      <dgm:spPr/>
    </dgm:pt>
    <dgm:pt modelId="{11355CD5-E3E5-40B7-9D99-2E7F8A591B21}" type="pres">
      <dgm:prSet presAssocID="{097EE64E-6FF3-4FBF-B371-86291E44B00B}" presName="tx2" presStyleLbl="revTx" presStyleIdx="1" presStyleCnt="4"/>
      <dgm:spPr/>
    </dgm:pt>
    <dgm:pt modelId="{F4737B07-0767-4501-AE67-31EF3EAFFEF7}" type="pres">
      <dgm:prSet presAssocID="{097EE64E-6FF3-4FBF-B371-86291E44B00B}" presName="vert2" presStyleCnt="0"/>
      <dgm:spPr/>
    </dgm:pt>
    <dgm:pt modelId="{3CA87290-5E0E-4880-B0CD-BF5E5E82C37E}" type="pres">
      <dgm:prSet presAssocID="{097EE64E-6FF3-4FBF-B371-86291E44B00B}" presName="thinLine2b" presStyleLbl="callout" presStyleIdx="0" presStyleCnt="3"/>
      <dgm:spPr/>
    </dgm:pt>
    <dgm:pt modelId="{3D7CBFBC-452B-43EA-9282-A11DFA1DDC68}" type="pres">
      <dgm:prSet presAssocID="{097EE64E-6FF3-4FBF-B371-86291E44B00B}" presName="vertSpace2b" presStyleCnt="0"/>
      <dgm:spPr/>
    </dgm:pt>
    <dgm:pt modelId="{2C23C9B8-9E80-4502-B7DC-47688A5D6C2B}" type="pres">
      <dgm:prSet presAssocID="{8A9CB82F-4174-4DEA-A35C-3338CBAC0638}" presName="horz2" presStyleCnt="0"/>
      <dgm:spPr/>
    </dgm:pt>
    <dgm:pt modelId="{AE18885C-B340-4210-9D95-23271716C843}" type="pres">
      <dgm:prSet presAssocID="{8A9CB82F-4174-4DEA-A35C-3338CBAC0638}" presName="horzSpace2" presStyleCnt="0"/>
      <dgm:spPr/>
    </dgm:pt>
    <dgm:pt modelId="{E028419A-A9CF-4442-9736-025E6D381C02}" type="pres">
      <dgm:prSet presAssocID="{8A9CB82F-4174-4DEA-A35C-3338CBAC0638}" presName="tx2" presStyleLbl="revTx" presStyleIdx="2" presStyleCnt="4"/>
      <dgm:spPr/>
    </dgm:pt>
    <dgm:pt modelId="{DC2A558F-B631-402F-8867-49920FD09A9E}" type="pres">
      <dgm:prSet presAssocID="{8A9CB82F-4174-4DEA-A35C-3338CBAC0638}" presName="vert2" presStyleCnt="0"/>
      <dgm:spPr/>
    </dgm:pt>
    <dgm:pt modelId="{D0AE410E-9AE5-4ECD-B9C0-AAAFBB949CDB}" type="pres">
      <dgm:prSet presAssocID="{8A9CB82F-4174-4DEA-A35C-3338CBAC0638}" presName="thinLine2b" presStyleLbl="callout" presStyleIdx="1" presStyleCnt="3"/>
      <dgm:spPr/>
    </dgm:pt>
    <dgm:pt modelId="{E38A97E2-8E14-4D45-A542-FD105DC70CBD}" type="pres">
      <dgm:prSet presAssocID="{8A9CB82F-4174-4DEA-A35C-3338CBAC0638}" presName="vertSpace2b" presStyleCnt="0"/>
      <dgm:spPr/>
    </dgm:pt>
    <dgm:pt modelId="{5954B3CC-92B6-48FE-8F00-90B618FF085B}" type="pres">
      <dgm:prSet presAssocID="{326484FA-77B1-46D4-AA4C-564A0B41E509}" presName="horz2" presStyleCnt="0"/>
      <dgm:spPr/>
    </dgm:pt>
    <dgm:pt modelId="{BED4A45E-441C-4FE5-880D-1F951F37752C}" type="pres">
      <dgm:prSet presAssocID="{326484FA-77B1-46D4-AA4C-564A0B41E509}" presName="horzSpace2" presStyleCnt="0"/>
      <dgm:spPr/>
    </dgm:pt>
    <dgm:pt modelId="{71C1A1ED-3367-48EF-B6C5-33A571CBF08C}" type="pres">
      <dgm:prSet presAssocID="{326484FA-77B1-46D4-AA4C-564A0B41E509}" presName="tx2" presStyleLbl="revTx" presStyleIdx="3" presStyleCnt="4"/>
      <dgm:spPr/>
    </dgm:pt>
    <dgm:pt modelId="{6B766972-A3A9-41B9-97FD-8B10D6106E54}" type="pres">
      <dgm:prSet presAssocID="{326484FA-77B1-46D4-AA4C-564A0B41E509}" presName="vert2" presStyleCnt="0"/>
      <dgm:spPr/>
    </dgm:pt>
    <dgm:pt modelId="{A3407B6B-290D-4FF8-8E99-70C5517634F7}" type="pres">
      <dgm:prSet presAssocID="{326484FA-77B1-46D4-AA4C-564A0B41E509}" presName="thinLine2b" presStyleLbl="callout" presStyleIdx="2" presStyleCnt="3"/>
      <dgm:spPr/>
    </dgm:pt>
    <dgm:pt modelId="{4EEA7D47-5306-4C0E-9894-3D912FF64AAF}" type="pres">
      <dgm:prSet presAssocID="{326484FA-77B1-46D4-AA4C-564A0B41E509}" presName="vertSpace2b" presStyleCnt="0"/>
      <dgm:spPr/>
    </dgm:pt>
  </dgm:ptLst>
  <dgm:cxnLst>
    <dgm:cxn modelId="{48A41D0F-B706-4E6C-8238-6486CFBD4AAF}" type="presOf" srcId="{4A076B9D-5005-4BEB-B2FF-051E3AA5AD71}" destId="{52894082-8E1F-4F3F-9B1E-AC4ABD1AF4F0}" srcOrd="0" destOrd="0" presId="urn:microsoft.com/office/officeart/2008/layout/LinedList"/>
    <dgm:cxn modelId="{1E39326B-E88E-48FF-8335-A6DECD019F2C}" type="presOf" srcId="{097EE64E-6FF3-4FBF-B371-86291E44B00B}" destId="{11355CD5-E3E5-40B7-9D99-2E7F8A591B21}" srcOrd="0" destOrd="0" presId="urn:microsoft.com/office/officeart/2008/layout/LinedList"/>
    <dgm:cxn modelId="{A17A3671-384D-45D5-925D-06C4B4805085}" type="presOf" srcId="{5CAFE805-519F-4B15-AACA-F73EFB91BCAF}" destId="{5889C9A5-2D23-4610-BFDD-70C205B40FE1}" srcOrd="0" destOrd="0" presId="urn:microsoft.com/office/officeart/2008/layout/LinedList"/>
    <dgm:cxn modelId="{36E8CE75-649E-4D88-9DA5-5BFD18EDF24E}" srcId="{4A076B9D-5005-4BEB-B2FF-051E3AA5AD71}" destId="{326484FA-77B1-46D4-AA4C-564A0B41E509}" srcOrd="2" destOrd="0" parTransId="{57F7E173-223C-46D7-9AF0-0874FDAE7FB5}" sibTransId="{681DE0AE-8319-45B1-AAF0-D6DF080F0934}"/>
    <dgm:cxn modelId="{3B6D2E83-E342-4FC5-B5CE-72699AFC52A0}" srcId="{4A076B9D-5005-4BEB-B2FF-051E3AA5AD71}" destId="{8A9CB82F-4174-4DEA-A35C-3338CBAC0638}" srcOrd="1" destOrd="0" parTransId="{3DCC5D1A-321E-4217-B484-5E8CC23DB0C0}" sibTransId="{8484B04B-6D09-4C3E-8FC4-F03A0E4A9AFC}"/>
    <dgm:cxn modelId="{C8E253CD-919D-4AB5-B5B7-2611F17CD2AE}" srcId="{5CAFE805-519F-4B15-AACA-F73EFB91BCAF}" destId="{4A076B9D-5005-4BEB-B2FF-051E3AA5AD71}" srcOrd="0" destOrd="0" parTransId="{09CF7EE5-DA1C-48DB-909E-CA3A5362EF33}" sibTransId="{A9DEF30D-3824-43AB-ACB1-05B7FEBE1541}"/>
    <dgm:cxn modelId="{AA41F8D8-9028-4327-BB86-AEEB8266246D}" srcId="{4A076B9D-5005-4BEB-B2FF-051E3AA5AD71}" destId="{097EE64E-6FF3-4FBF-B371-86291E44B00B}" srcOrd="0" destOrd="0" parTransId="{69D1B1B4-CFB9-46AA-9468-A283ACD6A019}" sibTransId="{B4363703-FD9C-49E9-9CC3-374F52241886}"/>
    <dgm:cxn modelId="{1018FBE5-65AD-47FF-A6D5-12C84995679A}" type="presOf" srcId="{326484FA-77B1-46D4-AA4C-564A0B41E509}" destId="{71C1A1ED-3367-48EF-B6C5-33A571CBF08C}" srcOrd="0" destOrd="0" presId="urn:microsoft.com/office/officeart/2008/layout/LinedList"/>
    <dgm:cxn modelId="{53B0A8FA-7977-4726-92AA-A09E6B107774}" type="presOf" srcId="{8A9CB82F-4174-4DEA-A35C-3338CBAC0638}" destId="{E028419A-A9CF-4442-9736-025E6D381C02}" srcOrd="0" destOrd="0" presId="urn:microsoft.com/office/officeart/2008/layout/LinedList"/>
    <dgm:cxn modelId="{05670A54-B263-4C95-868F-FF25FC057900}" type="presParOf" srcId="{5889C9A5-2D23-4610-BFDD-70C205B40FE1}" destId="{91A2CE6F-EE56-4A1F-9F33-FAE16F3E6B77}" srcOrd="0" destOrd="0" presId="urn:microsoft.com/office/officeart/2008/layout/LinedList"/>
    <dgm:cxn modelId="{24445AD5-38E4-4011-93FC-6B7F4421ABF3}" type="presParOf" srcId="{5889C9A5-2D23-4610-BFDD-70C205B40FE1}" destId="{D37D5D6E-8A84-4F50-9B6C-32267F4252F5}" srcOrd="1" destOrd="0" presId="urn:microsoft.com/office/officeart/2008/layout/LinedList"/>
    <dgm:cxn modelId="{6206A986-E622-40C0-87BA-02702268DAE2}" type="presParOf" srcId="{D37D5D6E-8A84-4F50-9B6C-32267F4252F5}" destId="{52894082-8E1F-4F3F-9B1E-AC4ABD1AF4F0}" srcOrd="0" destOrd="0" presId="urn:microsoft.com/office/officeart/2008/layout/LinedList"/>
    <dgm:cxn modelId="{BA12EBE3-0654-4218-9538-85104367E6C8}" type="presParOf" srcId="{D37D5D6E-8A84-4F50-9B6C-32267F4252F5}" destId="{6FD4266F-6B82-4890-91FA-56945255A033}" srcOrd="1" destOrd="0" presId="urn:microsoft.com/office/officeart/2008/layout/LinedList"/>
    <dgm:cxn modelId="{5C7471D4-07F7-470A-A7D0-259F6C2DB8E4}" type="presParOf" srcId="{6FD4266F-6B82-4890-91FA-56945255A033}" destId="{66CE14B6-B3AF-477D-92C6-84175F44A1D1}" srcOrd="0" destOrd="0" presId="urn:microsoft.com/office/officeart/2008/layout/LinedList"/>
    <dgm:cxn modelId="{7F1CBFDC-9EDD-4AB9-B68C-8A661AFF7564}" type="presParOf" srcId="{6FD4266F-6B82-4890-91FA-56945255A033}" destId="{63FDBFB3-C0A0-4C9D-B05C-AA88E9967EB2}" srcOrd="1" destOrd="0" presId="urn:microsoft.com/office/officeart/2008/layout/LinedList"/>
    <dgm:cxn modelId="{F2195E31-3480-4B93-8098-E29188E6C942}" type="presParOf" srcId="{63FDBFB3-C0A0-4C9D-B05C-AA88E9967EB2}" destId="{1E19218D-C15A-44AD-B7B6-3EBD7F83274D}" srcOrd="0" destOrd="0" presId="urn:microsoft.com/office/officeart/2008/layout/LinedList"/>
    <dgm:cxn modelId="{6D6AA188-80BA-4254-BCF7-5447D7D70A7D}" type="presParOf" srcId="{63FDBFB3-C0A0-4C9D-B05C-AA88E9967EB2}" destId="{11355CD5-E3E5-40B7-9D99-2E7F8A591B21}" srcOrd="1" destOrd="0" presId="urn:microsoft.com/office/officeart/2008/layout/LinedList"/>
    <dgm:cxn modelId="{E20D1B58-5244-441C-B6B7-0C24BB8957CF}" type="presParOf" srcId="{63FDBFB3-C0A0-4C9D-B05C-AA88E9967EB2}" destId="{F4737B07-0767-4501-AE67-31EF3EAFFEF7}" srcOrd="2" destOrd="0" presId="urn:microsoft.com/office/officeart/2008/layout/LinedList"/>
    <dgm:cxn modelId="{159464DC-89F2-49E1-913E-1E9E00685EB6}" type="presParOf" srcId="{6FD4266F-6B82-4890-91FA-56945255A033}" destId="{3CA87290-5E0E-4880-B0CD-BF5E5E82C37E}" srcOrd="2" destOrd="0" presId="urn:microsoft.com/office/officeart/2008/layout/LinedList"/>
    <dgm:cxn modelId="{FCB8C333-32DF-477D-91CA-BF429D18DAE5}" type="presParOf" srcId="{6FD4266F-6B82-4890-91FA-56945255A033}" destId="{3D7CBFBC-452B-43EA-9282-A11DFA1DDC68}" srcOrd="3" destOrd="0" presId="urn:microsoft.com/office/officeart/2008/layout/LinedList"/>
    <dgm:cxn modelId="{732D971B-F653-4B8D-B63F-8457FB18DDA5}" type="presParOf" srcId="{6FD4266F-6B82-4890-91FA-56945255A033}" destId="{2C23C9B8-9E80-4502-B7DC-47688A5D6C2B}" srcOrd="4" destOrd="0" presId="urn:microsoft.com/office/officeart/2008/layout/LinedList"/>
    <dgm:cxn modelId="{35F067C4-5779-40C9-B1A4-5EAAFE3C2CB9}" type="presParOf" srcId="{2C23C9B8-9E80-4502-B7DC-47688A5D6C2B}" destId="{AE18885C-B340-4210-9D95-23271716C843}" srcOrd="0" destOrd="0" presId="urn:microsoft.com/office/officeart/2008/layout/LinedList"/>
    <dgm:cxn modelId="{67E48D71-A0B4-42F8-A4BE-C9BF241FCBFB}" type="presParOf" srcId="{2C23C9B8-9E80-4502-B7DC-47688A5D6C2B}" destId="{E028419A-A9CF-4442-9736-025E6D381C02}" srcOrd="1" destOrd="0" presId="urn:microsoft.com/office/officeart/2008/layout/LinedList"/>
    <dgm:cxn modelId="{DB5783E4-482A-466F-8CD1-9D15FFD07632}" type="presParOf" srcId="{2C23C9B8-9E80-4502-B7DC-47688A5D6C2B}" destId="{DC2A558F-B631-402F-8867-49920FD09A9E}" srcOrd="2" destOrd="0" presId="urn:microsoft.com/office/officeart/2008/layout/LinedList"/>
    <dgm:cxn modelId="{56587209-1CDC-4775-93CA-D556214467B5}" type="presParOf" srcId="{6FD4266F-6B82-4890-91FA-56945255A033}" destId="{D0AE410E-9AE5-4ECD-B9C0-AAAFBB949CDB}" srcOrd="5" destOrd="0" presId="urn:microsoft.com/office/officeart/2008/layout/LinedList"/>
    <dgm:cxn modelId="{B8ADB1A9-DC32-4906-B239-B0AAFB58C619}" type="presParOf" srcId="{6FD4266F-6B82-4890-91FA-56945255A033}" destId="{E38A97E2-8E14-4D45-A542-FD105DC70CBD}" srcOrd="6" destOrd="0" presId="urn:microsoft.com/office/officeart/2008/layout/LinedList"/>
    <dgm:cxn modelId="{CB0C7154-D2E4-449D-BF3D-54E0B654A4B1}" type="presParOf" srcId="{6FD4266F-6B82-4890-91FA-56945255A033}" destId="{5954B3CC-92B6-48FE-8F00-90B618FF085B}" srcOrd="7" destOrd="0" presId="urn:microsoft.com/office/officeart/2008/layout/LinedList"/>
    <dgm:cxn modelId="{5746A3F0-18B3-4007-878E-E61942C4DC7B}" type="presParOf" srcId="{5954B3CC-92B6-48FE-8F00-90B618FF085B}" destId="{BED4A45E-441C-4FE5-880D-1F951F37752C}" srcOrd="0" destOrd="0" presId="urn:microsoft.com/office/officeart/2008/layout/LinedList"/>
    <dgm:cxn modelId="{24B1FF38-5D5E-440A-AD8D-F32BF8E4DCA1}" type="presParOf" srcId="{5954B3CC-92B6-48FE-8F00-90B618FF085B}" destId="{71C1A1ED-3367-48EF-B6C5-33A571CBF08C}" srcOrd="1" destOrd="0" presId="urn:microsoft.com/office/officeart/2008/layout/LinedList"/>
    <dgm:cxn modelId="{D351A892-A63D-486A-8961-7434C2A5E77A}" type="presParOf" srcId="{5954B3CC-92B6-48FE-8F00-90B618FF085B}" destId="{6B766972-A3A9-41B9-97FD-8B10D6106E54}" srcOrd="2" destOrd="0" presId="urn:microsoft.com/office/officeart/2008/layout/LinedList"/>
    <dgm:cxn modelId="{E1CF89F7-7647-431D-A552-E0C2F46A5F09}" type="presParOf" srcId="{6FD4266F-6B82-4890-91FA-56945255A033}" destId="{A3407B6B-290D-4FF8-8E99-70C5517634F7}" srcOrd="8" destOrd="0" presId="urn:microsoft.com/office/officeart/2008/layout/LinedList"/>
    <dgm:cxn modelId="{F30ACA06-126B-4E47-B7D7-12E982D4CEF5}" type="presParOf" srcId="{6FD4266F-6B82-4890-91FA-56945255A033}" destId="{4EEA7D47-5306-4C0E-9894-3D912FF64A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C4B89-2ED3-4AEC-9B62-F142D6CE19C9}">
      <dsp:nvSpPr>
        <dsp:cNvPr id="0" name=""/>
        <dsp:cNvSpPr/>
      </dsp:nvSpPr>
      <dsp:spPr>
        <a:xfrm>
          <a:off x="0" y="440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51C73-6E89-461A-96B6-A194CB494951}">
      <dsp:nvSpPr>
        <dsp:cNvPr id="0" name=""/>
        <dsp:cNvSpPr/>
      </dsp:nvSpPr>
      <dsp:spPr>
        <a:xfrm>
          <a:off x="283843" y="215528"/>
          <a:ext cx="516078" cy="516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3099D-A9DD-41FA-80C8-54835AE50816}">
      <dsp:nvSpPr>
        <dsp:cNvPr id="0" name=""/>
        <dsp:cNvSpPr/>
      </dsp:nvSpPr>
      <dsp:spPr>
        <a:xfrm>
          <a:off x="1083764" y="440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 issue with a genetic approach is time.</a:t>
          </a:r>
        </a:p>
      </dsp:txBody>
      <dsp:txXfrm>
        <a:off x="1083764" y="4405"/>
        <a:ext cx="4971685" cy="938324"/>
      </dsp:txXfrm>
    </dsp:sp>
    <dsp:sp modelId="{F33DB60E-1C6D-43D3-B033-E1BD222F83B0}">
      <dsp:nvSpPr>
        <dsp:cNvPr id="0" name=""/>
        <dsp:cNvSpPr/>
      </dsp:nvSpPr>
      <dsp:spPr>
        <a:xfrm>
          <a:off x="0" y="1177310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8B6E1-5024-476C-AF34-36AB0ED31C2C}">
      <dsp:nvSpPr>
        <dsp:cNvPr id="0" name=""/>
        <dsp:cNvSpPr/>
      </dsp:nvSpPr>
      <dsp:spPr>
        <a:xfrm>
          <a:off x="283843" y="1388433"/>
          <a:ext cx="516078" cy="516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9E3CF-E2CA-4CA2-8AA6-10B0C431B063}">
      <dsp:nvSpPr>
        <dsp:cNvPr id="0" name=""/>
        <dsp:cNvSpPr/>
      </dsp:nvSpPr>
      <dsp:spPr>
        <a:xfrm>
          <a:off x="1083764" y="1177310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Large numbers of iterations and testing a range of starting states combine to long run time requirement.</a:t>
          </a:r>
        </a:p>
      </dsp:txBody>
      <dsp:txXfrm>
        <a:off x="1083764" y="1177310"/>
        <a:ext cx="4971685" cy="938324"/>
      </dsp:txXfrm>
    </dsp:sp>
    <dsp:sp modelId="{B8DEA582-FE04-4381-AE17-DD5D402F73D2}">
      <dsp:nvSpPr>
        <dsp:cNvPr id="0" name=""/>
        <dsp:cNvSpPr/>
      </dsp:nvSpPr>
      <dsp:spPr>
        <a:xfrm>
          <a:off x="0" y="235021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95778-4898-4F5B-A5EF-438E20EF48E8}">
      <dsp:nvSpPr>
        <dsp:cNvPr id="0" name=""/>
        <dsp:cNvSpPr/>
      </dsp:nvSpPr>
      <dsp:spPr>
        <a:xfrm>
          <a:off x="283843" y="2561338"/>
          <a:ext cx="516078" cy="516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5ED17-04A3-4CEF-A7A6-7F5EC1F45548}">
      <dsp:nvSpPr>
        <dsp:cNvPr id="0" name=""/>
        <dsp:cNvSpPr/>
      </dsp:nvSpPr>
      <dsp:spPr>
        <a:xfrm>
          <a:off x="1083764" y="235021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By running search in batches can find “best” allocation for an allotted time.</a:t>
          </a:r>
        </a:p>
      </dsp:txBody>
      <dsp:txXfrm>
        <a:off x="1083764" y="2350215"/>
        <a:ext cx="4971685" cy="938324"/>
      </dsp:txXfrm>
    </dsp:sp>
    <dsp:sp modelId="{522F5B26-CD21-402E-A6A2-AE944E906BEF}">
      <dsp:nvSpPr>
        <dsp:cNvPr id="0" name=""/>
        <dsp:cNvSpPr/>
      </dsp:nvSpPr>
      <dsp:spPr>
        <a:xfrm>
          <a:off x="0" y="3523120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FEF68-3F82-40B0-A10E-EBD67FAE1045}">
      <dsp:nvSpPr>
        <dsp:cNvPr id="0" name=""/>
        <dsp:cNvSpPr/>
      </dsp:nvSpPr>
      <dsp:spPr>
        <a:xfrm>
          <a:off x="283843" y="3734243"/>
          <a:ext cx="516078" cy="516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27710-C941-48C5-921B-DBADB846FBAB}">
      <dsp:nvSpPr>
        <dsp:cNvPr id="0" name=""/>
        <dsp:cNvSpPr/>
      </dsp:nvSpPr>
      <dsp:spPr>
        <a:xfrm>
          <a:off x="1083764" y="3523120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is not time critical so can accept this trade off.</a:t>
          </a:r>
        </a:p>
      </dsp:txBody>
      <dsp:txXfrm>
        <a:off x="1083764" y="3523120"/>
        <a:ext cx="4971685" cy="938324"/>
      </dsp:txXfrm>
    </dsp:sp>
    <dsp:sp modelId="{4809123B-CBB6-4FD6-82C2-5EF92AD81B29}">
      <dsp:nvSpPr>
        <dsp:cNvPr id="0" name=""/>
        <dsp:cNvSpPr/>
      </dsp:nvSpPr>
      <dsp:spPr>
        <a:xfrm>
          <a:off x="0" y="469602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6E127-89B4-4F90-AB87-86CF3E3B0076}">
      <dsp:nvSpPr>
        <dsp:cNvPr id="0" name=""/>
        <dsp:cNvSpPr/>
      </dsp:nvSpPr>
      <dsp:spPr>
        <a:xfrm>
          <a:off x="283843" y="4907148"/>
          <a:ext cx="516078" cy="516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E6DC9-0AA5-4232-91C6-9A46D5EAA7FC}">
      <dsp:nvSpPr>
        <dsp:cNvPr id="0" name=""/>
        <dsp:cNvSpPr/>
      </dsp:nvSpPr>
      <dsp:spPr>
        <a:xfrm>
          <a:off x="1083764" y="469602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 performance improvements to be had by searching batches in parallel in future work.</a:t>
          </a:r>
        </a:p>
      </dsp:txBody>
      <dsp:txXfrm>
        <a:off x="1083764" y="4696025"/>
        <a:ext cx="4971685" cy="938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2CE6F-EE56-4A1F-9F33-FAE16F3E6B77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94082-8E1F-4F3F-9B1E-AC4ABD1AF4F0}">
      <dsp:nvSpPr>
        <dsp:cNvPr id="0" name=""/>
        <dsp:cNvSpPr/>
      </dsp:nvSpPr>
      <dsp:spPr>
        <a:xfrm flipH="1">
          <a:off x="0" y="0"/>
          <a:ext cx="125092" cy="4082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5092" cy="4082075"/>
      </dsp:txXfrm>
    </dsp:sp>
    <dsp:sp modelId="{11355CD5-E3E5-40B7-9D99-2E7F8A591B21}">
      <dsp:nvSpPr>
        <dsp:cNvPr id="0" name=""/>
        <dsp:cNvSpPr/>
      </dsp:nvSpPr>
      <dsp:spPr>
        <a:xfrm>
          <a:off x="273682" y="63782"/>
          <a:ext cx="7776210" cy="127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Performance – Multithreading &amp; NGSA-II improvements</a:t>
          </a:r>
          <a:endParaRPr lang="en-US" sz="2600" kern="1200"/>
        </a:p>
      </dsp:txBody>
      <dsp:txXfrm>
        <a:off x="273682" y="63782"/>
        <a:ext cx="7776210" cy="1275648"/>
      </dsp:txXfrm>
    </dsp:sp>
    <dsp:sp modelId="{3CA87290-5E0E-4880-B0CD-BF5E5E82C37E}">
      <dsp:nvSpPr>
        <dsp:cNvPr id="0" name=""/>
        <dsp:cNvSpPr/>
      </dsp:nvSpPr>
      <dsp:spPr>
        <a:xfrm>
          <a:off x="125092" y="1339430"/>
          <a:ext cx="7924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8419A-A9CF-4442-9736-025E6D381C02}">
      <dsp:nvSpPr>
        <dsp:cNvPr id="0" name=""/>
        <dsp:cNvSpPr/>
      </dsp:nvSpPr>
      <dsp:spPr>
        <a:xfrm>
          <a:off x="273682" y="1403213"/>
          <a:ext cx="7776210" cy="127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Generalisation – Currently trained on a localised dataset and allocates to a fixed set of locations</a:t>
          </a:r>
          <a:endParaRPr lang="en-US" sz="2600" kern="1200"/>
        </a:p>
      </dsp:txBody>
      <dsp:txXfrm>
        <a:off x="273682" y="1403213"/>
        <a:ext cx="7776210" cy="1275648"/>
      </dsp:txXfrm>
    </dsp:sp>
    <dsp:sp modelId="{D0AE410E-9AE5-4ECD-B9C0-AAAFBB949CDB}">
      <dsp:nvSpPr>
        <dsp:cNvPr id="0" name=""/>
        <dsp:cNvSpPr/>
      </dsp:nvSpPr>
      <dsp:spPr>
        <a:xfrm>
          <a:off x="125092" y="2678861"/>
          <a:ext cx="7924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1A1ED-3367-48EF-B6C5-33A571CBF08C}">
      <dsp:nvSpPr>
        <dsp:cNvPr id="0" name=""/>
        <dsp:cNvSpPr/>
      </dsp:nvSpPr>
      <dsp:spPr>
        <a:xfrm>
          <a:off x="273682" y="2742644"/>
          <a:ext cx="7776210" cy="127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Long Term Prediction – Changing weather could lead to different optimal locations caused by climate change.</a:t>
          </a:r>
          <a:endParaRPr lang="en-US" sz="2600" kern="1200"/>
        </a:p>
      </dsp:txBody>
      <dsp:txXfrm>
        <a:off x="273682" y="2742644"/>
        <a:ext cx="7776210" cy="1275648"/>
      </dsp:txXfrm>
    </dsp:sp>
    <dsp:sp modelId="{A3407B6B-290D-4FF8-8E99-70C5517634F7}">
      <dsp:nvSpPr>
        <dsp:cNvPr id="0" name=""/>
        <dsp:cNvSpPr/>
      </dsp:nvSpPr>
      <dsp:spPr>
        <a:xfrm>
          <a:off x="125092" y="4018292"/>
          <a:ext cx="7924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B9FD-B402-4273-80A1-3D46777046D3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E6FC1-D58F-4ADF-996C-03FDE935E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dirty="0"/>
              <a:t>Due to this uncertainty in output, the decision of where to allocate a budget of new energy sources can be difficult.</a:t>
            </a:r>
          </a:p>
          <a:p>
            <a:pPr>
              <a:lnSpc>
                <a:spcPct val="100000"/>
              </a:lnSpc>
            </a:pPr>
            <a:r>
              <a:rPr lang="en-GB" sz="1200" dirty="0"/>
              <a:t>On top of this, when considering a country wide scale the number of potential candidate locations can be huge leading to another problem – how do you make an efficient decision balancing a range of factors?</a:t>
            </a:r>
          </a:p>
          <a:p>
            <a:pPr>
              <a:lnSpc>
                <a:spcPct val="100000"/>
              </a:lnSpc>
            </a:pPr>
            <a:r>
              <a:rPr lang="en-GB" sz="1200" dirty="0"/>
              <a:t>This project is proposing  an AI based approach to tackle both the problem of uncertainty and scale of allocating a budget for new energy sources across the UK.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629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main extensions I believe would be useful in future would be adjusting the current setup to be more general.</a:t>
            </a:r>
          </a:p>
          <a:p>
            <a:r>
              <a:rPr lang="en-US" dirty="0"/>
              <a:t>Currently we require a backlog of data for each location we want to predict for which can make it more complex to query the system for a new location.</a:t>
            </a:r>
          </a:p>
          <a:p>
            <a:endParaRPr lang="en-US" dirty="0"/>
          </a:p>
          <a:p>
            <a:r>
              <a:rPr lang="en-GB" dirty="0"/>
              <a:t>I would also like to investigate extensions to the NSGA-II algorithm as increasing performance would make this much more scalable for larger location sets.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beginning this project, we required some initial information to base our decisions upon. </a:t>
            </a:r>
          </a:p>
          <a:p>
            <a:r>
              <a:rPr lang="en-GB" dirty="0"/>
              <a:t>Sources – We found that the main candidates are Wind, Solar and Tidal</a:t>
            </a:r>
          </a:p>
          <a:p>
            <a:r>
              <a:rPr lang="en-GB" dirty="0"/>
              <a:t>Factors – </a:t>
            </a:r>
          </a:p>
          <a:p>
            <a:r>
              <a:rPr lang="en-GB" dirty="0"/>
              <a:t>Costs – We found that cost per MW at a large scale was best in Wind Turbines and that the main costs apart from purchasing costs came from land rental and connection costs </a:t>
            </a:r>
            <a:r>
              <a:rPr lang="en-GB" dirty="0" err="1"/>
              <a:t>wchic</a:t>
            </a:r>
            <a:r>
              <a:rPr lang="en-GB" dirty="0"/>
              <a:t> would vary per location</a:t>
            </a:r>
          </a:p>
          <a:p>
            <a:r>
              <a:rPr lang="en-GB" dirty="0"/>
              <a:t>Location suitability – For wind power the intuitive best location would be somewhere with constantly high winds, however being close to infrastructure may be something to consider</a:t>
            </a:r>
          </a:p>
          <a:p>
            <a:r>
              <a:rPr lang="en-GB" dirty="0"/>
              <a:t>Data – Visual Crossing and </a:t>
            </a:r>
            <a:r>
              <a:rPr lang="en-GB" dirty="0" err="1"/>
              <a:t>Nationgrid</a:t>
            </a:r>
            <a:r>
              <a:rPr lang="en-GB" dirty="0"/>
              <a:t> balancing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1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/>
              <a:t>Based upon background research, to keep the project feasible we narrowed the scope to focus on specific areas: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Consider only the allocation of a budget of Wind Turbines as they are more location dependent than alternatives such as solar and much more suitable for large scale use.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Limit to onshore wind farm allocation as comprehensive weather information (for a training set) is not as readily available for locations out at sea.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Initially demonstrate allocation to locations with pre-existing windfarms as location eligibility introduces large amounts of complexity with construction permits and such.</a:t>
            </a:r>
          </a:p>
          <a:p>
            <a:pPr lvl="1">
              <a:lnSpc>
                <a:spcPct val="100000"/>
              </a:lnSpc>
            </a:pPr>
            <a:r>
              <a:rPr lang="en-GB" sz="1500" dirty="0"/>
              <a:t>We believe these limitations will still allow us to demonstrate a proof of concept that can be expanded to more general cases in future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5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Our approach can be broken up into three sections: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Training a general wind turbine generation model based upon predicted or recorded weather features.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For each of our locations, producing a statistical model of the weather (based off long term past weather information) allowing us to produce a sample of ‘expected’ for each location.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GB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Using the above two steps to calculate the performance of a given allocation, and to search for an allocation that will maximise a set of performance objectives.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4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The main requirements for location candidacy here was the availability of data to form a training and testing set.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We pulled from a dataset on the National Grid ESO data website, giving us a list of unique IDs for UK wind farms.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This then underwent a couple of cuts removing offshore wind farms, and any locations where past generation data was not consistently available leaving us with the following locations.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Coincidentally they are all located in Scotland which adds another constraint to our investigation.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7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the uncertain aspects of the weather, we expect quite a variation in the no matter the allocation.</a:t>
            </a:r>
          </a:p>
          <a:p>
            <a:r>
              <a:rPr lang="en-US" dirty="0"/>
              <a:t>In an ideal world we want to find an allocation that </a:t>
            </a:r>
            <a:r>
              <a:rPr lang="en-US" dirty="0" err="1"/>
              <a:t>maximises</a:t>
            </a:r>
            <a:r>
              <a:rPr lang="en-US" dirty="0"/>
              <a:t> the mean output of our proposed new wind turbines (ideally improving on the current average load factor) while also </a:t>
            </a:r>
            <a:r>
              <a:rPr lang="en-US" dirty="0" err="1"/>
              <a:t>minimising</a:t>
            </a:r>
            <a:r>
              <a:rPr lang="en-US" dirty="0"/>
              <a:t> the variance in the outputs.</a:t>
            </a:r>
          </a:p>
          <a:p>
            <a:r>
              <a:rPr lang="en-GB" dirty="0"/>
              <a:t>To do this we could combine these values as a weighted sum and use it as a performance heuristic for a searching algorithm.</a:t>
            </a:r>
          </a:p>
          <a:p>
            <a:r>
              <a:rPr lang="en-GB" dirty="0"/>
              <a:t>This would require us to determine the relative importance of each aspect.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7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alternate approach is to use a Genetic Algorithm based approach.</a:t>
            </a:r>
          </a:p>
          <a:p>
            <a:r>
              <a:rPr lang="en-US" dirty="0"/>
              <a:t>The NGSA-II algorithm published in 2002 gives a fast search methodology based around ranking its populations based on dominating fronts and crowding distances.</a:t>
            </a:r>
          </a:p>
          <a:p>
            <a:r>
              <a:rPr lang="en-GB" dirty="0"/>
              <a:t>This algorithm is not state of the art anymore with many different improvements being published, but as a baseline it is provenly reliable and showed much room for expansion by slight changes – opening a clear route to performance improvements in future works.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9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When testing with a range of initial seeds, we see the algorithm trend towards a higher mean every generation, but usually caps around the 30% load factor.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This is already theoretically an improvement over the average across the UK currently.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However, this value shouldn’t be taken at face value. Throughout the chain of operations, we can find small errors that will likely add to an inaccuracy of this result.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5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1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6DA7-A021-4388-9B2C-EED55043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Efficient Allocation of Renewable Energy Sources under Uncertainty in the UK</a:t>
            </a:r>
            <a:endParaRPr lang="en-GB" sz="3700" dirty="0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F73C3D9-4E96-44BD-BEF4-4C0296771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6" r="15312" b="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F7E73-6C16-4BF0-A7AC-8F5CCA18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</a:t>
            </a:r>
          </a:p>
        </p:txBody>
      </p: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73BB9E3B-CA2E-4F0F-999B-9C2EB576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en-US" dirty="0"/>
              <a:t>From this dataset we can </a:t>
            </a:r>
            <a:r>
              <a:rPr lang="en-US" dirty="0" err="1"/>
              <a:t>visualise</a:t>
            </a:r>
            <a:r>
              <a:rPr lang="en-US" dirty="0"/>
              <a:t> the correlation between different features.</a:t>
            </a:r>
          </a:p>
          <a:p>
            <a:endParaRPr lang="en-US" dirty="0"/>
          </a:p>
          <a:p>
            <a:r>
              <a:rPr lang="en-US" dirty="0"/>
              <a:t>A range of different regression models were tested, from standard linear regressors to MLP and gradient boosting variants.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217A5B-2C7E-4F9A-B933-968EFC7A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1"/>
          <a:stretch/>
        </p:blipFill>
        <p:spPr bwMode="auto">
          <a:xfrm>
            <a:off x="6997677" y="3020916"/>
            <a:ext cx="3708666" cy="3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28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08A-654D-4FA1-8924-73EF5EE7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605346"/>
            <a:ext cx="10381205" cy="3261789"/>
          </a:xfrm>
        </p:spPr>
        <p:txBody>
          <a:bodyPr/>
          <a:lstStyle/>
          <a:p>
            <a:r>
              <a:rPr lang="en-US" dirty="0"/>
              <a:t>After tuning hyperparameters of a gradient boost model and still not being 100% satisfied with the accuracy we discovered a meta-learning library called TPOT.</a:t>
            </a:r>
          </a:p>
          <a:p>
            <a:r>
              <a:rPr lang="en-GB" dirty="0"/>
              <a:t>This allowed us to find a pipeline of different models combined to improve the performance further using the following model.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40E6-ED06-4F7E-AD01-B1855E93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 - TPOT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CF8B6-586A-4A53-852B-AC64D66C2FD7}"/>
              </a:ext>
            </a:extLst>
          </p:cNvPr>
          <p:cNvSpPr txBox="1"/>
          <p:nvPr/>
        </p:nvSpPr>
        <p:spPr>
          <a:xfrm>
            <a:off x="937285" y="4357680"/>
            <a:ext cx="9616440" cy="23544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exported_pipeline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make_pipeline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VarianceThreshold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AdaBoostRegressor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SelectPercentile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score_func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f_regression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squared_epsilon_insensitive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=True,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1e-05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KNeighborsRegressor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 descr="A red and blue logo&#10;&#10;Description automatically generated with low confidence">
            <a:extLst>
              <a:ext uri="{FF2B5EF4-FFF2-40B4-BE49-F238E27FC236}">
                <a16:creationId xmlns:a16="http://schemas.microsoft.com/office/drawing/2014/main" id="{A4342A01-5273-4398-BCCF-C9E7602D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405" y="233172"/>
            <a:ext cx="200264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9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67214-14A4-40C8-B663-4D1D2FD4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251657"/>
            <a:ext cx="3968783" cy="2021378"/>
          </a:xfrm>
        </p:spPr>
        <p:txBody>
          <a:bodyPr>
            <a:normAutofit/>
          </a:bodyPr>
          <a:lstStyle/>
          <a:p>
            <a:r>
              <a:rPr lang="en-US" sz="4800" dirty="0"/>
              <a:t>The Allocation</a:t>
            </a:r>
            <a:endParaRPr lang="en-GB" sz="4800" dirty="0"/>
          </a:p>
        </p:txBody>
      </p:sp>
      <p:pic>
        <p:nvPicPr>
          <p:cNvPr id="5" name="Picture 4" descr="Clouds in sky">
            <a:extLst>
              <a:ext uri="{FF2B5EF4-FFF2-40B4-BE49-F238E27FC236}">
                <a16:creationId xmlns:a16="http://schemas.microsoft.com/office/drawing/2014/main" id="{2146E2CA-F4AF-4E8A-B0AC-12F6194C1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9" r="21084"/>
          <a:stretch/>
        </p:blipFill>
        <p:spPr>
          <a:xfrm>
            <a:off x="-1" y="-2"/>
            <a:ext cx="6374929" cy="68580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F490A8-582B-4D67-8C81-7E3687BA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929" y="2654490"/>
            <a:ext cx="4796090" cy="3585589"/>
          </a:xfrm>
        </p:spPr>
        <p:txBody>
          <a:bodyPr anchor="ctr">
            <a:no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As weather is uncertain, no matter our allocation we expect some variation.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Ideally want a </a:t>
            </a:r>
            <a:r>
              <a:rPr lang="en-US" dirty="0" err="1"/>
              <a:t>maximised</a:t>
            </a:r>
            <a:r>
              <a:rPr lang="en-US" dirty="0"/>
              <a:t> expected output while keeping the variation low.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One approach would be a weighted sum as our heuristic value.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dirty="0"/>
              <a:t>This would require us to determine the relative importance of each aspect.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509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E325F465-8352-4882-9E30-732D5BDF3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609904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60" y="858983"/>
            <a:ext cx="4309942" cy="4782027"/>
          </a:xfrm>
        </p:spPr>
        <p:txBody>
          <a:bodyPr anchor="ctr">
            <a:normAutofit/>
          </a:bodyPr>
          <a:lstStyle/>
          <a:p>
            <a:r>
              <a:rPr lang="en-US" dirty="0"/>
              <a:t>The Allocation – Genetic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B7A-C249-4171-83C8-91C3252B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858984"/>
            <a:ext cx="4661777" cy="4782026"/>
          </a:xfrm>
        </p:spPr>
        <p:txBody>
          <a:bodyPr anchor="ctr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/>
              <a:t>Alternative approach using ‘dominating fronts’ and ‘crowding distance’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/>
              <a:t>The NGSA-II algorithm is a genetic algorithm using the above approach to search for a set of optimal assignments.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/>
              <a:t>Published 2002 – not state of the art but has a proven record and many published improvements that could be implemented in future work where needed.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8078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/>
              <a:t>The Allocation – Genetic Algorithms</a:t>
            </a:r>
            <a:endParaRPr lang="en-GB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729C7A-BECA-4D34-AB80-61A0A4270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181217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5651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555AD-1150-47B6-A225-FFD11F6D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189386-6587-4DF9-A75C-AAC349FE8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" y="2879560"/>
            <a:ext cx="6587044" cy="32935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26E-A46B-4162-B8AE-03E8F56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/>
              <a:t>By saving a history of the evolution process can see how generations improve.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/>
              <a:t>Looking at the mean value over time, we see it generally trends up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/>
              <a:t>However some dips illustrate that the algorithm doesn’t prioritise any particular objective.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698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Slide Background">
            <a:extLst>
              <a:ext uri="{FF2B5EF4-FFF2-40B4-BE49-F238E27FC236}">
                <a16:creationId xmlns:a16="http://schemas.microsoft.com/office/drawing/2014/main" id="{D558F092-B2A5-4913-977C-B26BDCC0D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3371414"/>
          </a:xfrm>
          <a:prstGeom prst="rect">
            <a:avLst/>
          </a:prstGeom>
          <a:ln>
            <a:noFill/>
          </a:ln>
          <a:effectLst>
            <a:outerShdw blurRad="317500" dist="1905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8848-008E-46CB-847E-B49DF7A2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956281"/>
            <a:ext cx="4770319" cy="2010284"/>
          </a:xfrm>
        </p:spPr>
        <p:txBody>
          <a:bodyPr anchor="b">
            <a:normAutofit/>
          </a:bodyPr>
          <a:lstStyle/>
          <a:p>
            <a:r>
              <a:rPr lang="en-US"/>
              <a:t>“The Efficient Allocation”</a:t>
            </a:r>
            <a:endParaRPr lang="en-GB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9D77EAF-E92F-4C59-937D-80F1DD0F7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82" y="294149"/>
            <a:ext cx="4418128" cy="28717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C646-E0BC-4617-AA30-DD702337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566161"/>
            <a:ext cx="4911905" cy="2551176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900"/>
              <a:t>After running a range of seeds we can examine performance and pick the “best”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900"/>
              <a:t>The found allocation is fairly sparse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900"/>
              <a:t>Most of the budget allocated to 3 or 4 locations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900"/>
              <a:t>Seems to have favoured coastal locations.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8C600D2-0EB7-4FBA-A377-6A62387AA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82" y="3665563"/>
            <a:ext cx="4418128" cy="287178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0E7494-7780-4936-B767-2F5FCAB55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18908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238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EA1A0-62E7-45DA-A129-7D9A34C1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/>
              <a:t>Future Extensions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2F4E7-20F3-4F66-B185-1EA646D20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86025"/>
              </p:ext>
            </p:extLst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51472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2E7C-B164-43D6-BB1E-075D660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- Renewables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F169-B8C7-41AE-8FC9-D12CE9A0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69" y="3010279"/>
            <a:ext cx="10381205" cy="3261789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climate crisis is ever increasing the focus on renewable energy sources around the world.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/>
              <a:t>Many of the common renewable sources are dependent on weather as an energy source.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/>
              <a:t>Therefore, the consistency and reliability of these sources is never certain.</a:t>
            </a:r>
            <a:endParaRPr lang="en-GB" sz="2400" i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F8783E-6F74-445D-AEC1-C480D8EEB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84506"/>
              </p:ext>
            </p:extLst>
          </p:nvPr>
        </p:nvGraphicFramePr>
        <p:xfrm>
          <a:off x="7658863" y="31970"/>
          <a:ext cx="3879751" cy="264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DE8C28-61D5-4E4B-BA19-93E1CBD04668}"/>
              </a:ext>
            </a:extLst>
          </p:cNvPr>
          <p:cNvSpPr txBox="1"/>
          <p:nvPr/>
        </p:nvSpPr>
        <p:spPr>
          <a:xfrm>
            <a:off x="7658862" y="2619729"/>
            <a:ext cx="3879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/>
              <a:t>(Department for Business, Energy &amp; Industrial Strategy, 2022)</a:t>
            </a:r>
          </a:p>
        </p:txBody>
      </p:sp>
    </p:spTree>
    <p:extLst>
      <p:ext uri="{BB962C8B-B14F-4D97-AF65-F5344CB8AC3E}">
        <p14:creationId xmlns:p14="http://schemas.microsoft.com/office/powerpoint/2010/main" val="32190107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E2D409B-8F2B-44E8-86C9-67ABC793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2122"/>
          <a:stretch/>
        </p:blipFill>
        <p:spPr>
          <a:xfrm>
            <a:off x="0" y="-2"/>
            <a:ext cx="4845848" cy="685800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6659-45AF-48E1-A089-2E346556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394" y="797567"/>
            <a:ext cx="6198761" cy="2129878"/>
          </a:xfrm>
        </p:spPr>
        <p:txBody>
          <a:bodyPr>
            <a:normAutofit/>
          </a:bodyPr>
          <a:lstStyle/>
          <a:p>
            <a:r>
              <a:rPr lang="en-US" dirty="0"/>
              <a:t>The Problem -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C28B-E859-44CF-B41C-78328238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1" y="3467498"/>
            <a:ext cx="5537757" cy="3056131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Uncertainty of weather – hard to know where will perform best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Large scale – how do you make an efficient decision balancing a range of factors?</a:t>
            </a:r>
          </a:p>
          <a:p>
            <a:pPr>
              <a:lnSpc>
                <a:spcPct val="100000"/>
              </a:lnSpc>
            </a:pPr>
            <a:endParaRPr lang="en-GB" sz="1600" dirty="0"/>
          </a:p>
          <a:p>
            <a:pPr>
              <a:lnSpc>
                <a:spcPct val="100000"/>
              </a:lnSpc>
            </a:pPr>
            <a:r>
              <a:rPr lang="en-GB" sz="2400" dirty="0"/>
              <a:t>We will be proposing a system to tackle these issues by using AI techniques.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145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E325F465-8352-4882-9E30-732D5BDF3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609904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72C42-0A09-4D5A-A987-624726AE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60" y="858983"/>
            <a:ext cx="4309942" cy="4782027"/>
          </a:xfrm>
        </p:spPr>
        <p:txBody>
          <a:bodyPr anchor="ctr">
            <a:normAutofit/>
          </a:bodyPr>
          <a:lstStyle/>
          <a:p>
            <a:r>
              <a:rPr lang="en-US"/>
              <a:t>Background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878B-B766-400D-98B0-8E549CA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11" y="1371820"/>
            <a:ext cx="4661777" cy="4114360"/>
          </a:xfrm>
        </p:spPr>
        <p:txBody>
          <a:bodyPr anchor="ctr">
            <a:normAutofit/>
          </a:bodyPr>
          <a:lstStyle/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Types of renewable sources to investigate,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Factors affecting different generation types,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Costs,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Location suitability,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Where to source data from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39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8452FFB1-9B1F-4CA7-981E-ECF6DA0D0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A182-635A-4414-AB42-082E55C5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0" y="858982"/>
            <a:ext cx="4310743" cy="2129878"/>
          </a:xfrm>
        </p:spPr>
        <p:txBody>
          <a:bodyPr>
            <a:normAutofit/>
          </a:bodyPr>
          <a:lstStyle/>
          <a:p>
            <a:r>
              <a:rPr lang="en-US"/>
              <a:t>Constraints &amp; Scope Restrictions</a:t>
            </a:r>
            <a:endParaRPr lang="en-GB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F42CDF-174D-40A8-A28A-ED886E4FE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1652" cy="6858000"/>
          </a:xfrm>
          <a:prstGeom prst="rect">
            <a:avLst/>
          </a:prstGeom>
          <a:ln>
            <a:noFill/>
          </a:ln>
          <a:effectLst>
            <a:outerShdw blurRad="635000" dist="254000" dir="432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9BB60A8-764D-4030-A90B-3772731FE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0"/>
          <a:stretch/>
        </p:blipFill>
        <p:spPr>
          <a:xfrm>
            <a:off x="462372" y="1476093"/>
            <a:ext cx="5206908" cy="39167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A25F-BD0A-455E-9547-EFE045D5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890" y="3467499"/>
            <a:ext cx="4296697" cy="2544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Focus on allocation of Wind turbines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Limit this to onshore wind farms due to data accessibility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Initial locations sourced from pre-existing wind farms - reducing complexity 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710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0EE3437F-F2CE-4810-A229-E10FF18D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E3794-7AE8-4D3C-AE8F-1F4F62FC0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3"/>
          <a:stretch/>
        </p:blipFill>
        <p:spPr>
          <a:xfrm>
            <a:off x="20" y="10"/>
            <a:ext cx="6095979" cy="310894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E659C-4F4D-4C2F-A52E-E0F575C5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708" y="858983"/>
            <a:ext cx="4359601" cy="5381096"/>
          </a:xfrm>
        </p:spPr>
        <p:txBody>
          <a:bodyPr anchor="b">
            <a:normAutofit/>
          </a:bodyPr>
          <a:lstStyle/>
          <a:p>
            <a:r>
              <a:rPr lang="en-US" dirty="0"/>
              <a:t>Solution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DCB1-0069-4E02-837E-75D0E1E6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3386827"/>
            <a:ext cx="5501640" cy="3193304"/>
          </a:xfrm>
        </p:spPr>
        <p:txBody>
          <a:bodyPr anchor="ctr">
            <a:normAutofit/>
          </a:bodyPr>
          <a:lstStyle/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Training an output prediction model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Model the “expected weather” based on past data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previous steps to inform allocation algorithm to find “optimal allocation”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392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6864" y="0"/>
            <a:ext cx="5815134" cy="6858000"/>
          </a:xfrm>
          <a:prstGeom prst="rect">
            <a:avLst/>
          </a:prstGeom>
          <a:ln>
            <a:noFill/>
          </a:ln>
          <a:effectLst>
            <a:outerShdw blurRad="508000" dist="1905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F7A47-B91E-4719-8F30-45EDF3D6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r>
              <a:rPr lang="en-US" sz="4800"/>
              <a:t>Location Selection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284F-C9EB-4885-8D41-1272E2D7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582" y="3282696"/>
            <a:ext cx="3968783" cy="2957383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Initial location set based upon data availability.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Refined to remove offshore windfarms, and locations with inconsistent data availability.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Dataset based upon limited to Scotland as seen in prior visualisation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35F708-D6FE-45EC-984D-9EFA00E1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18025"/>
              </p:ext>
            </p:extLst>
          </p:nvPr>
        </p:nvGraphicFramePr>
        <p:xfrm>
          <a:off x="761367" y="1454434"/>
          <a:ext cx="4950257" cy="394913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3131">
                  <a:extLst>
                    <a:ext uri="{9D8B030D-6E8A-4147-A177-3AD203B41FA5}">
                      <a16:colId xmlns:a16="http://schemas.microsoft.com/office/drawing/2014/main" val="1264791975"/>
                    </a:ext>
                  </a:extLst>
                </a:gridCol>
                <a:gridCol w="1199277">
                  <a:extLst>
                    <a:ext uri="{9D8B030D-6E8A-4147-A177-3AD203B41FA5}">
                      <a16:colId xmlns:a16="http://schemas.microsoft.com/office/drawing/2014/main" val="2128359561"/>
                    </a:ext>
                  </a:extLst>
                </a:gridCol>
                <a:gridCol w="986310">
                  <a:extLst>
                    <a:ext uri="{9D8B030D-6E8A-4147-A177-3AD203B41FA5}">
                      <a16:colId xmlns:a16="http://schemas.microsoft.com/office/drawing/2014/main" val="3202895079"/>
                    </a:ext>
                  </a:extLst>
                </a:gridCol>
                <a:gridCol w="967057">
                  <a:extLst>
                    <a:ext uri="{9D8B030D-6E8A-4147-A177-3AD203B41FA5}">
                      <a16:colId xmlns:a16="http://schemas.microsoft.com/office/drawing/2014/main" val="1904437657"/>
                    </a:ext>
                  </a:extLst>
                </a:gridCol>
                <a:gridCol w="894482">
                  <a:extLst>
                    <a:ext uri="{9D8B030D-6E8A-4147-A177-3AD203B41FA5}">
                      <a16:colId xmlns:a16="http://schemas.microsoft.com/office/drawing/2014/main" val="3939732992"/>
                    </a:ext>
                  </a:extLst>
                </a:gridCol>
              </a:tblGrid>
              <a:tr h="24682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BMU_ID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Capacity (MW)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222957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ABRTW-1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Auchrobert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55.6105574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-4.01538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79323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ACHRW-1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AChruach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56.1269712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-5.34324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42.6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4882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AKGLW-2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AIKENGALL II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55.9150047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-2.49688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63.84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59073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ANSUW-1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 Suidhe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56.224051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-5.21301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19.36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6257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ARCHW-1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Arecleoch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55.0416812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-4.77074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96335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Beinneun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57.17827288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-4.82109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108.8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37519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BETHW-1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 Tharsuinn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57.80099228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-4.33468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29.75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91940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BHLAW-1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Bhlaraidh Windfarm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57.23963581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-4.69546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3279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BLKWW-1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Blackcraig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55.1170696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-4.03614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64988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BLLA-1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 Law Wind Farm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55.78118772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-3.76792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440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BLLA-2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 Law Wind Farm Extension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55.78118772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-3.76792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02767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BNWKW-1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Burn of Whilk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58.3545735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-3.21659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63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BRYBW-1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Berry Burn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57.48729382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-3.54668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66.7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3636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BTUIW-2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 An Tuirc 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55.5603353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-5.5887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43.7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916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CGTHW-1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Corriegarth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57.18658614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-4.36815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8370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CLDCW-1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Clyde Central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55.44617453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-3.59929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112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CLDNW-1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Clyde North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55.44617453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-3.59929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6687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CLDRW-1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Clashindarroch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57.36729169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-2.96057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9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149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5EBF-6EF9-4BB0-AD29-B78A3F9D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52EB-76E4-472F-8D4E-7AC08437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1730434"/>
          </a:xfrm>
        </p:spPr>
        <p:txBody>
          <a:bodyPr>
            <a:normAutofit/>
          </a:bodyPr>
          <a:lstStyle/>
          <a:p>
            <a:r>
              <a:rPr lang="en-US" sz="2400" dirty="0"/>
              <a:t>Needed to build our training set which would consist of: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Historical Weather data with a range of features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actual generation of a location compared to its maximum capacity.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sz="2400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A0120-59F7-4897-AB7B-E7FEE8A28080}"/>
              </a:ext>
            </a:extLst>
          </p:cNvPr>
          <p:cNvSpPr txBox="1">
            <a:spLocks/>
          </p:cNvSpPr>
          <p:nvPr/>
        </p:nvSpPr>
        <p:spPr>
          <a:xfrm>
            <a:off x="761799" y="4609407"/>
            <a:ext cx="10381205" cy="173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Sourced this from VisualCrossing.com and the Elexon </a:t>
            </a:r>
            <a:r>
              <a:rPr lang="en-GB" dirty="0"/>
              <a:t>Balancing Mechanism Reporting Service.</a:t>
            </a:r>
          </a:p>
          <a:p>
            <a:r>
              <a:rPr lang="en-GB" dirty="0"/>
              <a:t>Each had long term historical records at up to 15-minute resolutions.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297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973352-AF74-4794-AEC8-9592FD97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23300"/>
              </p:ext>
            </p:extLst>
          </p:nvPr>
        </p:nvGraphicFramePr>
        <p:xfrm>
          <a:off x="761801" y="2818127"/>
          <a:ext cx="6622495" cy="32445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20687">
                  <a:extLst>
                    <a:ext uri="{9D8B030D-6E8A-4147-A177-3AD203B41FA5}">
                      <a16:colId xmlns:a16="http://schemas.microsoft.com/office/drawing/2014/main" val="425338512"/>
                    </a:ext>
                  </a:extLst>
                </a:gridCol>
                <a:gridCol w="610181">
                  <a:extLst>
                    <a:ext uri="{9D8B030D-6E8A-4147-A177-3AD203B41FA5}">
                      <a16:colId xmlns:a16="http://schemas.microsoft.com/office/drawing/2014/main" val="1697267325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2396820446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569084791"/>
                    </a:ext>
                  </a:extLst>
                </a:gridCol>
                <a:gridCol w="545095">
                  <a:extLst>
                    <a:ext uri="{9D8B030D-6E8A-4147-A177-3AD203B41FA5}">
                      <a16:colId xmlns:a16="http://schemas.microsoft.com/office/drawing/2014/main" val="1062794356"/>
                    </a:ext>
                  </a:extLst>
                </a:gridCol>
                <a:gridCol w="954594">
                  <a:extLst>
                    <a:ext uri="{9D8B030D-6E8A-4147-A177-3AD203B41FA5}">
                      <a16:colId xmlns:a16="http://schemas.microsoft.com/office/drawing/2014/main" val="3262482682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3720468006"/>
                    </a:ext>
                  </a:extLst>
                </a:gridCol>
                <a:gridCol w="640012">
                  <a:extLst>
                    <a:ext uri="{9D8B030D-6E8A-4147-A177-3AD203B41FA5}">
                      <a16:colId xmlns:a16="http://schemas.microsoft.com/office/drawing/2014/main" val="734814533"/>
                    </a:ext>
                  </a:extLst>
                </a:gridCol>
                <a:gridCol w="401363">
                  <a:extLst>
                    <a:ext uri="{9D8B030D-6E8A-4147-A177-3AD203B41FA5}">
                      <a16:colId xmlns:a16="http://schemas.microsoft.com/office/drawing/2014/main" val="4196642633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4003546932"/>
                    </a:ext>
                  </a:extLst>
                </a:gridCol>
                <a:gridCol w="542383">
                  <a:extLst>
                    <a:ext uri="{9D8B030D-6E8A-4147-A177-3AD203B41FA5}">
                      <a16:colId xmlns:a16="http://schemas.microsoft.com/office/drawing/2014/main" val="2653154104"/>
                    </a:ext>
                  </a:extLst>
                </a:gridCol>
                <a:gridCol w="683402">
                  <a:extLst>
                    <a:ext uri="{9D8B030D-6E8A-4147-A177-3AD203B41FA5}">
                      <a16:colId xmlns:a16="http://schemas.microsoft.com/office/drawing/2014/main" val="3059618614"/>
                    </a:ext>
                  </a:extLst>
                </a:gridCol>
              </a:tblGrid>
              <a:tr h="16311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BMUID  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windspd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windgust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sealevelpressure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visibility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cloudcover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dew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humidity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loadFactor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35588832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0.697666667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36247009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0.667611111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84576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0.071444444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5863142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0.053333333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0965081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79.66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0.331277778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840327927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46.81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0.279888889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3491785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0.892222222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84921477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0.126525822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25355696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87.85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0.598028169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56928968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0.228497653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43662230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44.87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0.062488263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560862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97.56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0.082769953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7564903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45.9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0.386244131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31899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0.749671362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224527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1007.2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0.64924812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03613722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90.64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0.850407268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30876918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55.08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0.033364662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512681203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1016.5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0.056453634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1627580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0.529573935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1619251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3079A-1140-4ECA-917A-E1E711FF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 dirty="0"/>
              <a:t>Data Collection – The Dataset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28516-D707-4593-9DCB-8AC20739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550" y="3009207"/>
            <a:ext cx="3225824" cy="247719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Using these sources, we constructed a 7000+ entry dataset of weather features and the percentage of maximum capacity output during that same period.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618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2248</Words>
  <Application>Microsoft Office PowerPoint</Application>
  <PresentationFormat>Widescreen</PresentationFormat>
  <Paragraphs>471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Bierstadt</vt:lpstr>
      <vt:lpstr>Calibri</vt:lpstr>
      <vt:lpstr>Consolas</vt:lpstr>
      <vt:lpstr>Courier New</vt:lpstr>
      <vt:lpstr>BevelVTI</vt:lpstr>
      <vt:lpstr>Efficient Allocation of Renewable Energy Sources under Uncertainty in the UK</vt:lpstr>
      <vt:lpstr>The Problem - Renewables</vt:lpstr>
      <vt:lpstr>The Problem - Allocation</vt:lpstr>
      <vt:lpstr>Background Research</vt:lpstr>
      <vt:lpstr>Constraints &amp; Scope Restrictions</vt:lpstr>
      <vt:lpstr>Solution Overview</vt:lpstr>
      <vt:lpstr>Location Selection</vt:lpstr>
      <vt:lpstr>Data Collection</vt:lpstr>
      <vt:lpstr>Data Collection – The Dataset</vt:lpstr>
      <vt:lpstr>Prediction Model</vt:lpstr>
      <vt:lpstr>Prediction Model - TPOT</vt:lpstr>
      <vt:lpstr>The Allocation</vt:lpstr>
      <vt:lpstr>The Allocation – Genetic Algorithm</vt:lpstr>
      <vt:lpstr>The Allocation – Genetic Algorithms</vt:lpstr>
      <vt:lpstr>Results</vt:lpstr>
      <vt:lpstr>“The Efficient Allocation”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PAGE, JAMES (UG)</dc:creator>
  <cp:lastModifiedBy>PAGE, JAMES (UG)</cp:lastModifiedBy>
  <cp:revision>15</cp:revision>
  <dcterms:created xsi:type="dcterms:W3CDTF">2022-03-01T17:18:54Z</dcterms:created>
  <dcterms:modified xsi:type="dcterms:W3CDTF">2022-03-06T21:35:10Z</dcterms:modified>
</cp:coreProperties>
</file>