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4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457D32-91CB-4227-8507-7BD61181E177}">
          <p14:sldIdLst>
            <p14:sldId id="257"/>
            <p14:sldId id="258"/>
            <p14:sldId id="260"/>
            <p14:sldId id="259"/>
            <p14:sldId id="262"/>
            <p14:sldId id="264"/>
            <p14:sldId id="265"/>
            <p14:sldId id="266"/>
            <p14:sldId id="267"/>
            <p14:sldId id="263"/>
            <p14:sldId id="268"/>
            <p14:sldId id="269"/>
            <p14:sldId id="270"/>
            <p14:sldId id="271"/>
            <p14:sldId id="272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BA93-8405-480B-A63B-9959E59E1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229A5-AAA3-40BA-99A5-7629CB55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3AF6-E8B0-477C-9A67-21DBC684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3857-0B28-4FAA-A8F2-B7306D84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D868-3CF8-4F93-AD9C-3090BBA5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18D4-9A00-49C0-91D2-2A5EB81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FAC90-2D22-4506-A063-BDD88428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3393-64EC-4D4C-B7CD-48001C94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D447-B3DD-4AE4-9A2F-F96813C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665D-6885-4943-A4CC-22C4095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86947-B1E5-41A6-B2E2-D738A1E4D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A3475-B8DC-40F3-8165-F0CA8B9EE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66DE-AF5B-421E-86AF-F21927CC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395E-27C9-46AE-8CF6-D621151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40C4-6C0F-45FD-A6ED-90D2527D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3BBF-60B8-442F-954B-C44B8C37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020A-BC7C-4E3C-B438-BE392266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AA3B-07FD-4C8B-8C7E-12504DCD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734E-3200-4620-BF41-9CC2257C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6810-1339-4D9A-A6B2-B8C8248D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3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AAB-18DF-4A11-88C1-564EF45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2393-6716-47C7-A0E0-47D724DA2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5726-8413-4736-81EC-E8A17EC8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C025-1AB9-4C74-B060-99E46FC0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D835-5A41-44A5-935E-765CD846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2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F6F2-925C-4F4E-8EC4-1C9F024E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2C8A-503F-4447-B7B1-755B013C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19F9F-68A4-4F62-BAA8-09DB8268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1062-80B4-4FE1-8E99-3704C198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4F9E5-051F-4AB6-A3D1-3E36D2A7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6D95-3F6E-487E-A54C-50D2F30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815-6161-4DFD-8883-DD9BE58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6A73-465E-4620-8A14-4FA244D9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81EAA-577D-40A7-AE8F-8F970753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FBC93-E0C2-45B9-92B8-56BC9A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BE1A-97E5-41D2-A5A6-5404BE80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B5020-55F4-4B3E-9014-F84CE3D7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B27FB-947F-4BD7-80BB-BE7DFCFC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E9A2-EBE8-4417-9BB8-87A1997A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7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B302-A528-4CE4-9CB4-980A1914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7EC6-526D-417B-B222-687F2A91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BC3A5-11B9-434B-8B39-9F0C701A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8DC-5B09-4118-9FED-16B979B3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4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F05DB-2A02-43AB-83D2-7ACA4B7E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E2F97-5358-4306-857B-FAA9B1B5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C2FD-D8D3-473F-95EC-112B033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D232-CDB9-416D-B135-C7CA4DA9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0429-CDB4-483A-B5DA-3A0DF9B4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71F9-DC31-40C8-A604-338DFEB2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58CEB-EBE0-438A-BF24-00D8016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4E2C-C757-4C56-819B-3A36297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2A01D-3F50-4FAC-B69E-1D9AEE38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F04E-84E6-4413-BA86-F57004D7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5D4EB-6096-4BAB-AB4B-669B09C08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FB194-7501-4B74-A4D2-3A3B7E5E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49752-786B-4830-BD75-6F8B7784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7401-0389-4F89-895F-2B692DE1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FDAE-5833-42C7-8661-4E7967A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EE3E0-F3FC-4575-8AC0-48F20FE1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1BBB2-4055-4EC9-A9ED-5A3058E8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C0AC-561A-4427-8DF3-CC93A7FC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E6FD-02F0-460C-A08E-672AC46C2915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B2C2-CD18-4D46-A15A-E34F79EF3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CD51-C22F-4FF3-A68A-AE7B2804C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3A53-5A40-445A-98D0-03EA9D24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Efficient Allocation of Renewable Energy Sources under Uncertainty in the UK</a:t>
            </a:r>
            <a:endParaRPr lang="en-GB" sz="6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Regression Model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50642"/>
            <a:ext cx="4818888" cy="3547872"/>
          </a:xfrm>
        </p:spPr>
        <p:txBody>
          <a:bodyPr anchor="t">
            <a:normAutofit/>
          </a:bodyPr>
          <a:lstStyle/>
          <a:p>
            <a:pPr lvl="1"/>
            <a:r>
              <a:rPr lang="en-GB" sz="2800" dirty="0"/>
              <a:t>Tested Linear &amp; Non-linear models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Gradient Boosting approaches appeared to work the best.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4AB91-1188-43E0-BAE2-2EC87245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72558"/>
            <a:ext cx="5458968" cy="5512884"/>
          </a:xfrm>
          <a:prstGeom prst="rect">
            <a:avLst/>
          </a:prstGeom>
          <a:ln w="28575">
            <a:solidFill>
              <a:srgbClr val="ED7D31"/>
            </a:solidFill>
          </a:ln>
        </p:spPr>
      </p:pic>
    </p:spTree>
    <p:extLst>
      <p:ext uri="{BB962C8B-B14F-4D97-AF65-F5344CB8AC3E}">
        <p14:creationId xmlns:p14="http://schemas.microsoft.com/office/powerpoint/2010/main" val="23084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Regression Model -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325624"/>
            <a:ext cx="4725924" cy="3694176"/>
          </a:xfrm>
        </p:spPr>
        <p:txBody>
          <a:bodyPr>
            <a:normAutofit/>
          </a:bodyPr>
          <a:lstStyle/>
          <a:p>
            <a:pPr lvl="1"/>
            <a:endParaRPr lang="en-GB" sz="2800" dirty="0"/>
          </a:p>
          <a:p>
            <a:pPr lvl="1"/>
            <a:r>
              <a:rPr lang="en-GB" sz="2800" dirty="0"/>
              <a:t>Used a library to search for an appropriate pipeline.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A 10 step pipeline produced best output.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5A3AE-8DE8-47FE-ACC6-9794F12E8CF3}"/>
              </a:ext>
            </a:extLst>
          </p:cNvPr>
          <p:cNvSpPr txBox="1"/>
          <p:nvPr/>
        </p:nvSpPr>
        <p:spPr>
          <a:xfrm>
            <a:off x="5905500" y="3235587"/>
            <a:ext cx="6164580" cy="1138773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txBody>
          <a:bodyPr wrap="square">
            <a:spAutoFit/>
          </a:bodyPr>
          <a:lstStyle/>
          <a:p>
            <a:r>
              <a:rPr lang="en-GB" sz="2800" b="1" i="1" dirty="0"/>
              <a:t>Pipeline:</a:t>
            </a:r>
            <a:r>
              <a:rPr lang="en-GB" sz="2000" i="1" dirty="0"/>
              <a:t> a linear sequence of data preparation options, modelling operations, and prediction transform operations.</a:t>
            </a:r>
          </a:p>
        </p:txBody>
      </p:sp>
    </p:spTree>
    <p:extLst>
      <p:ext uri="{BB962C8B-B14F-4D97-AF65-F5344CB8AC3E}">
        <p14:creationId xmlns:p14="http://schemas.microsoft.com/office/powerpoint/2010/main" val="423105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Allocation - Definition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763" y="2530187"/>
            <a:ext cx="3570146" cy="2480376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Inputs:</a:t>
            </a:r>
          </a:p>
          <a:p>
            <a:pPr lvl="2"/>
            <a:r>
              <a:rPr lang="en-GB" sz="2400" dirty="0"/>
              <a:t>Objectives</a:t>
            </a:r>
          </a:p>
          <a:p>
            <a:pPr lvl="2"/>
            <a:endParaRPr lang="en-GB" sz="2400" dirty="0"/>
          </a:p>
          <a:p>
            <a:pPr lvl="2"/>
            <a:r>
              <a:rPr lang="en-GB" sz="2400" dirty="0"/>
              <a:t>Budget</a:t>
            </a:r>
          </a:p>
          <a:p>
            <a:pPr lvl="2"/>
            <a:endParaRPr lang="en-GB" sz="2400" dirty="0"/>
          </a:p>
          <a:p>
            <a:pPr lvl="2"/>
            <a:r>
              <a:rPr lang="en-GB" sz="2400" dirty="0"/>
              <a:t>Locations</a:t>
            </a:r>
          </a:p>
          <a:p>
            <a:pPr marL="914400" lvl="2" indent="0">
              <a:buNone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71ED2-3720-4318-A4D1-9B5A33EAFFDD}"/>
              </a:ext>
            </a:extLst>
          </p:cNvPr>
          <p:cNvSpPr txBox="1">
            <a:spLocks/>
          </p:cNvSpPr>
          <p:nvPr/>
        </p:nvSpPr>
        <p:spPr>
          <a:xfrm>
            <a:off x="7144043" y="3242487"/>
            <a:ext cx="3570146" cy="101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Output:</a:t>
            </a:r>
          </a:p>
          <a:p>
            <a:pPr lvl="2"/>
            <a:r>
              <a:rPr lang="en-GB" sz="2400" dirty="0"/>
              <a:t>Allocation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F3F812-40BB-419A-8716-1BF4016B2CB3}"/>
              </a:ext>
            </a:extLst>
          </p:cNvPr>
          <p:cNvCxnSpPr>
            <a:cxnSpLocks/>
          </p:cNvCxnSpPr>
          <p:nvPr/>
        </p:nvCxnSpPr>
        <p:spPr>
          <a:xfrm flipV="1">
            <a:off x="5041861" y="3751384"/>
            <a:ext cx="2105230" cy="18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9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Allocation - 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Generation Amount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Load Factor Variance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Minimum Load Factor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Maximum Load Factor</a:t>
            </a:r>
          </a:p>
        </p:txBody>
      </p:sp>
    </p:spTree>
    <p:extLst>
      <p:ext uri="{BB962C8B-B14F-4D97-AF65-F5344CB8AC3E}">
        <p14:creationId xmlns:p14="http://schemas.microsoft.com/office/powerpoint/2010/main" val="118459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Allocation – Genetic Approach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61" y="2874606"/>
            <a:ext cx="4703064" cy="3761232"/>
          </a:xfrm>
        </p:spPr>
        <p:txBody>
          <a:bodyPr anchor="t">
            <a:noAutofit/>
          </a:bodyPr>
          <a:lstStyle/>
          <a:p>
            <a:pPr lvl="1"/>
            <a:r>
              <a:rPr lang="en-GB" sz="2800" dirty="0"/>
              <a:t>NSGA-II – Multi-Objective Elitist Genetic Algorithm</a:t>
            </a:r>
          </a:p>
          <a:p>
            <a:pPr marL="457200" lvl="1" indent="0">
              <a:buNone/>
            </a:pPr>
            <a:endParaRPr lang="en-GB" sz="2800" dirty="0"/>
          </a:p>
          <a:p>
            <a:pPr lvl="1"/>
            <a:r>
              <a:rPr lang="en-GB" sz="2800" dirty="0"/>
              <a:t>Ranks Populations:</a:t>
            </a:r>
          </a:p>
          <a:p>
            <a:pPr lvl="2"/>
            <a:r>
              <a:rPr lang="en-GB" sz="2800" dirty="0"/>
              <a:t>Dominating Fronts</a:t>
            </a:r>
          </a:p>
          <a:p>
            <a:pPr lvl="2"/>
            <a:endParaRPr lang="en-GB" sz="2800" dirty="0"/>
          </a:p>
          <a:p>
            <a:pPr lvl="2"/>
            <a:r>
              <a:rPr lang="en-GB" sz="2800" dirty="0"/>
              <a:t>Crowding Distance</a:t>
            </a:r>
          </a:p>
          <a:p>
            <a:pPr marL="457200" lvl="1" indent="0">
              <a:buNone/>
            </a:pPr>
            <a:r>
              <a:rPr lang="en-GB" sz="2800" dirty="0"/>
              <a:t> </a:t>
            </a:r>
          </a:p>
          <a:p>
            <a:pPr lvl="1"/>
            <a:endParaRPr lang="en-GB" sz="28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D09D479-1095-4238-B6AF-6A998E14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76" y="967740"/>
            <a:ext cx="492252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Allocation – Genetic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NGSA-II is not cutting edge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Genetic algorithms relatively slow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Project not time critical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Performance improvements exist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977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Allocation –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NGSA-II is not cutting edge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Genetic algorithms relatively slow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Project not time critical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Performance improvements exist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077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Allocation – Genetic Approach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lvl="1"/>
            <a:r>
              <a:rPr lang="en-GB" sz="2200"/>
              <a:t>.</a:t>
            </a:r>
          </a:p>
        </p:txBody>
      </p:sp>
      <p:pic>
        <p:nvPicPr>
          <p:cNvPr id="5" name="Picture 4" descr="A picture containing text, sport, swimming&#10;&#10;Description automatically generated">
            <a:extLst>
              <a:ext uri="{FF2B5EF4-FFF2-40B4-BE49-F238E27FC236}">
                <a16:creationId xmlns:a16="http://schemas.microsoft.com/office/drawing/2014/main" id="{D1A36723-53C4-4437-87E9-833C0DB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2" t="381" r="27859"/>
          <a:stretch/>
        </p:blipFill>
        <p:spPr>
          <a:xfrm>
            <a:off x="5455917" y="-71926"/>
            <a:ext cx="6647690" cy="69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422E-9020-42CD-AB42-EB41217D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The Problems - Renewables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EC77-7209-4067-9475-A7691591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732"/>
            <a:ext cx="10515600" cy="3694176"/>
          </a:xfrm>
        </p:spPr>
        <p:txBody>
          <a:bodyPr>
            <a:normAutofit/>
          </a:bodyPr>
          <a:lstStyle/>
          <a:p>
            <a:r>
              <a:rPr lang="en-GB" dirty="0"/>
              <a:t>Climate change increasing demand for Renewables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renewable sources reliant on weather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we predict to outputs?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422E-9020-42CD-AB42-EB41217D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The Problems – Allocation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EC77-7209-4067-9475-A7691591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3073556"/>
          </a:xfrm>
        </p:spPr>
        <p:txBody>
          <a:bodyPr>
            <a:normAutofit/>
          </a:bodyPr>
          <a:lstStyle/>
          <a:p>
            <a:r>
              <a:rPr lang="en-GB" dirty="0"/>
              <a:t>Performance Uncertainty</a:t>
            </a:r>
          </a:p>
          <a:p>
            <a:endParaRPr lang="en-GB" dirty="0"/>
          </a:p>
          <a:p>
            <a:r>
              <a:rPr lang="en-GB" dirty="0"/>
              <a:t>Exponentially large search space</a:t>
            </a:r>
          </a:p>
          <a:p>
            <a:endParaRPr lang="en-GB" dirty="0"/>
          </a:p>
          <a:p>
            <a:r>
              <a:rPr lang="en-GB" dirty="0"/>
              <a:t>How do we find optimal solutions?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3025362-A929-4839-9AA4-2C6D41B9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7350826" y="0"/>
            <a:ext cx="4841174" cy="68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/>
              <a:t>Background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119"/>
            <a:ext cx="6286995" cy="40192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Types of renewable energy</a:t>
            </a:r>
          </a:p>
          <a:p>
            <a:pPr lvl="1"/>
            <a:r>
              <a:rPr lang="en-GB" dirty="0"/>
              <a:t>Wind</a:t>
            </a:r>
          </a:p>
          <a:p>
            <a:pPr lvl="1"/>
            <a:r>
              <a:rPr lang="en-GB" dirty="0"/>
              <a:t>Solar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Scalability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Existing Performance</a:t>
            </a:r>
          </a:p>
          <a:p>
            <a:pPr lvl="1"/>
            <a:r>
              <a:rPr lang="en-GB" dirty="0"/>
              <a:t>UK onshore wind average Load Factor of 26.5%</a:t>
            </a:r>
            <a:r>
              <a:rPr lang="en-GB" sz="2800" dirty="0"/>
              <a:t>	</a:t>
            </a:r>
          </a:p>
          <a:p>
            <a:pPr marL="457200" lvl="1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9281F-7E55-43CC-8E7E-C6FC12099718}"/>
                  </a:ext>
                </a:extLst>
              </p:cNvPr>
              <p:cNvSpPr txBox="1"/>
              <p:nvPr/>
            </p:nvSpPr>
            <p:spPr>
              <a:xfrm>
                <a:off x="6095970" y="3046812"/>
                <a:ext cx="5749907" cy="764376"/>
              </a:xfrm>
              <a:prstGeom prst="rect">
                <a:avLst/>
              </a:prstGeom>
              <a:noFill/>
              <a:ln w="19050">
                <a:solidFill>
                  <a:srgbClr val="ED7D3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𝐴𝑐𝑡𝑢𝑎𝑙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𝐺𝑒𝑛𝑒𝑟𝑎𝑡𝑖𝑜𝑛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𝐶𝑎𝑝𝑎𝑐𝑖𝑡𝑦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99281F-7E55-43CC-8E7E-C6FC1209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0" y="3046812"/>
                <a:ext cx="5749907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Defining Scope &amp;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Only consider Wind Turbines.</a:t>
            </a:r>
          </a:p>
          <a:p>
            <a:pPr lvl="1"/>
            <a:r>
              <a:rPr lang="en-GB" dirty="0"/>
              <a:t>More appropriate to project</a:t>
            </a:r>
          </a:p>
          <a:p>
            <a:endParaRPr lang="en-GB" dirty="0"/>
          </a:p>
          <a:p>
            <a:r>
              <a:rPr lang="en-GB" dirty="0"/>
              <a:t>Ignore Offshore</a:t>
            </a:r>
          </a:p>
          <a:p>
            <a:pPr lvl="1"/>
            <a:r>
              <a:rPr lang="en-GB" dirty="0"/>
              <a:t>Data unavailable</a:t>
            </a:r>
          </a:p>
          <a:p>
            <a:endParaRPr lang="en-GB" dirty="0"/>
          </a:p>
          <a:p>
            <a:r>
              <a:rPr lang="en-GB" dirty="0"/>
              <a:t>Use predetermined set of locations</a:t>
            </a:r>
          </a:p>
          <a:p>
            <a:pPr lvl="1"/>
            <a:r>
              <a:rPr lang="en-GB" dirty="0"/>
              <a:t>Limits cost considerations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Approach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Train a prediction model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Model “expected weather” per location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Combine previous steps informing allocation algorithm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5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 dirty="0"/>
              <a:t>Data Collection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538"/>
            <a:ext cx="10515600" cy="41206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Weather Features</a:t>
            </a:r>
          </a:p>
          <a:p>
            <a:endParaRPr lang="en-GB" dirty="0"/>
          </a:p>
          <a:p>
            <a:r>
              <a:rPr lang="en-GB" dirty="0"/>
              <a:t>Actual generation amount</a:t>
            </a:r>
          </a:p>
          <a:p>
            <a:endParaRPr lang="en-GB" dirty="0"/>
          </a:p>
          <a:p>
            <a:r>
              <a:rPr lang="en-GB" dirty="0"/>
              <a:t>Historic weather trends</a:t>
            </a:r>
          </a:p>
        </p:txBody>
      </p:sp>
    </p:spTree>
    <p:extLst>
      <p:ext uri="{BB962C8B-B14F-4D97-AF65-F5344CB8AC3E}">
        <p14:creationId xmlns:p14="http://schemas.microsoft.com/office/powerpoint/2010/main" val="29201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C00F7-AB94-4BC7-B946-DA514B97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Location 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B50-6A75-49A9-A9CA-CF63591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328" y="586822"/>
            <a:ext cx="6506308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List selected from available data &amp; refined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FDC6ED-9825-4CDC-9A53-3426167D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01284"/>
              </p:ext>
            </p:extLst>
          </p:nvPr>
        </p:nvGraphicFramePr>
        <p:xfrm>
          <a:off x="557784" y="2824396"/>
          <a:ext cx="11164826" cy="3303188"/>
        </p:xfrm>
        <a:graphic>
          <a:graphicData uri="http://schemas.openxmlformats.org/drawingml/2006/table">
            <a:tbl>
              <a:tblPr firstRow="1" bandRow="1"/>
              <a:tblGrid>
                <a:gridCol w="1514065">
                  <a:extLst>
                    <a:ext uri="{9D8B030D-6E8A-4147-A177-3AD203B41FA5}">
                      <a16:colId xmlns:a16="http://schemas.microsoft.com/office/drawing/2014/main" val="118473930"/>
                    </a:ext>
                  </a:extLst>
                </a:gridCol>
                <a:gridCol w="4047597">
                  <a:extLst>
                    <a:ext uri="{9D8B030D-6E8A-4147-A177-3AD203B41FA5}">
                      <a16:colId xmlns:a16="http://schemas.microsoft.com/office/drawing/2014/main" val="28724319"/>
                    </a:ext>
                  </a:extLst>
                </a:gridCol>
                <a:gridCol w="1711569">
                  <a:extLst>
                    <a:ext uri="{9D8B030D-6E8A-4147-A177-3AD203B41FA5}">
                      <a16:colId xmlns:a16="http://schemas.microsoft.com/office/drawing/2014/main" val="1291022993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2426200441"/>
                    </a:ext>
                  </a:extLst>
                </a:gridCol>
                <a:gridCol w="1886948">
                  <a:extLst>
                    <a:ext uri="{9D8B030D-6E8A-4147-A177-3AD203B41FA5}">
                      <a16:colId xmlns:a16="http://schemas.microsoft.com/office/drawing/2014/main" val="2618299570"/>
                    </a:ext>
                  </a:extLst>
                </a:gridCol>
              </a:tblGrid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(MW)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4129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ABRTW-1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Auchrobert Wind Farm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55.6105574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-4.015384592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613533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ACHRW-1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AChruach Wind Farm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56.1269712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-5.3432396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82712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AKGLW-2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AIKENGALL II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55.9150047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-2.49688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63.84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00807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ANSUW-1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Suidhe 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56.224051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-5.2130074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19.36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93368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ARCHW-1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Arecleoch Wind Farm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55.0416812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-4.770743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89399"/>
                  </a:ext>
                </a:extLst>
              </a:tr>
              <a:tr h="471884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BEINW-1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Beinneun Wind farm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57.17827288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-4.82109217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108.8</a:t>
                      </a:r>
                    </a:p>
                  </a:txBody>
                  <a:tcPr marL="21029" marR="21029" marT="210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90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8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1D3C0-33F1-445E-951D-370559B5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Set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218CB36-841B-48CD-AE2C-435CB375D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477350"/>
              </p:ext>
            </p:extLst>
          </p:nvPr>
        </p:nvGraphicFramePr>
        <p:xfrm>
          <a:off x="319262" y="2653145"/>
          <a:ext cx="11548878" cy="282125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934664">
                  <a:extLst>
                    <a:ext uri="{9D8B030D-6E8A-4147-A177-3AD203B41FA5}">
                      <a16:colId xmlns:a16="http://schemas.microsoft.com/office/drawing/2014/main" val="964623123"/>
                    </a:ext>
                  </a:extLst>
                </a:gridCol>
                <a:gridCol w="766957">
                  <a:extLst>
                    <a:ext uri="{9D8B030D-6E8A-4147-A177-3AD203B41FA5}">
                      <a16:colId xmlns:a16="http://schemas.microsoft.com/office/drawing/2014/main" val="617211405"/>
                    </a:ext>
                  </a:extLst>
                </a:gridCol>
                <a:gridCol w="1027894">
                  <a:extLst>
                    <a:ext uri="{9D8B030D-6E8A-4147-A177-3AD203B41FA5}">
                      <a16:colId xmlns:a16="http://schemas.microsoft.com/office/drawing/2014/main" val="811613662"/>
                    </a:ext>
                  </a:extLst>
                </a:gridCol>
                <a:gridCol w="1079030">
                  <a:extLst>
                    <a:ext uri="{9D8B030D-6E8A-4147-A177-3AD203B41FA5}">
                      <a16:colId xmlns:a16="http://schemas.microsoft.com/office/drawing/2014/main" val="2979611784"/>
                    </a:ext>
                  </a:extLst>
                </a:gridCol>
                <a:gridCol w="1628698">
                  <a:extLst>
                    <a:ext uri="{9D8B030D-6E8A-4147-A177-3AD203B41FA5}">
                      <a16:colId xmlns:a16="http://schemas.microsoft.com/office/drawing/2014/main" val="1684198716"/>
                    </a:ext>
                  </a:extLst>
                </a:gridCol>
                <a:gridCol w="994645">
                  <a:extLst>
                    <a:ext uri="{9D8B030D-6E8A-4147-A177-3AD203B41FA5}">
                      <a16:colId xmlns:a16="http://schemas.microsoft.com/office/drawing/2014/main" val="3713794238"/>
                    </a:ext>
                  </a:extLst>
                </a:gridCol>
                <a:gridCol w="1204976">
                  <a:extLst>
                    <a:ext uri="{9D8B030D-6E8A-4147-A177-3AD203B41FA5}">
                      <a16:colId xmlns:a16="http://schemas.microsoft.com/office/drawing/2014/main" val="1420865351"/>
                    </a:ext>
                  </a:extLst>
                </a:gridCol>
                <a:gridCol w="824278">
                  <a:extLst>
                    <a:ext uri="{9D8B030D-6E8A-4147-A177-3AD203B41FA5}">
                      <a16:colId xmlns:a16="http://schemas.microsoft.com/office/drawing/2014/main" val="1820586949"/>
                    </a:ext>
                  </a:extLst>
                </a:gridCol>
                <a:gridCol w="692812">
                  <a:extLst>
                    <a:ext uri="{9D8B030D-6E8A-4147-A177-3AD203B41FA5}">
                      <a16:colId xmlns:a16="http://schemas.microsoft.com/office/drawing/2014/main" val="1555789678"/>
                    </a:ext>
                  </a:extLst>
                </a:gridCol>
                <a:gridCol w="1047843">
                  <a:extLst>
                    <a:ext uri="{9D8B030D-6E8A-4147-A177-3AD203B41FA5}">
                      <a16:colId xmlns:a16="http://schemas.microsoft.com/office/drawing/2014/main" val="3318285728"/>
                    </a:ext>
                  </a:extLst>
                </a:gridCol>
                <a:gridCol w="1347081">
                  <a:extLst>
                    <a:ext uri="{9D8B030D-6E8A-4147-A177-3AD203B41FA5}">
                      <a16:colId xmlns:a16="http://schemas.microsoft.com/office/drawing/2014/main" val="4250952491"/>
                    </a:ext>
                  </a:extLst>
                </a:gridCol>
              </a:tblGrid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Temp</a:t>
                      </a:r>
                      <a:endParaRPr lang="en-GB" sz="11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Windspd</a:t>
                      </a:r>
                      <a:endParaRPr lang="en-GB" sz="11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Windgust</a:t>
                      </a:r>
                      <a:endParaRPr lang="en-GB" sz="11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Sealevelpressure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Visibility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Cloudcover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Precip</a:t>
                      </a:r>
                      <a:endParaRPr lang="en-GB" sz="11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Dew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Humidity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Load Factor</a:t>
                      </a:r>
                      <a:endParaRPr lang="en-GB" sz="11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ctr"/>
                </a:tc>
                <a:extLst>
                  <a:ext uri="{0D108BD9-81ED-4DB2-BD59-A6C34878D82A}">
                    <a16:rowId xmlns:a16="http://schemas.microsoft.com/office/drawing/2014/main" val="459070469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15.5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1008.1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12.1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86.3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0.697666667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712062926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969.9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0.667611111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3954947497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1028.8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38.6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61.48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0.071444444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624913294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1014.6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46.24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0.053333333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2185540124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13.7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1019.3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76.8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79.66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0.331277778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2222979376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13.4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1013.5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33.6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46.81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0.279888889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961741410"/>
                  </a:ext>
                </a:extLst>
              </a:tr>
              <a:tr h="35265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ABRTW-1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25.7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1015.7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26.2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29.6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0.892222222</a:t>
                      </a:r>
                      <a:endParaRPr lang="en-GB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99" marR="8691" marT="73076" marB="73076" anchor="b"/>
                </a:tc>
                <a:extLst>
                  <a:ext uri="{0D108BD9-81ED-4DB2-BD59-A6C34878D82A}">
                    <a16:rowId xmlns:a16="http://schemas.microsoft.com/office/drawing/2014/main" val="218378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7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433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Efficient Allocation of Renewable Energy Sources under Uncertainty in the UK</vt:lpstr>
      <vt:lpstr>The Problems - Renewables</vt:lpstr>
      <vt:lpstr>The Problems – Allocation </vt:lpstr>
      <vt:lpstr>Background</vt:lpstr>
      <vt:lpstr>Defining Scope &amp; Constraints</vt:lpstr>
      <vt:lpstr>Approach Overview</vt:lpstr>
      <vt:lpstr>Data Collection</vt:lpstr>
      <vt:lpstr>Location Selection</vt:lpstr>
      <vt:lpstr>Training Set</vt:lpstr>
      <vt:lpstr>Regression Model</vt:lpstr>
      <vt:lpstr>Regression Model - Pipeline</vt:lpstr>
      <vt:lpstr>Allocation - Definition</vt:lpstr>
      <vt:lpstr>Allocation - Objectives</vt:lpstr>
      <vt:lpstr>Allocation – Genetic Approach</vt:lpstr>
      <vt:lpstr>Allocation – Genetic Approach</vt:lpstr>
      <vt:lpstr>Allocation – Results</vt:lpstr>
      <vt:lpstr>Allocation – Genetic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Allocation of Renewable Energy Sources under Uncertainty in the UK</dc:title>
  <dc:creator>PAGE, JAMES (UG)</dc:creator>
  <cp:lastModifiedBy>PAGE, JAMES (UG)</cp:lastModifiedBy>
  <cp:revision>3</cp:revision>
  <dcterms:created xsi:type="dcterms:W3CDTF">2022-03-07T13:34:20Z</dcterms:created>
  <dcterms:modified xsi:type="dcterms:W3CDTF">2022-03-07T22:59:32Z</dcterms:modified>
</cp:coreProperties>
</file>