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68" r:id="rId4"/>
    <p:sldId id="260" r:id="rId5"/>
    <p:sldId id="259" r:id="rId6"/>
    <p:sldId id="264" r:id="rId7"/>
    <p:sldId id="273" r:id="rId8"/>
    <p:sldId id="261" r:id="rId9"/>
    <p:sldId id="269" r:id="rId10"/>
    <p:sldId id="262" r:id="rId11"/>
    <p:sldId id="270" r:id="rId12"/>
    <p:sldId id="263" r:id="rId13"/>
    <p:sldId id="265" r:id="rId14"/>
    <p:sldId id="271" r:id="rId15"/>
    <p:sldId id="266" r:id="rId16"/>
    <p:sldId id="27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7" autoAdjust="0"/>
    <p:restoredTop sz="94660"/>
  </p:normalViewPr>
  <p:slideViewPr>
    <p:cSldViewPr snapToGrid="0">
      <p:cViewPr>
        <p:scale>
          <a:sx n="125" d="100"/>
          <a:sy n="125" d="100"/>
        </p:scale>
        <p:origin x="81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\AppData\Local\Temp\ET_6.1_DEC_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UK Renewable</a:t>
            </a:r>
            <a:r>
              <a:rPr lang="en-GB" baseline="0"/>
              <a:t> Energy Generation 2021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41-4E72-AC41-992076E20AB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41-4E72-AC41-992076E20AB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41-4E72-AC41-992076E20AB2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841-4E72-AC41-992076E20AB2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841-4E72-AC41-992076E20AB2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841-4E72-AC41-992076E20AB2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841-4E72-AC41-992076E20AB2}"/>
              </c:ext>
            </c:extLst>
          </c:dPt>
          <c:cat>
            <c:strRef>
              <c:f>'England - Annual'!$A$18:$A$24</c:f>
              <c:strCache>
                <c:ptCount val="7"/>
                <c:pt idx="0">
                  <c:v>Wind</c:v>
                </c:pt>
                <c:pt idx="1">
                  <c:v>Shoreline wave / tidal</c:v>
                </c:pt>
                <c:pt idx="2">
                  <c:v>Solar PV</c:v>
                </c:pt>
                <c:pt idx="3">
                  <c:v>Hydro</c:v>
                </c:pt>
                <c:pt idx="4">
                  <c:v>Landfill gas</c:v>
                </c:pt>
                <c:pt idx="5">
                  <c:v>Sewage sludge digestion</c:v>
                </c:pt>
                <c:pt idx="6">
                  <c:v>Other biomass (inc. co-firing) [note 14]</c:v>
                </c:pt>
              </c:strCache>
            </c:strRef>
          </c:cat>
          <c:val>
            <c:numRef>
              <c:f>'England - Annual'!$N$18:$N$24</c:f>
              <c:numCache>
                <c:formatCode>#,##0.000;\-#,##0.000</c:formatCode>
                <c:ptCount val="7"/>
                <c:pt idx="0">
                  <c:v>43049</c:v>
                </c:pt>
                <c:pt idx="1">
                  <c:v>0</c:v>
                </c:pt>
                <c:pt idx="2">
                  <c:v>11450.029999999999</c:v>
                </c:pt>
                <c:pt idx="3">
                  <c:v>153.76</c:v>
                </c:pt>
                <c:pt idx="4">
                  <c:v>2911.36</c:v>
                </c:pt>
                <c:pt idx="5">
                  <c:v>984.31</c:v>
                </c:pt>
                <c:pt idx="6">
                  <c:v>30767.460000000003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841-4E72-AC41-992076E20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94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3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0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5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31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6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9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32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0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1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8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9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E6DA7-A021-4388-9B2C-EED550430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Efficient Allocation of Renewable Energy Sources under Uncertainty in the UK</a:t>
            </a:r>
            <a:endParaRPr lang="en-GB" sz="3700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EF73C3D9-4E96-44BD-BEF4-4C0296771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66" r="15312" b="1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15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Slide Background">
            <a:extLst>
              <a:ext uri="{FF2B5EF4-FFF2-40B4-BE49-F238E27FC236}">
                <a16:creationId xmlns:a16="http://schemas.microsoft.com/office/drawing/2014/main" id="{B11C179D-808F-4D23-BAFC-A14C6DCDA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908137D4-4D0A-4ED1-BFB8-97D4A8335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4378" y="2727729"/>
            <a:ext cx="6057620" cy="4130271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1CC260F1-CD9A-42C9-8ED4-1C61328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72772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F7E73-6C16-4BF0-A7AC-8F5CCA18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967409" cy="15157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Prediction Model</a:t>
            </a:r>
          </a:p>
        </p:txBody>
      </p:sp>
      <p:sp>
        <p:nvSpPr>
          <p:cNvPr id="2060" name="Content Placeholder 2059">
            <a:extLst>
              <a:ext uri="{FF2B5EF4-FFF2-40B4-BE49-F238E27FC236}">
                <a16:creationId xmlns:a16="http://schemas.microsoft.com/office/drawing/2014/main" id="{73BB9E3B-CA2E-4F0F-999B-9C2EB576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80525"/>
            <a:ext cx="4880343" cy="3031390"/>
          </a:xfrm>
        </p:spPr>
        <p:txBody>
          <a:bodyPr>
            <a:normAutofit/>
          </a:bodyPr>
          <a:lstStyle/>
          <a:p>
            <a:r>
              <a:rPr lang="en-US" dirty="0"/>
              <a:t>From this dataset we can </a:t>
            </a:r>
            <a:r>
              <a:rPr lang="en-US" dirty="0" err="1"/>
              <a:t>visualise</a:t>
            </a:r>
            <a:r>
              <a:rPr lang="en-US" dirty="0"/>
              <a:t> the correlation between different features.</a:t>
            </a:r>
          </a:p>
          <a:p>
            <a:endParaRPr lang="en-US" dirty="0"/>
          </a:p>
          <a:p>
            <a:r>
              <a:rPr lang="en-US" dirty="0"/>
              <a:t>A range of different regression models were tested, from standard linear regressors to MLP and gradient boosting variants.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0217A5B-2C7E-4F9A-B933-968EFC7AC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" b="1"/>
          <a:stretch/>
        </p:blipFill>
        <p:spPr bwMode="auto">
          <a:xfrm>
            <a:off x="6997677" y="3020916"/>
            <a:ext cx="3708666" cy="32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1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008A-654D-4FA1-8924-73EF5EE7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605346"/>
            <a:ext cx="10381205" cy="3261789"/>
          </a:xfrm>
        </p:spPr>
        <p:txBody>
          <a:bodyPr/>
          <a:lstStyle/>
          <a:p>
            <a:r>
              <a:rPr lang="en-US" dirty="0"/>
              <a:t>After tuning hyperparameters of a gradient boost model and still not being 100% satisfied with the accuracy we discovered a meta-learning library called TPOT.</a:t>
            </a:r>
          </a:p>
          <a:p>
            <a:r>
              <a:rPr lang="en-GB" dirty="0"/>
              <a:t>This allowed us to find a pipeline of different models combined to improve the performance further using the following model.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7740E6-ED06-4F7E-AD01-B1855E93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967409" cy="15157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Prediction Model - TPOT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CF8B6-586A-4A53-852B-AC64D66C2FD7}"/>
              </a:ext>
            </a:extLst>
          </p:cNvPr>
          <p:cNvSpPr txBox="1"/>
          <p:nvPr/>
        </p:nvSpPr>
        <p:spPr>
          <a:xfrm>
            <a:off x="937285" y="4357680"/>
            <a:ext cx="9616440" cy="235449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exported_pipeline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make_pipeline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ExtraTreesRegressor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=False,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ExtraTreesRegressor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=False,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VarianceThreshold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AdaBoostRegressor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05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SelectPercentile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score_func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f_regression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percentile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LinearSVR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dual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=False,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epsilon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0.0001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05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squared_epsilon_insensitive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tol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GradientBoostingRegressor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0.95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05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lad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subsample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LinearSVR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20.0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dual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=True,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epsilon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05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epsilon_insensitive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tol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1e-05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KNeighborsRegressor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05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 descr="A red and blue logo&#10;&#10;Description automatically generated with low confidence">
            <a:extLst>
              <a:ext uri="{FF2B5EF4-FFF2-40B4-BE49-F238E27FC236}">
                <a16:creationId xmlns:a16="http://schemas.microsoft.com/office/drawing/2014/main" id="{A4342A01-5273-4398-BCCF-C9E7602DD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405" y="233172"/>
            <a:ext cx="200264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4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7214-14A4-40C8-B663-4D1D2FD4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Allocation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90A8-582B-4D67-8C81-7E3687BA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Due to the uncertain aspects of the weather, we expect quite a variation in the no matter the allocation.</a:t>
            </a:r>
          </a:p>
          <a:p>
            <a:r>
              <a:rPr lang="en-US" dirty="0"/>
              <a:t>In an ideal world we want to find an allocation that </a:t>
            </a:r>
            <a:r>
              <a:rPr lang="en-US" dirty="0" err="1"/>
              <a:t>maximises</a:t>
            </a:r>
            <a:r>
              <a:rPr lang="en-US" dirty="0"/>
              <a:t> the mean output of our proposed new wind turbines (ideally improving on the current average load factor) while also </a:t>
            </a:r>
            <a:r>
              <a:rPr lang="en-US" dirty="0" err="1"/>
              <a:t>minimising</a:t>
            </a:r>
            <a:r>
              <a:rPr lang="en-US" dirty="0"/>
              <a:t> the variance in the outputs.</a:t>
            </a:r>
          </a:p>
          <a:p>
            <a:r>
              <a:rPr lang="en-GB" dirty="0"/>
              <a:t>To do this we could combine these values as a weighted sum and use it as a performance heuristic for a searching algorithm.</a:t>
            </a:r>
          </a:p>
          <a:p>
            <a:r>
              <a:rPr lang="en-GB" dirty="0"/>
              <a:t>This would require us to determine the relative importance of each aspect.</a:t>
            </a:r>
          </a:p>
        </p:txBody>
      </p:sp>
    </p:spTree>
    <p:extLst>
      <p:ext uri="{BB962C8B-B14F-4D97-AF65-F5344CB8AC3E}">
        <p14:creationId xmlns:p14="http://schemas.microsoft.com/office/powerpoint/2010/main" val="172265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B885-2513-4E34-832A-BB1FB96E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Allocation – Genetic Algorithms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7B7A-C249-4171-83C8-91C3252B2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alternate approach is to use a Genetic Algorithm based approach.</a:t>
            </a:r>
          </a:p>
          <a:p>
            <a:r>
              <a:rPr lang="en-US" dirty="0"/>
              <a:t>The NGSA-II algorithm published in 2002 gives a fast search methodology based around ranking its populations based on dominating fronts and crowding distances.</a:t>
            </a:r>
          </a:p>
          <a:p>
            <a:r>
              <a:rPr lang="en-GB" dirty="0"/>
              <a:t>This algorithm is not state of the art anymore with many different improvements being published, but as a baseline it is provenly reliable and showed much room for expansion by slight changes – opening a clear route to performance improvements in future works.</a:t>
            </a:r>
          </a:p>
        </p:txBody>
      </p:sp>
    </p:spTree>
    <p:extLst>
      <p:ext uri="{BB962C8B-B14F-4D97-AF65-F5344CB8AC3E}">
        <p14:creationId xmlns:p14="http://schemas.microsoft.com/office/powerpoint/2010/main" val="130248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B885-2513-4E34-832A-BB1FB96E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Allocation – Genetic Algorithms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7B7A-C249-4171-83C8-91C3252B2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trade-offs to make with this approach, namely search time.</a:t>
            </a:r>
          </a:p>
          <a:p>
            <a:r>
              <a:rPr lang="en-US" dirty="0"/>
              <a:t>The time taken to iterate through a 100 generations of a population can be time consuming, but you also need to consider a range of initial random starts as that will impact the search space.</a:t>
            </a:r>
          </a:p>
          <a:p>
            <a:r>
              <a:rPr lang="en-US" dirty="0"/>
              <a:t>Considering this time cost, we do not think this is too much of a price to pay in this context as in most cases this will be ran fully to obtain recommendation irregularly.</a:t>
            </a:r>
          </a:p>
        </p:txBody>
      </p:sp>
    </p:spTree>
    <p:extLst>
      <p:ext uri="{BB962C8B-B14F-4D97-AF65-F5344CB8AC3E}">
        <p14:creationId xmlns:p14="http://schemas.microsoft.com/office/powerpoint/2010/main" val="365656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55AD-1150-47B6-A225-FFD11F6D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326E-A46B-4162-B8AE-03E8F56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4579821" cy="346017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 testing with a range of initial seeds, we see the algorithm trend towards a higher mean every generation, but usually caps around the 30% load factor.</a:t>
            </a:r>
          </a:p>
          <a:p>
            <a:r>
              <a:rPr lang="en-US" dirty="0"/>
              <a:t>This is already theoretically an improvement over the average across the UK currently.</a:t>
            </a:r>
          </a:p>
          <a:p>
            <a:r>
              <a:rPr lang="en-US" dirty="0"/>
              <a:t>However, this value shouldn’t be taken at face value. Throughout the chain of operations, we can find small errors that will likely add to an inaccuracy of this result.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06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8848-008E-46CB-847E-B49DF7A2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 Efficient Allocation”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C646-E0BC-4617-AA30-DD702337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66" y="2872046"/>
            <a:ext cx="5227521" cy="3261789"/>
          </a:xfrm>
        </p:spPr>
        <p:txBody>
          <a:bodyPr>
            <a:normAutofit fontScale="92500"/>
          </a:bodyPr>
          <a:lstStyle/>
          <a:p>
            <a:r>
              <a:rPr lang="en-US" dirty="0"/>
              <a:t>Under the preconditions of our 56 locations being eligible candidates and a proposed budget to allocate a maximum of 50 new turbines across these locations we are returned the following distributions.</a:t>
            </a:r>
          </a:p>
          <a:p>
            <a:r>
              <a:rPr lang="en-GB" dirty="0"/>
              <a:t>We can see that the allocations are very sparce with a few locations being allocated a small number of turbines while most get none.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F43-829A-4A42-BA42-5881E4D52B8D}"/>
              </a:ext>
            </a:extLst>
          </p:cNvPr>
          <p:cNvSpPr/>
          <p:nvPr/>
        </p:nvSpPr>
        <p:spPr>
          <a:xfrm>
            <a:off x="6545580" y="2872046"/>
            <a:ext cx="4785360" cy="3399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697FA-558D-4280-94B7-25A37AA7EBA8}"/>
              </a:ext>
            </a:extLst>
          </p:cNvPr>
          <p:cNvSpPr txBox="1"/>
          <p:nvPr/>
        </p:nvSpPr>
        <p:spPr>
          <a:xfrm>
            <a:off x="7947660" y="3924300"/>
            <a:ext cx="2339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Placeholder – will be filled by a heatmap of locations showing the distributions.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12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A1A0-62E7-45DA-A129-7D9A34C1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Extensions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0D7F-4C94-4674-AC72-67ACC637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main extensions I believe would be useful in future would be adjusting the current setup to be more general.</a:t>
            </a:r>
          </a:p>
          <a:p>
            <a:r>
              <a:rPr lang="en-US" dirty="0"/>
              <a:t>Currently we require a backlog of data for each location we want to predict for which can make it more complex to query the system for a new location.</a:t>
            </a:r>
          </a:p>
          <a:p>
            <a:endParaRPr lang="en-US" dirty="0"/>
          </a:p>
          <a:p>
            <a:r>
              <a:rPr lang="en-GB" dirty="0"/>
              <a:t>I would also like to investigate extensions to the NSGA-II algorithm as increasing performance would make this much more scalable for larger location sets.</a:t>
            </a:r>
          </a:p>
        </p:txBody>
      </p:sp>
    </p:spTree>
    <p:extLst>
      <p:ext uri="{BB962C8B-B14F-4D97-AF65-F5344CB8AC3E}">
        <p14:creationId xmlns:p14="http://schemas.microsoft.com/office/powerpoint/2010/main" val="369514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2E7C-B164-43D6-BB1E-075D660C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- Renewables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4F169-B8C7-41AE-8FC9-D12CE9A06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69" y="3010279"/>
            <a:ext cx="10381205" cy="3261789"/>
          </a:xfrm>
        </p:spPr>
        <p:txBody>
          <a:bodyPr>
            <a:normAutofit/>
          </a:bodyPr>
          <a:lstStyle/>
          <a:p>
            <a:r>
              <a:rPr lang="en-US" dirty="0"/>
              <a:t>The climate crisis is ever increasing the focus on renewable energy sources around the world.</a:t>
            </a:r>
          </a:p>
          <a:p>
            <a:r>
              <a:rPr lang="en-US" dirty="0"/>
              <a:t>However, many of the prevalent renewable energy sources (e.g. wind and solar) are reliant on an inconsistent factor, the weather.</a:t>
            </a:r>
          </a:p>
          <a:p>
            <a:r>
              <a:rPr lang="en-GB" dirty="0"/>
              <a:t>In the UK, the average load factor (percentage of overall capacity output) per year of onshore wind is 26.46% in 2019, with performing better at 40.4% </a:t>
            </a:r>
            <a:r>
              <a:rPr lang="en-GB" sz="1800" i="1" dirty="0"/>
              <a:t>(</a:t>
            </a:r>
            <a:r>
              <a:rPr lang="en-GB" sz="1800" i="1" dirty="0" err="1"/>
              <a:t>Jaganmohan</a:t>
            </a:r>
            <a:r>
              <a:rPr lang="en-GB" sz="1800" i="1" dirty="0"/>
              <a:t>, 2019)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F8783E-6F74-445D-AEC1-C480D8EEB6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084506"/>
              </p:ext>
            </p:extLst>
          </p:nvPr>
        </p:nvGraphicFramePr>
        <p:xfrm>
          <a:off x="7658863" y="31970"/>
          <a:ext cx="3879751" cy="2649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BDE8C28-61D5-4E4B-BA19-93E1CBD04668}"/>
              </a:ext>
            </a:extLst>
          </p:cNvPr>
          <p:cNvSpPr txBox="1"/>
          <p:nvPr/>
        </p:nvSpPr>
        <p:spPr>
          <a:xfrm>
            <a:off x="7658862" y="2619729"/>
            <a:ext cx="38797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/>
              <a:t>(Department for Business, Energy &amp; Industrial Strategy, 2022)</a:t>
            </a:r>
          </a:p>
        </p:txBody>
      </p:sp>
    </p:spTree>
    <p:extLst>
      <p:ext uri="{BB962C8B-B14F-4D97-AF65-F5344CB8AC3E}">
        <p14:creationId xmlns:p14="http://schemas.microsoft.com/office/powerpoint/2010/main" val="321901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DE2D409B-8F2B-44E8-86C9-67ABC793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r="2122"/>
          <a:stretch/>
        </p:blipFill>
        <p:spPr>
          <a:xfrm>
            <a:off x="20" y="-2"/>
            <a:ext cx="4845848" cy="6858002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4750" y="-2"/>
            <a:ext cx="7347249" cy="3239337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C6659-45AF-48E1-A089-2E346556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552" y="858982"/>
            <a:ext cx="4369757" cy="2129878"/>
          </a:xfrm>
        </p:spPr>
        <p:txBody>
          <a:bodyPr>
            <a:normAutofit/>
          </a:bodyPr>
          <a:lstStyle/>
          <a:p>
            <a:r>
              <a:rPr lang="en-US" dirty="0"/>
              <a:t>The Problem - Allocation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C28B-E859-44CF-B41C-78328238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552" y="3467499"/>
            <a:ext cx="5012796" cy="25444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500"/>
              <a:t>Due to this uncertainty in output, the decision of where to allocate a budget of new energy sources can be difficult.</a:t>
            </a:r>
          </a:p>
          <a:p>
            <a:pPr>
              <a:lnSpc>
                <a:spcPct val="100000"/>
              </a:lnSpc>
            </a:pPr>
            <a:r>
              <a:rPr lang="en-GB" sz="1500"/>
              <a:t>On top of this, when considering a country wide scale the number of potential candidate locations can be huge leading to another problem – how do you make an efficient decision balancing a range of factors?</a:t>
            </a:r>
          </a:p>
          <a:p>
            <a:pPr>
              <a:lnSpc>
                <a:spcPct val="100000"/>
              </a:lnSpc>
            </a:pPr>
            <a:r>
              <a:rPr lang="en-GB" sz="1500"/>
              <a:t>This project is proposing  an AI based approach to tackle both the problem of uncertainty and scale of allocating a budget for new energy sources across the UK.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1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540CF837-40E9-46D4-AC1B-0750F339B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nt">
            <a:extLst>
              <a:ext uri="{FF2B5EF4-FFF2-40B4-BE49-F238E27FC236}">
                <a16:creationId xmlns:a16="http://schemas.microsoft.com/office/drawing/2014/main" id="{E325F465-8352-4882-9E30-732D5BDF3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609904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031F918-6C2A-4C3F-8785-651FF613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ln>
            <a:noFill/>
          </a:ln>
          <a:effectLst>
            <a:outerShdw blurRad="635000" dist="254000" dir="72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72C42-0A09-4D5A-A987-624726AE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560" y="858983"/>
            <a:ext cx="4309942" cy="4782027"/>
          </a:xfrm>
        </p:spPr>
        <p:txBody>
          <a:bodyPr anchor="ctr">
            <a:normAutofit/>
          </a:bodyPr>
          <a:lstStyle/>
          <a:p>
            <a:r>
              <a:rPr lang="en-US"/>
              <a:t>Background Research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878B-B766-400D-98B0-8E549CA4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858984"/>
            <a:ext cx="4661777" cy="4782026"/>
          </a:xfrm>
        </p:spPr>
        <p:txBody>
          <a:bodyPr anchor="ctr">
            <a:normAutofit/>
          </a:bodyPr>
          <a:lstStyle/>
          <a:p>
            <a:r>
              <a:rPr lang="en-US" dirty="0"/>
              <a:t>Before beginning this project, we required some initial information to base our decisions upon. </a:t>
            </a:r>
          </a:p>
          <a:p>
            <a:r>
              <a:rPr lang="en-US" dirty="0"/>
              <a:t>Mainly: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dirty="0"/>
              <a:t>Types of renewable sources to investigate,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dirty="0"/>
              <a:t>Factors affecting different generation types,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dirty="0"/>
              <a:t>Costs,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dirty="0"/>
              <a:t>Location suitability,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dirty="0"/>
              <a:t>Where to source data from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5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37CFBADB-6B9A-4FC9-992B-80E06E885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F55C4355-A815-4111-AD5F-EA3D520B6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1144310" cy="2544415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BA182-635A-4414-AB42-082E55C5F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589765" cy="1432273"/>
          </a:xfrm>
        </p:spPr>
        <p:txBody>
          <a:bodyPr>
            <a:normAutofit/>
          </a:bodyPr>
          <a:lstStyle/>
          <a:p>
            <a:r>
              <a:rPr lang="en-US" dirty="0"/>
              <a:t>Constraints &amp; Scope Restrictions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A25F-BD0A-455E-9547-EFE045D5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980525"/>
            <a:ext cx="9590349" cy="30313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/>
              <a:t>Based upon background research, to keep the project feasible we narrowed the scope to focus on specific areas:</a:t>
            </a:r>
          </a:p>
          <a:p>
            <a:pPr marL="5715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500"/>
              <a:t>Consider only the allocation of a budget of Wind Turbines as they are more location dependent than alternatives such as solar and much more suitable for large scale use.</a:t>
            </a:r>
          </a:p>
          <a:p>
            <a:pPr marL="5715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500"/>
              <a:t>Limit to onshore wind farm allocation as comprehensive weather information (for a training set) is not as readily available for locations out at sea.</a:t>
            </a:r>
          </a:p>
          <a:p>
            <a:pPr marL="5715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500"/>
              <a:t>Initially demonstrate allocation to locations with pre-existing windfarms as location eligibility introduces large amounts of complexity with construction permits and such.</a:t>
            </a:r>
          </a:p>
          <a:p>
            <a:pPr lvl="1">
              <a:lnSpc>
                <a:spcPct val="100000"/>
              </a:lnSpc>
            </a:pPr>
            <a:r>
              <a:rPr lang="en-GB" sz="1500"/>
              <a:t>We believe these limitations will still allow us to demonstrate a proof of concept that can be expanded to more general cases in future work.</a:t>
            </a:r>
          </a:p>
          <a:p>
            <a:pPr marL="5715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GB" sz="15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7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0EE3437F-F2CE-4810-A229-E10FF18D4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E3794-7AE8-4D3C-AE8F-1F4F62FC09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3"/>
          <a:stretch/>
        </p:blipFill>
        <p:spPr>
          <a:xfrm>
            <a:off x="20" y="10"/>
            <a:ext cx="6095979" cy="3108949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031F918-6C2A-4C3F-8785-651FF613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635000" dist="254000" dir="72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E659C-4F4D-4C2F-A52E-E0F575C5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708" y="858983"/>
            <a:ext cx="4359601" cy="5381096"/>
          </a:xfrm>
        </p:spPr>
        <p:txBody>
          <a:bodyPr anchor="b">
            <a:normAutofit/>
          </a:bodyPr>
          <a:lstStyle/>
          <a:p>
            <a:r>
              <a:rPr lang="en-US"/>
              <a:t>Solution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DCB1-0069-4E02-837E-75D0E1E6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3386827"/>
            <a:ext cx="5501640" cy="3193304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Our approach can be broken up into three sections: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Training a general wind turbine generation model based upon predicted or recorded weather features.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endParaRPr lang="en-US" sz="1600" dirty="0"/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For each of our locations, producing a statistical model of the weather (based off long term past weather information) allowing us to produce a sample of ‘expected’ for each location.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endParaRPr lang="en-GB" sz="1600" dirty="0"/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Using the above two steps to calculate the performance of a given allocation, and to search for an allocation that will maximise a set of performance objectives.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93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7A47-B91E-4719-8F30-45EDF3D6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Selection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284F-C9EB-4885-8D41-1272E2D7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6233361" cy="32617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main requirements for location candidacy here was the availability of data to form a training and testing set.</a:t>
            </a:r>
          </a:p>
          <a:p>
            <a:r>
              <a:rPr lang="en-US" dirty="0"/>
              <a:t>We pulled from a dataset on the National Grid ESO data website, giving us a list of unique IDs for UK wind farms. </a:t>
            </a:r>
          </a:p>
          <a:p>
            <a:r>
              <a:rPr lang="en-US" dirty="0"/>
              <a:t>This then underwent a couple of cuts removing offshore wind farms, and any locations where past generation data was not consistently available leaving us with the following locations.</a:t>
            </a:r>
          </a:p>
          <a:p>
            <a:r>
              <a:rPr lang="en-US" dirty="0"/>
              <a:t>Coincidentally they are all located in Scotland which adds another constraint to our investigation.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11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5EBF-6EF9-4BB0-AD29-B78A3F9D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52EB-76E4-472F-8D4E-7AC08437E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7"/>
            <a:ext cx="10381205" cy="1730434"/>
          </a:xfrm>
        </p:spPr>
        <p:txBody>
          <a:bodyPr/>
          <a:lstStyle/>
          <a:p>
            <a:r>
              <a:rPr lang="en-US" dirty="0"/>
              <a:t>To train our model we needed a dataset consisting of 2 parts for a large set of points in time: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dirty="0"/>
              <a:t>Historical Weather data with a range of features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dirty="0"/>
              <a:t>The actual generation of a location compared to its maximum capacity.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endParaRPr lang="en-GB" dirty="0"/>
          </a:p>
          <a:p>
            <a:pPr marL="571500" lvl="1" indent="-342900">
              <a:buFont typeface="Courier New" panose="02070309020205020404" pitchFamily="49" charset="0"/>
              <a:buChar char="o"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3A0120-59F7-4897-AB7B-E7FEE8A28080}"/>
              </a:ext>
            </a:extLst>
          </p:cNvPr>
          <p:cNvSpPr txBox="1">
            <a:spLocks/>
          </p:cNvSpPr>
          <p:nvPr/>
        </p:nvSpPr>
        <p:spPr>
          <a:xfrm>
            <a:off x="761799" y="4609407"/>
            <a:ext cx="10381205" cy="173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were able to source these from two locations, VisualCrossing.com and the Elexon </a:t>
            </a:r>
            <a:r>
              <a:rPr lang="en-GB" dirty="0"/>
              <a:t>Balancing Mechanism Reporting Service. Giving us access to historical records at 30-minute intervals.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82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973352-AF74-4794-AEC8-9592FD974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23300"/>
              </p:ext>
            </p:extLst>
          </p:nvPr>
        </p:nvGraphicFramePr>
        <p:xfrm>
          <a:off x="761801" y="2818127"/>
          <a:ext cx="6622495" cy="324452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520687">
                  <a:extLst>
                    <a:ext uri="{9D8B030D-6E8A-4147-A177-3AD203B41FA5}">
                      <a16:colId xmlns:a16="http://schemas.microsoft.com/office/drawing/2014/main" val="425338512"/>
                    </a:ext>
                  </a:extLst>
                </a:gridCol>
                <a:gridCol w="610181">
                  <a:extLst>
                    <a:ext uri="{9D8B030D-6E8A-4147-A177-3AD203B41FA5}">
                      <a16:colId xmlns:a16="http://schemas.microsoft.com/office/drawing/2014/main" val="1697267325"/>
                    </a:ext>
                  </a:extLst>
                </a:gridCol>
                <a:gridCol w="349837">
                  <a:extLst>
                    <a:ext uri="{9D8B030D-6E8A-4147-A177-3AD203B41FA5}">
                      <a16:colId xmlns:a16="http://schemas.microsoft.com/office/drawing/2014/main" val="2396820446"/>
                    </a:ext>
                  </a:extLst>
                </a:gridCol>
                <a:gridCol w="512552">
                  <a:extLst>
                    <a:ext uri="{9D8B030D-6E8A-4147-A177-3AD203B41FA5}">
                      <a16:colId xmlns:a16="http://schemas.microsoft.com/office/drawing/2014/main" val="569084791"/>
                    </a:ext>
                  </a:extLst>
                </a:gridCol>
                <a:gridCol w="545095">
                  <a:extLst>
                    <a:ext uri="{9D8B030D-6E8A-4147-A177-3AD203B41FA5}">
                      <a16:colId xmlns:a16="http://schemas.microsoft.com/office/drawing/2014/main" val="1062794356"/>
                    </a:ext>
                  </a:extLst>
                </a:gridCol>
                <a:gridCol w="954594">
                  <a:extLst>
                    <a:ext uri="{9D8B030D-6E8A-4147-A177-3AD203B41FA5}">
                      <a16:colId xmlns:a16="http://schemas.microsoft.com/office/drawing/2014/main" val="3262482682"/>
                    </a:ext>
                  </a:extLst>
                </a:gridCol>
                <a:gridCol w="512552">
                  <a:extLst>
                    <a:ext uri="{9D8B030D-6E8A-4147-A177-3AD203B41FA5}">
                      <a16:colId xmlns:a16="http://schemas.microsoft.com/office/drawing/2014/main" val="3720468006"/>
                    </a:ext>
                  </a:extLst>
                </a:gridCol>
                <a:gridCol w="640012">
                  <a:extLst>
                    <a:ext uri="{9D8B030D-6E8A-4147-A177-3AD203B41FA5}">
                      <a16:colId xmlns:a16="http://schemas.microsoft.com/office/drawing/2014/main" val="734814533"/>
                    </a:ext>
                  </a:extLst>
                </a:gridCol>
                <a:gridCol w="401363">
                  <a:extLst>
                    <a:ext uri="{9D8B030D-6E8A-4147-A177-3AD203B41FA5}">
                      <a16:colId xmlns:a16="http://schemas.microsoft.com/office/drawing/2014/main" val="4196642633"/>
                    </a:ext>
                  </a:extLst>
                </a:gridCol>
                <a:gridCol w="349837">
                  <a:extLst>
                    <a:ext uri="{9D8B030D-6E8A-4147-A177-3AD203B41FA5}">
                      <a16:colId xmlns:a16="http://schemas.microsoft.com/office/drawing/2014/main" val="4003546932"/>
                    </a:ext>
                  </a:extLst>
                </a:gridCol>
                <a:gridCol w="542383">
                  <a:extLst>
                    <a:ext uri="{9D8B030D-6E8A-4147-A177-3AD203B41FA5}">
                      <a16:colId xmlns:a16="http://schemas.microsoft.com/office/drawing/2014/main" val="2653154104"/>
                    </a:ext>
                  </a:extLst>
                </a:gridCol>
                <a:gridCol w="683402">
                  <a:extLst>
                    <a:ext uri="{9D8B030D-6E8A-4147-A177-3AD203B41FA5}">
                      <a16:colId xmlns:a16="http://schemas.microsoft.com/office/drawing/2014/main" val="3059618614"/>
                    </a:ext>
                  </a:extLst>
                </a:gridCol>
              </a:tblGrid>
              <a:tr h="16311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BMUID  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temp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windspd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windgust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sealevelpressure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visibility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cloudcover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precip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dew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humidity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loadFactor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355888322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15.5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1008.1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89.4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0.697666667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3536247009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30.8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969.9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89.1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0.667611111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3845760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1028.8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38.6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61.48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0.071444444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3558631425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1014.6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33.8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46.24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0.053333333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096508134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1019.3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23.6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76.8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79.66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0.331277778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840327927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22.6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1013.5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33.6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46.81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0.279888889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4234917852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25.7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1015.7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29.6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0.892222222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849214775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1008.3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23.5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39.4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92.44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0.126525822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2253556961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22.1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969.4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87.85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0.598028169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569289681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1029.9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29.7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23.8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70.48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0.228497653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436622306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16.4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1014.8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35.2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35.4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44.87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0.062488263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4256086236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1018.4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61.5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97.56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0.082769953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756490336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14.6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14.2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1014.3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45.9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0.386244131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603189934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18.2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18.6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1014.4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90.17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0.749671362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602245270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AKGLW-2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1007.2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26.9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33.3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92.31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0.64924812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4036137220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AKGLW-2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22.7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31.1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969.1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80.7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90.64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0.850407268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2308769180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AKGLW-2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1028.5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29.1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70.6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55.08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0.033364662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2512681203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AKGLW-2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1016.5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23.6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79.02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0.056453634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216275804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AKGLW-2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1019.9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97.3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0.529573935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16192513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723079A-1140-4ECA-917A-E1E711FF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 dirty="0"/>
              <a:t>Data Collection – The Dataset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028516-D707-4593-9DCB-8AC207391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6550" y="3009207"/>
            <a:ext cx="3225824" cy="247719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Using these sources, we constructed a 7000+ entry dataset of weather features and the percentage of maximum capacity output during that same period.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561846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DarkSeedLeftStep">
      <a:dk1>
        <a:srgbClr val="000000"/>
      </a:dk1>
      <a:lt1>
        <a:srgbClr val="FFFFFF"/>
      </a:lt1>
      <a:dk2>
        <a:srgbClr val="301B28"/>
      </a:dk2>
      <a:lt2>
        <a:srgbClr val="F0F3F3"/>
      </a:lt2>
      <a:accent1>
        <a:srgbClr val="C34D66"/>
      </a:accent1>
      <a:accent2>
        <a:srgbClr val="B13B86"/>
      </a:accent2>
      <a:accent3>
        <a:srgbClr val="BE4DC3"/>
      </a:accent3>
      <a:accent4>
        <a:srgbClr val="7A3BB1"/>
      </a:accent4>
      <a:accent5>
        <a:srgbClr val="5B4DC3"/>
      </a:accent5>
      <a:accent6>
        <a:srgbClr val="3B5EB1"/>
      </a:accent6>
      <a:hlink>
        <a:srgbClr val="7757C7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1774</Words>
  <Application>Microsoft Office PowerPoint</Application>
  <PresentationFormat>Widescreen</PresentationFormat>
  <Paragraphs>329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Bierstadt</vt:lpstr>
      <vt:lpstr>Calibri</vt:lpstr>
      <vt:lpstr>Consolas</vt:lpstr>
      <vt:lpstr>Courier New</vt:lpstr>
      <vt:lpstr>BevelVTI</vt:lpstr>
      <vt:lpstr>Efficient Allocation of Renewable Energy Sources under Uncertainty in the UK</vt:lpstr>
      <vt:lpstr>The Problem - Renewables</vt:lpstr>
      <vt:lpstr>The Problem - Allocation</vt:lpstr>
      <vt:lpstr>Background Research</vt:lpstr>
      <vt:lpstr>Constraints &amp; Scope Restrictions</vt:lpstr>
      <vt:lpstr>Solution Overview</vt:lpstr>
      <vt:lpstr>Location Selection</vt:lpstr>
      <vt:lpstr>Data Collection</vt:lpstr>
      <vt:lpstr>Data Collection – The Dataset</vt:lpstr>
      <vt:lpstr>Prediction Model</vt:lpstr>
      <vt:lpstr>Prediction Model - TPOT</vt:lpstr>
      <vt:lpstr>The Allocation</vt:lpstr>
      <vt:lpstr>The Allocation – Genetic Algorithms</vt:lpstr>
      <vt:lpstr>The Allocation – Genetic Algorithms</vt:lpstr>
      <vt:lpstr>Results</vt:lpstr>
      <vt:lpstr>“The Efficient Allocation”</vt:lpstr>
      <vt:lpstr>Future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PAGE, JAMES (UG)</dc:creator>
  <cp:lastModifiedBy>PAGE, JAMES (UG)</cp:lastModifiedBy>
  <cp:revision>8</cp:revision>
  <dcterms:created xsi:type="dcterms:W3CDTF">2022-03-01T17:18:54Z</dcterms:created>
  <dcterms:modified xsi:type="dcterms:W3CDTF">2022-03-02T22:27:19Z</dcterms:modified>
</cp:coreProperties>
</file>